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Сетевая форма реализации образовательных программ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6.1. В случае неисполнения или ненадлежащего исполнения обязательств Стороны несут ответственность в соответствии с законодательством Российской Федерации.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6.2. Стороны освобождаются от ответственности за частичное или полное неисполнение обязательств по Договору, если такое неисполнение является следствием обстоятельств непреодолимой силы (форс-мажорных обстоятельств): стихийных природных явлений (землетрясения, наводнения), войн, революций, ограничительных и запретительных актов государственных органов, непосредственно относящихся к выполнению настоящего Договора. Указанные обстоятельства должны возникнуть после заключения Договора, носить чрезвычайный, непредвиденный и непредотвратимый характер и не зависеть от воли Сторон.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6.3. О наступлении и прекращении вышеуказанных обстоятельств Сторона, для которой создалась невозможность исполнения обязательств по настоящему Договору, должна немедленно известить другую Сторону в письменной форме, приложив соответствующие подтверждающие документы.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6.4. В случае наступления форс-мажорных обстоятельств срок исполнения обязательств по Договору отодвигается соразмерно времени, в течение которого будут действовать такие обстоятельства и их последствия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03232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Статус </a:t>
            </a:r>
            <a:r>
              <a:rPr lang="ru-RU" sz="2800" b="1" dirty="0" smtClean="0"/>
              <a:t>обучающихся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680520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Стороны реализуют ООП с использованием сетевой формы реализации отдельных частей её содержательного раздела</a:t>
            </a:r>
            <a:r>
              <a:rPr lang="ru-RU" sz="1600" dirty="0" smtClean="0"/>
              <a:t>, указанных в предмете настоящего договора, в отношении обучающихся, принятых на обучение Стороной 1 в установленном законодательством порядке.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Порядок </a:t>
            </a:r>
            <a:r>
              <a:rPr lang="ru-RU" sz="1600" dirty="0" smtClean="0"/>
              <a:t>учета результатов освоения и поощрений обучающихся по ООП с использованием сетевой формы реализации отдельных частей её содержательного раздела, указанных в предмете настоящего договора, формы, периодичность и порядок проведения текущего контроля успеваемости и промежуточной аттестации обучающихся устанавливается Стороной 1 в установленном законодательством порядке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Список </a:t>
            </a:r>
            <a:r>
              <a:rPr lang="ru-RU" sz="1600" dirty="0" smtClean="0"/>
              <a:t>обучающихся, индивидуальный учет результатов освоения и поощрений обучающихся по ООП с использованием сетевой формы реализации отдельных частей её содержательного раздела, указанных в предмете настоящего договора, а также хранение информации об этих результатах и поощрениях оформляются Стороной 1 в установленном законодательством порядке.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43000"/>
            <a:ext cx="8147248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Обязанности </a:t>
            </a:r>
            <a:r>
              <a:rPr lang="ru-RU" sz="2800" b="1" dirty="0" smtClean="0"/>
              <a:t>сторон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945736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Реализовывать ООП с использованием сетевой формы реализации отдельных частей её содержательного раздела, указанных в предмете настоящего договора, лично, без привлечения третьей стороны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Обеспечить </a:t>
            </a:r>
            <a:r>
              <a:rPr lang="ru-RU" sz="1400" dirty="0" smtClean="0"/>
              <a:t>совместную разработку плана-графика проведения всех видов и форм занятий внеурочной деятельности и иных видов деятельности, ориентированных на достижение личностных результатов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Обеспечить </a:t>
            </a:r>
            <a:r>
              <a:rPr lang="ru-RU" sz="1400" dirty="0" smtClean="0"/>
              <a:t>контроль за посещениями обучающихся всех видов и форм занятий внеурочной деятельности и иных видов деятельности, ориентированных на достижение личностных результатов, вести индивидуальный учет личностных результатов освоения и поощрений обучающихся по ООП с использованием сетевой формы реализации отдельных частей её содержательного раздела, указанных в предмете настоящего договора, в порядке, установленном Стороной 1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Обеспечить </a:t>
            </a:r>
            <a:r>
              <a:rPr lang="ru-RU" sz="1400" dirty="0" smtClean="0"/>
              <a:t>реализацию в полном объеме всех видов и форм занятий внеурочной деятельности и иных видов деятельности, ориентированных на достижение личностных результатов обучающихся, соответствие применяемых форм, средств, методов обучения и воспитания возрастным, психофизическим особенностям, склонностям, способностям, интересам и потребностям обучающихся</a:t>
            </a:r>
            <a:r>
              <a:rPr lang="ru-RU" sz="1400" dirty="0" smtClean="0"/>
              <a:t>.</a:t>
            </a:r>
          </a:p>
          <a:p>
            <a:endParaRPr lang="ru-RU" sz="10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43000"/>
            <a:ext cx="8147248" cy="8458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Обязанности Стороны </a:t>
            </a:r>
            <a:r>
              <a:rPr lang="ru-RU" sz="2800" b="1" dirty="0" smtClean="0"/>
              <a:t>1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7297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разработать и утвердить ООП в соответствии требованиям ФГОС с учетом примерной образовательной программы; представить Стороне 2 на согласование отдельные части её содержательного раздела, указанные в предмете настоящего договора, реализация которых осуществляется с использованием сетевой формы.</a:t>
            </a:r>
          </a:p>
          <a:p>
            <a:r>
              <a:rPr lang="ru-RU" dirty="0" smtClean="0"/>
              <a:t>разработать</a:t>
            </a:r>
            <a:r>
              <a:rPr lang="ru-RU" dirty="0" smtClean="0"/>
              <a:t>, представить на согласование Стороне 2 и утвердить план-график проведения всех видов и форм занятий внеурочной деятельности и иных видов деятельности, ориентированных на достижение личностных результатов.</a:t>
            </a:r>
          </a:p>
          <a:p>
            <a:r>
              <a:rPr lang="ru-RU" dirty="0" smtClean="0"/>
              <a:t>установить </a:t>
            </a:r>
            <a:r>
              <a:rPr lang="ru-RU" dirty="0" smtClean="0"/>
              <a:t>в установленном законодательством порядке формы, периодичность проведения текущего контроля успеваемости и промежуточной аттестации обучающихся, представить на согласование Стороне 2.</a:t>
            </a:r>
          </a:p>
          <a:p>
            <a:r>
              <a:rPr lang="ru-RU" dirty="0" smtClean="0"/>
              <a:t>обеспечить </a:t>
            </a:r>
            <a:r>
              <a:rPr lang="ru-RU" dirty="0" smtClean="0"/>
              <a:t>учет результатов освоения и поощрений обучающихся по ООП с использованием сетевой формы реализации отдельных частей её содержательного раздела, указанных в предмете настоящего договора.</a:t>
            </a:r>
          </a:p>
          <a:p>
            <a:r>
              <a:rPr lang="ru-RU" dirty="0" smtClean="0"/>
              <a:t>В случае использования сетевой формы при реализации рабочих программ внеурочной деятельности план-график должен быть составлен в соответствии с годовым планом внеурочной деятельности и с учетом требований </a:t>
            </a:r>
            <a:r>
              <a:rPr lang="ru-RU" dirty="0" err="1" smtClean="0"/>
              <a:t>СанПиН</a:t>
            </a:r>
            <a:r>
              <a:rPr lang="ru-RU" dirty="0" smtClean="0"/>
              <a:t> 2.4.2.2821-10 к максимально допустимому недельному объему нагрузки внеурочной деятельности. </a:t>
            </a:r>
          </a:p>
          <a:p>
            <a:r>
              <a:rPr lang="ru-RU" dirty="0" smtClean="0"/>
              <a:t>В случае использования сетевой формы при реализации рабочих программ внеурочной деятельности формы, периодичность проведения текущего контроля успеваемости и промежуточной аттестации обучающихся могут быть указаны в совместно разработанном плане-графике.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43000"/>
            <a:ext cx="8219256" cy="9898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Обязанности Стороны </a:t>
            </a:r>
            <a:r>
              <a:rPr lang="ru-RU" sz="2400" b="1" dirty="0" smtClean="0"/>
              <a:t>2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Согласовать </a:t>
            </a:r>
            <a:r>
              <a:rPr lang="ru-RU" dirty="0" smtClean="0"/>
              <a:t>отдельные части содержательного раздела ООП, указанные в предмете настоящего договора, реализация которых осуществляется с использованием сетевой формы.</a:t>
            </a:r>
          </a:p>
          <a:p>
            <a:r>
              <a:rPr lang="ru-RU" dirty="0" smtClean="0"/>
              <a:t>Согласовать </a:t>
            </a:r>
            <a:r>
              <a:rPr lang="ru-RU" dirty="0" smtClean="0"/>
              <a:t>план-график проведения всех видов и форм занятий внеурочной деятельности и иных видов деятельности, ориентированных на достижение личностных результатов, обеспечить его исполнение посредством представления ресурсов </a:t>
            </a:r>
            <a:r>
              <a:rPr lang="ru-RU" i="1" dirty="0" smtClean="0"/>
              <a:t>(указать </a:t>
            </a:r>
            <a:r>
              <a:rPr lang="ru-RU" i="1" dirty="0" smtClean="0"/>
              <a:t>каких);</a:t>
            </a:r>
            <a:endParaRPr lang="ru-RU" dirty="0" smtClean="0"/>
          </a:p>
          <a:p>
            <a:r>
              <a:rPr lang="ru-RU" dirty="0" smtClean="0"/>
              <a:t>Организовать </a:t>
            </a:r>
            <a:r>
              <a:rPr lang="ru-RU" dirty="0" smtClean="0"/>
              <a:t>проведение текущего контроля успеваемости и промежуточной аттестации обучающихся в порядке, установленном Стороной 1, посредством предоставления ресурсов </a:t>
            </a:r>
            <a:r>
              <a:rPr lang="ru-RU" i="1" dirty="0" smtClean="0"/>
              <a:t>(указать каких</a:t>
            </a:r>
            <a:r>
              <a:rPr lang="ru-RU" i="1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Финансовое обеспечение основной общеобразовательной программы с использованием сетевой формы реализации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ООП с использованием сетевой формы реализации отдельных частей её содержательного раздела, указанных в предмете настоящего договора, реализуется Стороной 1 за счет средств, предусмотренных планом финансово-хозяйственной деятельности для реализации:</a:t>
            </a:r>
            <a:r>
              <a:rPr lang="ru-RU" i="1" dirty="0" smtClean="0"/>
              <a:t>(выбрать из предложенного):</a:t>
            </a:r>
            <a:endParaRPr lang="ru-RU" dirty="0" smtClean="0"/>
          </a:p>
          <a:p>
            <a:pPr algn="just"/>
            <a:r>
              <a:rPr lang="ru-RU" dirty="0" smtClean="0"/>
              <a:t> государственного задания;</a:t>
            </a:r>
          </a:p>
          <a:p>
            <a:pPr algn="just"/>
            <a:r>
              <a:rPr lang="ru-RU" dirty="0" smtClean="0"/>
              <a:t>муниципального задания.</a:t>
            </a:r>
          </a:p>
          <a:p>
            <a:pPr algn="just"/>
            <a:r>
              <a:rPr lang="ru-RU" dirty="0" smtClean="0"/>
              <a:t>ООП </a:t>
            </a:r>
            <a:r>
              <a:rPr lang="ru-RU" dirty="0" smtClean="0"/>
              <a:t>с использованием сетевой формы реализации отдельных частей её содержательного раздела, указанных в предмете настоящего договора реализуется Стороной 2 за счет средств </a:t>
            </a:r>
            <a:r>
              <a:rPr lang="ru-RU" i="1" dirty="0" smtClean="0"/>
              <a:t>(указать </a:t>
            </a:r>
            <a:r>
              <a:rPr lang="ru-RU" i="1" dirty="0" smtClean="0"/>
              <a:t>каких).</a:t>
            </a:r>
            <a:endParaRPr lang="ru-RU" dirty="0" smtClean="0"/>
          </a:p>
          <a:p>
            <a:pPr algn="just"/>
            <a:r>
              <a:rPr lang="ru-RU" dirty="0" smtClean="0"/>
              <a:t>Иных </a:t>
            </a:r>
            <a:r>
              <a:rPr lang="ru-RU" dirty="0" smtClean="0"/>
              <a:t>взаиморасчетов за реализацию ООП с использованием сетевой формы реализации отдельных частей её содержательного раздела, указанных в предмете настоящего договора, Сторонами не предусмотрено</a:t>
            </a:r>
            <a:r>
              <a:rPr lang="ru-RU" i="1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качестве финансовых средств могут быть указаны бюджетные ассигнования федерального бюджета, бюджетов субъектов Российской Федерации, местных бюджетов. В случае обучения во время каникул на базе организаций отдыха детей и их оздоровления, тематических лагерных смен, летних школ, организуемых Стороной 2, могут быть указаны поступления от физических и юридических лиц по договорам об оказании платных образовательных услуг.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Срок действия, порядок изменения и прекращения Договора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Настоящий договор действует с момента подписания </a:t>
            </a:r>
            <a:r>
              <a:rPr lang="ru-RU" dirty="0" smtClean="0"/>
              <a:t>по..</a:t>
            </a:r>
            <a:endParaRPr lang="ru-RU" dirty="0" smtClean="0"/>
          </a:p>
          <a:p>
            <a:r>
              <a:rPr lang="ru-RU" dirty="0" smtClean="0"/>
              <a:t>Условия </a:t>
            </a:r>
            <a:r>
              <a:rPr lang="ru-RU" dirty="0" smtClean="0"/>
              <a:t>настоящего договора могут быть изменены по взаимному согласию Сторон путем подписания дополнительного соглашения к настоящему Договору.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случае изменения реквизитов Стороны обязуются уведомить об этом друг друга в </a:t>
            </a:r>
            <a:r>
              <a:rPr lang="ru-RU" dirty="0" smtClean="0"/>
              <a:t>______ </a:t>
            </a:r>
            <a:r>
              <a:rPr lang="ru-RU" dirty="0" smtClean="0"/>
              <a:t>срок.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случае одностороннего отказа от исполнения настоящего Договора Сторона обязана письменно информировать об этом другую Сторону не позднее, чем за </a:t>
            </a:r>
            <a:r>
              <a:rPr lang="ru-RU" dirty="0" smtClean="0"/>
              <a:t>___ </a:t>
            </a:r>
            <a:r>
              <a:rPr lang="ru-RU" dirty="0" smtClean="0"/>
              <a:t>дней до предполагаемого расторжения Договора. </a:t>
            </a:r>
          </a:p>
          <a:p>
            <a:r>
              <a:rPr lang="ru-RU" dirty="0" smtClean="0"/>
              <a:t>Настоящий </a:t>
            </a:r>
            <a:r>
              <a:rPr lang="ru-RU" dirty="0" smtClean="0"/>
              <a:t>Договор может быть прекращен по соглашению Сторон или в судебном порядке по основаниям, предусмотренным законодательством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Ответственность </a:t>
            </a:r>
            <a:r>
              <a:rPr lang="ru-RU" sz="2400" b="1" dirty="0" smtClean="0"/>
              <a:t>Сторон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72971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/>
              <a:t>случае неисполнения или ненадлежащего исполнения обязательств Стороны несут ответственность в соответствии с законодательством Российской Федерации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Стороны </a:t>
            </a:r>
            <a:r>
              <a:rPr lang="ru-RU" dirty="0" smtClean="0"/>
              <a:t>освобождаются от ответственности за частичное или полное неисполнение обязательств по Договору, если такое неисполнение является следствием обстоятельств непреодолимой силы (форс-мажорных обстоятельств): стихийных природных явлений (землетрясения, наводнения), войн, революций, ограничительных и запретительных актов государственных органов, непосредственно относящихся к выполнению настоящего Договора. Указанные обстоятельства должны возникнуть после заключения Договора, носить чрезвычайный, непредвиденный и непредотвратимый характер и не зависеть от воли Сторон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 </a:t>
            </a:r>
            <a:r>
              <a:rPr lang="ru-RU" dirty="0" smtClean="0"/>
              <a:t>наступлении и прекращении вышеуказанных обстоятельств Сторона, для которой создалась невозможность исполнения обязательств по настоящему Договору, должна немедленно известить другую Сторону в письменной форме, приложив соответствующие подтверждающие документы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smtClean="0"/>
              <a:t>случае наступления форс-мажорных обстоятельств срок исполнения обязательств по Договору отодвигается соразмерно времени, в течение которого будут действовать такие обстоятельства и их последствия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Киселева Наталья Юрьевна, начальник отдела лицензирования и аккредитации Комитета по контролю, надзору и лицензированию в сфере образования Томской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Организации-партнеры сетевой формы реализации образовательных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8435280" cy="393762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организации, осуществляющие </a:t>
            </a:r>
            <a:r>
              <a:rPr lang="ru-RU" dirty="0" smtClean="0"/>
              <a:t>образовательную деятельность, в том числе </a:t>
            </a:r>
            <a:r>
              <a:rPr lang="ru-RU" dirty="0" smtClean="0"/>
              <a:t>иностранные.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иные юридические лица: научные </a:t>
            </a:r>
            <a:r>
              <a:rPr lang="ru-RU" dirty="0" smtClean="0"/>
              <a:t>организации, </a:t>
            </a:r>
            <a:r>
              <a:rPr lang="ru-RU" dirty="0" smtClean="0"/>
              <a:t>медицинские </a:t>
            </a:r>
            <a:r>
              <a:rPr lang="ru-RU" dirty="0" smtClean="0"/>
              <a:t>организации, </a:t>
            </a:r>
            <a:r>
              <a:rPr lang="ru-RU" dirty="0" smtClean="0"/>
              <a:t>организации </a:t>
            </a:r>
            <a:r>
              <a:rPr lang="ru-RU" dirty="0" smtClean="0"/>
              <a:t>культуры, </a:t>
            </a:r>
            <a:r>
              <a:rPr lang="ru-RU" dirty="0" smtClean="0"/>
              <a:t>физкультурно-спортивные, обладающие </a:t>
            </a:r>
            <a:r>
              <a:rPr lang="ru-RU" dirty="0" smtClean="0"/>
              <a:t>ресурсами, необходимыми для осуществления </a:t>
            </a:r>
            <a:r>
              <a:rPr lang="ru-RU" dirty="0" smtClean="0"/>
              <a:t>обучения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Нормативные требования регламентации образовательной деятельности при сетевой форме реализации образовательных программ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363272" cy="4225656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pPr algn="just"/>
            <a:r>
              <a:rPr lang="ru-RU" sz="2900" b="1" dirty="0" smtClean="0"/>
              <a:t>Для организации реализации образовательных программ с использованием сетевой формы организациями, осуществляющими образовательную деятельность , необходимы:</a:t>
            </a:r>
          </a:p>
          <a:p>
            <a:pPr algn="just"/>
            <a:endParaRPr lang="ru-RU" sz="2900" b="1" dirty="0" smtClean="0"/>
          </a:p>
          <a:p>
            <a:pPr algn="just"/>
            <a:r>
              <a:rPr lang="ru-RU" sz="2900" b="1" u="sng" dirty="0" smtClean="0"/>
              <a:t>Лицензия на осуществление образовательной деятельности (</a:t>
            </a:r>
            <a:r>
              <a:rPr lang="ru-RU" sz="2900" b="1" dirty="0" smtClean="0"/>
              <a:t>часть 17 статьи 2 </a:t>
            </a:r>
            <a:r>
              <a:rPr lang="ru-RU" sz="2900" b="1" dirty="0" smtClean="0"/>
              <a:t>ФЗ от 29.12.2012 № 273-ФЗ «Об образовании в Российской </a:t>
            </a:r>
            <a:r>
              <a:rPr lang="ru-RU" sz="2900" b="1" dirty="0" smtClean="0"/>
              <a:t>Федерации, пункт 40 часть 1 статьи 12 ФЗ от 04.05.2011 № 99-ФЗ «О лицензировании отдельных видов деятельности);</a:t>
            </a:r>
          </a:p>
          <a:p>
            <a:pPr algn="just"/>
            <a:endParaRPr lang="ru-RU" sz="2900" b="1" dirty="0" smtClean="0"/>
          </a:p>
          <a:p>
            <a:pPr algn="just"/>
            <a:r>
              <a:rPr lang="ru-RU" sz="2900" b="1" u="sng" dirty="0" smtClean="0"/>
              <a:t>Свидетельство о государственной аккредитации образовательной деятельности</a:t>
            </a:r>
            <a:r>
              <a:rPr lang="ru-RU" sz="2900" b="1" dirty="0" smtClean="0"/>
              <a:t> (часть 7 статьи 12 </a:t>
            </a:r>
            <a:r>
              <a:rPr lang="ru-RU" sz="2900" b="1" dirty="0" smtClean="0"/>
              <a:t>ФЗ от 29.12.2012 № 273-ФЗ «Об образовании в Российской </a:t>
            </a:r>
            <a:r>
              <a:rPr lang="ru-RU" sz="2900" b="1" dirty="0" smtClean="0"/>
              <a:t>Федерации);</a:t>
            </a:r>
          </a:p>
          <a:p>
            <a:pPr algn="just"/>
            <a:r>
              <a:rPr lang="ru-RU" sz="2900" b="1" dirty="0" smtClean="0"/>
              <a:t>что в свою очередь обеспечивает соблюдение части 2 статьи 15 </a:t>
            </a:r>
            <a:r>
              <a:rPr lang="ru-RU" sz="2900" b="1" dirty="0" smtClean="0"/>
              <a:t>ФЗ от 29.12.2012 № 273-ФЗ «Об образовании в Российской </a:t>
            </a:r>
            <a:r>
              <a:rPr lang="ru-RU" sz="2900" b="1" dirty="0" smtClean="0"/>
              <a:t>Федерации, устанавливающей требование к совместной разработке и утверждению образовательной программы, реализуемой с использованием сетевой формы несколькими организациями, осуществляющими образовательную деятельность.  </a:t>
            </a:r>
            <a:endParaRPr lang="ru-RU" sz="2900" b="1" dirty="0" smtClean="0"/>
          </a:p>
          <a:p>
            <a:endParaRPr lang="ru-RU" sz="2900" b="1" dirty="0" smtClean="0"/>
          </a:p>
          <a:p>
            <a:endParaRPr lang="ru-RU" sz="2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1296144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Нормативные требования регламентации образовательной деятельности при сетевой форме реализации образовательных программ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 вправе реализовывать основные общеобразовательные  программы:</a:t>
            </a:r>
          </a:p>
          <a:p>
            <a:r>
              <a:rPr lang="ru-RU" dirty="0" smtClean="0"/>
              <a:t>- организации дополнительного образования;</a:t>
            </a:r>
          </a:p>
          <a:p>
            <a:r>
              <a:rPr lang="ru-RU" dirty="0" smtClean="0"/>
              <a:t>организации дополнительного профессионального образования;</a:t>
            </a:r>
          </a:p>
          <a:p>
            <a:r>
              <a:rPr lang="ru-RU" dirty="0" smtClean="0"/>
              <a:t>научные организации;</a:t>
            </a:r>
          </a:p>
          <a:p>
            <a:r>
              <a:rPr lang="ru-RU" dirty="0" smtClean="0"/>
              <a:t>иные юридические лица.</a:t>
            </a:r>
          </a:p>
          <a:p>
            <a:pPr algn="just"/>
            <a:r>
              <a:rPr lang="ru-RU" b="1" dirty="0" smtClean="0"/>
              <a:t>Вышеперечисленные типы организаций </a:t>
            </a:r>
            <a:r>
              <a:rPr lang="ru-RU" b="1" u="sng" dirty="0" smtClean="0"/>
              <a:t>не могут </a:t>
            </a:r>
            <a:r>
              <a:rPr lang="ru-RU" b="1" dirty="0" smtClean="0"/>
              <a:t>выступить партнерами сетевой формы реализации образовательных программ в качестве организаций, осуществляющих образовательную деятельность, совместно разрабатывающие и утверждающие с общеобразовательными учреждениями основные общеобразовательные программы начального, основного, среднего общего образования.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Нормативные требования регламентации образовательной деятельности при сетевой форме реализации образовательных программ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429766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Вправе реализовывать основные общеобразовательные  программы:</a:t>
            </a:r>
          </a:p>
          <a:p>
            <a:r>
              <a:rPr lang="ru-RU" sz="1800" dirty="0" smtClean="0"/>
              <a:t>общеобразовательная организация;</a:t>
            </a:r>
          </a:p>
          <a:p>
            <a:r>
              <a:rPr lang="ru-RU" sz="1800" dirty="0" smtClean="0"/>
              <a:t>профессиональная образовательная организация;</a:t>
            </a:r>
          </a:p>
          <a:p>
            <a:r>
              <a:rPr lang="ru-RU" sz="1800" dirty="0" smtClean="0"/>
              <a:t>образовательная организация высшего образования;</a:t>
            </a:r>
          </a:p>
          <a:p>
            <a:r>
              <a:rPr lang="ru-RU" sz="1800" dirty="0" smtClean="0"/>
              <a:t>Организации, осуществляющие лечение, оздоровление и (или) отдых, организации, осуществляющие социальное обслуживание.</a:t>
            </a:r>
            <a:endParaRPr lang="ru-RU" sz="1800" b="1" dirty="0" smtClean="0"/>
          </a:p>
          <a:p>
            <a:r>
              <a:rPr lang="ru-RU" sz="1800" b="1" dirty="0" smtClean="0"/>
              <a:t>Вышеперечисленные типы организаций </a:t>
            </a:r>
            <a:r>
              <a:rPr lang="ru-RU" sz="1800" b="1" dirty="0" smtClean="0"/>
              <a:t> </a:t>
            </a:r>
            <a:r>
              <a:rPr lang="ru-RU" sz="1800" b="1" u="sng" dirty="0" smtClean="0"/>
              <a:t>могут</a:t>
            </a:r>
            <a:r>
              <a:rPr lang="ru-RU" sz="1800" b="1" dirty="0" smtClean="0"/>
              <a:t> выступить партнерами сетевой формы реализации образовательных программ в качестве организаций, осуществляющих образовательную деятельность, совместно </a:t>
            </a:r>
            <a:r>
              <a:rPr lang="ru-RU" sz="1800" b="1" dirty="0" smtClean="0"/>
              <a:t>разрабатывающие </a:t>
            </a:r>
            <a:r>
              <a:rPr lang="ru-RU" sz="1800" b="1" dirty="0" smtClean="0"/>
              <a:t>и </a:t>
            </a:r>
            <a:r>
              <a:rPr lang="ru-RU" sz="1800" b="1" dirty="0" smtClean="0"/>
              <a:t>утверждающие </a:t>
            </a:r>
            <a:r>
              <a:rPr lang="ru-RU" sz="1800" b="1" dirty="0" smtClean="0"/>
              <a:t>с общеобразовательными учреждениями основные общеобразовательные программы начального, основного, среднего общего </a:t>
            </a:r>
            <a:r>
              <a:rPr lang="ru-RU" sz="1800" b="1" dirty="0" smtClean="0"/>
              <a:t>образования </a:t>
            </a:r>
            <a:r>
              <a:rPr lang="ru-RU" sz="1800" dirty="0" smtClean="0"/>
              <a:t> </a:t>
            </a:r>
            <a:r>
              <a:rPr lang="ru-RU" sz="1800" b="1" dirty="0" smtClean="0"/>
              <a:t>(при наличии лицензии и государственной аккредитации образовательной деятельности на данный вид образования</a:t>
            </a:r>
            <a:r>
              <a:rPr lang="ru-RU" sz="1800" b="1" dirty="0" smtClean="0"/>
              <a:t>)    </a:t>
            </a:r>
            <a:endParaRPr lang="ru-RU" sz="1800" b="1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3272" cy="86409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/>
              <a:t>Нормативные требования регламентации образовательной деятельности при сетевой форме реализации образовательных программ </a:t>
            </a: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281339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smtClean="0"/>
              <a:t>Партнерами сетевой формы реализации образовательных программ </a:t>
            </a:r>
            <a:r>
              <a:rPr lang="ru-RU" sz="1400" b="1" u="sng" dirty="0" smtClean="0"/>
              <a:t>без права совместных разработки и утверждения </a:t>
            </a:r>
            <a:r>
              <a:rPr lang="ru-RU" sz="1400" b="1" dirty="0" smtClean="0"/>
              <a:t>образовательной программы начального, основного и среднего общего образования могут выступить:</a:t>
            </a:r>
          </a:p>
          <a:p>
            <a:pPr algn="just"/>
            <a:r>
              <a:rPr lang="ru-RU" sz="1400" b="1" dirty="0" smtClean="0"/>
              <a:t> </a:t>
            </a:r>
            <a:r>
              <a:rPr lang="ru-RU" sz="1400" dirty="0" smtClean="0"/>
              <a:t>профессиональная </a:t>
            </a:r>
            <a:r>
              <a:rPr lang="ru-RU" sz="1400" dirty="0" smtClean="0"/>
              <a:t>образовательная </a:t>
            </a:r>
            <a:r>
              <a:rPr lang="ru-RU" sz="1400" dirty="0" smtClean="0"/>
              <a:t>организация (при отсутствии лицензии и государственной аккредитации образовательной деятельности по основным общеобразовательным программам) ;</a:t>
            </a:r>
            <a:endParaRPr lang="ru-RU" sz="1400" dirty="0" smtClean="0"/>
          </a:p>
          <a:p>
            <a:pPr algn="just"/>
            <a:r>
              <a:rPr lang="ru-RU" sz="1400" dirty="0" smtClean="0"/>
              <a:t>образовательная организация высшего </a:t>
            </a:r>
            <a:r>
              <a:rPr lang="ru-RU" sz="1400" dirty="0" smtClean="0"/>
              <a:t>образования (</a:t>
            </a:r>
            <a:r>
              <a:rPr lang="ru-RU" sz="1400" dirty="0" smtClean="0"/>
              <a:t>при отсутствии лицензии и государственной аккредитации образовательной деятельности по основным общеобразовательным программам) ;</a:t>
            </a:r>
          </a:p>
          <a:p>
            <a:pPr algn="just"/>
            <a:r>
              <a:rPr lang="ru-RU" sz="1400" dirty="0" smtClean="0"/>
              <a:t>научные организации; </a:t>
            </a:r>
          </a:p>
          <a:p>
            <a:pPr algn="just"/>
            <a:r>
              <a:rPr lang="ru-RU" sz="1400" dirty="0" smtClean="0"/>
              <a:t>медицинские организации, в том числе организации</a:t>
            </a:r>
            <a:r>
              <a:rPr lang="ru-RU" sz="1400" dirty="0" smtClean="0"/>
              <a:t>, осуществляющие </a:t>
            </a:r>
            <a:r>
              <a:rPr lang="ru-RU" sz="1400" dirty="0" smtClean="0"/>
              <a:t> оздоровление </a:t>
            </a:r>
            <a:r>
              <a:rPr lang="ru-RU" sz="1400" dirty="0" smtClean="0"/>
              <a:t>и (или) отдых, организации, осуществляющие социальное </a:t>
            </a:r>
            <a:r>
              <a:rPr lang="ru-RU" sz="1400" dirty="0" smtClean="0"/>
              <a:t>обслуживание  (при </a:t>
            </a:r>
            <a:r>
              <a:rPr lang="ru-RU" sz="1400" dirty="0" smtClean="0"/>
              <a:t>отсутствии лицензии и государственной аккредитации образовательной деятельности по основным общеобразовательным программам) </a:t>
            </a:r>
            <a:r>
              <a:rPr lang="ru-RU" sz="1400" dirty="0" smtClean="0"/>
              <a:t>;  </a:t>
            </a:r>
          </a:p>
          <a:p>
            <a:pPr algn="just"/>
            <a:r>
              <a:rPr lang="ru-RU" sz="1400" dirty="0" smtClean="0"/>
              <a:t>организации </a:t>
            </a:r>
            <a:r>
              <a:rPr lang="ru-RU" sz="1400" dirty="0" smtClean="0"/>
              <a:t>культуры, </a:t>
            </a:r>
            <a:r>
              <a:rPr lang="ru-RU" sz="1400" dirty="0" smtClean="0"/>
              <a:t>физкультурно-спортивные, в том числе </a:t>
            </a:r>
            <a:r>
              <a:rPr lang="ru-RU" sz="1400" dirty="0" smtClean="0"/>
              <a:t>организации дополнительного </a:t>
            </a:r>
            <a:r>
              <a:rPr lang="ru-RU" sz="1400" dirty="0" smtClean="0"/>
              <a:t>образования;</a:t>
            </a:r>
          </a:p>
          <a:p>
            <a:pPr algn="just"/>
            <a:r>
              <a:rPr lang="ru-RU" sz="1400" dirty="0" smtClean="0"/>
              <a:t>иные </a:t>
            </a:r>
            <a:r>
              <a:rPr lang="ru-RU" sz="1400" dirty="0" smtClean="0"/>
              <a:t>организации, обладающие ресурсами, необходимыми для осуществления </a:t>
            </a:r>
            <a:r>
              <a:rPr lang="ru-RU" sz="1400" dirty="0" smtClean="0"/>
              <a:t>обучения.</a:t>
            </a:r>
            <a:endParaRPr lang="ru-RU" sz="14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Рекомендации по составлению договора о сетевой форме реализации образовательной программы с привлечением партнеров, не имеющих лицензии и свидетельства о государственной аккредитации по основным общеобразовательным программам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47248" cy="13681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Стороны-партнеры договора  </a:t>
            </a:r>
            <a:r>
              <a:rPr lang="ru-RU" sz="2000" dirty="0" smtClean="0"/>
              <a:t>о сетевой форме реализации основной общеобразовательной программы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/>
              <a:t>Сторона 1</a:t>
            </a:r>
          </a:p>
          <a:p>
            <a:r>
              <a:rPr lang="ru-RU" sz="2400" dirty="0" smtClean="0"/>
              <a:t>Общеобразовательное учреждение, </a:t>
            </a:r>
            <a:r>
              <a:rPr lang="ru-RU" sz="2400" dirty="0" smtClean="0"/>
              <a:t>осуществляющее образовательную деятельность на основании лицензии </a:t>
            </a:r>
            <a:r>
              <a:rPr lang="ru-RU" sz="2400" dirty="0" smtClean="0"/>
              <a:t>и </a:t>
            </a:r>
            <a:r>
              <a:rPr lang="ru-RU" sz="2400" dirty="0" smtClean="0"/>
              <a:t>имеющее свидетельство о государственной </a:t>
            </a:r>
            <a:r>
              <a:rPr lang="ru-RU" sz="2400" dirty="0" smtClean="0"/>
              <a:t>аккредитации</a:t>
            </a:r>
          </a:p>
          <a:p>
            <a:r>
              <a:rPr lang="ru-RU" sz="2400" u="sng" dirty="0" smtClean="0"/>
              <a:t>Сторона 2</a:t>
            </a:r>
          </a:p>
          <a:p>
            <a:r>
              <a:rPr lang="ru-RU" sz="2400" dirty="0" smtClean="0"/>
              <a:t>Юридическое лицо, действующее </a:t>
            </a:r>
            <a:r>
              <a:rPr lang="ru-RU" sz="2400" dirty="0" smtClean="0"/>
              <a:t>на основании </a:t>
            </a:r>
            <a:r>
              <a:rPr lang="ru-RU" sz="2400" dirty="0" smtClean="0"/>
              <a:t>Устава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Предмет </a:t>
            </a:r>
            <a:r>
              <a:rPr lang="ru-RU" sz="2800" dirty="0" smtClean="0"/>
              <a:t>договора</a:t>
            </a:r>
            <a:r>
              <a:rPr lang="ru-RU" sz="2800" dirty="0" smtClean="0"/>
              <a:t> о сетевой форме реализации основной общеобразовательной программы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200" dirty="0" smtClean="0"/>
              <a:t>Сторона 1 </a:t>
            </a:r>
            <a:r>
              <a:rPr lang="ru-RU" sz="1200" dirty="0" smtClean="0"/>
              <a:t> осуществляет </a:t>
            </a:r>
            <a:r>
              <a:rPr lang="ru-RU" sz="1200" dirty="0" smtClean="0"/>
              <a:t>образовательную деятельность по основной общеобразовательной программе </a:t>
            </a:r>
            <a:r>
              <a:rPr lang="ru-RU" sz="1200" dirty="0" smtClean="0"/>
              <a:t>  </a:t>
            </a:r>
            <a:r>
              <a:rPr lang="ru-RU" sz="1200" dirty="0" smtClean="0"/>
              <a:t>(далее - </a:t>
            </a:r>
            <a:r>
              <a:rPr lang="ru-RU" sz="1200" dirty="0" smtClean="0"/>
              <a:t>ООП) с </a:t>
            </a:r>
            <a:r>
              <a:rPr lang="ru-RU" sz="1200" dirty="0" smtClean="0"/>
              <a:t>использованием сетевой формы в реализации отдельных частей её содержательного </a:t>
            </a:r>
            <a:r>
              <a:rPr lang="ru-RU" sz="1200" dirty="0" smtClean="0"/>
              <a:t>раздела: отдельных </a:t>
            </a:r>
            <a:r>
              <a:rPr lang="ru-RU" sz="1200" dirty="0" smtClean="0"/>
              <a:t>рабочих программ внеурочной деятельности</a:t>
            </a:r>
            <a:r>
              <a:rPr lang="ru-RU" sz="1200" dirty="0" smtClean="0"/>
              <a:t>,  </a:t>
            </a:r>
            <a:r>
              <a:rPr lang="ru-RU" sz="1200" dirty="0" smtClean="0"/>
              <a:t>программы духовно-нравственного развития, воспитания обучающихся</a:t>
            </a:r>
            <a:r>
              <a:rPr lang="ru-RU" sz="1200" dirty="0" smtClean="0"/>
              <a:t>,  </a:t>
            </a:r>
            <a:r>
              <a:rPr lang="ru-RU" sz="1200" dirty="0" smtClean="0"/>
              <a:t>программы формирования экологической культуры, здорового и безопасного образа жизни</a:t>
            </a:r>
            <a:r>
              <a:rPr lang="ru-RU" sz="1200" dirty="0" smtClean="0"/>
              <a:t>, программы </a:t>
            </a:r>
            <a:r>
              <a:rPr lang="ru-RU" sz="1200" dirty="0" smtClean="0"/>
              <a:t>воспитания и социализации обучающихся</a:t>
            </a:r>
            <a:r>
              <a:rPr lang="ru-RU" sz="1200" dirty="0" smtClean="0"/>
              <a:t>,  </a:t>
            </a:r>
            <a:r>
              <a:rPr lang="ru-RU" sz="1200" dirty="0" smtClean="0"/>
              <a:t>программы коррекционной </a:t>
            </a:r>
            <a:r>
              <a:rPr lang="ru-RU" sz="1200" dirty="0" smtClean="0"/>
              <a:t>работы</a:t>
            </a:r>
            <a:r>
              <a:rPr lang="ru-RU" sz="1200" dirty="0" smtClean="0"/>
              <a:t> </a:t>
            </a:r>
            <a:r>
              <a:rPr lang="ru-RU" sz="1200" dirty="0" smtClean="0"/>
              <a:t>с </a:t>
            </a:r>
            <a:r>
              <a:rPr lang="ru-RU" sz="1200" dirty="0" smtClean="0"/>
              <a:t>привлечением ресурсов Стороны </a:t>
            </a:r>
            <a:r>
              <a:rPr lang="ru-RU" sz="1200" dirty="0" smtClean="0"/>
              <a:t>2 материально-технических</a:t>
            </a:r>
            <a:r>
              <a:rPr lang="ru-RU" sz="1200" dirty="0" smtClean="0"/>
              <a:t>, кадровых, психолого-педагогических, информационно-методических и др. </a:t>
            </a:r>
            <a:endParaRPr lang="ru-RU" sz="1200" i="1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Сетевая </a:t>
            </a:r>
            <a:r>
              <a:rPr lang="ru-RU" sz="1200" dirty="0" smtClean="0"/>
              <a:t>форма реализации ООП обеспечивает возможность освоения обучающимся ООП посредством организации внеурочной деятельности и иных видов деятельности, ориентированных на достижение личностных результатов, предусмотренных в совместно реализуемых Сторонами рабочих программах и (или) планах, утвержденных Стороной </a:t>
            </a:r>
            <a:r>
              <a:rPr lang="ru-RU" sz="1200" dirty="0" smtClean="0"/>
              <a:t>1</a:t>
            </a:r>
            <a:endParaRPr lang="ru-RU" sz="1200" dirty="0" smtClean="0"/>
          </a:p>
          <a:p>
            <a:pPr algn="just">
              <a:buNone/>
            </a:pPr>
            <a:endParaRPr lang="ru-RU" sz="1200" dirty="0" smtClean="0"/>
          </a:p>
          <a:p>
            <a:pPr algn="just"/>
            <a:r>
              <a:rPr lang="ru-RU" sz="1200" dirty="0" smtClean="0"/>
              <a:t>Реализация ООП с использованием сетевой формы осуществляется в период  </a:t>
            </a:r>
            <a:r>
              <a:rPr lang="ru-RU" sz="1200" i="1" dirty="0" smtClean="0"/>
              <a:t>(</a:t>
            </a:r>
            <a:r>
              <a:rPr lang="ru-RU" sz="1200" i="1" dirty="0" smtClean="0"/>
              <a:t>учебный год, полугодие, четверть и т.д</a:t>
            </a:r>
            <a:r>
              <a:rPr lang="ru-RU" sz="1200" i="1" dirty="0" smtClean="0"/>
              <a:t>.) </a:t>
            </a:r>
            <a:r>
              <a:rPr lang="ru-RU" sz="1200" dirty="0" smtClean="0"/>
              <a:t>по </a:t>
            </a:r>
            <a:r>
              <a:rPr lang="ru-RU" sz="1200" dirty="0" smtClean="0"/>
              <a:t>планам, утвержденным Стороной </a:t>
            </a:r>
            <a:r>
              <a:rPr lang="ru-RU" sz="1200" dirty="0" smtClean="0"/>
              <a:t>1</a:t>
            </a:r>
            <a:r>
              <a:rPr lang="ru-RU" sz="1200" i="1" dirty="0" smtClean="0"/>
              <a:t>: </a:t>
            </a:r>
            <a:r>
              <a:rPr lang="ru-RU" sz="1200" dirty="0" smtClean="0"/>
              <a:t>по </a:t>
            </a:r>
            <a:r>
              <a:rPr lang="ru-RU" sz="1200" dirty="0" smtClean="0"/>
              <a:t>плану внеурочной деятельности, </a:t>
            </a:r>
            <a:r>
              <a:rPr lang="ru-RU" sz="1200" dirty="0" smtClean="0"/>
              <a:t>по </a:t>
            </a:r>
            <a:r>
              <a:rPr lang="ru-RU" sz="1200" dirty="0" smtClean="0"/>
              <a:t>плану реализации программы духовно-нравственного развития, воспитания обучающихся, </a:t>
            </a:r>
            <a:r>
              <a:rPr lang="ru-RU" sz="1200" dirty="0" smtClean="0"/>
              <a:t>по </a:t>
            </a:r>
            <a:r>
              <a:rPr lang="ru-RU" sz="1200" dirty="0" smtClean="0"/>
              <a:t>плану реализации программы формирования экологической культуры, здорового и безопасного образа жизни</a:t>
            </a:r>
            <a:r>
              <a:rPr lang="ru-RU" sz="1200" dirty="0" smtClean="0"/>
              <a:t>, по </a:t>
            </a:r>
            <a:r>
              <a:rPr lang="ru-RU" sz="1200" dirty="0" smtClean="0"/>
              <a:t>плану реализации программы воспитания и социализации обучающихся</a:t>
            </a:r>
            <a:r>
              <a:rPr lang="ru-RU" sz="1200" dirty="0" smtClean="0"/>
              <a:t>, по </a:t>
            </a:r>
            <a:r>
              <a:rPr lang="ru-RU" sz="1200" dirty="0" smtClean="0"/>
              <a:t>плану программы коррекционной </a:t>
            </a:r>
            <a:r>
              <a:rPr lang="ru-RU" sz="1200" dirty="0" smtClean="0"/>
              <a:t>работы,  а </a:t>
            </a:r>
            <a:r>
              <a:rPr lang="ru-RU" sz="1200" dirty="0" smtClean="0"/>
              <a:t>также по совместно разработанным планам-графикам Сторон, прилагаемых к договору 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1898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Сетевая форма реализации образовательных программ </vt:lpstr>
      <vt:lpstr>Организации-партнеры сетевой формы реализации образовательных программ</vt:lpstr>
      <vt:lpstr>Нормативные требования регламентации образовательной деятельности при сетевой форме реализации образовательных программ </vt:lpstr>
      <vt:lpstr>Нормативные требования регламентации образовательной деятельности при сетевой форме реализации образовательных программ </vt:lpstr>
      <vt:lpstr>Нормативные требования регламентации образовательной деятельности при сетевой форме реализации образовательных программ </vt:lpstr>
      <vt:lpstr>Нормативные требования регламентации образовательной деятельности при сетевой форме реализации образовательных программ </vt:lpstr>
      <vt:lpstr>Рекомендации по составлению договора о сетевой форме реализации образовательной программы с привлечением партнеров, не имеющих лицензии и свидетельства о государственной аккредитации по основным общеобразовательным программам</vt:lpstr>
      <vt:lpstr>Стороны-партнеры договора  о сетевой форме реализации основной общеобразовательной программы    </vt:lpstr>
      <vt:lpstr>Предмет договора о сетевой форме реализации основной общеобразовательной программы </vt:lpstr>
      <vt:lpstr>Статус обучающихся</vt:lpstr>
      <vt:lpstr>Обязанности сторон </vt:lpstr>
      <vt:lpstr>Обязанности Стороны 1  </vt:lpstr>
      <vt:lpstr>Обязанности Стороны 2 </vt:lpstr>
      <vt:lpstr>Финансовое обеспечение основной общеобразовательной программы с использованием сетевой формы реализации </vt:lpstr>
      <vt:lpstr>Срок действия, порядок изменения и прекращения Договора</vt:lpstr>
      <vt:lpstr>Ответственность Сторон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Сетевая форма реализации образовательных программ </dc:title>
  <dc:creator>Наталья Юрьевна Киселева</dc:creator>
  <cp:lastModifiedBy>Киселёва НЮ</cp:lastModifiedBy>
  <cp:revision>26</cp:revision>
  <dcterms:created xsi:type="dcterms:W3CDTF">2019-08-22T07:28:55Z</dcterms:created>
  <dcterms:modified xsi:type="dcterms:W3CDTF">2019-08-22T11:04:59Z</dcterms:modified>
</cp:coreProperties>
</file>