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0" r:id="rId4"/>
    <p:sldId id="281" r:id="rId5"/>
    <p:sldId id="259" r:id="rId6"/>
    <p:sldId id="258" r:id="rId7"/>
    <p:sldId id="265" r:id="rId8"/>
    <p:sldId id="272" r:id="rId9"/>
    <p:sldId id="267" r:id="rId10"/>
    <p:sldId id="282" r:id="rId11"/>
    <p:sldId id="273" r:id="rId12"/>
    <p:sldId id="260" r:id="rId13"/>
    <p:sldId id="280" r:id="rId14"/>
    <p:sldId id="276" r:id="rId15"/>
    <p:sldId id="289" r:id="rId16"/>
    <p:sldId id="292" r:id="rId17"/>
    <p:sldId id="261" r:id="rId18"/>
    <p:sldId id="274" r:id="rId19"/>
    <p:sldId id="283" r:id="rId20"/>
    <p:sldId id="293" r:id="rId21"/>
    <p:sldId id="290" r:id="rId22"/>
    <p:sldId id="262" r:id="rId23"/>
    <p:sldId id="275" r:id="rId24"/>
    <p:sldId id="277" r:id="rId25"/>
    <p:sldId id="294" r:id="rId26"/>
    <p:sldId id="291" r:id="rId27"/>
    <p:sldId id="269" r:id="rId28"/>
    <p:sldId id="284" r:id="rId29"/>
    <p:sldId id="288" r:id="rId30"/>
    <p:sldId id="285" r:id="rId31"/>
    <p:sldId id="286" r:id="rId32"/>
    <p:sldId id="287" r:id="rId33"/>
    <p:sldId id="266" r:id="rId34"/>
    <p:sldId id="295" r:id="rId35"/>
    <p:sldId id="279" r:id="rId36"/>
    <p:sldId id="263" r:id="rId3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DF7"/>
    <a:srgbClr val="BC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2F960-85A2-4758-B37A-69DFB8C8581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9D1ED-56D8-432C-8EDB-916E5702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5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0:38.5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C575C8-7D46-465F-8691-DE70BF352FE1}" emma:medium="tactile" emma:mode="ink">
          <msink:context xmlns:msink="http://schemas.microsoft.com/ink/2010/main" type="inkDrawing" rotatedBoundingBox="9501,14103 16437,14212 16434,14382 9499,14272" shapeName="Other"/>
        </emma:interpretation>
      </emma:emma>
    </inkml:annotationXML>
    <inkml:trace contextRef="#ctx0" brushRef="#br0">0 0 0,'25'0'125,"-1"0"-110,25 0 17,-24 0-32,-1 0 31,0 0-31,25 25 16,-24-25-16,-1 0 15,1 0 1,23 0-1,1 0-15,24 0 16,-24 0-16,-24 0 16,-1 0-16,1 0 15,-1 0 1,0 0 0,1 0 15,-1 0-16,25 0 1,0 0 0,0 0-16,-25 0 15,1 24-15,-1-24 16,0 0 0,1 0 62,-1 0-78,25 0 15,0 0-15,-25 0 16,1 0 0,24 0-16,-25 0 15,1 0 1,23 0-1,-23 0 1,24 0 0,-25 0-1,1 0 1,-1 0-16,25 0 16,0 0-16,0 0 15,-1 0-15,1 0 16,0 0-16,0 0 15,0 0-15,-25 0 16,1 0 0,-1 0-16,0 0 15,1 0 17,-1 0-32,1 0 15,-1 0 1,1 0-16,23 0 15,-23 0 1,-1 0 0,25 0-16,-25 0 15,1 0-15,-1 0 16,1 0 0,-1 0-16,1 0 15,-1 0 48,0 0-48,1 0-15,-1 0 16,25 0-16,-24 0 16,23 0-16,1 0 15,-24 0-15,24 0 16,-1 0-1,-23 0-15,-1 0 16,1 0-16,-1 0 16,25 0-1,-25 0-15,1 0 16,-1 0 0,1 0-16,-1 0 15,0 0-15,1 0 31,-1 0-15,1 0-16,-1 0 16,1 0-16,-1 0 15,0 0-15,1 0 16,-1 0-16,25 0 16,24 0-16,-24 0 15,0 0-15,-25 0 16,1 0-16,24 0 15,0 0-15,-25 0 16,0 0 15,1 0 79,-1 0-95,25 0-15,-24 0 32,23 0-32,1 0 15,0 0-15,0 25 16,-25-25-16,25 0 15,-24 0-15,-1 0 16,1 0-16,-1 0 16,0 0-1,1 0 1,24 0 0,-25 0-16,0 0 15,25 0-15,-24 0 16,24 0-16,-25 0 15,0 0-15,1 0 16,-1 0 0,1 0-16,-1 0 31,1 0-31,-1 0 16,0 24-1,25-24 1,-24 0-1,23 0-15,-23 0 16,24 0 0,0 0-16,-1 0 15,-23 0-15,24 0 16,-25 25-16,25-25 16,-25 0-16,1 0 15,24 0-15,-25 0 16,1 0-1,23 0 1,-23 0-16,-1 0 16,1 0-16,-1 0 15,1 0-15,-1 0 16,0 0 15,1 0-15,24 0-16,-1 24 15,1-24-15,-24 0 16,24 0-16,-25 0 16,49 0-16,-48 0 15,-1 0-15,1 0 16,-1 0-16,0 0 31,1 0 16,-1 0-47,25 0 16,-25 0-1,25 0-15,0 0 16,-24 0-16,23 0 16,-23 0-16,-1 0 15,25 0-15,-24 0 16,-1 0-1,0 0-15,1 0 32,-1 0-17,1 0 1,-1 0-16,1 0 16,-1 0-16,0 0 15,25 0 1,-49-24-16,25 24 15,-1-25 95,1 25-95,-1 0-15,0 0 32,-24-24 77,25 24-109,-1 0 16,1 0-16,23-25 15,-23 25-15,-1-24 16,1 24-16,-1 0 94,-24-25-63,25 25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2:15.3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897744-DF40-4322-BDDB-B94A05A653FD}" emma:medium="tactile" emma:mode="ink">
          <msink:context xmlns:msink="http://schemas.microsoft.com/ink/2010/main" type="inkDrawing" rotatedBoundingBox="5153,12833 15167,12895 15166,12969 5152,12908" shapeName="Other"/>
        </emma:interpretation>
      </emma:emma>
    </inkml:annotationXML>
    <inkml:trace contextRef="#ctx0" brushRef="#br0">0 0 0,'25'0'188,"23"0"-157,-23 0-15,-1 0-16,50 0 15,-26 0-15,1 0 16,24 0-16,1 0 15,-1 0-15,-24 0 16,0 0-16,24 0 16,-24 0-16,-25 0 15,25 0-15,-25 0 16,1 0-16,-1 0 16,1 0-16,-1 0 15,1 0-15,-1 0 16,49 0-16,-24 0 15,24 0-15,25 0 16,-25 0-16,25 0 16,-25 0-16,-48 0 15,48 0 1,-49 0 0,1 0 15,-1 0 16,1 0-32,-1 24-15,1-24 16,-1 0-16,0 0 16,1 0-16,24 0 15,24 0-15,0 25 16,0-25-16,-24 0 15,0 0-15,49 0 16,-74 0-16,25 0 16,0 0-16,-25 0 15,1 0-15,-1 0 16,1 0 0,-1 0-1,1 0 1,-1 0-1,25 0 1,-25 0-16,25 0 16,24 24-1,-24-24-15,24 0 16,25 0-16,-49 0 16,24 0-16,1 0 15,-26 0-15,1 0 16,0 0-16,0 0 15,-25 0-15,1 0 16,-1 0-16,1 0 16,-1 0-16,0 0 15,1 0-15,-1 0 16,1 0 0,-1 0-16,25 0 15,-25 0 1,25 0-16,0 0 15,0 0-15,-25 0 16,50 0-16,-25 0 16,-1 0-1,-23 0-15,-1 0 16,1 0-16,48 0 16,-49 0-16,25 0 15,0 0-15,0-24 16,24 24-1,-48 0-15,-1-25 16,0 25-16,25 0 16,-24 0-1,-1 0-15,0 0 16,1 0-16,-1 0 62,1 0-46,-1 0 0,49 0-1,-48 0-15,24 0 16,-25 0-16,1 0 16,23 0-16,-23 0 15,-1 0-15,1 0 16,-1 0-16,1 0 15,-1 0-15,0 0 16,1 0 0,-1 0-1,1 0-15,-1 25 16,25-25 0,-49 24-1,24-24-15,1 0 16,-1 0-16,1 0 15,-1 0-15,0 0 16,25 0-16,-24 0 16,24 0-1,-25 0-15,25 0 16,-25 24-16,25-24 16,-24 0-16,-1 0 15,25 0-15,-25 0 16,25 0-1,-25 0-15,1 0 16,-1 0-16,25 0 16,-24 0-16,-1 0 15,25 0-15,-25 0 16,1 0-16,-1 0 16,1 0-16,-1 0 15,0 0 1,1 0-16,-1 0 15,1 0-15,24 0 16,-25 0 0,25 0-1,0 0-15,-25 0 16,25 0-16,-25 0 16,1 0-1,-1 0-15,1 0 16,-1 0-1,0 0 17,1 0-17,-1 0 1,25 0-16,-24 0 16,23 0-16,26 0 15,-1 0-15,-49 0 16,25 0-16,-24 0 15,23 0-15,-23 0 16,-1 0 0,1 0-1,-1 0 32,1 0-47,23 0 31,-23 0-15,24 0 0,-25 0-16,25 0 15,-25 0 1,1 0 0,-1 0-16,1 0 15,-1 0 1,1 0-1,-1 0-15,0 0 16,1 0-16,-1 0 16,25 0-16,-24 0 15,-1 0-15,0 0 16,25 0-16,0 0 16,-25 0-1,1 0 1,-1 0-16,1 0 15,-1 0 1,25 0-16,-25 0 16,1-24-16,-1 24 15,1 0 1,-1 0-16,1 0 16,-1 0-1,0 0 1,1 0-1,-1 0 1,25 0 0,-25 0-16,25-24 15,-24 24-15,-1 0 16,49 0-16,-48 0 16,24 0-16,-25 0 15,25 0-15,0 0 16,-25 0-16,1 0 15,-1 0-15,1 0 32,-1 0-17,0 0 1,1 0-16,24 0 16,-25 0-1,25 0 1,-25 0-16,1 0 15,-1 0-15,1 0 16,-1 0 0,25 0-16,0 0 15,0 0-15,-25 0 16,0 0-16,25 0 16,-24 0-1,-1 0-15,1 0 47,-1 0-31,0 0 15,1 0-31,-1 0 16,1 0-16,-1 0 15,25 0 1,-25 0-1,1 0 1,-1 0-16,1 0 47,-1 0-16,0 0-15,1 0 15,-1 0 78,1 0 251,-1 0-235,1 0 31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2:21.1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DD6D40-4D3F-46C5-9DDC-32A5875585D5}" emma:medium="tactile" emma:mode="ink">
          <msink:context xmlns:msink="http://schemas.microsoft.com/ink/2010/main" type="inkDrawing" rotatedBoundingBox="25252,10355 25790,10354 25791,10647 25253,10648" semanticType="callout" shapeName="Other"/>
        </emma:interpretation>
      </emma:emma>
    </inkml:annotationXML>
    <inkml:trace contextRef="#ctx0" brushRef="#br0">0 24 0,'25'0'47,"-25"24"0,24 1-47,1-25 31,-1 24-15,-24 1-16,24-1 15,1 1-15,-1-25 16,1 24-16,-1 0 15,1 1-15,-1-1 16,-24 1 0,24-25-1,1 0 188,-25-25-187,24 25-16,1-24 16,-25-1-16,0 1 15,24 24-15,1-49 16,-1 49 0,-24-24 77,24-1-77,-24 1-16,25 24 62,-25-25-15,0 1 31,24 0 63,1 24 109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2:23.5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6B9BE9-E4BA-4F09-A028-792126AC8EF6}" emma:medium="tactile" emma:mode="ink">
          <msink:context xmlns:msink="http://schemas.microsoft.com/ink/2010/main" type="inkDrawing" rotatedBoundingBox="26230,10843 26672,10642 26823,10975 26381,11176" semanticType="callout" shapeName="Other"/>
        </emma:interpretation>
      </emma:emma>
    </inkml:annotationXML>
    <inkml:trace contextRef="#ctx0" brushRef="#br0">0 98 0,'25'0'78,"-1"24"-46,1 1-1,-1 24-15,0-49-1,1 24 1,-1 1-1,1-25 1,-25 48 0,24-48-16,0 0 15,-24 25 1,25-25-16,-1 0 16,-24 24-1,0 1 16,0-50 141,25 25-156,-25-24-16,0-1 16,24 1-16,1-25 15,-25 25 1,24 24-16,-24-49 15,24 24 1,-24 1 0,25 0-1,-25-1-15,24 25 16,-24-24 0,25 24 15,-25-25 31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6:20.1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64870E-57CE-41F0-996D-65F8FCF6835D}" emma:medium="tactile" emma:mode="ink">
          <msink:context xmlns:msink="http://schemas.microsoft.com/ink/2010/main" type="inkDrawing" rotatedBoundingBox="25351,15508 26152,15448 26177,15785 25376,15844" semanticType="callout" shapeName="Other"/>
        </emma:interpretation>
      </emma:emma>
    </inkml:annotationXML>
    <inkml:trace contextRef="#ctx0" brushRef="#br0">0 0 0,'24'24'62,"-24"1"-46,25-25-1,-25 24 1,0 1-16,24-25 16,-24 24-1,0 0-15,49 1 16,-49-1 0,25 1-1,-1-25-15,-24 24 16,24 0-16,-24 1 15,25-25-15,-1 0 32,-24 24-17,49-24 142,-24-24-142,48-1-15,-24 1 16,-1 0-16,1-1 15,25 1-15,-26-1 16,-23 1-16,-1 0 16,25-1-16,-24 25 15,-25-24 32,24-1-16,-24 1-15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DCBA4-958B-4EF3-A644-11CECF0C9E22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B10E0-1F4F-4E77-983B-E13C4AF78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5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57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8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7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2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4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3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4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1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5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2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4782-713E-4E11-9D7B-1135DB53822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xqFQoTCJ6n_svfq8cCFSF3cgodzeYDKQ&amp;url=http://tourdom-travel.ru/intervyu-s-ekspertom-v-oblasti-turizma/&amp;ei=0ojPVZ72JKHuyQPNzY_IAg&amp;bvm=bv.99804247,d.bGQ&amp;psig=AFQjCNFDpHR7sR3HC6UEeDmDOWCDi6cONQ&amp;ust=143975066858032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xqFQoTCJ6n_svfq8cCFSF3cgodzeYDKQ&amp;url=http://tourdom-travel.ru/intervyu-s-ekspertom-v-oblasti-turizma/&amp;ei=0ojPVZ72JKHuyQPNzY_IAg&amp;bvm=bv.99804247,d.bGQ&amp;psig=AFQjCNFDpHR7sR3HC6UEeDmDOWCDi6cONQ&amp;ust=143975066858032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xqFQoTCJ6n_svfq8cCFSF3cgodzeYDKQ&amp;url=http://tourdom-travel.ru/intervyu-s-ekspertom-v-oblasti-turizma/&amp;ei=0ojPVZ72JKHuyQPNzY_IAg&amp;bvm=bv.99804247,d.bGQ&amp;psig=AFQjCNFDpHR7sR3HC6UEeDmDOWCDi6cONQ&amp;ust=143975066858032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irektorgoda_tomsk_2021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7.emf"/><Relationship Id="rId3" Type="http://schemas.openxmlformats.org/officeDocument/2006/relationships/hyperlink" Target="mailto:direktorgoda_tomsk_2021@mail.ru" TargetMode="External"/><Relationship Id="rId7" Type="http://schemas.openxmlformats.org/officeDocument/2006/relationships/image" Target="../media/image34.emf"/><Relationship Id="rId12" Type="http://schemas.openxmlformats.org/officeDocument/2006/relationships/customXml" Target="../ink/ink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36.emf"/><Relationship Id="rId5" Type="http://schemas.openxmlformats.org/officeDocument/2006/relationships/image" Target="../media/image33.png"/><Relationship Id="rId15" Type="http://schemas.openxmlformats.org/officeDocument/2006/relationships/image" Target="../media/image38.emf"/><Relationship Id="rId10" Type="http://schemas.openxmlformats.org/officeDocument/2006/relationships/customXml" Target="../ink/ink3.xml"/><Relationship Id="rId4" Type="http://schemas.openxmlformats.org/officeDocument/2006/relationships/image" Target="../media/image32.png"/><Relationship Id="rId9" Type="http://schemas.openxmlformats.org/officeDocument/2006/relationships/image" Target="../media/image35.emf"/><Relationship Id="rId14" Type="http://schemas.openxmlformats.org/officeDocument/2006/relationships/customXml" Target="../ink/ink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irektorgoda_tomsk_2021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irektorgoda_tomsk_2021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xqFQoTCJ6n_svfq8cCFSF3cgodzeYDKQ&amp;url=http://tourdom-travel.ru/intervyu-s-ekspertom-v-oblasti-turizma/&amp;ei=0ojPVZ72JKHuyQPNzY_IAg&amp;bvm=bv.99804247,d.bGQ&amp;psig=AFQjCNFDpHR7sR3HC6UEeDmDOWCDi6cONQ&amp;ust=143975066858032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_1973@sibmail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8" y="146403"/>
            <a:ext cx="9179271" cy="6568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1517" y="4985237"/>
            <a:ext cx="8908610" cy="1614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1" y="79131"/>
            <a:ext cx="1282606" cy="11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&quot;логотип тоипкр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Картинки по запросу &quot;логотип тоипкро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4" name="Picture 6" descr="Картинки по запросу &quot;логотип тоипкро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439" y="79131"/>
            <a:ext cx="1420610" cy="106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ТЕХНИЧЕСКИЕ ТРЕБОВАНИЯ К ОФОРМЛЕНИЮ ПОРТФОЛИО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Размер </a:t>
            </a:r>
            <a:r>
              <a:rPr lang="ru-RU" sz="2800" dirty="0">
                <a:solidFill>
                  <a:schemeClr val="tx1"/>
                </a:solidFill>
              </a:rPr>
              <a:t>шрифта –</a:t>
            </a:r>
            <a:r>
              <a:rPr lang="ru-RU" sz="2800" dirty="0" smtClean="0">
                <a:solidFill>
                  <a:schemeClr val="tx1"/>
                </a:solidFill>
              </a:rPr>
              <a:t>12.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TIMES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NEW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ROMAN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Поля. Правое –10 мм, Верхнее и нижнее –20 мм, левое –30 мм.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Отступ абзаца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12 мм.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Нумерация страниц ТОЛЬКО арабскими цифрами посередине листа внизу без точки.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Межстрочный интервал – </a:t>
            </a:r>
            <a:r>
              <a:rPr lang="ru-RU" sz="2800" dirty="0" smtClean="0">
                <a:solidFill>
                  <a:schemeClr val="tx1"/>
                </a:solidFill>
              </a:rPr>
              <a:t>одинарный. 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Количество </a:t>
            </a:r>
            <a:r>
              <a:rPr lang="ru-RU" sz="2800" dirty="0" smtClean="0">
                <a:solidFill>
                  <a:schemeClr val="tx1"/>
                </a:solidFill>
              </a:rPr>
              <a:t>страниц – не более 12 страниц .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Возможные выделения в тексте портфолио – </a:t>
            </a:r>
            <a:r>
              <a:rPr lang="ru-RU" sz="2800" i="1" dirty="0" smtClean="0">
                <a:solidFill>
                  <a:schemeClr val="tx1"/>
                </a:solidFill>
              </a:rPr>
              <a:t>курсив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</a:rPr>
              <a:t>полужирный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ПРИЛОЖЕНИЯ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7" y="197224"/>
            <a:ext cx="1635013" cy="15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752" y="1829584"/>
            <a:ext cx="11558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Титульный лист (название конкурса и номинации, ФИО, образовательная организация, год), информация об участнике Конкурса (очень кратко)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191" t="12098" r="47903" b="29613"/>
          <a:stretch/>
        </p:blipFill>
        <p:spPr>
          <a:xfrm>
            <a:off x="301752" y="2915436"/>
            <a:ext cx="2582125" cy="3695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9032" t="11198" r="47134" b="29039"/>
          <a:stretch/>
        </p:blipFill>
        <p:spPr>
          <a:xfrm>
            <a:off x="3294611" y="2915436"/>
            <a:ext cx="2613820" cy="374003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1509" t="12204" r="45864" b="29490"/>
          <a:stretch/>
        </p:blipFill>
        <p:spPr>
          <a:xfrm>
            <a:off x="8009791" y="2449444"/>
            <a:ext cx="2901463" cy="43059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51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143000"/>
            <a:ext cx="11905308" cy="5610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fontAlgn="base"/>
            <a:r>
              <a:rPr lang="ru-RU" sz="2800" b="1" dirty="0" smtClean="0">
                <a:solidFill>
                  <a:schemeClr val="tx1"/>
                </a:solidFill>
              </a:rPr>
              <a:t>1)Конкурсное </a:t>
            </a:r>
            <a:r>
              <a:rPr lang="ru-RU" sz="2800" b="1" dirty="0">
                <a:solidFill>
                  <a:schemeClr val="tx1"/>
                </a:solidFill>
              </a:rPr>
              <a:t>испытание «Портфолио руководителя</a:t>
            </a:r>
            <a:r>
              <a:rPr lang="ru-RU" b="1" dirty="0">
                <a:solidFill>
                  <a:schemeClr val="tx1"/>
                </a:solidFill>
              </a:rPr>
              <a:t>» (Максимальный балл - 30)</a:t>
            </a:r>
            <a:endParaRPr lang="ru-RU" dirty="0">
              <a:solidFill>
                <a:schemeClr val="tx1"/>
              </a:solidFill>
            </a:endParaRP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Цель: демонстрация эффективности результатов деятельности </a:t>
            </a:r>
            <a:r>
              <a:rPr lang="ru-RU" dirty="0" smtClean="0">
                <a:solidFill>
                  <a:schemeClr val="tx1"/>
                </a:solidFill>
              </a:rPr>
              <a:t>управленческой и педагогической </a:t>
            </a:r>
            <a:r>
              <a:rPr lang="ru-RU" dirty="0">
                <a:solidFill>
                  <a:schemeClr val="tx1"/>
                </a:solidFill>
              </a:rPr>
              <a:t>команды школы как результата работы руководителя. 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Формат </a:t>
            </a:r>
            <a:r>
              <a:rPr lang="ru-RU" dirty="0">
                <a:solidFill>
                  <a:schemeClr val="tx1"/>
                </a:solidFill>
              </a:rPr>
              <a:t>конкурсного мероприятия: электронное </a:t>
            </a:r>
            <a:r>
              <a:rPr lang="ru-RU" dirty="0" smtClean="0">
                <a:solidFill>
                  <a:schemeClr val="tx1"/>
                </a:solidFill>
              </a:rPr>
              <a:t>портфолио </a:t>
            </a:r>
            <a:r>
              <a:rPr lang="ru-RU" dirty="0">
                <a:solidFill>
                  <a:schemeClr val="tx1"/>
                </a:solidFill>
              </a:rPr>
              <a:t>в формате </a:t>
            </a:r>
            <a:r>
              <a:rPr lang="ru-RU" dirty="0" err="1">
                <a:solidFill>
                  <a:schemeClr val="tx1"/>
                </a:solidFill>
              </a:rPr>
              <a:t>pdf</a:t>
            </a:r>
            <a:r>
              <a:rPr lang="ru-RU" dirty="0">
                <a:solidFill>
                  <a:schemeClr val="tx1"/>
                </a:solidFill>
              </a:rPr>
              <a:t> (не более 12 стр.)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lvl="0" fontAlgn="base"/>
            <a:r>
              <a:rPr lang="ru-RU" b="1" dirty="0" smtClean="0">
                <a:solidFill>
                  <a:schemeClr val="tx1"/>
                </a:solidFill>
              </a:rPr>
              <a:t>В портфолио представлены основные показатели эффективности результатов функционирования ОО за последние 2 года</a:t>
            </a:r>
          </a:p>
          <a:p>
            <a:pPr lvl="0" fontAlgn="base"/>
            <a:r>
              <a:rPr lang="ru-RU" b="1" dirty="0" smtClean="0">
                <a:solidFill>
                  <a:schemeClr val="tx1"/>
                </a:solidFill>
              </a:rPr>
              <a:t>КРИТЕРИИ: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управленческая </a:t>
            </a:r>
            <a:r>
              <a:rPr lang="ru-RU" sz="1600" dirty="0">
                <a:solidFill>
                  <a:schemeClr val="tx1"/>
                </a:solidFill>
              </a:rPr>
              <a:t>система работы с педагогическим коллективом;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система оценки педагогического коллектива;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</a:rPr>
              <a:t>внутришкольная</a:t>
            </a:r>
            <a:r>
              <a:rPr lang="ru-RU" sz="1600" dirty="0">
                <a:solidFill>
                  <a:schemeClr val="tx1"/>
                </a:solidFill>
              </a:rPr>
              <a:t> система оценки качества образования;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формирование модели государственно-общественного управления;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модели интеграции общего и дополнительного образования (при наличии);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система работы по формированию комфортной/</a:t>
            </a:r>
            <a:r>
              <a:rPr lang="ru-RU" sz="1600" dirty="0" err="1">
                <a:solidFill>
                  <a:schemeClr val="tx1"/>
                </a:solidFill>
              </a:rPr>
              <a:t>здоровьесберегающей</a:t>
            </a:r>
            <a:r>
              <a:rPr lang="ru-RU" sz="1600" dirty="0">
                <a:solidFill>
                  <a:schemeClr val="tx1"/>
                </a:solidFill>
              </a:rPr>
              <a:t> среды;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информационные технологии в образовательном процессе;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организация </a:t>
            </a:r>
            <a:r>
              <a:rPr lang="ru-RU" sz="1600" dirty="0" err="1">
                <a:solidFill>
                  <a:schemeClr val="tx1"/>
                </a:solidFill>
              </a:rPr>
              <a:t>предпрофильной</a:t>
            </a:r>
            <a:r>
              <a:rPr lang="ru-RU" sz="1600" dirty="0">
                <a:solidFill>
                  <a:schemeClr val="tx1"/>
                </a:solidFill>
              </a:rPr>
              <a:t> подготовки и профильного обучения (при наличии);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представление опыта руководящей деятельности на муниципальном, региональном и всероссийском уровнях;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опыт экспертной деятельности;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достижения </a:t>
            </a:r>
            <a:r>
              <a:rPr lang="ru-RU" sz="1600" dirty="0">
                <a:solidFill>
                  <a:schemeClr val="tx1"/>
                </a:solidFill>
              </a:rPr>
              <a:t>обучающихся (воспитанников);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инновации в организации образовательного процесса.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37" t="42909" r="45994" b="32036"/>
          <a:stretch/>
        </p:blipFill>
        <p:spPr>
          <a:xfrm>
            <a:off x="309464" y="3666525"/>
            <a:ext cx="4890065" cy="2887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450" t="13637" r="46042" b="55059"/>
          <a:stretch/>
        </p:blipFill>
        <p:spPr>
          <a:xfrm>
            <a:off x="309464" y="96227"/>
            <a:ext cx="4890065" cy="330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188" t="12009" r="19846" b="17222"/>
          <a:stretch/>
        </p:blipFill>
        <p:spPr>
          <a:xfrm>
            <a:off x="6342528" y="96227"/>
            <a:ext cx="5181600" cy="3188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233" t="17678" r="24388" b="8757"/>
          <a:stretch/>
        </p:blipFill>
        <p:spPr>
          <a:xfrm>
            <a:off x="5952562" y="3352800"/>
            <a:ext cx="596153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434" y="2145471"/>
            <a:ext cx="39257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ВСОКО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Цель.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Направления (оценка качества результатов, оценка качества процесса, оценка качества системы управления).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Объекты.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Субъекты.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Принципы.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Показатели.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Оценочные процедуры.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Анализ (управленческие решения, презентация результатов)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9093" y="1590058"/>
            <a:ext cx="6903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оценки педагогического коллектива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индивидуального стиля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использования современных образовательных технологий.</a:t>
            </a:r>
            <a:endParaRPr lang="ru-RU" dirty="0"/>
          </a:p>
          <a:p>
            <a:r>
              <a:rPr lang="ru-RU" dirty="0" smtClean="0"/>
              <a:t>Зачем проводятся мониторинги? Как работаете с результатами?</a:t>
            </a:r>
          </a:p>
          <a:p>
            <a:r>
              <a:rPr lang="ru-RU" dirty="0" smtClean="0"/>
              <a:t>Управленческие решения.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2251" y="5375710"/>
            <a:ext cx="6944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Инновации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организации образовательного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процесса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Эффективность инновационной деятельности.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Участники инновационных проектов, площадок.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9093" y="3482884"/>
            <a:ext cx="701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модели государственно-общественного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управления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Модель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Структура внутреннего и внешнего взаимодействия с соц. партнерами.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Оценка эффективности и результаты деятельности Управляющего совета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7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ВОПРОСЫ? КОММЕНТАРИИ! 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0428" y="5519577"/>
            <a:ext cx="11699840" cy="1157990"/>
            <a:chOff x="117694" y="5554746"/>
            <a:chExt cx="11699840" cy="1157990"/>
          </a:xfrm>
        </p:grpSpPr>
        <p:pic>
          <p:nvPicPr>
            <p:cNvPr id="7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5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364" y="5560878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574" y="5554746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5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руководитель»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балл -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lvl="0" algn="just" fontAlgn="base"/>
            <a:r>
              <a:rPr lang="ru-RU" sz="2800" b="1" dirty="0" smtClean="0">
                <a:solidFill>
                  <a:schemeClr val="tx1"/>
                </a:solidFill>
              </a:rPr>
              <a:t>Конкурсное </a:t>
            </a:r>
            <a:r>
              <a:rPr lang="ru-RU" sz="2800" b="1" dirty="0">
                <a:solidFill>
                  <a:schemeClr val="tx1"/>
                </a:solidFill>
              </a:rPr>
              <a:t>испытание «</a:t>
            </a:r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r>
              <a:rPr lang="en-US" sz="2800" b="1" dirty="0" smtClean="0">
                <a:solidFill>
                  <a:schemeClr val="tx1"/>
                </a:solidFill>
              </a:rPr>
              <a:t> -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руководитель» </a:t>
            </a:r>
            <a:r>
              <a:rPr lang="ru-RU" sz="2000" b="1" dirty="0">
                <a:solidFill>
                  <a:schemeClr val="tx1"/>
                </a:solidFill>
              </a:rPr>
              <a:t>(Максимальный балл - 10)</a:t>
            </a:r>
            <a:endParaRPr lang="ru-RU" sz="2000" dirty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Цель: демонстрация конкурсантом компетенций в области представления информации о деятельности образовательной организации в контексте профессионально-личностных установок.</a:t>
            </a:r>
          </a:p>
          <a:p>
            <a:pPr algn="just" fontAlgn="base"/>
            <a:endParaRPr lang="ru-RU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Формат </a:t>
            </a:r>
            <a:r>
              <a:rPr lang="ru-RU" sz="2000" dirty="0">
                <a:solidFill>
                  <a:schemeClr val="tx1"/>
                </a:solidFill>
              </a:rPr>
              <a:t>конкурсного мероприятия: видеоролик-презентация, размещенная на Интернет-ресурсе (блог, веб-страница, сайт образовательной организации и др.) участника конкурса.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Видеоролик должен отражать результаты управленческой деятельности и пути достижения данных результатов, опыт работы конкурсанта, давать представление о нем как об эффективном руководителе образовательной организации. 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Продолжительность </a:t>
            </a:r>
            <a:r>
              <a:rPr lang="ru-RU" sz="2000" dirty="0">
                <a:solidFill>
                  <a:schemeClr val="tx1"/>
                </a:solidFill>
              </a:rPr>
              <a:t>видеоролика до </a:t>
            </a:r>
            <a:r>
              <a:rPr lang="en-US" sz="2000" dirty="0" smtClean="0">
                <a:solidFill>
                  <a:schemeClr val="tx1"/>
                </a:solidFill>
              </a:rPr>
              <a:t>5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минут.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677" y="2035951"/>
            <a:ext cx="11201400" cy="431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исполнения (оригинальность сюжета, ясность и яркость представления);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 наполнение (фиксация собственной управленческой компетенции, умение формулировать проблемы, наличие рефлексии своих сильных и слабых сторон, отражение путей достижения результатов управленческой деятельности);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 в работе: разработка и внедрение новых идей, использование современных управленческих технологий для реализации идей и решения поставленных задач;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управленческих компетенций (ориентация на достижения, эффективные способы взаимодействия с коллективом, обучающимися, родителями, социумом, организаторские способности);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личной позиции (аргументированность позиции, эмоциональность, культура и образность речи, разговор от первого лица).</a:t>
            </a:r>
          </a:p>
        </p:txBody>
      </p:sp>
    </p:spTree>
    <p:extLst>
      <p:ext uri="{BB962C8B-B14F-4D97-AF65-F5344CB8AC3E}">
        <p14:creationId xmlns:p14="http://schemas.microsoft.com/office/powerpoint/2010/main" val="11803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155" t="8943" r="19421" b="30563"/>
          <a:stretch/>
        </p:blipFill>
        <p:spPr>
          <a:xfrm>
            <a:off x="738553" y="2461845"/>
            <a:ext cx="4580793" cy="2497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754" t="18101" r="31155" b="24286"/>
          <a:stretch/>
        </p:blipFill>
        <p:spPr>
          <a:xfrm>
            <a:off x="6137030" y="2382714"/>
            <a:ext cx="4856185" cy="2576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2036" y="5616940"/>
            <a:ext cx="650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ПРЕДСТАВЛЯЕМ РОЛИКИ!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27077" y="355434"/>
            <a:ext cx="6286500" cy="1359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s://toipkro.ru/content/files/images/podrazdelenie/uprav/IMG_9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63" y="1996002"/>
            <a:ext cx="3047224" cy="2180929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oipkro.ru/content/files/images/podrazdelenie/uprav/IMG_9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68" y="4334532"/>
            <a:ext cx="3078413" cy="2265984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oipkro.ru/content/files/images/podrazdelenie/uprav/IMG_9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19" y="1996002"/>
            <a:ext cx="3165230" cy="2180929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oipkro.ru/content/files/images/podrazdelenie/uprav/IMG_9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19" y="4334532"/>
            <a:ext cx="3165230" cy="2265984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низ 2"/>
          <p:cNvSpPr/>
          <p:nvPr/>
        </p:nvSpPr>
        <p:spPr>
          <a:xfrm rot="20925608">
            <a:off x="186012" y="554741"/>
            <a:ext cx="5321505" cy="1750436"/>
          </a:xfrm>
          <a:prstGeom prst="ribb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0905466">
            <a:off x="1177451" y="1058386"/>
            <a:ext cx="3372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22 февраля– 04 мая 2021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36689" t="15738" r="22867" b="4852"/>
          <a:stretch/>
        </p:blipFill>
        <p:spPr>
          <a:xfrm>
            <a:off x="675988" y="2068633"/>
            <a:ext cx="4247705" cy="4691296"/>
          </a:xfrm>
          <a:prstGeom prst="rect">
            <a:avLst/>
          </a:prstGeom>
        </p:spPr>
      </p:pic>
      <p:pic>
        <p:nvPicPr>
          <p:cNvPr id="12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02" y="253928"/>
            <a:ext cx="851331" cy="7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ВОПРОСЫ? КОММЕНТАРИИ! 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0428" y="5519577"/>
            <a:ext cx="11699840" cy="1157990"/>
            <a:chOff x="117694" y="5554746"/>
            <a:chExt cx="11699840" cy="1157990"/>
          </a:xfrm>
        </p:grpSpPr>
        <p:pic>
          <p:nvPicPr>
            <p:cNvPr id="7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5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364" y="5560878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574" y="5554746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54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успеха»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балл -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 ОЧНОГО ЭТАПА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2800" b="1" dirty="0" smtClean="0">
                <a:solidFill>
                  <a:schemeClr val="tx1"/>
                </a:solidFill>
              </a:rPr>
              <a:t>Конкурсное </a:t>
            </a:r>
            <a:r>
              <a:rPr lang="ru-RU" sz="2800" b="1" dirty="0">
                <a:solidFill>
                  <a:schemeClr val="tx1"/>
                </a:solidFill>
              </a:rPr>
              <a:t>испытание «Формула успеха»</a:t>
            </a:r>
            <a:r>
              <a:rPr lang="ru-RU" sz="2000" b="1" dirty="0">
                <a:solidFill>
                  <a:schemeClr val="tx1"/>
                </a:solidFill>
              </a:rPr>
              <a:t> (максимальный балл - 30)</a:t>
            </a:r>
            <a:endParaRPr lang="ru-RU" sz="2000" dirty="0">
              <a:solidFill>
                <a:schemeClr val="tx1"/>
              </a:solidFill>
            </a:endParaRP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Цель: демонстрация конкурсантом эффективных управленческих практик в ситуации профессионального взаимодействия.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Формат </a:t>
            </a:r>
            <a:r>
              <a:rPr lang="ru-RU" sz="2000" dirty="0">
                <a:solidFill>
                  <a:schemeClr val="tx1"/>
                </a:solidFill>
              </a:rPr>
              <a:t>конкурсного мероприятия - мастер-класс.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Каждый </a:t>
            </a:r>
            <a:r>
              <a:rPr lang="ru-RU" sz="2000" dirty="0">
                <a:solidFill>
                  <a:schemeClr val="tx1"/>
                </a:solidFill>
              </a:rPr>
              <a:t>участник Конкурса представляет управленческие технологии, методы и средства решения задач, стоящих перед образовательной организацией.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Тему</a:t>
            </a:r>
            <a:r>
              <a:rPr lang="ru-RU" sz="2000" dirty="0">
                <a:solidFill>
                  <a:schemeClr val="tx1"/>
                </a:solidFill>
              </a:rPr>
              <a:t>, содержание мастер-класса конкурсанты определяют самостоятельно. 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Регламент: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мастер-класс - </a:t>
            </a:r>
            <a:r>
              <a:rPr lang="ru-RU" sz="2000" dirty="0" smtClean="0">
                <a:solidFill>
                  <a:schemeClr val="tx1"/>
                </a:solidFill>
              </a:rPr>
              <a:t>15 </a:t>
            </a:r>
            <a:r>
              <a:rPr lang="ru-RU" sz="2000" dirty="0">
                <a:solidFill>
                  <a:schemeClr val="tx1"/>
                </a:solidFill>
              </a:rPr>
              <a:t>минут;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Самоанализ и ответы на вопросы членов жюри – 10 </a:t>
            </a:r>
            <a:r>
              <a:rPr lang="ru-RU" sz="2000" dirty="0">
                <a:solidFill>
                  <a:schemeClr val="tx1"/>
                </a:solidFill>
              </a:rPr>
              <a:t>минут.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" y="237391"/>
            <a:ext cx="1763546" cy="16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030" y="1855324"/>
            <a:ext cx="11412415" cy="46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изложения;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культура – ведет конструктивный диалог, выделяет главное, аргументирует собственную позицию, мотивирует обратную связь;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техники, методики, приемы и формы современных управленческих технологий, демонстрирует управленческую эффективность используемых управленческих технологий, проявляет индивидуальность и избегает шаблонов в ходе работы с аудиторией;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других людей, определяет их мотивы и эмоции,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влиять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без использования административных рычагов;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оригинальные творческие задания для мотивации и вовлечения аудитории;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культура – демонстрирует способность к самоанализу, оценивает выбор используемых методов, достигнутые результаты, предлагает конкретные рекомендации по использованию управленческих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0330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2268141"/>
            <a:ext cx="10999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Roboto"/>
              </a:rPr>
              <a:t>Мастер-класс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– это 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 наглядная демонстрация уникальных приемов работы мастера, направленных на освоение способов деятельности, взаимодействие мастера и участников мастер- класса. </a:t>
            </a:r>
            <a:endParaRPr lang="en-US" sz="2400" dirty="0" smtClean="0">
              <a:solidFill>
                <a:srgbClr val="000000"/>
              </a:solidFill>
              <a:latin typeface="Roboto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Выбирается 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тема → выделяется актуальная проблема → объясняется теория по решению этой проблемы → даются практические упражнения на закрепление теории → формируется полезный навык, который можно повторно применить после завершения занятия. </a:t>
            </a:r>
            <a:endParaRPr lang="en-US" sz="2400" dirty="0" smtClean="0">
              <a:solidFill>
                <a:srgbClr val="000000"/>
              </a:solidFill>
              <a:latin typeface="Roboto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Универсальная формула мастер- класса: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40% методики + 60% тренинга +0% общих фраз.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ВОПРОСЫ? КОММЕНТАРИИ! 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0428" y="5519577"/>
            <a:ext cx="11699840" cy="1157990"/>
            <a:chOff x="117694" y="5554746"/>
            <a:chExt cx="11699840" cy="1157990"/>
          </a:xfrm>
        </p:grpSpPr>
        <p:pic>
          <p:nvPicPr>
            <p:cNvPr id="7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5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364" y="5560878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574" y="5554746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82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с экспертом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балл -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116623"/>
            <a:ext cx="11905308" cy="5637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2800" b="1" dirty="0" smtClean="0">
                <a:solidFill>
                  <a:schemeClr val="tx1"/>
                </a:solidFill>
              </a:rPr>
              <a:t>Конкурсное </a:t>
            </a:r>
            <a:r>
              <a:rPr lang="ru-RU" sz="2800" b="1" dirty="0">
                <a:solidFill>
                  <a:schemeClr val="tx1"/>
                </a:solidFill>
              </a:rPr>
              <a:t>испытание </a:t>
            </a:r>
            <a:r>
              <a:rPr lang="ru-RU" sz="2800" b="1" dirty="0" smtClean="0">
                <a:solidFill>
                  <a:schemeClr val="tx1"/>
                </a:solidFill>
              </a:rPr>
              <a:t>«Разговор с экспертом»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Цель: раскрытие потенциала лидерских качеств, коммуникативной и рефлексивной культуры участников Конкурса, демонстрация понимания стратегических направлений развития образования и представление собственного видения конструктивных решений существующих проблем.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Формат </a:t>
            </a:r>
            <a:r>
              <a:rPr lang="ru-RU" sz="2000" dirty="0">
                <a:solidFill>
                  <a:schemeClr val="tx1"/>
                </a:solidFill>
              </a:rPr>
              <a:t>конкурсного мероприятия: </a:t>
            </a:r>
            <a:r>
              <a:rPr lang="ru-RU" sz="2000" dirty="0" smtClean="0">
                <a:solidFill>
                  <a:schemeClr val="tx1"/>
                </a:solidFill>
              </a:rPr>
              <a:t>групповой разговор </a:t>
            </a:r>
            <a:r>
              <a:rPr lang="ru-RU" sz="2000" dirty="0">
                <a:solidFill>
                  <a:schemeClr val="tx1"/>
                </a:solidFill>
              </a:rPr>
              <a:t>с экспертом. Группы участников разговора с экспертом формируются оператором </a:t>
            </a:r>
            <a:r>
              <a:rPr lang="ru-RU" sz="2000" dirty="0" smtClean="0">
                <a:solidFill>
                  <a:schemeClr val="tx1"/>
                </a:solidFill>
              </a:rPr>
              <a:t>Конкурса</a:t>
            </a:r>
            <a:r>
              <a:rPr lang="ru-RU" sz="2000" dirty="0">
                <a:solidFill>
                  <a:schemeClr val="tx1"/>
                </a:solidFill>
              </a:rPr>
              <a:t>. Темы конкурсного испытания определяется оргкомитетом конкурса и доводится до участников за сутки до проведения Конкурсного испытания.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</a:rPr>
              <a:t>	Продолжительность </a:t>
            </a:r>
            <a:r>
              <a:rPr lang="ru-RU" dirty="0">
                <a:solidFill>
                  <a:schemeClr val="tx1"/>
                </a:solidFill>
              </a:rPr>
              <a:t>разговора до 60 минут.</a:t>
            </a:r>
          </a:p>
          <a:p>
            <a:pPr algn="just" fontAlgn="base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Критерии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быстрота мышления, способность обрабатывать информацию в ситуации острого дефицита времени;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глубина мышления, способность эффективно анализировать сложную информацию, верно устанавливать причинно-следственные связи в неоднозначных условиях и при наличии множества вариантов решения; 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способность находить контакт с новыми людьми, выстраивать отношения;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уверенное поведение в ситуации общения с экспертом;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творческий подход и способность найти нестандартное решение при обсуждении вопросов;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ориентация на амбициозные долгосрочные цели.</a:t>
            </a:r>
          </a:p>
          <a:p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fontAlgn="base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Изображение к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5" y="2286000"/>
            <a:ext cx="3801312" cy="27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oipkro.ru/content/files/images/podrazdelenie/uprav/IMG_9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42" y="3982916"/>
            <a:ext cx="3786204" cy="27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oipkro.ru/content/files/images/podrazdelenie/uprav/IMG_9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11" y="2145471"/>
            <a:ext cx="3784918" cy="26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ДОКУМЕНТЫ ДЛЯ УЧАСТИЯ В КОНКУРСЕ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февраля по 05 марта 2021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адрес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direktorgoda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tomsk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_2021@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направить: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 заявку от муниципального органа, осуществляющего управление в сфере образования/образовательной организации, подведомственной Департаменту общего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(приложение 2);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протокола решения заседания МГОС/ГОС о выдвижении данного участника на Конкурс;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письмо-подтверждение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МГОС/ГОС (приложение 3);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участника в формате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конкурсанта в формате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более 12 стр.);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 на видеоролик «Я директор (заведующий)», размещенный на Интернет-ресурсе (блог, веб-страница, сайт образовательной организации и др.);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фотографию участника Конкурса (жанровая в формате.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lnSpc>
                <a:spcPct val="120000"/>
              </a:lnSpc>
            </a:pPr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" y="243418"/>
            <a:ext cx="2638671" cy="24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335963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6285" y="1555687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Учредитель Конкурса – Департамент общего образования Томской области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Оператор - ТОИПКРО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176" y="2676808"/>
            <a:ext cx="11617687" cy="383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ЦЕЛИ КОНКУРСА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повышение качества образования;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повышение престижа деятельности управленческого корпуса в системе образования региона;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демонстрация современной управленческой модели образования, направленной на создание условий для получения качественного образования обучающихся и воспитанников через формирование педагогической команды;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выявление, поддержка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dirty="0" smtClean="0">
                <a:solidFill>
                  <a:schemeClr val="tx1"/>
                </a:solidFill>
              </a:rPr>
              <a:t>поощрение талантливых </a:t>
            </a:r>
            <a:r>
              <a:rPr lang="ru-RU" sz="1600" dirty="0">
                <a:solidFill>
                  <a:schemeClr val="tx1"/>
                </a:solidFill>
              </a:rPr>
              <a:t>и эффективных руководителей образовательных организаций Томской области;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выявление, представление и распространение </a:t>
            </a:r>
            <a:r>
              <a:rPr lang="ru-RU" sz="1600" dirty="0">
                <a:solidFill>
                  <a:schemeClr val="tx1"/>
                </a:solidFill>
              </a:rPr>
              <a:t>инновационного опыта в области управления образовательной организацией;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развитие </a:t>
            </a:r>
            <a:r>
              <a:rPr lang="ru-RU" sz="1600" dirty="0">
                <a:solidFill>
                  <a:schemeClr val="tx1"/>
                </a:solidFill>
              </a:rPr>
              <a:t>среды профессионального общения руководителей образовательных организаций;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</a:rPr>
              <a:t>профессионального мастерства руководителей образовательных организаций Томской области;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привлечение </a:t>
            </a:r>
            <a:r>
              <a:rPr lang="ru-RU" sz="1600" dirty="0">
                <a:solidFill>
                  <a:schemeClr val="tx1"/>
                </a:solidFill>
              </a:rPr>
              <a:t>внимания органов государственной власти и местного самоуправления, профессионально-педагогического сообщества, широкого круга общественности и средств массовой информации к актуальности решаемых задач в сфере управления образованием.</a:t>
            </a: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адрес </a:t>
            </a:r>
            <a:r>
              <a:rPr lang="ru-RU" dirty="0">
                <a:solidFill>
                  <a:schemeClr val="tx1"/>
                </a:solidFill>
              </a:rPr>
              <a:t>электронной почты: </a:t>
            </a:r>
            <a:r>
              <a:rPr lang="en-US" dirty="0" err="1">
                <a:hlinkClick r:id="rId3"/>
              </a:rPr>
              <a:t>direktorgoda</a:t>
            </a:r>
            <a:r>
              <a:rPr lang="ru-RU" dirty="0">
                <a:hlinkClick r:id="rId3"/>
              </a:rPr>
              <a:t>_</a:t>
            </a:r>
            <a:r>
              <a:rPr lang="en-US" dirty="0" err="1">
                <a:hlinkClick r:id="rId3"/>
              </a:rPr>
              <a:t>tomsk</a:t>
            </a:r>
            <a:r>
              <a:rPr lang="ru-RU" dirty="0">
                <a:hlinkClick r:id="rId3"/>
              </a:rPr>
              <a:t>_2021@</a:t>
            </a:r>
            <a:r>
              <a:rPr lang="en-US" dirty="0">
                <a:hlinkClick r:id="rId3"/>
              </a:rPr>
              <a:t>mail</a:t>
            </a:r>
            <a:r>
              <a:rPr lang="ru-RU" dirty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ru</a:t>
            </a:r>
            <a:endParaRPr lang="ru-RU" dirty="0" smtClean="0"/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0018" t="17346" r="7650" b="7814"/>
          <a:stretch/>
        </p:blipFill>
        <p:spPr>
          <a:xfrm>
            <a:off x="117694" y="1900107"/>
            <a:ext cx="6603023" cy="3376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8932" t="18129" r="9750"/>
          <a:stretch/>
        </p:blipFill>
        <p:spPr>
          <a:xfrm>
            <a:off x="6107411" y="2989384"/>
            <a:ext cx="5697742" cy="32267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Рукописный ввод 7"/>
              <p14:cNvContentPartPr/>
              <p14:nvPr/>
            </p14:nvContentPartPr>
            <p14:xfrm>
              <a:off x="3420055" y="5116971"/>
              <a:ext cx="2497680" cy="59760"/>
            </p14:xfrm>
          </p:contentPart>
        </mc:Choice>
        <mc:Fallback>
          <p:pic>
            <p:nvPicPr>
              <p:cNvPr id="8" name="Рукописный ввод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8175" y="5105091"/>
                <a:ext cx="2521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Рукописный ввод 11"/>
              <p14:cNvContentPartPr/>
              <p14:nvPr/>
            </p14:nvContentPartPr>
            <p14:xfrm>
              <a:off x="1855135" y="4624851"/>
              <a:ext cx="3605400" cy="42120"/>
            </p14:xfrm>
          </p:contentPart>
        </mc:Choice>
        <mc:Fallback>
          <p:pic>
            <p:nvPicPr>
              <p:cNvPr id="12" name="Рукописный ввод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3255" y="4612971"/>
                <a:ext cx="36291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Рукописный ввод 15"/>
              <p14:cNvContentPartPr/>
              <p14:nvPr/>
            </p14:nvContentPartPr>
            <p14:xfrm>
              <a:off x="9091135" y="3728091"/>
              <a:ext cx="194040" cy="106200"/>
            </p14:xfrm>
          </p:contentPart>
        </mc:Choice>
        <mc:Fallback>
          <p:pic>
            <p:nvPicPr>
              <p:cNvPr id="16" name="Рукописный ввод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79255" y="3716211"/>
                <a:ext cx="2178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Рукописный ввод 16"/>
              <p14:cNvContentPartPr/>
              <p14:nvPr/>
            </p14:nvContentPartPr>
            <p14:xfrm>
              <a:off x="9442855" y="3868491"/>
              <a:ext cx="176400" cy="132480"/>
            </p14:xfrm>
          </p:contentPart>
        </mc:Choice>
        <mc:Fallback>
          <p:pic>
            <p:nvPicPr>
              <p:cNvPr id="17" name="Рукописный ввод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30975" y="3856611"/>
                <a:ext cx="200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Рукописный ввод 18"/>
              <p14:cNvContentPartPr/>
              <p14:nvPr/>
            </p14:nvContentPartPr>
            <p14:xfrm>
              <a:off x="9126415" y="5583171"/>
              <a:ext cx="290520" cy="110520"/>
            </p14:xfrm>
          </p:contentPart>
        </mc:Choice>
        <mc:Fallback>
          <p:pic>
            <p:nvPicPr>
              <p:cNvPr id="19" name="Рукописный ввод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14535" y="5571291"/>
                <a:ext cx="31428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0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адрес </a:t>
            </a:r>
            <a:r>
              <a:rPr lang="ru-RU" dirty="0">
                <a:solidFill>
                  <a:schemeClr val="tx1"/>
                </a:solidFill>
              </a:rPr>
              <a:t>электронной почты: </a:t>
            </a:r>
            <a:r>
              <a:rPr lang="en-US" dirty="0" err="1">
                <a:hlinkClick r:id="rId3"/>
              </a:rPr>
              <a:t>direktorgoda</a:t>
            </a:r>
            <a:r>
              <a:rPr lang="ru-RU" dirty="0">
                <a:hlinkClick r:id="rId3"/>
              </a:rPr>
              <a:t>_</a:t>
            </a:r>
            <a:r>
              <a:rPr lang="en-US" dirty="0" err="1">
                <a:hlinkClick r:id="rId3"/>
              </a:rPr>
              <a:t>tomsk</a:t>
            </a:r>
            <a:r>
              <a:rPr lang="ru-RU" dirty="0">
                <a:hlinkClick r:id="rId3"/>
              </a:rPr>
              <a:t>_2021@</a:t>
            </a:r>
            <a:r>
              <a:rPr lang="en-US" dirty="0">
                <a:hlinkClick r:id="rId3"/>
              </a:rPr>
              <a:t>mail</a:t>
            </a:r>
            <a:r>
              <a:rPr lang="ru-RU" dirty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ru</a:t>
            </a:r>
            <a:endParaRPr lang="ru-RU" dirty="0" smtClean="0"/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5485" t="24764" r="3813" b="7838"/>
          <a:stretch/>
        </p:blipFill>
        <p:spPr>
          <a:xfrm>
            <a:off x="301015" y="1943099"/>
            <a:ext cx="3699486" cy="4568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9440" t="17648" r="50357" b="6670"/>
          <a:stretch/>
        </p:blipFill>
        <p:spPr>
          <a:xfrm>
            <a:off x="8185637" y="1943099"/>
            <a:ext cx="3323493" cy="4684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65485" t="83130" r="3813" b="7838"/>
          <a:stretch/>
        </p:blipFill>
        <p:spPr>
          <a:xfrm>
            <a:off x="1060509" y="5332229"/>
            <a:ext cx="7125128" cy="11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ДОКУМЕНТЫ ДЛЯ УЧАСТИЯ В КОНКУРСЕ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февраля по 05 марта 2021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адрес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direktorgoda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tomsk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_2021@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направить: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 заявку от муниципального органа, осуществляющего управление в сфере образования/образовательной организации, подведомственной Департаменту общего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(приложение 2);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протокола решения заседания МГОС/ГОС о выдвижении данного участника на Конкурс;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письмо-подтверждение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МГОС/ГОС (приложение 3);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участника в формате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конкурсанта в формате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более 12 стр.);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 на видеоролик «Я директор (заведующий)», размещенный на Интернет-ресурсе (блог, веб-страница, сайт образовательной организации и др.);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фотографию участника Конкурса (жанровая в формате.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lnSpc>
                <a:spcPct val="120000"/>
              </a:lnSpc>
            </a:pPr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96678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ФИНАНСИРОВАНИЕ МЕРОПРИЯТИЯ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Постановление Губернатора Томской области от 26.03.2020 № 25 «О премиях Губернатора Томской области лучшим педагогическим и руководящим работникам в сфере общего и дополнительного образования Томской области»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п.11 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3 премии –  по 120 тыс. руб. – победителям в каждой номинации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6 </a:t>
            </a:r>
            <a:r>
              <a:rPr lang="ru-RU" sz="2800" dirty="0">
                <a:solidFill>
                  <a:schemeClr val="tx1"/>
                </a:solidFill>
              </a:rPr>
              <a:t>премий - по 100 тыс. руб</a:t>
            </a:r>
            <a:r>
              <a:rPr lang="ru-RU" sz="2800" dirty="0" smtClean="0">
                <a:solidFill>
                  <a:schemeClr val="tx1"/>
                </a:solidFill>
              </a:rPr>
              <a:t>. - 2-3 место в каждой номинации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14 премий – по 50 тыс. руб. – 4-10 место номинации «Директор школы», «Заведующий детского сада».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ВОПРОСЫ? КОММЕНТАРИИ! 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0428" y="5519577"/>
            <a:ext cx="11699840" cy="1157990"/>
            <a:chOff x="117694" y="5554746"/>
            <a:chExt cx="11699840" cy="1157990"/>
          </a:xfrm>
        </p:grpSpPr>
        <p:pic>
          <p:nvPicPr>
            <p:cNvPr id="7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5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364" y="5560878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574" y="5554746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23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тивирующие ци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34" y="2592936"/>
            <a:ext cx="6608471" cy="4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irpozitiva.ru/wp-content/uploads/2019/11/1495041790_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5" y="97020"/>
            <a:ext cx="6608471" cy="39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абота в Германии. Рекрутинговая компания Успешный человек - Posts | 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779">
            <a:off x="847144" y="3568192"/>
            <a:ext cx="3596882" cy="26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13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49954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ВСЕМ ТВОРЧЕСКИХ УСПЕХОВ!</a:t>
            </a:r>
          </a:p>
          <a:p>
            <a:pPr algn="ctr"/>
            <a:endParaRPr lang="ru-RU" sz="6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8037" y="4586777"/>
            <a:ext cx="384887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Плотникова Наталья Николаевна,</a:t>
            </a:r>
          </a:p>
          <a:p>
            <a:pPr fontAlgn="base"/>
            <a:r>
              <a:rPr lang="ru-RU" sz="2000" dirty="0" smtClean="0"/>
              <a:t>заведующий </a:t>
            </a:r>
            <a:r>
              <a:rPr lang="ru-RU" sz="2000" dirty="0" err="1" smtClean="0"/>
              <a:t>КУиЭО</a:t>
            </a:r>
            <a:r>
              <a:rPr lang="ru-RU" sz="2000" dirty="0" smtClean="0"/>
              <a:t>, </a:t>
            </a:r>
            <a:r>
              <a:rPr lang="ru-RU" sz="2000" dirty="0" err="1"/>
              <a:t>к.пед.н</a:t>
            </a:r>
            <a:r>
              <a:rPr lang="ru-RU" sz="2000" dirty="0"/>
              <a:t>.</a:t>
            </a:r>
          </a:p>
          <a:p>
            <a:pPr fontAlgn="base"/>
            <a:r>
              <a:rPr lang="ru-RU" sz="2000" dirty="0" smtClean="0"/>
              <a:t>+</a:t>
            </a:r>
            <a:r>
              <a:rPr lang="ru-RU" sz="2000" dirty="0"/>
              <a:t>7 (3822) </a:t>
            </a:r>
            <a:r>
              <a:rPr lang="ru-RU" sz="2000" dirty="0" smtClean="0"/>
              <a:t>90-20-43</a:t>
            </a:r>
          </a:p>
          <a:p>
            <a:pPr fontAlgn="base"/>
            <a:r>
              <a:rPr lang="ru-RU" sz="2000" dirty="0" smtClean="0"/>
              <a:t>      89627791174</a:t>
            </a:r>
            <a:endParaRPr lang="ru-RU" sz="2000" dirty="0"/>
          </a:p>
          <a:p>
            <a:pPr fontAlgn="base"/>
            <a:r>
              <a:rPr lang="ru-RU" sz="2000" dirty="0"/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natali_1973@sibmail.com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 dirty="0"/>
              <a:t>205</a:t>
            </a:r>
          </a:p>
          <a:p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39" y="4733401"/>
            <a:ext cx="1471925" cy="18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0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2" y="111534"/>
            <a:ext cx="1928562" cy="17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335963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722" y="2052554"/>
            <a:ext cx="11617687" cy="4576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803" y="2309652"/>
            <a:ext cx="107591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КОНКУРС ПРОВОДИТСЯ В 2 ЭТАПА:</a:t>
            </a:r>
          </a:p>
          <a:p>
            <a:r>
              <a:rPr lang="en-US" sz="2800" dirty="0"/>
              <a:t>I </a:t>
            </a:r>
            <a:r>
              <a:rPr lang="ru-RU" sz="2800" dirty="0"/>
              <a:t>этап – заочный этап Конкурса</a:t>
            </a:r>
          </a:p>
          <a:p>
            <a:pPr lvl="0"/>
            <a:r>
              <a:rPr lang="ru-RU" sz="2800" dirty="0" smtClean="0"/>
              <a:t>-прием </a:t>
            </a:r>
            <a:r>
              <a:rPr lang="ru-RU" sz="2800" dirty="0"/>
              <a:t>заявок и регистрация участников Конкурса </a:t>
            </a:r>
            <a:endParaRPr lang="ru-RU" sz="2800" dirty="0" smtClean="0"/>
          </a:p>
          <a:p>
            <a:pPr lvl="0"/>
            <a:r>
              <a:rPr lang="ru-RU" sz="2800" dirty="0" smtClean="0"/>
              <a:t>(</a:t>
            </a:r>
            <a:r>
              <a:rPr lang="ru-RU" sz="2800" dirty="0"/>
              <a:t>22 февраля – 05 марта);</a:t>
            </a:r>
          </a:p>
          <a:p>
            <a:pPr lvl="0"/>
            <a:r>
              <a:rPr lang="ru-RU" sz="2800" dirty="0" smtClean="0"/>
              <a:t>-экспертиза </a:t>
            </a:r>
            <a:r>
              <a:rPr lang="ru-RU" sz="2800" dirty="0"/>
              <a:t>конкурсных работ заочного этапа (15 марта – 26 марта);</a:t>
            </a:r>
          </a:p>
          <a:p>
            <a:pPr lvl="0"/>
            <a:r>
              <a:rPr lang="ru-RU" sz="2800" dirty="0" smtClean="0"/>
              <a:t>-информирование </a:t>
            </a:r>
            <a:r>
              <a:rPr lang="ru-RU" sz="2800" dirty="0"/>
              <a:t>о результатах заочного этапа Конкурса на сайте Оператора Конкурса (до 30 марта).</a:t>
            </a:r>
          </a:p>
          <a:p>
            <a:endParaRPr lang="ru-RU" sz="2800" dirty="0" smtClean="0"/>
          </a:p>
          <a:p>
            <a:r>
              <a:rPr lang="en-US" sz="2800" dirty="0" smtClean="0"/>
              <a:t>II</a:t>
            </a:r>
            <a:r>
              <a:rPr lang="ru-RU" sz="2800" dirty="0" smtClean="0"/>
              <a:t> </a:t>
            </a:r>
            <a:r>
              <a:rPr lang="ru-RU" sz="2800" dirty="0"/>
              <a:t>этап – очный этап Конкурса: с 15 апреля по 21 апреля 2021 года. </a:t>
            </a:r>
          </a:p>
        </p:txBody>
      </p:sp>
    </p:spTree>
    <p:extLst>
      <p:ext uri="{BB962C8B-B14F-4D97-AF65-F5344CB8AC3E}">
        <p14:creationId xmlns:p14="http://schemas.microsoft.com/office/powerpoint/2010/main" val="1677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648" y="1395802"/>
            <a:ext cx="11597489" cy="2233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НОМИНАЦИИ КОНКУРСА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«Заведующий детского сада»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«Директор школы»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«Директор организации дополнительного образования»</a:t>
            </a:r>
          </a:p>
          <a:p>
            <a:pPr marL="457200" indent="-457200">
              <a:buFont typeface="+mj-lt"/>
              <a:buAutoNum type="arabicParenR"/>
            </a:pP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s://toipkro.ru/content/files/images/podrazdelenie/uprav/IMG_9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3" y="3958089"/>
            <a:ext cx="3946018" cy="2630679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oipkro.ru/content/files/images/podrazdelenie/uprav/IMG_9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70" y="3958088"/>
            <a:ext cx="3853698" cy="2630679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oipkro.ru/content/files/images/podrazdelenie/uprav/IMG_92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46" y="3958087"/>
            <a:ext cx="3637691" cy="2630680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УЧАСТНИКИ КОНКУРСА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2400" dirty="0">
                <a:solidFill>
                  <a:schemeClr val="tx1"/>
                </a:solidFill>
              </a:rPr>
              <a:t>дошкольных образовательных организаций,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2400" dirty="0">
                <a:solidFill>
                  <a:schemeClr val="tx1"/>
                </a:solidFill>
              </a:rPr>
              <a:t>общеобразовательных организаций,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2400" dirty="0">
                <a:solidFill>
                  <a:schemeClr val="tx1"/>
                </a:solidFill>
              </a:rPr>
              <a:t>организаций дополнительного образования детей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муниципальные образовательные организации, государственные общеобразовательные организации, в отношении которых Департамент общего образования Томской области осуществляет функции и полномочия учредителя, </a:t>
            </a:r>
            <a:r>
              <a:rPr lang="ru-RU" sz="2400" dirty="0" smtClean="0">
                <a:solidFill>
                  <a:schemeClr val="tx1"/>
                </a:solidFill>
              </a:rPr>
              <a:t>организации </a:t>
            </a:r>
            <a:r>
              <a:rPr lang="ru-RU" sz="2400" dirty="0">
                <a:solidFill>
                  <a:schemeClr val="tx1"/>
                </a:solidFill>
              </a:rPr>
              <a:t>дополнительного </a:t>
            </a:r>
            <a:r>
              <a:rPr lang="ru-RU" sz="2400" dirty="0" smtClean="0">
                <a:solidFill>
                  <a:schemeClr val="tx1"/>
                </a:solidFill>
              </a:rPr>
              <a:t>образования детей), </a:t>
            </a: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имеющие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(на момент подачи заявки) непрерывный стаж работы в должности по последнему месту работы не менее двух лет</a:t>
            </a:r>
            <a:r>
              <a:rPr lang="ru-RU" sz="2400" dirty="0">
                <a:solidFill>
                  <a:schemeClr val="tx1"/>
                </a:solidFill>
              </a:rPr>
              <a:t>, достигшие значимых результатов в возглавляемой ими в настоящее время образовательной организации Томской области.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УЧАСТНИКИ КОНКУРСА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От </a:t>
            </a:r>
            <a:r>
              <a:rPr lang="ru-RU" sz="2000" dirty="0">
                <a:solidFill>
                  <a:schemeClr val="tx1"/>
                </a:solidFill>
              </a:rPr>
              <a:t>муниципалитетов на региональный Конкурс делегируется один участник в каждой номинации, от г. Томска - 3 участника в номинации «Директор школы», 3 участника в номинации «Заведующий детского сада»; 2 участника в номинации «Директор организации дополнительного образования</a:t>
            </a:r>
            <a:r>
              <a:rPr lang="ru-RU" sz="2000" dirty="0" smtClean="0">
                <a:solidFill>
                  <a:schemeClr val="tx1"/>
                </a:solidFill>
              </a:rPr>
              <a:t>»,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 </a:t>
            </a:r>
            <a:r>
              <a:rPr lang="ru-RU" altLang="ru-RU" sz="20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государственных образовательных организаций, в 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отношении которых Департамент общего образования Томской области осуществляет функции и полномочия </a:t>
            </a:r>
            <a:r>
              <a:rPr lang="ru-RU" altLang="ru-RU" sz="20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учредителя – 1 участник.</a:t>
            </a:r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Победители</a:t>
            </a:r>
            <a:r>
              <a:rPr lang="ru-RU" sz="2000" dirty="0">
                <a:solidFill>
                  <a:schemeClr val="tx1"/>
                </a:solidFill>
              </a:rPr>
              <a:t>, занявшие </a:t>
            </a:r>
            <a:r>
              <a:rPr lang="ru-RU" sz="2000" b="1" dirty="0">
                <a:solidFill>
                  <a:schemeClr val="tx1"/>
                </a:solidFill>
              </a:rPr>
              <a:t>первое место в каждой из номинаций</a:t>
            </a:r>
            <a:r>
              <a:rPr lang="ru-RU" sz="2000" dirty="0">
                <a:solidFill>
                  <a:schemeClr val="tx1"/>
                </a:solidFill>
              </a:rPr>
              <a:t>, участники регионального конкурса, занявшие в рейтинге участников конкурса </a:t>
            </a:r>
            <a:r>
              <a:rPr lang="ru-RU" sz="2000" b="1" dirty="0">
                <a:solidFill>
                  <a:schemeClr val="tx1"/>
                </a:solidFill>
              </a:rPr>
              <a:t>2-е и 3-е место в каждой из номинаций</a:t>
            </a:r>
            <a:r>
              <a:rPr lang="ru-RU" sz="2000" dirty="0">
                <a:solidFill>
                  <a:schemeClr val="tx1"/>
                </a:solidFill>
              </a:rPr>
              <a:t>, участники регионального конкурса, занявшие в рейтинге участников конкурса </a:t>
            </a:r>
            <a:r>
              <a:rPr lang="ru-RU" sz="2000" b="1" dirty="0">
                <a:solidFill>
                  <a:schemeClr val="tx1"/>
                </a:solidFill>
              </a:rPr>
              <a:t>с 4-го по 10-е место в каждой из номинаций «Заведующий детского сада», «Директор школы»</a:t>
            </a:r>
            <a:r>
              <a:rPr lang="ru-RU" sz="2000" dirty="0">
                <a:solidFill>
                  <a:schemeClr val="tx1"/>
                </a:solidFill>
              </a:rPr>
              <a:t> имеют право повторно участвовать в Конкурсе </a:t>
            </a:r>
            <a:r>
              <a:rPr lang="ru-RU" sz="2000" b="1" dirty="0">
                <a:solidFill>
                  <a:schemeClr val="tx1"/>
                </a:solidFill>
              </a:rPr>
              <a:t>не ранее чем через два года.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   	Остальные участники </a:t>
            </a:r>
            <a:r>
              <a:rPr lang="ru-RU" sz="2000" dirty="0">
                <a:solidFill>
                  <a:schemeClr val="tx1"/>
                </a:solidFill>
              </a:rPr>
              <a:t>Конкурса имеют право принять участие в Конкурсе в следующем </a:t>
            </a:r>
            <a:r>
              <a:rPr lang="ru-RU" sz="2000" dirty="0" smtClean="0">
                <a:solidFill>
                  <a:schemeClr val="tx1"/>
                </a:solidFill>
              </a:rPr>
              <a:t>    календарном </a:t>
            </a:r>
            <a:r>
              <a:rPr lang="ru-RU" sz="2000" dirty="0">
                <a:solidFill>
                  <a:schemeClr val="tx1"/>
                </a:solidFill>
              </a:rPr>
              <a:t>году.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749762"/>
            <a:ext cx="4371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КОНКУРСНЫЕ ИСПЫТАНИЯ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45" y="2408488"/>
            <a:ext cx="1043940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«Портфолио руководителя»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(максимальный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 - 30)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738" y="3627368"/>
            <a:ext cx="973601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«Я -  руководитель»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(максимальный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 - 10)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081" y="4814829"/>
            <a:ext cx="11812496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«Формула успеха» (максимальный балл - 30)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81" y="5538188"/>
            <a:ext cx="1171578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«Разговор с экспертом»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балл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2021»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«Портфолио руководителя» (максимальный балл - 30)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2273</Words>
  <Application>Microsoft Office PowerPoint</Application>
  <PresentationFormat>Широкоэкранный</PresentationFormat>
  <Paragraphs>748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Плотниковы</dc:creator>
  <cp:lastModifiedBy>Наталья Николаевна Плотникова</cp:lastModifiedBy>
  <cp:revision>122</cp:revision>
  <cp:lastPrinted>2020-11-03T00:26:41Z</cp:lastPrinted>
  <dcterms:created xsi:type="dcterms:W3CDTF">2020-02-24T04:57:10Z</dcterms:created>
  <dcterms:modified xsi:type="dcterms:W3CDTF">2021-02-10T02:17:56Z</dcterms:modified>
</cp:coreProperties>
</file>