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7" r:id="rId1"/>
    <p:sldMasterId id="2147483688" r:id="rId2"/>
    <p:sldMasterId id="2147483689" r:id="rId3"/>
  </p:sldMasterIdLst>
  <p:notesMasterIdLst>
    <p:notesMasterId r:id="rId12"/>
  </p:notesMasterIdLst>
  <p:sldIdLst>
    <p:sldId id="256" r:id="rId4"/>
    <p:sldId id="284" r:id="rId5"/>
    <p:sldId id="313" r:id="rId6"/>
    <p:sldId id="322" r:id="rId7"/>
    <p:sldId id="324" r:id="rId8"/>
    <p:sldId id="325" r:id="rId9"/>
    <p:sldId id="326" r:id="rId10"/>
    <p:sldId id="32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F90F78-EC1E-4F44-B460-3A4B2704B36E}">
  <a:tblStyle styleId="{9EF90F78-EC1E-4F44-B460-3A4B2704B3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369"/>
  </p:normalViewPr>
  <p:slideViewPr>
    <p:cSldViewPr snapToGrid="0"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59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371600" y="1143000"/>
            <a:ext cx="41148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61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45062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3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AA3A6991-BDD4-4072-8D4F-09D898E1D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2826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Google Shape;142;g4649c1ead9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7106" name="Google Shape;143;g4649c1ead9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dirty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47107" name="Google Shape;144;g4649c1ead9_0_0:notes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B81EDA-C73A-4C8B-A1F5-1F95DC5DB5E8}" type="slidenum">
              <a:rPr lang="ru-RU" sz="1400" smtClean="0">
                <a:latin typeface="Arial" charset="0"/>
                <a:sym typeface="Arial" charset="0"/>
              </a:rPr>
              <a:pPr/>
              <a:t>1</a:t>
            </a:fld>
            <a:endParaRPr lang="ru-RU" sz="1400"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38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149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1202" name="Google Shape;150;p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16720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149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1202" name="Google Shape;150;p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07084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149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1202" name="Google Shape;150;p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09882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149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1202" name="Google Shape;150;p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39934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149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1202" name="Google Shape;150;p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85550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149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1202" name="Google Shape;150;p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56726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149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1202" name="Google Shape;150;p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46661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9">
  <p:cSld name="Custom 9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10">
  <p:cSld name="Custom 10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11">
  <p:cSld name="Custom 1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12">
  <p:cSld name="Custom 1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ubTitle" idx="1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subTitle" idx="1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body" idx="2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3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2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3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body" idx="2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body" idx="3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5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body" idx="2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body" idx="2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body" idx="3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body" idx="4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4;p27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4675" y="1825625"/>
            <a:ext cx="545306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oogle Shape;95;p27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4675" y="1825625"/>
            <a:ext cx="545306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Google Shape;96;p27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body" idx="2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12">
  <p:cSld name="Custom 1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11">
  <p:cSld name="Custom 1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10">
  <p:cSld name="Custom 10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9">
  <p:cSld name="Custom 9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2">
  <p:cSld name="Custom 2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8">
  <p:cSld name="Custom 8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7">
  <p:cSld name="Custom 7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6">
  <p:cSld name="Custom 6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5">
  <p:cSld name="Custom 5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4">
  <p:cSld name="Custom 4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3">
  <p:cSld name="Custom 3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2">
  <p:cSld name="Custom 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3">
  <p:cSld name="Custom 3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4">
  <p:cSld name="Custom 4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5">
  <p:cSld name="Custom 5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6">
  <p:cSld name="Custom 6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7">
  <p:cSld name="Custom 7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8">
  <p:cSld name="Custom 8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48;p15"/>
          <p:cNvSpPr txBox="1"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5363" name="Google Shape;49;p15"/>
          <p:cNvSpPr txBox="1"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5364" name="Google Shape;50;p15"/>
          <p:cNvSpPr txBox="1">
            <a:spLocks noGrp="1"/>
          </p:cNvSpPr>
          <p:nvPr>
            <p:ph type="dt" idx="1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Google Shape;51;p15"/>
          <p:cNvSpPr txBox="1">
            <a:spLocks noGrp="1"/>
          </p:cNvSpPr>
          <p:nvPr>
            <p:ph type="ftr" idx="11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6" name="Google Shape;52;p15"/>
          <p:cNvSpPr txBox="1">
            <a:spLocks noGrp="1"/>
          </p:cNvSpPr>
          <p:nvPr>
            <p:ph type="sldNum" idx="12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60A96A4D-DA07-4B74-ABD1-5265B5FD4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ocplayer.ru/46092255-Evgeniya-shamis-shpargalki-pokoleniya-x-kak-vospityvat-novoe-pokolenie.html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zillion.net/ru/blog/316/pokolieniia-x-y-z-kak-v-nikh-razobrat-sia" TargetMode="External"/><Relationship Id="rId12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cyberleninka.ru/article/n/pokolenie-z-pokolenie-epohi-fgos" TargetMode="External"/><Relationship Id="rId11" Type="http://schemas.openxmlformats.org/officeDocument/2006/relationships/hyperlink" Target="https://www.sberbank.ru/common/img/uploaded/files/pdf/youth_presentation.pdf" TargetMode="External"/><Relationship Id="rId5" Type="http://schemas.openxmlformats.org/officeDocument/2006/relationships/hyperlink" Target="https://elibrary.ru/item.asp?id=21757241&amp;" TargetMode="External"/><Relationship Id="rId10" Type="http://schemas.openxmlformats.org/officeDocument/2006/relationships/hyperlink" Target="https://www.svoboda.org/a/27317088.html" TargetMode="External"/><Relationship Id="rId4" Type="http://schemas.openxmlformats.org/officeDocument/2006/relationships/hyperlink" Target="https://rb.ru/opinion/uchit-pokolenie-z/" TargetMode="External"/><Relationship Id="rId9" Type="http://schemas.openxmlformats.org/officeDocument/2006/relationships/hyperlink" Target="http://gusenitza.blogspot.com/2015/09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5"/>
          <a:stretch/>
        </p:blipFill>
        <p:spPr>
          <a:xfrm>
            <a:off x="-2" y="5673634"/>
            <a:ext cx="9143999" cy="1184366"/>
          </a:xfrm>
          <a:prstGeom prst="rect">
            <a:avLst/>
          </a:prstGeom>
        </p:spPr>
      </p:pic>
      <p:sp>
        <p:nvSpPr>
          <p:cNvPr id="46082" name="Google Shape;147;p44"/>
          <p:cNvSpPr>
            <a:spLocks noChangeArrowheads="1"/>
          </p:cNvSpPr>
          <p:nvPr/>
        </p:nvSpPr>
        <p:spPr bwMode="auto">
          <a:xfrm>
            <a:off x="-2" y="5961810"/>
            <a:ext cx="914400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2400" b="1" dirty="0" smtClean="0">
                <a:solidFill>
                  <a:srgbClr val="FFFFFF"/>
                </a:solidFill>
                <a:latin typeface="Calibri" pitchFamily="34" charset="0"/>
              </a:rPr>
              <a:t>Поколение </a:t>
            </a: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</a:rPr>
              <a:t>Z</a:t>
            </a:r>
            <a:r>
              <a:rPr lang="ru-RU" sz="24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ru-RU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5539"/>
            <a:ext cx="9144000" cy="2537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2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152;p45"/>
          <p:cNvSpPr txBox="1">
            <a:spLocks noChangeArrowheads="1"/>
          </p:cNvSpPr>
          <p:nvPr/>
        </p:nvSpPr>
        <p:spPr bwMode="auto">
          <a:xfrm>
            <a:off x="12700" y="0"/>
            <a:ext cx="9144000" cy="555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50178" name="Google Shape;153;p45"/>
          <p:cNvSpPr txBox="1">
            <a:spLocks noChangeArrowheads="1"/>
          </p:cNvSpPr>
          <p:nvPr/>
        </p:nvSpPr>
        <p:spPr bwMode="auto">
          <a:xfrm>
            <a:off x="236538" y="394764"/>
            <a:ext cx="8696325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6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Теория поколений создана в 1991 году американскими учеными Нейлом </a:t>
            </a:r>
            <a:r>
              <a:rPr lang="ru-RU" sz="1600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Хоувом</a:t>
            </a:r>
            <a:r>
              <a:rPr lang="ru-RU" sz="16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Вильямом Штраусом. Они одновременно и независимо друг от друга решили подробно изучить такое понятие, как «поколение». Их внимание привлек известный «конфликт поколений», который не связан с возрастными противоречиями. Адаптацию теории поколений для России в 2003—2004 году выполнила команда под руководством Евгении </a:t>
            </a:r>
            <a:r>
              <a:rPr lang="ru-RU" sz="1600" dirty="0" err="1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Шамис</a:t>
            </a:r>
            <a:r>
              <a:rPr lang="ru-RU" sz="16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основу данной теории лег тот факт, что системы ценностей у людей, выросших в разные исторические периоды, различаются. Это связано с тем, что ценности человека формируются не только в результате семейного воспитания, но и под влиянием общественных событий, всего контекста, в котором он находится в период взросления. Значение имеет все: экономические, социальные, технологические, политические факторы. Формирование ценностей происходит согласно данной теории примерно до 12—14 </a:t>
            </a:r>
            <a:r>
              <a:rPr lang="ru-RU" sz="16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</a:t>
            </a:r>
            <a:r>
              <a:rPr lang="ru-RU" sz="16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Сейчас </a:t>
            </a:r>
            <a:r>
              <a:rPr lang="ru-RU" sz="16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России живут представители следующих </a:t>
            </a:r>
            <a:r>
              <a:rPr lang="ru-RU" sz="16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поколений ( Е. </a:t>
            </a:r>
            <a:r>
              <a:rPr lang="ru-RU" sz="1600" dirty="0" err="1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Шамис</a:t>
            </a:r>
            <a:r>
              <a:rPr lang="ru-RU" sz="16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Е. Никонов «Теория поколений. Необычный Икс», 2017):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Величайшее поколение (</a:t>
            </a:r>
            <a:r>
              <a:rPr lang="ru-RU" sz="1600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1900—1923</a:t>
            </a:r>
            <a:r>
              <a:rPr lang="ru-RU" sz="16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Молчаливое поколение (1923—1943).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Поколение </a:t>
            </a:r>
            <a:r>
              <a:rPr lang="ru-RU" sz="1600" b="1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беби-бумеров</a:t>
            </a:r>
            <a:r>
              <a:rPr lang="ru-RU" sz="16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(1943—1963).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Поколение Х («Икс») (1963—1984).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Поколение Y («Игрек») (1984—2000).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Поколение Z «</a:t>
            </a:r>
            <a:r>
              <a:rPr lang="ru-RU" sz="1600" b="1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Зэд</a:t>
            </a:r>
            <a:r>
              <a:rPr lang="ru-RU" sz="16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(c 2000</a:t>
            </a:r>
            <a:r>
              <a:rPr lang="ru-RU" sz="1600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180" name="Google Shape;155;p45"/>
          <p:cNvSpPr>
            <a:spLocks noChangeArrowheads="1"/>
          </p:cNvSpPr>
          <p:nvPr/>
        </p:nvSpPr>
        <p:spPr bwMode="auto">
          <a:xfrm>
            <a:off x="236538" y="2578100"/>
            <a:ext cx="8696325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endParaRPr lang="ru-RU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5"/>
          <a:stretch/>
        </p:blipFill>
        <p:spPr>
          <a:xfrm>
            <a:off x="1" y="5686334"/>
            <a:ext cx="9143999" cy="1184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" y="59518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ru-RU" sz="2400" b="1" dirty="0" smtClean="0">
                <a:solidFill>
                  <a:srgbClr val="FFFFFF"/>
                </a:solidFill>
                <a:latin typeface="Calibri" pitchFamily="34" charset="0"/>
              </a:rPr>
              <a:t>Поколение </a:t>
            </a: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</a:rPr>
              <a:t>Z</a:t>
            </a:r>
            <a:endParaRPr lang="ru-RU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2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152;p45"/>
          <p:cNvSpPr txBox="1">
            <a:spLocks noChangeArrowheads="1"/>
          </p:cNvSpPr>
          <p:nvPr/>
        </p:nvSpPr>
        <p:spPr bwMode="auto">
          <a:xfrm>
            <a:off x="236538" y="243841"/>
            <a:ext cx="8696325" cy="528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начале XXI века важнейшими факторами жизни и профессиональной деятельности человека стали компьютер, Интернет, разнообразные средства мобильной связи, социальные сети. Их появление за последние 20 лет радикально изменило окружающий мир, став важными и необходимыми средствами общения и деятельности людей, в том числе образовательной.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Поколение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дети и подростки мира  высокой изменчивости, неопределенности, сложности и неоднозначности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VUCA- </a:t>
            </a:r>
            <a:r>
              <a:rPr lang="ru-RU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Акроним 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англ.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Volatile 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изменчивый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Uncertain - </a:t>
            </a:r>
            <a:r>
              <a:rPr lang="ru-RU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неопределенный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 - </a:t>
            </a:r>
            <a:r>
              <a:rPr lang="ru-RU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сложный,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Ambiguous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неоднозначный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который часто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сравнивают с бегом Черной Королевы из «Алисы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Зазеркалье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Льюиса Кэрролла: «Нужно бежать со всех ног, чтобы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оставаться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месте, а чтобы куда — то попасть, надо бежать как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минимум вдвое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быстрее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!».     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первое </a:t>
            </a:r>
            <a:r>
              <a:rPr lang="ru-RU" sz="1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диджитал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-поколение — «цифровые аборигены» (</a:t>
            </a:r>
            <a:r>
              <a:rPr lang="ru-RU" sz="1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natives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Они не знают, каким был мир до Интернета, и это определяет их ценности и взгляды. Дети поколения 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разительно отличаются от тех, что садились за парты всего двадцать лет назад.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мнению экспертов, именно за этот период и происходит смена поколений, причем не в отдельно взятой стране, а во всем мире. 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Мнение многих, что современные дети не способны учиться, но, вероятнее всего, это мы не можем подстроиться под них. Вместо того, чтобы их отвергать, нам необходимо понять их и приспособиться. </a:t>
            </a:r>
            <a:endParaRPr lang="en-US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Но, не зная главных особенностей современных школьников, нельзя сформировать соответствующую образовательную среду.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180" name="Google Shape;155;p45"/>
          <p:cNvSpPr>
            <a:spLocks noChangeArrowheads="1"/>
          </p:cNvSpPr>
          <p:nvPr/>
        </p:nvSpPr>
        <p:spPr bwMode="auto">
          <a:xfrm>
            <a:off x="236538" y="2578100"/>
            <a:ext cx="8696325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5"/>
          <a:stretch/>
        </p:blipFill>
        <p:spPr>
          <a:xfrm>
            <a:off x="1" y="5686334"/>
            <a:ext cx="9143999" cy="1184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" y="59518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Calibri" pitchFamily="34" charset="0"/>
              </a:rPr>
              <a:t>Поколение </a:t>
            </a: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</a:rPr>
              <a:t>Z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2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152;p45"/>
          <p:cNvSpPr txBox="1">
            <a:spLocks noChangeArrowheads="1"/>
          </p:cNvSpPr>
          <p:nvPr/>
        </p:nvSpPr>
        <p:spPr bwMode="auto">
          <a:xfrm>
            <a:off x="12700" y="0"/>
            <a:ext cx="9144000" cy="555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50178" name="Google Shape;153;p45"/>
          <p:cNvSpPr txBox="1">
            <a:spLocks noChangeArrowheads="1"/>
          </p:cNvSpPr>
          <p:nvPr/>
        </p:nvSpPr>
        <p:spPr bwMode="auto">
          <a:xfrm>
            <a:off x="236538" y="505098"/>
            <a:ext cx="8696325" cy="416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lvl="0" algn="just">
              <a:buClr>
                <a:srgbClr val="000000"/>
              </a:buClr>
              <a:buSzPts val="1600"/>
            </a:pPr>
            <a:r>
              <a:rPr lang="ru-RU" sz="1600" b="1" dirty="0">
                <a:latin typeface="Calibri" pitchFamily="34" charset="0"/>
                <a:sym typeface="Calibri" pitchFamily="34" charset="0"/>
              </a:rPr>
              <a:t>Проектная задача </a:t>
            </a:r>
            <a:r>
              <a:rPr lang="ru-RU" sz="1600" b="1" dirty="0" smtClean="0">
                <a:latin typeface="Calibri" pitchFamily="34" charset="0"/>
                <a:sym typeface="Calibri" pitchFamily="34" charset="0"/>
              </a:rPr>
              <a:t>кейса:</a:t>
            </a:r>
          </a:p>
          <a:p>
            <a:pPr lvl="0" algn="just">
              <a:buClr>
                <a:srgbClr val="000000"/>
              </a:buClr>
              <a:buSzPts val="1600"/>
            </a:pPr>
            <a:endParaRPr lang="ru-RU" sz="1600" dirty="0">
              <a:latin typeface="Calibri" pitchFamily="34" charset="0"/>
              <a:sym typeface="Calibri" pitchFamily="34" charset="0"/>
            </a:endParaRPr>
          </a:p>
          <a:p>
            <a:pPr algn="just">
              <a:buClr>
                <a:srgbClr val="000000"/>
              </a:buClr>
              <a:buSzPts val="1600"/>
            </a:pPr>
            <a:r>
              <a:rPr lang="ru-RU" sz="1600" b="1" dirty="0" smtClean="0">
                <a:latin typeface="Calibri" pitchFamily="34" charset="0"/>
              </a:rPr>
              <a:t>Блок 1. Проанализируйте </a:t>
            </a:r>
            <a:r>
              <a:rPr lang="ru-RU" sz="1600" b="1" dirty="0">
                <a:latin typeface="Calibri" pitchFamily="34" charset="0"/>
              </a:rPr>
              <a:t>современные материалы </a:t>
            </a:r>
            <a:r>
              <a:rPr lang="ru-RU" sz="1600" b="1" dirty="0" smtClean="0">
                <a:latin typeface="Calibri" pitchFamily="34" charset="0"/>
              </a:rPr>
              <a:t>по </a:t>
            </a:r>
            <a:r>
              <a:rPr lang="ru-RU" sz="1600" b="1" dirty="0">
                <a:latin typeface="Calibri" pitchFamily="34" charset="0"/>
              </a:rPr>
              <a:t>теме «Поколение </a:t>
            </a:r>
            <a:r>
              <a:rPr lang="en-US" sz="1600" b="1" dirty="0">
                <a:latin typeface="Calibri" panose="020F0502020204030204" pitchFamily="34" charset="0"/>
              </a:rPr>
              <a:t>Z</a:t>
            </a:r>
            <a:r>
              <a:rPr lang="ru-RU" sz="1600" b="1" dirty="0" smtClean="0">
                <a:latin typeface="Calibri" panose="020F0502020204030204" pitchFamily="34" charset="0"/>
              </a:rPr>
              <a:t>» (возможно использование других источников):</a:t>
            </a:r>
          </a:p>
          <a:p>
            <a:pPr marL="285750" indent="-285750" algn="just">
              <a:buClr>
                <a:srgbClr val="000000"/>
              </a:buClr>
              <a:buSzPts val="1600"/>
              <a:buFontTx/>
              <a:buChar char="-"/>
            </a:pPr>
            <a:r>
              <a:rPr lang="en-US" sz="1600" b="1" dirty="0" smtClean="0">
                <a:latin typeface="Calibri" panose="020F0502020204030204" pitchFamily="34" charset="0"/>
                <a:hlinkClick r:id="rId4"/>
              </a:rPr>
              <a:t>https</a:t>
            </a:r>
            <a:r>
              <a:rPr lang="en-US" sz="1600" b="1" dirty="0">
                <a:latin typeface="Calibri" panose="020F0502020204030204" pitchFamily="34" charset="0"/>
                <a:hlinkClick r:id="rId4"/>
              </a:rPr>
              <a:t>://rb.ru/opinion/uchit-pokolenie-z</a:t>
            </a:r>
            <a:r>
              <a:rPr lang="en-US" sz="1600" b="1" dirty="0" smtClean="0">
                <a:latin typeface="Calibri" panose="020F0502020204030204" pitchFamily="34" charset="0"/>
                <a:hlinkClick r:id="rId4"/>
              </a:rPr>
              <a:t>/</a:t>
            </a:r>
            <a:endParaRPr lang="ru-RU" sz="1600" b="1" dirty="0" smtClean="0">
              <a:latin typeface="Calibri" panose="020F0502020204030204" pitchFamily="34" charset="0"/>
            </a:endParaRPr>
          </a:p>
          <a:p>
            <a:pPr marL="285750" indent="-285750" algn="just">
              <a:buClr>
                <a:srgbClr val="000000"/>
              </a:buClr>
              <a:buSzPts val="1600"/>
              <a:buFontTx/>
              <a:buChar char="-"/>
            </a:pPr>
            <a:r>
              <a:rPr lang="en-US" sz="1600" b="1" dirty="0">
                <a:latin typeface="Calibri" panose="020F0502020204030204" pitchFamily="34" charset="0"/>
                <a:hlinkClick r:id="rId5"/>
              </a:rPr>
              <a:t>https://elibrary.ru/item.asp?id=21757241</a:t>
            </a:r>
            <a:r>
              <a:rPr lang="en-US" sz="1600" b="1" dirty="0" smtClean="0">
                <a:latin typeface="Calibri" panose="020F0502020204030204" pitchFamily="34" charset="0"/>
                <a:hlinkClick r:id="rId5"/>
              </a:rPr>
              <a:t>&amp;</a:t>
            </a:r>
            <a:endParaRPr lang="ru-RU" sz="1600" b="1" dirty="0" smtClean="0">
              <a:latin typeface="Calibri" panose="020F0502020204030204" pitchFamily="34" charset="0"/>
            </a:endParaRPr>
          </a:p>
          <a:p>
            <a:pPr marL="285750" indent="-285750" algn="just">
              <a:buClr>
                <a:srgbClr val="000000"/>
              </a:buClr>
              <a:buSzPts val="1600"/>
              <a:buFontTx/>
              <a:buChar char="-"/>
            </a:pPr>
            <a:r>
              <a:rPr lang="en-US" sz="1600" b="1" dirty="0">
                <a:latin typeface="Calibri" panose="020F0502020204030204" pitchFamily="34" charset="0"/>
                <a:hlinkClick r:id="rId6"/>
              </a:rPr>
              <a:t>https://</a:t>
            </a:r>
            <a:r>
              <a:rPr lang="en-US" sz="1600" b="1" dirty="0" smtClean="0">
                <a:latin typeface="Calibri" panose="020F0502020204030204" pitchFamily="34" charset="0"/>
                <a:hlinkClick r:id="rId6"/>
              </a:rPr>
              <a:t>cyberleninka.ru/article/n/pokolenie-z-pokolenie-epohi-fgos</a:t>
            </a:r>
            <a:endParaRPr lang="ru-RU" sz="1600" b="1" dirty="0" smtClean="0">
              <a:latin typeface="Calibri" panose="020F0502020204030204" pitchFamily="34" charset="0"/>
            </a:endParaRPr>
          </a:p>
          <a:p>
            <a:pPr marL="285750" indent="-285750" algn="just">
              <a:buClr>
                <a:srgbClr val="000000"/>
              </a:buClr>
              <a:buSzPts val="1600"/>
              <a:buFontTx/>
              <a:buChar char="-"/>
            </a:pPr>
            <a:r>
              <a:rPr lang="en-US" sz="1600" b="1" dirty="0">
                <a:latin typeface="Calibri" panose="020F0502020204030204" pitchFamily="34" charset="0"/>
                <a:hlinkClick r:id="rId7"/>
              </a:rPr>
              <a:t>https://</a:t>
            </a:r>
            <a:r>
              <a:rPr lang="en-US" sz="1600" b="1" dirty="0" smtClean="0">
                <a:latin typeface="Calibri" panose="020F0502020204030204" pitchFamily="34" charset="0"/>
                <a:hlinkClick r:id="rId7"/>
              </a:rPr>
              <a:t>zillion.net/ru/blog/316/pokolieniia-x-y-z-kak-v-nikh-razobrat-sia</a:t>
            </a:r>
            <a:endParaRPr lang="ru-RU" sz="1600" b="1" dirty="0" smtClean="0">
              <a:latin typeface="Calibri" panose="020F0502020204030204" pitchFamily="34" charset="0"/>
            </a:endParaRPr>
          </a:p>
          <a:p>
            <a:pPr marL="285750" indent="-285750" algn="just">
              <a:buClr>
                <a:srgbClr val="000000"/>
              </a:buClr>
              <a:buSzPts val="1600"/>
              <a:buFontTx/>
              <a:buChar char="-"/>
            </a:pPr>
            <a:r>
              <a:rPr lang="en-US" sz="1600" b="1" dirty="0">
                <a:latin typeface="Calibri" panose="020F0502020204030204" pitchFamily="34" charset="0"/>
                <a:hlinkClick r:id="rId8"/>
              </a:rPr>
              <a:t>https://</a:t>
            </a:r>
            <a:r>
              <a:rPr lang="en-US" sz="1600" b="1" dirty="0" smtClean="0">
                <a:latin typeface="Calibri" panose="020F0502020204030204" pitchFamily="34" charset="0"/>
                <a:hlinkClick r:id="rId8"/>
              </a:rPr>
              <a:t>docplayer.ru/46092255-Evgeniya-shamis-shpargalki-pokoleniya-x-kak-vospityvat-novoe-pokolenie.html</a:t>
            </a:r>
            <a:endParaRPr lang="ru-RU" sz="1600" b="1" dirty="0">
              <a:latin typeface="Calibri" panose="020F0502020204030204" pitchFamily="34" charset="0"/>
            </a:endParaRPr>
          </a:p>
          <a:p>
            <a:pPr marL="285750" indent="-285750" algn="just">
              <a:buClr>
                <a:srgbClr val="000000"/>
              </a:buClr>
              <a:buSzPts val="1600"/>
              <a:buFontTx/>
              <a:buChar char="-"/>
            </a:pPr>
            <a:r>
              <a:rPr lang="en-US" sz="1600" b="1" dirty="0">
                <a:latin typeface="Calibri" panose="020F0502020204030204" pitchFamily="34" charset="0"/>
                <a:hlinkClick r:id="rId9"/>
              </a:rPr>
              <a:t>http://gusenitza.blogspot.com/2015/09</a:t>
            </a:r>
            <a:r>
              <a:rPr lang="en-US" sz="1600" b="1" dirty="0" smtClean="0">
                <a:latin typeface="Calibri" panose="020F0502020204030204" pitchFamily="34" charset="0"/>
                <a:hlinkClick r:id="rId9"/>
              </a:rPr>
              <a:t>/</a:t>
            </a:r>
            <a:endParaRPr lang="ru-RU" sz="1600" b="1" dirty="0">
              <a:latin typeface="Calibri" panose="020F0502020204030204" pitchFamily="34" charset="0"/>
            </a:endParaRPr>
          </a:p>
          <a:p>
            <a:pPr marL="285750" indent="-285750" algn="just">
              <a:buClr>
                <a:srgbClr val="000000"/>
              </a:buClr>
              <a:buSzPts val="1600"/>
              <a:buFontTx/>
              <a:buChar char="-"/>
            </a:pPr>
            <a:r>
              <a:rPr lang="en-US" sz="1600" b="1" dirty="0">
                <a:latin typeface="Calibri" panose="020F0502020204030204" pitchFamily="34" charset="0"/>
                <a:hlinkClick r:id="rId10"/>
              </a:rPr>
              <a:t>https://</a:t>
            </a:r>
            <a:r>
              <a:rPr lang="en-US" sz="1600" b="1" dirty="0" smtClean="0">
                <a:latin typeface="Calibri" panose="020F0502020204030204" pitchFamily="34" charset="0"/>
                <a:hlinkClick r:id="rId10"/>
              </a:rPr>
              <a:t>www.svoboda.org/a/27317088.html</a:t>
            </a:r>
            <a:endParaRPr lang="ru-RU" sz="1600" b="1" dirty="0" smtClean="0">
              <a:latin typeface="Calibri" panose="020F0502020204030204" pitchFamily="34" charset="0"/>
            </a:endParaRPr>
          </a:p>
          <a:p>
            <a:pPr marL="285750" indent="-285750" algn="just">
              <a:buClr>
                <a:srgbClr val="000000"/>
              </a:buClr>
              <a:buSzPts val="1600"/>
              <a:buFontTx/>
              <a:buChar char="-"/>
            </a:pPr>
            <a:r>
              <a:rPr lang="en-US" sz="1600" b="1" dirty="0">
                <a:latin typeface="Calibri" panose="020F0502020204030204" pitchFamily="34" charset="0"/>
                <a:hlinkClick r:id="rId11"/>
              </a:rPr>
              <a:t>https://</a:t>
            </a:r>
            <a:r>
              <a:rPr lang="en-US" sz="1600" b="1" dirty="0" smtClean="0">
                <a:latin typeface="Calibri" panose="020F0502020204030204" pitchFamily="34" charset="0"/>
                <a:hlinkClick r:id="rId11"/>
              </a:rPr>
              <a:t>www.sberbank.ru/common/img/uploaded/files/pdf/youth_presentation.pdf</a:t>
            </a:r>
            <a:endParaRPr lang="ru-RU" sz="1600" b="1" dirty="0">
              <a:latin typeface="Calibri" panose="020F0502020204030204" pitchFamily="34" charset="0"/>
            </a:endParaRPr>
          </a:p>
          <a:p>
            <a:pPr lvl="0" algn="just">
              <a:buClr>
                <a:srgbClr val="000000"/>
              </a:buClr>
              <a:buSzPts val="1600"/>
            </a:pPr>
            <a:r>
              <a:rPr lang="ru-RU" sz="1600" b="1" dirty="0" smtClean="0">
                <a:latin typeface="Calibri" panose="020F0502020204030204" pitchFamily="34" charset="0"/>
              </a:rPr>
              <a:t>Блок   2. Создайте </a:t>
            </a:r>
            <a:r>
              <a:rPr lang="ru-RU" sz="1600" b="1" dirty="0">
                <a:latin typeface="Calibri" panose="020F0502020204030204" pitchFamily="34" charset="0"/>
              </a:rPr>
              <a:t>портрет поколения Z, ответив на 6 </a:t>
            </a:r>
            <a:r>
              <a:rPr lang="ru-RU" sz="1600" b="1" dirty="0" smtClean="0">
                <a:latin typeface="Calibri" panose="020F0502020204030204" pitchFamily="34" charset="0"/>
              </a:rPr>
              <a:t>групп вопросов.</a:t>
            </a:r>
          </a:p>
          <a:p>
            <a:pPr algn="just">
              <a:buClr>
                <a:srgbClr val="000000"/>
              </a:buClr>
              <a:buSzPts val="1600"/>
            </a:pPr>
            <a:r>
              <a:rPr lang="ru-RU" sz="1600" b="1" dirty="0" smtClean="0">
                <a:latin typeface="Calibri" panose="020F0502020204030204" pitchFamily="34" charset="0"/>
              </a:rPr>
              <a:t>Блок 3. Сформулируйте</a:t>
            </a:r>
            <a:r>
              <a:rPr lang="ru-RU" sz="1600" b="1" dirty="0">
                <a:latin typeface="Calibri" panose="020F0502020204030204" pitchFamily="34" charset="0"/>
              </a:rPr>
              <a:t> Рекомендации </a:t>
            </a:r>
            <a:r>
              <a:rPr lang="ru-RU" sz="1600" b="1" dirty="0" smtClean="0">
                <a:latin typeface="Calibri" panose="020F0502020204030204" pitchFamily="34" charset="0"/>
              </a:rPr>
              <a:t>для педагога</a:t>
            </a:r>
            <a:r>
              <a:rPr lang="ru-RU" sz="1600" b="1" dirty="0">
                <a:latin typeface="Calibri" panose="020F0502020204030204" pitchFamily="34" charset="0"/>
              </a:rPr>
              <a:t>, которые </a:t>
            </a:r>
            <a:r>
              <a:rPr lang="ru-RU" sz="1600" b="1" dirty="0" smtClean="0">
                <a:latin typeface="Calibri" panose="020F0502020204030204" pitchFamily="34" charset="0"/>
              </a:rPr>
              <a:t>помогут </a:t>
            </a:r>
            <a:r>
              <a:rPr lang="ru-RU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сформировать соответствующую образовательную </a:t>
            </a:r>
            <a:r>
              <a:rPr lang="ru-RU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среду</a:t>
            </a:r>
            <a:r>
              <a:rPr lang="ru-RU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Calibri" panose="020F0502020204030204" pitchFamily="34" charset="0"/>
              </a:rPr>
              <a:t> </a:t>
            </a:r>
            <a:r>
              <a:rPr lang="ru-RU" sz="1600" b="1" dirty="0" smtClean="0">
                <a:latin typeface="Calibri" panose="020F0502020204030204" pitchFamily="34" charset="0"/>
              </a:rPr>
              <a:t>д</a:t>
            </a:r>
            <a:r>
              <a:rPr lang="ru-RU" sz="1600" b="1" dirty="0" smtClean="0">
                <a:latin typeface="Calibri" panose="020F0502020204030204" pitchFamily="34" charset="0"/>
              </a:rPr>
              <a:t>ля </a:t>
            </a:r>
            <a:r>
              <a:rPr lang="ru-RU" sz="1600" b="1" dirty="0" smtClean="0">
                <a:latin typeface="Calibri" panose="020F0502020204030204" pitchFamily="34" charset="0"/>
              </a:rPr>
              <a:t>представителей поколения </a:t>
            </a:r>
            <a:r>
              <a:rPr lang="en-US" sz="1600" b="1" dirty="0" smtClean="0">
                <a:latin typeface="Calibri" panose="020F0502020204030204" pitchFamily="34" charset="0"/>
              </a:rPr>
              <a:t>Z</a:t>
            </a:r>
            <a:r>
              <a:rPr lang="ru-RU" sz="1600" b="1" dirty="0" smtClean="0">
                <a:latin typeface="Calibri" panose="020F0502020204030204" pitchFamily="34" charset="0"/>
              </a:rPr>
              <a:t>.</a:t>
            </a:r>
            <a:endParaRPr lang="ru-RU" sz="1600" b="1" dirty="0">
              <a:latin typeface="Calibri" panose="020F0502020204030204" pitchFamily="34" charset="0"/>
            </a:endParaRPr>
          </a:p>
          <a:p>
            <a:pPr lvl="0" algn="just">
              <a:buClr>
                <a:srgbClr val="000000"/>
              </a:buClr>
              <a:buSzPts val="1600"/>
              <a:buFont typeface="Calibri" pitchFamily="34" charset="0"/>
              <a:buAutoNum type="arabicPeriod"/>
            </a:pPr>
            <a:endParaRPr lang="ru-RU" sz="1600" b="1" dirty="0" smtClean="0">
              <a:latin typeface="Calibri" panose="020F0502020204030204" pitchFamily="34" charset="0"/>
            </a:endParaRPr>
          </a:p>
          <a:p>
            <a:pPr lvl="0" algn="just">
              <a:buClr>
                <a:srgbClr val="000000"/>
              </a:buClr>
              <a:buSzPts val="1600"/>
            </a:pPr>
            <a:endParaRPr lang="ru-RU" sz="1600" b="1" dirty="0" smtClean="0">
              <a:latin typeface="Calibri" panose="020F0502020204030204" pitchFamily="34" charset="0"/>
            </a:endParaRPr>
          </a:p>
        </p:txBody>
      </p:sp>
      <p:sp>
        <p:nvSpPr>
          <p:cNvPr id="50180" name="Google Shape;155;p45"/>
          <p:cNvSpPr>
            <a:spLocks noChangeArrowheads="1"/>
          </p:cNvSpPr>
          <p:nvPr/>
        </p:nvSpPr>
        <p:spPr bwMode="auto">
          <a:xfrm>
            <a:off x="236538" y="2578100"/>
            <a:ext cx="8696325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5"/>
          <a:stretch/>
        </p:blipFill>
        <p:spPr>
          <a:xfrm>
            <a:off x="1" y="5686334"/>
            <a:ext cx="9143999" cy="1184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" y="59518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Поколение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Z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2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152;p45"/>
          <p:cNvSpPr txBox="1">
            <a:spLocks noChangeArrowheads="1"/>
          </p:cNvSpPr>
          <p:nvPr/>
        </p:nvSpPr>
        <p:spPr bwMode="auto">
          <a:xfrm>
            <a:off x="12700" y="0"/>
            <a:ext cx="9144000" cy="555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50178" name="Google Shape;153;p45"/>
          <p:cNvSpPr txBox="1">
            <a:spLocks noChangeArrowheads="1"/>
          </p:cNvSpPr>
          <p:nvPr/>
        </p:nvSpPr>
        <p:spPr bwMode="auto">
          <a:xfrm>
            <a:off x="236538" y="158941"/>
            <a:ext cx="8696325" cy="82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lvl="0" algn="just">
              <a:buClr>
                <a:srgbClr val="000000"/>
              </a:buClr>
              <a:buSzPts val="1600"/>
              <a:defRPr/>
            </a:pPr>
            <a:r>
              <a:rPr lang="ru-RU" sz="1800" b="1" dirty="0">
                <a:latin typeface="Calibri" pitchFamily="34" charset="0"/>
                <a:sym typeface="Calibri" pitchFamily="34" charset="0"/>
              </a:rPr>
              <a:t>Шаблон для оформления РЕШЕНИЯ КЕЙСА ( скачать, заполнить, отправить)</a:t>
            </a:r>
          </a:p>
          <a:p>
            <a:pPr lvl="0" algn="just">
              <a:buClr>
                <a:srgbClr val="000000"/>
              </a:buClr>
              <a:buSzPts val="1600"/>
              <a:defRPr/>
            </a:pPr>
            <a:r>
              <a:rPr lang="ru-RU" sz="1800" b="1" dirty="0">
                <a:latin typeface="Calibri" pitchFamily="34" charset="0"/>
                <a:sym typeface="Calibri" pitchFamily="34" charset="0"/>
              </a:rPr>
              <a:t>Блок 1.</a:t>
            </a:r>
            <a:r>
              <a:rPr lang="ru-RU" sz="1800" dirty="0">
                <a:latin typeface="Calibri" pitchFamily="34" charset="0"/>
                <a:sym typeface="Calibri" pitchFamily="34" charset="0"/>
              </a:rPr>
              <a:t> </a:t>
            </a:r>
            <a:endParaRPr lang="ru-RU" sz="1800" b="1" dirty="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0180" name="Google Shape;155;p45"/>
          <p:cNvSpPr>
            <a:spLocks noChangeArrowheads="1"/>
          </p:cNvSpPr>
          <p:nvPr/>
        </p:nvSpPr>
        <p:spPr bwMode="auto">
          <a:xfrm>
            <a:off x="236538" y="2578100"/>
            <a:ext cx="8696325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5"/>
          <a:stretch/>
        </p:blipFill>
        <p:spPr>
          <a:xfrm>
            <a:off x="1" y="5686334"/>
            <a:ext cx="9143999" cy="1184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" y="59518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Поколение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Z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  <a:sym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676808"/>
              </p:ext>
            </p:extLst>
          </p:nvPr>
        </p:nvGraphicFramePr>
        <p:xfrm>
          <a:off x="367167" y="905693"/>
          <a:ext cx="7383462" cy="2401148"/>
        </p:xfrm>
        <a:graphic>
          <a:graphicData uri="http://schemas.openxmlformats.org/drawingml/2006/table">
            <a:tbl>
              <a:tblPr firstRow="1" bandRow="1">
                <a:tableStyleId>{9EF90F78-EC1E-4F44-B460-3A4B2704B36E}</a:tableStyleId>
              </a:tblPr>
              <a:tblGrid>
                <a:gridCol w="2436993">
                  <a:extLst>
                    <a:ext uri="{9D8B030D-6E8A-4147-A177-3AD203B41FA5}">
                      <a16:colId xmlns:a16="http://schemas.microsoft.com/office/drawing/2014/main" val="1051543594"/>
                    </a:ext>
                  </a:extLst>
                </a:gridCol>
                <a:gridCol w="4946469">
                  <a:extLst>
                    <a:ext uri="{9D8B030D-6E8A-4147-A177-3AD203B41FA5}">
                      <a16:colId xmlns:a16="http://schemas.microsoft.com/office/drawing/2014/main" val="3692361452"/>
                    </a:ext>
                  </a:extLst>
                </a:gridCol>
              </a:tblGrid>
              <a:tr h="600287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источника (ссылка)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Основная мысль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101994"/>
                  </a:ext>
                </a:extLst>
              </a:tr>
              <a:tr h="6002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434961"/>
                  </a:ext>
                </a:extLst>
              </a:tr>
              <a:tr h="6002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635620"/>
                  </a:ext>
                </a:extLst>
              </a:tr>
              <a:tr h="6002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292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1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2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152;p45"/>
          <p:cNvSpPr txBox="1">
            <a:spLocks noChangeArrowheads="1"/>
          </p:cNvSpPr>
          <p:nvPr/>
        </p:nvSpPr>
        <p:spPr bwMode="auto">
          <a:xfrm>
            <a:off x="12700" y="0"/>
            <a:ext cx="9144000" cy="555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50178" name="Google Shape;153;p45"/>
          <p:cNvSpPr txBox="1">
            <a:spLocks noChangeArrowheads="1"/>
          </p:cNvSpPr>
          <p:nvPr/>
        </p:nvSpPr>
        <p:spPr bwMode="auto">
          <a:xfrm>
            <a:off x="236538" y="157122"/>
            <a:ext cx="8696325" cy="82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Calibri" pitchFamily="34" charset="0"/>
              </a:rPr>
              <a:t>Шаблон для оформления РЕШЕНИЯ КЕЙСА ( скачать, заполнить, отправить)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Calibri" pitchFamily="34" charset="0"/>
              </a:rPr>
              <a:t>Блок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Calibri" pitchFamily="34" charset="0"/>
              </a:rPr>
              <a:t>2.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Calibri" pitchFamily="34" charset="0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  <a:sym typeface="Calibri" pitchFamily="34" charset="0"/>
            </a:endParaRPr>
          </a:p>
        </p:txBody>
      </p:sp>
      <p:sp>
        <p:nvSpPr>
          <p:cNvPr id="50180" name="Google Shape;155;p45"/>
          <p:cNvSpPr>
            <a:spLocks noChangeArrowheads="1"/>
          </p:cNvSpPr>
          <p:nvPr/>
        </p:nvSpPr>
        <p:spPr bwMode="auto">
          <a:xfrm>
            <a:off x="236538" y="2578100"/>
            <a:ext cx="8696325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5"/>
          <a:stretch/>
        </p:blipFill>
        <p:spPr>
          <a:xfrm>
            <a:off x="1" y="5686334"/>
            <a:ext cx="9143999" cy="1184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" y="59518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Поколение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Z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  <a:sym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025659"/>
              </p:ext>
            </p:extLst>
          </p:nvPr>
        </p:nvGraphicFramePr>
        <p:xfrm>
          <a:off x="353037" y="845098"/>
          <a:ext cx="7772060" cy="4569044"/>
        </p:xfrm>
        <a:graphic>
          <a:graphicData uri="http://schemas.openxmlformats.org/drawingml/2006/table">
            <a:tbl>
              <a:tblPr firstRow="1" bandRow="1">
                <a:tableStyleId>{9EF90F78-EC1E-4F44-B460-3A4B2704B36E}</a:tableStyleId>
              </a:tblPr>
              <a:tblGrid>
                <a:gridCol w="1083877">
                  <a:extLst>
                    <a:ext uri="{9D8B030D-6E8A-4147-A177-3AD203B41FA5}">
                      <a16:colId xmlns:a16="http://schemas.microsoft.com/office/drawing/2014/main" val="1051543594"/>
                    </a:ext>
                  </a:extLst>
                </a:gridCol>
                <a:gridCol w="6688183">
                  <a:extLst>
                    <a:ext uri="{9D8B030D-6E8A-4147-A177-3AD203B41FA5}">
                      <a16:colId xmlns:a16="http://schemas.microsoft.com/office/drawing/2014/main" val="3692361452"/>
                    </a:ext>
                  </a:extLst>
                </a:gridCol>
              </a:tblGrid>
              <a:tr h="499964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Calibri" panose="020F0502020204030204" pitchFamily="34" charset="0"/>
                        </a:rPr>
                        <a:t>Поколение</a:t>
                      </a:r>
                      <a:r>
                        <a:rPr lang="ru-RU" sz="1100" b="1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baseline="0" dirty="0" smtClean="0">
                          <a:latin typeface="Calibri" panose="020F0502020204030204" pitchFamily="34" charset="0"/>
                        </a:rPr>
                        <a:t>Z</a:t>
                      </a:r>
                      <a:endParaRPr lang="ru-RU" sz="11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Calibri" panose="020F0502020204030204" pitchFamily="34" charset="0"/>
                        </a:rPr>
                        <a:t>Ответ</a:t>
                      </a:r>
                      <a:r>
                        <a:rPr lang="ru-RU" sz="1100" b="1" baseline="0" dirty="0" smtClean="0">
                          <a:latin typeface="Calibri" panose="020F0502020204030204" pitchFamily="34" charset="0"/>
                        </a:rPr>
                        <a:t> на вопросы  ( вместо вопросов записываются ответы)</a:t>
                      </a:r>
                      <a:endParaRPr lang="ru-RU" sz="11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101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Calibri" panose="020F0502020204030204" pitchFamily="34" charset="0"/>
                        </a:rPr>
                        <a:t>Кто</a:t>
                      </a:r>
                      <a:r>
                        <a:rPr lang="ru-RU" sz="1100" b="1" dirty="0" smtClean="0">
                          <a:latin typeface="Calibri" panose="020F0502020204030204" pitchFamily="34" charset="0"/>
                        </a:rPr>
                        <a:t>?</a:t>
                      </a:r>
                    </a:p>
                    <a:p>
                      <a:r>
                        <a:rPr lang="ru-RU" sz="1100" b="1" dirty="0" smtClean="0">
                          <a:latin typeface="Calibri" panose="020F0502020204030204" pitchFamily="34" charset="0"/>
                        </a:rPr>
                        <a:t>Поколение </a:t>
                      </a:r>
                      <a:r>
                        <a:rPr lang="en-US" sz="1100" b="1" smtClean="0">
                          <a:latin typeface="Calibri" panose="020F0502020204030204" pitchFamily="34" charset="0"/>
                        </a:rPr>
                        <a:t>Z</a:t>
                      </a:r>
                      <a:endParaRPr lang="ru-RU" sz="11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baseline="0" dirty="0" smtClean="0">
                          <a:latin typeface="Calibri" panose="020F0502020204030204" pitchFamily="34" charset="0"/>
                        </a:rPr>
                        <a:t>-основные установки и ценности</a:t>
                      </a:r>
                    </a:p>
                    <a:p>
                      <a:r>
                        <a:rPr lang="ru-RU" sz="1100" b="1" baseline="0" dirty="0" smtClean="0">
                          <a:latin typeface="Calibri" panose="020F0502020204030204" pitchFamily="34" charset="0"/>
                        </a:rPr>
                        <a:t>-страхи и фрустрации </a:t>
                      </a:r>
                    </a:p>
                    <a:p>
                      <a:r>
                        <a:rPr lang="ru-RU" sz="1100" b="1" baseline="0" dirty="0" smtClean="0"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ru-RU" sz="1100" b="1" baseline="0" dirty="0" smtClean="0">
                          <a:latin typeface="Calibri" panose="020F0502020204030204" pitchFamily="34" charset="0"/>
                        </a:rPr>
                        <a:t>отличия </a:t>
                      </a:r>
                      <a:r>
                        <a:rPr lang="ru-RU" sz="1100" b="1" baseline="0" dirty="0" smtClean="0">
                          <a:latin typeface="Calibri" panose="020F0502020204030204" pitchFamily="34" charset="0"/>
                        </a:rPr>
                        <a:t>от предыдущих поколений</a:t>
                      </a:r>
                      <a:endParaRPr lang="ru-RU" sz="11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434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Calibri" panose="020F0502020204030204" pitchFamily="34" charset="0"/>
                        </a:rPr>
                        <a:t>Где?</a:t>
                      </a:r>
                      <a:endParaRPr lang="ru-RU" sz="11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Calibri" panose="020F0502020204030204" pitchFamily="34" charset="0"/>
                        </a:rPr>
                        <a:t>-предпочитают общаться? </a:t>
                      </a:r>
                    </a:p>
                    <a:p>
                      <a:r>
                        <a:rPr lang="ru-RU" sz="1100" b="1" dirty="0" smtClean="0">
                          <a:latin typeface="Calibri" panose="020F0502020204030204" pitchFamily="34" charset="0"/>
                        </a:rPr>
                        <a:t>-предпочитают учиться? </a:t>
                      </a:r>
                    </a:p>
                    <a:p>
                      <a:r>
                        <a:rPr lang="ru-RU" sz="1100" b="1" dirty="0" smtClean="0">
                          <a:latin typeface="Calibri" panose="020F0502020204030204" pitchFamily="34" charset="0"/>
                        </a:rPr>
                        <a:t>-предпочитают</a:t>
                      </a:r>
                      <a:r>
                        <a:rPr lang="ru-RU" sz="1100" b="1" baseline="0" dirty="0" smtClean="0">
                          <a:latin typeface="Calibri" panose="020F0502020204030204" pitchFamily="34" charset="0"/>
                        </a:rPr>
                        <a:t> отдыхать?</a:t>
                      </a:r>
                      <a:endParaRPr lang="ru-RU" sz="11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635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Calibri" panose="020F0502020204030204" pitchFamily="34" charset="0"/>
                        </a:rPr>
                        <a:t>Когда?</a:t>
                      </a:r>
                      <a:endParaRPr lang="ru-RU" sz="11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Calibri" panose="020F0502020204030204" pitchFamily="34" charset="0"/>
                        </a:rPr>
                        <a:t>-интересно учится? </a:t>
                      </a:r>
                    </a:p>
                    <a:p>
                      <a:r>
                        <a:rPr lang="ru-RU" sz="1100" b="1" dirty="0" smtClean="0">
                          <a:latin typeface="Calibri" panose="020F0502020204030204" pitchFamily="34" charset="0"/>
                        </a:rPr>
                        <a:t>-мотивированы учится?</a:t>
                      </a:r>
                      <a:r>
                        <a:rPr lang="ru-RU" sz="1100" b="1" baseline="0" dirty="0" smtClean="0"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r>
                        <a:rPr lang="ru-RU" sz="1100" b="1" baseline="0" dirty="0" smtClean="0">
                          <a:latin typeface="Calibri" panose="020F0502020204030204" pitchFamily="34" charset="0"/>
                        </a:rPr>
                        <a:t>-не хотят слышать учителей/взрослых? </a:t>
                      </a:r>
                    </a:p>
                    <a:p>
                      <a:r>
                        <a:rPr lang="ru-RU" sz="1100" b="1" baseline="0" dirty="0" smtClean="0">
                          <a:latin typeface="Calibri" panose="020F0502020204030204" pitchFamily="34" charset="0"/>
                        </a:rPr>
                        <a:t>-мотивированы на общение? </a:t>
                      </a:r>
                    </a:p>
                    <a:p>
                      <a:r>
                        <a:rPr lang="ru-RU" sz="1100" b="1" baseline="0" dirty="0" smtClean="0">
                          <a:latin typeface="Calibri" panose="020F0502020204030204" pitchFamily="34" charset="0"/>
                        </a:rPr>
                        <a:t>-довольны собой?</a:t>
                      </a:r>
                      <a:endParaRPr lang="ru-RU" sz="11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29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Calibri" panose="020F0502020204030204" pitchFamily="34" charset="0"/>
                        </a:rPr>
                        <a:t>Как?</a:t>
                      </a:r>
                      <a:endParaRPr lang="ru-RU" sz="11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baseline="0" dirty="0" smtClean="0">
                          <a:latin typeface="Calibri" panose="020F0502020204030204" pitchFamily="34" charset="0"/>
                        </a:rPr>
                        <a:t>-думают?</a:t>
                      </a:r>
                    </a:p>
                    <a:p>
                      <a:r>
                        <a:rPr lang="ru-RU" sz="1100" b="1" baseline="0" dirty="0" smtClean="0">
                          <a:latin typeface="Calibri" panose="020F0502020204030204" pitchFamily="34" charset="0"/>
                        </a:rPr>
                        <a:t>-читают?</a:t>
                      </a:r>
                    </a:p>
                    <a:p>
                      <a:r>
                        <a:rPr lang="ru-RU" sz="1100" b="1" baseline="0" dirty="0" smtClean="0">
                          <a:latin typeface="Calibri" panose="020F0502020204030204" pitchFamily="34" charset="0"/>
                        </a:rPr>
                        <a:t>-воспринимают и обрабатывают информацию?</a:t>
                      </a:r>
                    </a:p>
                    <a:p>
                      <a:r>
                        <a:rPr lang="ru-RU" sz="1100" b="1" baseline="0" dirty="0" smtClean="0">
                          <a:latin typeface="Calibri" panose="020F0502020204030204" pitchFamily="34" charset="0"/>
                        </a:rPr>
                        <a:t>-общаются?</a:t>
                      </a:r>
                    </a:p>
                    <a:p>
                      <a:r>
                        <a:rPr lang="ru-RU" sz="1100" b="1" baseline="0" dirty="0" smtClean="0">
                          <a:latin typeface="Calibri" panose="020F0502020204030204" pitchFamily="34" charset="0"/>
                        </a:rPr>
                        <a:t>-эффективно сосуществовать </a:t>
                      </a:r>
                      <a:r>
                        <a:rPr lang="ru-RU" sz="1100" b="1" baseline="0" dirty="0" smtClean="0">
                          <a:latin typeface="Calibri" panose="020F0502020204030204" pitchFamily="34" charset="0"/>
                        </a:rPr>
                        <a:t>«цифровым аборигенам</a:t>
                      </a:r>
                      <a:r>
                        <a:rPr lang="ru-RU" sz="1100" b="1" baseline="0" dirty="0" smtClean="0">
                          <a:latin typeface="Calibri" panose="020F0502020204030204" pitchFamily="34" charset="0"/>
                        </a:rPr>
                        <a:t>» и </a:t>
                      </a:r>
                      <a:r>
                        <a:rPr lang="ru-RU" sz="1100" b="1" baseline="0" dirty="0" smtClean="0">
                          <a:latin typeface="Calibri" panose="020F0502020204030204" pitchFamily="34" charset="0"/>
                        </a:rPr>
                        <a:t>«цифровым иммигрантам</a:t>
                      </a:r>
                      <a:r>
                        <a:rPr lang="ru-RU" sz="1100" b="1" baseline="0" dirty="0" smtClean="0">
                          <a:latin typeface="Calibri" panose="020F0502020204030204" pitchFamily="34" charset="0"/>
                        </a:rPr>
                        <a:t>»?</a:t>
                      </a:r>
                      <a:endParaRPr lang="ru-RU" sz="11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234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Calibri" panose="020F0502020204030204" pitchFamily="34" charset="0"/>
                        </a:rPr>
                        <a:t>Почему?</a:t>
                      </a:r>
                      <a:endParaRPr lang="ru-RU" sz="11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Calibri" panose="020F0502020204030204" pitchFamily="34" charset="0"/>
                        </a:rPr>
                        <a:t>-отличаются? </a:t>
                      </a:r>
                    </a:p>
                    <a:p>
                      <a:r>
                        <a:rPr lang="ru-RU" sz="1100" b="1" dirty="0" smtClean="0">
                          <a:latin typeface="Calibri" panose="020F0502020204030204" pitchFamily="34" charset="0"/>
                        </a:rPr>
                        <a:t>-другие ценности?</a:t>
                      </a:r>
                      <a:endParaRPr lang="ru-RU" sz="11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215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Calibri" panose="020F0502020204030204" pitchFamily="34" charset="0"/>
                        </a:rPr>
                        <a:t>Сколько?</a:t>
                      </a:r>
                      <a:endParaRPr lang="ru-RU" sz="11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Calibri" panose="020F0502020204030204" pitchFamily="34" charset="0"/>
                        </a:rPr>
                        <a:t>-времени </a:t>
                      </a:r>
                      <a:r>
                        <a:rPr lang="ru-RU" sz="1100" b="1" baseline="0" dirty="0" smtClean="0">
                          <a:latin typeface="Calibri" panose="020F0502020204030204" pitchFamily="34" charset="0"/>
                        </a:rPr>
                        <a:t>тратят на поиск, обработку информации? </a:t>
                      </a:r>
                    </a:p>
                    <a:p>
                      <a:r>
                        <a:rPr lang="ru-RU" sz="1100" b="1" baseline="0" dirty="0" smtClean="0">
                          <a:latin typeface="Calibri" panose="020F0502020204030204" pitchFamily="34" charset="0"/>
                        </a:rPr>
                        <a:t>-времени в среднем затрачивают на выполнение домашних заданий? </a:t>
                      </a:r>
                    </a:p>
                    <a:p>
                      <a:r>
                        <a:rPr lang="ru-RU" sz="1100" b="1" baseline="0" dirty="0" smtClean="0">
                          <a:latin typeface="Calibri" panose="020F0502020204030204" pitchFamily="34" charset="0"/>
                        </a:rPr>
                        <a:t>-времени </a:t>
                      </a:r>
                      <a:r>
                        <a:rPr lang="ru-RU" sz="1100" b="1" baseline="0" dirty="0" smtClean="0">
                          <a:latin typeface="Calibri" panose="020F0502020204030204" pitchFamily="34" charset="0"/>
                        </a:rPr>
                        <a:t>проводят в Сети? </a:t>
                      </a:r>
                      <a:endParaRPr lang="ru-RU" sz="11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47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6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2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152;p45"/>
          <p:cNvSpPr txBox="1">
            <a:spLocks noChangeArrowheads="1"/>
          </p:cNvSpPr>
          <p:nvPr/>
        </p:nvSpPr>
        <p:spPr bwMode="auto">
          <a:xfrm>
            <a:off x="0" y="-15935"/>
            <a:ext cx="9144000" cy="555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50178" name="Google Shape;153;p45"/>
          <p:cNvSpPr txBox="1">
            <a:spLocks noChangeArrowheads="1"/>
          </p:cNvSpPr>
          <p:nvPr/>
        </p:nvSpPr>
        <p:spPr bwMode="auto">
          <a:xfrm>
            <a:off x="236538" y="132854"/>
            <a:ext cx="8696325" cy="82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Calibri" pitchFamily="34" charset="0"/>
              </a:rPr>
              <a:t>Шаблон для оформления РЕШЕНИЯ КЕЙСА ( скачать, заполнить, отправить)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Calibri" pitchFamily="34" charset="0"/>
              </a:rPr>
              <a:t>Блок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Calibri" pitchFamily="34" charset="0"/>
              </a:rPr>
              <a:t>3.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Calibri" pitchFamily="34" charset="0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  <a:sym typeface="Calibri" pitchFamily="34" charset="0"/>
            </a:endParaRPr>
          </a:p>
        </p:txBody>
      </p:sp>
      <p:sp>
        <p:nvSpPr>
          <p:cNvPr id="50180" name="Google Shape;155;p45"/>
          <p:cNvSpPr>
            <a:spLocks noChangeArrowheads="1"/>
          </p:cNvSpPr>
          <p:nvPr/>
        </p:nvSpPr>
        <p:spPr bwMode="auto">
          <a:xfrm>
            <a:off x="236538" y="2578100"/>
            <a:ext cx="8696325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5"/>
          <a:stretch/>
        </p:blipFill>
        <p:spPr>
          <a:xfrm>
            <a:off x="1" y="5686334"/>
            <a:ext cx="9143999" cy="1184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" y="59518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Поколение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Z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  <a:sym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659035"/>
              </p:ext>
            </p:extLst>
          </p:nvPr>
        </p:nvGraphicFramePr>
        <p:xfrm>
          <a:off x="334465" y="960168"/>
          <a:ext cx="7383462" cy="4202009"/>
        </p:xfrm>
        <a:graphic>
          <a:graphicData uri="http://schemas.openxmlformats.org/drawingml/2006/table">
            <a:tbl>
              <a:tblPr firstRow="1" bandRow="1">
                <a:tableStyleId>{9EF90F78-EC1E-4F44-B460-3A4B2704B36E}</a:tableStyleId>
              </a:tblPr>
              <a:tblGrid>
                <a:gridCol w="2053816">
                  <a:extLst>
                    <a:ext uri="{9D8B030D-6E8A-4147-A177-3AD203B41FA5}">
                      <a16:colId xmlns:a16="http://schemas.microsoft.com/office/drawing/2014/main" val="1051543594"/>
                    </a:ext>
                  </a:extLst>
                </a:gridCol>
                <a:gridCol w="5329646">
                  <a:extLst>
                    <a:ext uri="{9D8B030D-6E8A-4147-A177-3AD203B41FA5}">
                      <a16:colId xmlns:a16="http://schemas.microsoft.com/office/drawing/2014/main" val="3692361452"/>
                    </a:ext>
                  </a:extLst>
                </a:gridCol>
              </a:tblGrid>
              <a:tr h="60028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anose="020F0502020204030204" pitchFamily="34" charset="0"/>
                        </a:rPr>
                        <a:t>Рекомендация</a:t>
                      </a:r>
                      <a:endParaRPr lang="ru-RU" sz="1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anose="020F0502020204030204" pitchFamily="34" charset="0"/>
                        </a:rPr>
                        <a:t>Обоснование</a:t>
                      </a:r>
                      <a:r>
                        <a:rPr lang="ru-RU" sz="1600" b="1" baseline="0" dirty="0" smtClean="0">
                          <a:latin typeface="Calibri" panose="020F0502020204030204" pitchFamily="34" charset="0"/>
                        </a:rPr>
                        <a:t> </a:t>
                      </a:r>
                      <a:endParaRPr lang="ru-RU" sz="1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101994"/>
                  </a:ext>
                </a:extLst>
              </a:tr>
              <a:tr h="6002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434961"/>
                  </a:ext>
                </a:extLst>
              </a:tr>
              <a:tr h="6002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635620"/>
                  </a:ext>
                </a:extLst>
              </a:tr>
              <a:tr h="6002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292135"/>
                  </a:ext>
                </a:extLst>
              </a:tr>
              <a:tr h="6002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009171"/>
                  </a:ext>
                </a:extLst>
              </a:tr>
              <a:tr h="6002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6217"/>
                  </a:ext>
                </a:extLst>
              </a:tr>
              <a:tr h="6002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84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6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2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152;p45"/>
          <p:cNvSpPr txBox="1">
            <a:spLocks noChangeArrowheads="1"/>
          </p:cNvSpPr>
          <p:nvPr/>
        </p:nvSpPr>
        <p:spPr bwMode="auto">
          <a:xfrm>
            <a:off x="12700" y="132854"/>
            <a:ext cx="9144000" cy="555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50178" name="Google Shape;153;p45"/>
          <p:cNvSpPr txBox="1">
            <a:spLocks noChangeArrowheads="1"/>
          </p:cNvSpPr>
          <p:nvPr/>
        </p:nvSpPr>
        <p:spPr bwMode="auto">
          <a:xfrm>
            <a:off x="236538" y="135079"/>
            <a:ext cx="8696325" cy="82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lvl="0" algn="just">
              <a:buClr>
                <a:srgbClr val="000000"/>
              </a:buClr>
              <a:buSzPts val="1600"/>
              <a:defRPr/>
            </a:pPr>
            <a:r>
              <a:rPr lang="ru-RU" sz="1800" b="1" dirty="0">
                <a:latin typeface="Calibri" pitchFamily="34" charset="0"/>
                <a:sym typeface="Calibri" pitchFamily="34" charset="0"/>
              </a:rPr>
              <a:t>Информация об участнике </a:t>
            </a:r>
            <a:r>
              <a:rPr lang="ru-RU" sz="1800" dirty="0">
                <a:latin typeface="Calibri" pitchFamily="34" charset="0"/>
                <a:sym typeface="Calibri" pitchFamily="34" charset="0"/>
              </a:rPr>
              <a:t> </a:t>
            </a:r>
            <a:endParaRPr lang="ru-RU" sz="1800" b="1" dirty="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0180" name="Google Shape;155;p45"/>
          <p:cNvSpPr>
            <a:spLocks noChangeArrowheads="1"/>
          </p:cNvSpPr>
          <p:nvPr/>
        </p:nvSpPr>
        <p:spPr bwMode="auto">
          <a:xfrm>
            <a:off x="236538" y="2578100"/>
            <a:ext cx="8696325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5"/>
          <a:stretch/>
        </p:blipFill>
        <p:spPr>
          <a:xfrm>
            <a:off x="1" y="5686334"/>
            <a:ext cx="9143999" cy="1184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" y="59518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Поколение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Z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  <a:sym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931722"/>
              </p:ext>
            </p:extLst>
          </p:nvPr>
        </p:nvGraphicFramePr>
        <p:xfrm>
          <a:off x="313507" y="791276"/>
          <a:ext cx="7010400" cy="2663614"/>
        </p:xfrm>
        <a:graphic>
          <a:graphicData uri="http://schemas.openxmlformats.org/drawingml/2006/table">
            <a:tbl>
              <a:tblPr firstRow="1" bandRow="1">
                <a:tableStyleId>{9EF90F78-EC1E-4F44-B460-3A4B2704B36E}</a:tableStyleId>
              </a:tblPr>
              <a:tblGrid>
                <a:gridCol w="1698172">
                  <a:extLst>
                    <a:ext uri="{9D8B030D-6E8A-4147-A177-3AD203B41FA5}">
                      <a16:colId xmlns:a16="http://schemas.microsoft.com/office/drawing/2014/main" val="1051543594"/>
                    </a:ext>
                  </a:extLst>
                </a:gridCol>
                <a:gridCol w="5312228">
                  <a:extLst>
                    <a:ext uri="{9D8B030D-6E8A-4147-A177-3AD203B41FA5}">
                      <a16:colId xmlns:a16="http://schemas.microsoft.com/office/drawing/2014/main" val="3692361452"/>
                    </a:ext>
                  </a:extLst>
                </a:gridCol>
              </a:tblGrid>
              <a:tr h="600287">
                <a:tc>
                  <a:txBody>
                    <a:bodyPr/>
                    <a:lstStyle/>
                    <a:p>
                      <a:r>
                        <a:rPr lang="ru-RU" dirty="0" smtClean="0"/>
                        <a:t>Ф.И.О. (полностью)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434961"/>
                  </a:ext>
                </a:extLst>
              </a:tr>
              <a:tr h="600287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Образовательное</a:t>
                      </a:r>
                      <a:r>
                        <a:rPr lang="ru-RU" baseline="0" dirty="0" smtClean="0"/>
                        <a:t> учреждение</a:t>
                      </a:r>
                      <a:r>
                        <a:rPr lang="ru-RU" dirty="0" smtClean="0"/>
                        <a:t> (полностью)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635620"/>
                  </a:ext>
                </a:extLst>
              </a:tr>
              <a:tr h="600287"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</a:t>
                      </a:r>
                      <a:r>
                        <a:rPr lang="ru-RU" baseline="0" dirty="0" smtClean="0"/>
                        <a:t> электронной почты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292135"/>
                  </a:ext>
                </a:extLst>
              </a:tr>
              <a:tr h="600287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Контактный телефон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009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49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747</Words>
  <Application>Microsoft Office PowerPoint</Application>
  <PresentationFormat>Экран (4:3)</PresentationFormat>
  <Paragraphs>77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Тема Office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Мария Боровикова</cp:lastModifiedBy>
  <cp:revision>76</cp:revision>
  <dcterms:modified xsi:type="dcterms:W3CDTF">2019-05-07T06:05:23Z</dcterms:modified>
</cp:coreProperties>
</file>