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46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4680519"/>
          </a:xfrm>
        </p:spPr>
        <p:txBody>
          <a:bodyPr>
            <a:normAutofit/>
          </a:bodyPr>
          <a:lstStyle/>
          <a:p>
            <a:r>
              <a:rPr lang="ru-RU" dirty="0" smtClean="0"/>
              <a:t>Результаты работы психологической службы </a:t>
            </a:r>
            <a:r>
              <a:rPr lang="ru-RU" dirty="0" err="1" smtClean="0"/>
              <a:t>Шегарского</a:t>
            </a:r>
            <a:r>
              <a:rPr lang="ru-RU" dirty="0" smtClean="0"/>
              <a:t> района за 2019-2020 учебный год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79912" y="6021288"/>
            <a:ext cx="52418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/>
              <a:t>Сапёлкина</a:t>
            </a:r>
            <a:r>
              <a:rPr lang="ru-RU" b="1" dirty="0"/>
              <a:t> Марина </a:t>
            </a:r>
            <a:r>
              <a:rPr lang="ru-RU" b="1" dirty="0" smtClean="0"/>
              <a:t>Леонидовна,</a:t>
            </a:r>
          </a:p>
          <a:p>
            <a:r>
              <a:rPr lang="ru-RU" b="1" dirty="0" smtClean="0"/>
              <a:t>Внештатный педагог-психолог </a:t>
            </a:r>
            <a:r>
              <a:rPr lang="ru-RU" b="1" dirty="0" err="1" smtClean="0"/>
              <a:t>Шегарского</a:t>
            </a:r>
            <a:r>
              <a:rPr lang="ru-RU" b="1" dirty="0" smtClean="0"/>
              <a:t> района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2838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психологической службы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Внештатный педагог-психолог, педагог-психолог МКУ ДО «Центр детского творчества»</a:t>
            </a:r>
          </a:p>
          <a:p>
            <a:r>
              <a:rPr lang="ru-RU" dirty="0" smtClean="0"/>
              <a:t>Педагог-психолог МКДОУ «</a:t>
            </a:r>
            <a:r>
              <a:rPr lang="ru-RU" dirty="0" err="1" smtClean="0"/>
              <a:t>Шегарский</a:t>
            </a:r>
            <a:r>
              <a:rPr lang="ru-RU" dirty="0" smtClean="0"/>
              <a:t> детский сад №1 комбинированного вида»</a:t>
            </a:r>
          </a:p>
          <a:p>
            <a:r>
              <a:rPr lang="ru-RU" dirty="0" smtClean="0"/>
              <a:t>Педагог-психолог МКДОУ «</a:t>
            </a:r>
            <a:r>
              <a:rPr lang="ru-RU" dirty="0" err="1" smtClean="0"/>
              <a:t>Шегарский</a:t>
            </a:r>
            <a:r>
              <a:rPr lang="ru-RU" dirty="0" smtClean="0"/>
              <a:t> детский сад №2»</a:t>
            </a:r>
          </a:p>
          <a:p>
            <a:r>
              <a:rPr lang="ru-RU" dirty="0" smtClean="0"/>
              <a:t>Педагог-психолог МКОУ «</a:t>
            </a:r>
            <a:r>
              <a:rPr lang="ru-RU" dirty="0" err="1" smtClean="0"/>
              <a:t>Шегарская</a:t>
            </a:r>
            <a:r>
              <a:rPr lang="ru-RU" dirty="0" smtClean="0"/>
              <a:t> СОШ №1»</a:t>
            </a:r>
          </a:p>
          <a:p>
            <a:r>
              <a:rPr lang="ru-RU" dirty="0" smtClean="0"/>
              <a:t>Педагог-психолог МКОУ «</a:t>
            </a:r>
            <a:r>
              <a:rPr lang="ru-RU" dirty="0" err="1" smtClean="0"/>
              <a:t>Шегарская</a:t>
            </a:r>
            <a:r>
              <a:rPr lang="ru-RU" dirty="0" smtClean="0"/>
              <a:t> СОШ №2»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81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Нормативно правовой акт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Приказ Отдела образования Администрации </a:t>
            </a:r>
            <a:r>
              <a:rPr lang="ru-RU" dirty="0" err="1" smtClean="0"/>
              <a:t>Шегарского</a:t>
            </a:r>
            <a:r>
              <a:rPr lang="ru-RU" dirty="0" smtClean="0"/>
              <a:t> района от 01.11.2019 № 264 «Об утверждении муниципального плана мероприятий по реализации концепции развития психологической службы в системе образования </a:t>
            </a:r>
            <a:r>
              <a:rPr lang="ru-RU" dirty="0" err="1" smtClean="0"/>
              <a:t>Шегарского</a:t>
            </a:r>
            <a:r>
              <a:rPr lang="ru-RU" dirty="0" smtClean="0"/>
              <a:t> района Томской области на период до 2025 года»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53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Психологическое сопровождение коррекционно-развивающего обучения, воспитания и социальной адаптации обучающихся с ограниченными возможностями здоровья, находящихся в различных образовательных условиях, в том числе построение для них индивидуальных образовательных маршрутов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5544616"/>
          </a:xfrm>
        </p:spPr>
        <p:txBody>
          <a:bodyPr>
            <a:normAutofit/>
          </a:bodyPr>
          <a:lstStyle/>
          <a:p>
            <a:r>
              <a:rPr lang="ru-RU" sz="1400" dirty="0"/>
              <a:t>семинар-презентация опыта работы педагогов-психологов образовательных организаций </a:t>
            </a:r>
            <a:r>
              <a:rPr lang="ru-RU" sz="1400" dirty="0" err="1"/>
              <a:t>Шегарского</a:t>
            </a:r>
            <a:r>
              <a:rPr lang="ru-RU" sz="1400" dirty="0"/>
              <a:t> </a:t>
            </a:r>
            <a:r>
              <a:rPr lang="ru-RU" sz="1400" dirty="0" smtClean="0"/>
              <a:t>района;</a:t>
            </a:r>
          </a:p>
          <a:p>
            <a:r>
              <a:rPr lang="ru-RU" sz="1400" dirty="0"/>
              <a:t>групповые и индивидуальные коррекционные занятия для детей с ОВЗ и </a:t>
            </a:r>
            <a:r>
              <a:rPr lang="ru-RU" sz="1400" dirty="0" smtClean="0"/>
              <a:t>детей-инвалидов;</a:t>
            </a:r>
          </a:p>
          <a:p>
            <a:r>
              <a:rPr lang="ru-RU" sz="1400" dirty="0"/>
              <a:t>д</a:t>
            </a:r>
            <a:r>
              <a:rPr lang="ru-RU" sz="1400" dirty="0" smtClean="0"/>
              <a:t>иагностика образовательных способностей детей </a:t>
            </a:r>
            <a:r>
              <a:rPr lang="ru-RU" sz="1400" dirty="0"/>
              <a:t>с целью выявления специальных потребностей в </a:t>
            </a:r>
            <a:r>
              <a:rPr lang="ru-RU" sz="1400" dirty="0" smtClean="0"/>
              <a:t>обучении;</a:t>
            </a:r>
          </a:p>
          <a:p>
            <a:r>
              <a:rPr lang="ru-RU" sz="1400" dirty="0" smtClean="0"/>
              <a:t>построение индивидуальных образовательных маршрутов </a:t>
            </a:r>
            <a:r>
              <a:rPr lang="ru-RU" sz="1400" dirty="0"/>
              <a:t>и </a:t>
            </a:r>
            <a:r>
              <a:rPr lang="ru-RU" sz="1400" dirty="0" smtClean="0"/>
              <a:t>программ сопровождения детей-инвалидов;</a:t>
            </a:r>
          </a:p>
          <a:p>
            <a:r>
              <a:rPr lang="ru-RU" sz="1400" dirty="0" smtClean="0"/>
              <a:t>разработка коррекционно-развивающей программы </a:t>
            </a:r>
            <a:r>
              <a:rPr lang="ru-RU" sz="1400" dirty="0"/>
              <a:t>по работе с детьми ОВЗ и </a:t>
            </a:r>
            <a:r>
              <a:rPr lang="ru-RU" sz="1400" dirty="0" smtClean="0"/>
              <a:t>детьми-инвалидами;</a:t>
            </a:r>
          </a:p>
          <a:p>
            <a:r>
              <a:rPr lang="ru-RU" sz="1400" dirty="0"/>
              <a:t>курсы повышения квалификации по темам:  «Организация коррекционно-развивающей работы с обучающимися с ОВЗ на уровне ООО в условиях инклюзивного образования», «Основные направления психолого-педагогического сопровождения, воспитания и обучения детей разного возраста с проблемами в развитии в условиях реализации ФГОС</a:t>
            </a:r>
            <a:r>
              <a:rPr lang="ru-RU" sz="1400" dirty="0" smtClean="0"/>
              <a:t>»;</a:t>
            </a:r>
          </a:p>
          <a:p>
            <a:r>
              <a:rPr lang="ru-RU" sz="1400" dirty="0"/>
              <a:t>у</a:t>
            </a:r>
            <a:r>
              <a:rPr lang="ru-RU" sz="1400" dirty="0" smtClean="0"/>
              <a:t>частие в  </a:t>
            </a:r>
            <a:r>
              <a:rPr lang="ru-RU" sz="1400" dirty="0"/>
              <a:t>конкурсах  профессионального мастерства, </a:t>
            </a:r>
            <a:r>
              <a:rPr lang="ru-RU" sz="1400" dirty="0" smtClean="0"/>
              <a:t>представление  опыта </a:t>
            </a:r>
            <a:r>
              <a:rPr lang="ru-RU" sz="1400" dirty="0"/>
              <a:t>на региональных </a:t>
            </a:r>
            <a:r>
              <a:rPr lang="ru-RU" sz="1400" dirty="0" smtClean="0"/>
              <a:t>конференциях;</a:t>
            </a:r>
          </a:p>
          <a:p>
            <a:r>
              <a:rPr lang="ru-RU" sz="1400" dirty="0"/>
              <a:t>с</a:t>
            </a:r>
            <a:r>
              <a:rPr lang="ru-RU" sz="1400" dirty="0" smtClean="0"/>
              <a:t>оздание необходимых </a:t>
            </a:r>
            <a:r>
              <a:rPr lang="ru-RU" sz="1400" dirty="0"/>
              <a:t>материально-технических </a:t>
            </a:r>
            <a:r>
              <a:rPr lang="ru-RU" sz="1400" dirty="0" smtClean="0"/>
              <a:t>условий </a:t>
            </a:r>
            <a:r>
              <a:rPr lang="ru-RU" sz="1400" dirty="0"/>
              <a:t>для осуществления профессиональной деятельности педагога-психолога с детьми, в том числе с детьми – инвалидами:</a:t>
            </a:r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5906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73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/>
              <a:t>Психологическое просвещение и консультирование родителей (законных представителей) обучающихся по проблемам обучения, воспитания и развития детей.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73" y="1196752"/>
            <a:ext cx="8229600" cy="6081539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диагностика </a:t>
            </a:r>
            <a:r>
              <a:rPr lang="ru-RU" sz="1400" dirty="0"/>
              <a:t>уровня психического развития детей, </a:t>
            </a:r>
            <a:r>
              <a:rPr lang="ru-RU" sz="1400" dirty="0" smtClean="0"/>
              <a:t>в том числе будущих </a:t>
            </a:r>
            <a:r>
              <a:rPr lang="ru-RU" sz="1400" dirty="0"/>
              <a:t>первоклассников </a:t>
            </a:r>
            <a:r>
              <a:rPr lang="ru-RU" sz="1400" dirty="0" smtClean="0"/>
              <a:t>по запросу родителей,  индивидуальное консультирование родителей (законных представителей)по итогам обследования;</a:t>
            </a:r>
          </a:p>
          <a:p>
            <a:pPr lvl="0" fontAlgn="base"/>
            <a:r>
              <a:rPr lang="ru-RU" sz="1400" dirty="0"/>
              <a:t>п</a:t>
            </a:r>
            <a:r>
              <a:rPr lang="ru-RU" sz="1400" dirty="0" smtClean="0"/>
              <a:t>роведение родительских собраний по темам: </a:t>
            </a:r>
          </a:p>
          <a:p>
            <a:pPr marL="0" lvl="0" indent="0" fontAlgn="base">
              <a:buNone/>
            </a:pPr>
            <a:r>
              <a:rPr lang="ru-RU" sz="1400" dirty="0" smtClean="0"/>
              <a:t>- «Как </a:t>
            </a:r>
            <a:r>
              <a:rPr lang="ru-RU" sz="1400" dirty="0"/>
              <a:t>помочь ребёнку наладить взаимоотношения с </a:t>
            </a:r>
            <a:r>
              <a:rPr lang="ru-RU" sz="1400" dirty="0" smtClean="0"/>
              <a:t>одноклассниками»;</a:t>
            </a:r>
            <a:endParaRPr lang="ru-RU" sz="1400" dirty="0"/>
          </a:p>
          <a:p>
            <a:pPr marL="0" lvl="0" indent="0" fontAlgn="base">
              <a:buNone/>
            </a:pPr>
            <a:r>
              <a:rPr lang="ru-RU" sz="1400" dirty="0" smtClean="0"/>
              <a:t>- «Ваш </a:t>
            </a:r>
            <a:r>
              <a:rPr lang="ru-RU" sz="1400" dirty="0"/>
              <a:t>ребёнок </a:t>
            </a:r>
            <a:r>
              <a:rPr lang="ru-RU" sz="1400" dirty="0" smtClean="0"/>
              <a:t>пятиклассник»;</a:t>
            </a:r>
            <a:endParaRPr lang="ru-RU" sz="1400" dirty="0"/>
          </a:p>
          <a:p>
            <a:pPr marL="0" lvl="0" indent="0" fontAlgn="base">
              <a:buNone/>
            </a:pPr>
            <a:r>
              <a:rPr lang="ru-RU" sz="1400" dirty="0" smtClean="0"/>
              <a:t>- «Особенности </a:t>
            </a:r>
            <a:r>
              <a:rPr lang="ru-RU" sz="1400" dirty="0"/>
              <a:t>воспитания в младшем школьном </a:t>
            </a:r>
            <a:r>
              <a:rPr lang="ru-RU" sz="1400" dirty="0" smtClean="0"/>
              <a:t>возрасте»;</a:t>
            </a:r>
            <a:endParaRPr lang="ru-RU" sz="1400" dirty="0"/>
          </a:p>
          <a:p>
            <a:pPr marL="0" lvl="0" indent="0" fontAlgn="base">
              <a:buNone/>
            </a:pPr>
            <a:r>
              <a:rPr lang="ru-RU" sz="1400" dirty="0" smtClean="0"/>
              <a:t>- «Как </a:t>
            </a:r>
            <a:r>
              <a:rPr lang="ru-RU" sz="1400" dirty="0"/>
              <a:t>помочь детям в выполнении домашнего </a:t>
            </a:r>
            <a:r>
              <a:rPr lang="ru-RU" sz="1400" dirty="0" smtClean="0"/>
              <a:t>задания»;</a:t>
            </a:r>
            <a:r>
              <a:rPr lang="ru-RU" sz="1400" dirty="0"/>
              <a:t> </a:t>
            </a:r>
          </a:p>
          <a:p>
            <a:pPr marL="0" lvl="0" indent="0" fontAlgn="base">
              <a:buNone/>
            </a:pPr>
            <a:r>
              <a:rPr lang="ru-RU" sz="1400" dirty="0" smtClean="0"/>
              <a:t>- «Рекомендации </a:t>
            </a:r>
            <a:r>
              <a:rPr lang="ru-RU" sz="1400" dirty="0"/>
              <a:t>родителям по профориентации </a:t>
            </a:r>
            <a:r>
              <a:rPr lang="ru-RU" sz="1400" dirty="0" smtClean="0"/>
              <a:t>детей»;</a:t>
            </a:r>
            <a:r>
              <a:rPr lang="ru-RU" sz="1400" dirty="0"/>
              <a:t> </a:t>
            </a:r>
          </a:p>
          <a:p>
            <a:pPr marL="0" lvl="0" indent="0" fontAlgn="base">
              <a:buNone/>
            </a:pPr>
            <a:r>
              <a:rPr lang="ru-RU" sz="1400" dirty="0" smtClean="0"/>
              <a:t>- «Что </a:t>
            </a:r>
            <a:r>
              <a:rPr lang="ru-RU" sz="1400" dirty="0"/>
              <a:t>делать, если ребёнок не хочет </a:t>
            </a:r>
            <a:r>
              <a:rPr lang="ru-RU" sz="1400" dirty="0" smtClean="0"/>
              <a:t>учиться»;</a:t>
            </a:r>
            <a:endParaRPr lang="ru-RU" sz="1400" dirty="0"/>
          </a:p>
          <a:p>
            <a:pPr marL="0" lvl="0" indent="0" fontAlgn="base">
              <a:buNone/>
            </a:pPr>
            <a:r>
              <a:rPr lang="ru-RU" sz="1400" dirty="0" smtClean="0"/>
              <a:t>- «Семья</a:t>
            </a:r>
            <a:r>
              <a:rPr lang="ru-RU" sz="1400" dirty="0"/>
              <a:t>, как источник психического здоровья </a:t>
            </a:r>
            <a:r>
              <a:rPr lang="ru-RU" sz="1400" dirty="0" smtClean="0"/>
              <a:t>ребёнка»;</a:t>
            </a:r>
            <a:endParaRPr lang="ru-RU" sz="1400" dirty="0"/>
          </a:p>
          <a:p>
            <a:pPr marL="0" lvl="0" indent="0" fontAlgn="base">
              <a:buNone/>
            </a:pPr>
            <a:r>
              <a:rPr lang="ru-RU" sz="1400" dirty="0" smtClean="0"/>
              <a:t>- «Как </a:t>
            </a:r>
            <a:r>
              <a:rPr lang="ru-RU" sz="1400" dirty="0"/>
              <a:t>помочь ребёнку в период подростковых </a:t>
            </a:r>
            <a:r>
              <a:rPr lang="ru-RU" sz="1400" dirty="0" smtClean="0"/>
              <a:t>изменений»;</a:t>
            </a:r>
            <a:r>
              <a:rPr lang="ru-RU" sz="1400" dirty="0"/>
              <a:t> </a:t>
            </a:r>
          </a:p>
          <a:p>
            <a:pPr marL="0" lvl="0" indent="0" fontAlgn="base">
              <a:buNone/>
            </a:pPr>
            <a:r>
              <a:rPr lang="ru-RU" sz="1400" dirty="0" smtClean="0"/>
              <a:t>- «Стили </a:t>
            </a:r>
            <a:r>
              <a:rPr lang="ru-RU" sz="1400" dirty="0"/>
              <a:t>родительских отношений и </a:t>
            </a:r>
            <a:r>
              <a:rPr lang="ru-RU" sz="1400" dirty="0" smtClean="0"/>
              <a:t>установок»;</a:t>
            </a:r>
            <a:endParaRPr lang="ru-RU" sz="1400" dirty="0"/>
          </a:p>
          <a:p>
            <a:pPr>
              <a:buFontTx/>
              <a:buChar char="-"/>
            </a:pPr>
            <a:r>
              <a:rPr lang="ru-RU" sz="1400" dirty="0" smtClean="0"/>
              <a:t>«Профилактика </a:t>
            </a:r>
            <a:r>
              <a:rPr lang="ru-RU" sz="1400" dirty="0"/>
              <a:t>стресса у ребёнка при сдаче </a:t>
            </a:r>
            <a:r>
              <a:rPr lang="ru-RU" sz="1400" dirty="0" smtClean="0"/>
              <a:t>ЕГЭ».</a:t>
            </a:r>
            <a:r>
              <a:rPr lang="ru-RU" sz="1400" dirty="0"/>
              <a:t> </a:t>
            </a:r>
            <a:endParaRPr lang="ru-RU" sz="1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1400" dirty="0"/>
              <a:t>созданы тематические стенды педагогов-психологов </a:t>
            </a:r>
            <a:r>
              <a:rPr lang="ru-RU" sz="1400" dirty="0" smtClean="0"/>
              <a:t>и </a:t>
            </a:r>
            <a:r>
              <a:rPr lang="ru-RU" sz="1400" dirty="0"/>
              <a:t>выпущены буклеты для родителей и </a:t>
            </a:r>
            <a:r>
              <a:rPr lang="ru-RU" sz="1400" dirty="0" smtClean="0"/>
              <a:t>обучающихся: «</a:t>
            </a:r>
            <a:r>
              <a:rPr lang="ru-RU" sz="1400" dirty="0"/>
              <a:t>О работе психолого-педагогической службы», “В помощь родителю первоклассника”, «Памятка выпускнику», «Самооценка»,  «Самореализация», «Секреты успешной учёбы</a:t>
            </a:r>
            <a:r>
              <a:rPr lang="ru-RU" sz="1400" dirty="0" smtClean="0"/>
              <a:t>»;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400" dirty="0" smtClean="0"/>
              <a:t>регулярное обновление информации </a:t>
            </a:r>
            <a:r>
              <a:rPr lang="ru-RU" sz="1400" dirty="0"/>
              <a:t>по психолого-педагогическому просвещению на сайтах образовательных организаций </a:t>
            </a:r>
            <a:r>
              <a:rPr lang="ru-RU" sz="1400" dirty="0" smtClean="0"/>
              <a:t>для </a:t>
            </a:r>
            <a:r>
              <a:rPr lang="ru-RU" sz="1400" dirty="0"/>
              <a:t>родителей по вопросам обучения и </a:t>
            </a:r>
            <a:r>
              <a:rPr lang="ru-RU" sz="1400" dirty="0" smtClean="0"/>
              <a:t>воспитания детей.</a:t>
            </a:r>
          </a:p>
          <a:p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3983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</a:t>
            </a:r>
            <a:r>
              <a:rPr lang="ru-RU" dirty="0"/>
              <a:t>ы</a:t>
            </a:r>
            <a:r>
              <a:rPr lang="ru-RU" dirty="0" smtClean="0"/>
              <a:t> работы психологической службы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Рост качества психологического сопровождения обучения детей</a:t>
            </a:r>
          </a:p>
          <a:p>
            <a:r>
              <a:rPr lang="ru-RU" dirty="0" smtClean="0"/>
              <a:t>Повышение уровня психологического комфорта ребёнка в школе и в семье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68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85152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Спасибо за внимание!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Желаем здоровья всем участникам образовательного процесса!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19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380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Тема Office</vt:lpstr>
      <vt:lpstr>Результаты работы психологической службы Шегарского района за 2019-2020 учебный год</vt:lpstr>
      <vt:lpstr>Структура психологической службы</vt:lpstr>
      <vt:lpstr>Нормативно правовой акт</vt:lpstr>
      <vt:lpstr>Психологическое сопровождение коррекционно-развивающего обучения, воспитания и социальной адаптации обучающихся с ограниченными возможностями здоровья, находящихся в различных образовательных условиях, в том числе построение для них индивидуальных образовательных маршрутов</vt:lpstr>
      <vt:lpstr>Психологическое просвещение и консультирование родителей (законных представителей) обучающихся по проблемам обучения, воспитания и развития детей. </vt:lpstr>
      <vt:lpstr>Результаты работы психологической службы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работы психологической службы Шегарского района за 2019-2020 учебный год</dc:title>
  <dc:creator>Светлана Юрьевна</dc:creator>
  <cp:lastModifiedBy>User</cp:lastModifiedBy>
  <cp:revision>14</cp:revision>
  <dcterms:created xsi:type="dcterms:W3CDTF">2020-11-09T02:54:07Z</dcterms:created>
  <dcterms:modified xsi:type="dcterms:W3CDTF">2020-11-15T10:12:12Z</dcterms:modified>
</cp:coreProperties>
</file>