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2" r:id="rId11"/>
    <p:sldId id="270" r:id="rId12"/>
    <p:sldId id="266" r:id="rId13"/>
    <p:sldId id="271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6DC05-735B-4B49-897E-63824A909FBC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8886D-DA9B-4436-B229-225593B29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738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8886D-DA9B-4436-B229-225593B296F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9772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8886D-DA9B-4436-B229-225593B296F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293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8886D-DA9B-4436-B229-225593B296F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310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8886D-DA9B-4436-B229-225593B296F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3012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8886D-DA9B-4436-B229-225593B296F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0851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8886D-DA9B-4436-B229-225593B296F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8929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8886D-DA9B-4436-B229-225593B296F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025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9260158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16632"/>
            <a:ext cx="7526640" cy="44644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i="1" dirty="0" smtClean="0">
                <a:solidFill>
                  <a:schemeClr val="accent4"/>
                </a:solidFill>
              </a:rPr>
              <a:t>Итоги реализации мероприятий в рамках Концепции развития психологических служб </a:t>
            </a:r>
            <a:br>
              <a:rPr lang="ru-RU" sz="4400" i="1" dirty="0" smtClean="0">
                <a:solidFill>
                  <a:schemeClr val="accent4"/>
                </a:solidFill>
              </a:rPr>
            </a:br>
            <a:r>
              <a:rPr lang="ru-RU" sz="4400" i="1" dirty="0" smtClean="0">
                <a:solidFill>
                  <a:schemeClr val="accent4"/>
                </a:solidFill>
              </a:rPr>
              <a:t> за 2019-2020 учебный год</a:t>
            </a:r>
            <a:r>
              <a:rPr lang="ru-RU" sz="4400" dirty="0" smtClean="0">
                <a:solidFill>
                  <a:schemeClr val="accent4"/>
                </a:solidFill>
              </a:rPr>
              <a:t/>
            </a:r>
            <a:br>
              <a:rPr lang="ru-RU" sz="4400" dirty="0" smtClean="0">
                <a:solidFill>
                  <a:schemeClr val="accent4"/>
                </a:solidFill>
              </a:rPr>
            </a:b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5589240"/>
            <a:ext cx="45023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Синяева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Николаевна,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внештатный психолог Кривошеинского района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285729"/>
            <a:ext cx="8443914" cy="257176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4"/>
                </a:solidFill>
              </a:rPr>
              <a:t>П</a:t>
            </a:r>
            <a:r>
              <a:rPr lang="ru-RU" sz="2000" b="1" dirty="0" smtClean="0">
                <a:solidFill>
                  <a:schemeClr val="accent4"/>
                </a:solidFill>
              </a:rPr>
              <a:t>сихологическое сопровождение процессов коррекционно-развивающего обучения, воспитания, социальной адаптации и социализации обучающихся с ОВЗ, находящихся в различных образовательных условиях, средах и структурах, в том числе определение для каждого ребенка с ОВЗ образовательного маршрута, соответствующего его возможностям и образовательным потребностям</a:t>
            </a:r>
            <a:endParaRPr lang="ru-RU" sz="2000" dirty="0">
              <a:solidFill>
                <a:schemeClr val="accent4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86512" y="2571744"/>
            <a:ext cx="2688038" cy="156966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айонный фестиваль творчества для детей с ОВЗ и детей-инвалидов «Пластилиновый  заяц». Смогли принять участие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82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36" y="2560590"/>
            <a:ext cx="2786082" cy="2062103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айонный заочный конкурс для детей с ОВЗ и детей-инвалидов «Краски жизни – 2020», посвященный Году памяти и 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славы. 43 работы обучающихся 1-9 классов из 7 образовательных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организаций.</a:t>
            </a:r>
            <a:endParaRPr lang="ru-RU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350" b="26577"/>
          <a:stretch>
            <a:fillRect/>
          </a:stretch>
        </p:blipFill>
        <p:spPr>
          <a:xfrm>
            <a:off x="1384238" y="4758385"/>
            <a:ext cx="5060859" cy="2028393"/>
          </a:xfrm>
          <a:prstGeom prst="rect">
            <a:avLst/>
          </a:prstGeom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52" y="2643182"/>
            <a:ext cx="3028933" cy="2020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969"/>
          <a:stretch>
            <a:fillRect/>
          </a:stretch>
        </p:blipFill>
        <p:spPr>
          <a:xfrm>
            <a:off x="6858016" y="4357694"/>
            <a:ext cx="1912799" cy="214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9"/>
            <a:ext cx="8496944" cy="158417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accent4"/>
                </a:solidFill>
              </a:rPr>
              <a:t>Психологическое </a:t>
            </a:r>
            <a:r>
              <a:rPr lang="ru-RU" dirty="0">
                <a:solidFill>
                  <a:schemeClr val="accent4"/>
                </a:solidFill>
              </a:rPr>
              <a:t>просвещение и консультирование родителей (законных представителей) ребенка по проблемам обучения, воспитания, </a:t>
            </a:r>
            <a:r>
              <a:rPr lang="ru-RU" dirty="0" smtClean="0">
                <a:solidFill>
                  <a:schemeClr val="accent4"/>
                </a:solidFill>
              </a:rPr>
              <a:t>развития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2267743" y="1814337"/>
            <a:ext cx="6624736" cy="942033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ru-RU" dirty="0" smtClean="0"/>
              <a:t>Консультационный центр «Шаг вперед»</a:t>
            </a:r>
          </a:p>
          <a:p>
            <a:pPr marL="109728" indent="0" algn="ctr">
              <a:buNone/>
            </a:pPr>
            <a:r>
              <a:rPr lang="ru-RU" sz="1900" dirty="0" smtClean="0"/>
              <a:t>(на базе МБДОУ «Березка»</a:t>
            </a:r>
            <a:r>
              <a:rPr lang="ru-RU" sz="1900" dirty="0"/>
              <a:t>)</a:t>
            </a:r>
            <a:endParaRPr lang="ru-RU" sz="1900" dirty="0" smtClean="0"/>
          </a:p>
          <a:p>
            <a:pPr marL="109728" indent="0" algn="ctr">
              <a:buNone/>
            </a:pPr>
            <a:endParaRPr lang="ru-RU" dirty="0" smtClean="0"/>
          </a:p>
          <a:p>
            <a:pPr marL="109728" indent="0" algn="ctr"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79216" y="2633168"/>
            <a:ext cx="60486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Формы работы: родительские собрания, индивидуальные и групповые консультации, праздничные мероприятия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22941"/>
            <a:ext cx="1800200" cy="13921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37" y="3540695"/>
            <a:ext cx="4366286" cy="24560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647" y="3575201"/>
            <a:ext cx="3899925" cy="29249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907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14291"/>
            <a:ext cx="8229600" cy="15001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/>
                </a:solidFill>
              </a:rPr>
              <a:t>профилактика эмоционального выгорания, личностных и профессиональных деформаций педагогических работников 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1" y="3134123"/>
            <a:ext cx="3044659" cy="70788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Районный</a:t>
            </a:r>
            <a:r>
              <a:rPr lang="ru-RU" sz="2000" b="1" dirty="0" smtClean="0"/>
              <a:t> </a:t>
            </a:r>
            <a:r>
              <a:rPr lang="ru-RU" sz="2000" dirty="0" smtClean="0"/>
              <a:t>семинар «Секреты логопеда»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58265" y="1643050"/>
            <a:ext cx="3714776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Районный</a:t>
            </a:r>
            <a:r>
              <a:rPr lang="ru-RU" b="1" dirty="0" smtClean="0"/>
              <a:t> </a:t>
            </a:r>
            <a:r>
              <a:rPr lang="ru-RU" dirty="0" smtClean="0">
                <a:solidFill>
                  <a:prstClr val="black"/>
                </a:solidFill>
              </a:rPr>
              <a:t>семинар-практикум «Приемы предупреждения профессионального выгорания педагогов» </a:t>
            </a:r>
            <a:endParaRPr lang="ru-RU" dirty="0"/>
          </a:p>
        </p:txBody>
      </p:sp>
      <p:pic>
        <p:nvPicPr>
          <p:cNvPr id="7" name="Picture 2" descr="D:\ППиС СЛУЖБА\ДЕНЬ Департамента\IMG_20191219_13045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4533" y="2951617"/>
            <a:ext cx="2186463" cy="2923018"/>
          </a:xfrm>
          <a:prstGeom prst="rect">
            <a:avLst/>
          </a:prstGeom>
          <a:noFill/>
        </p:spPr>
      </p:pic>
      <p:pic>
        <p:nvPicPr>
          <p:cNvPr id="32770" name="Рисунок 1" descr="C:\Users\User\Desktop\logo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334" y="1554072"/>
            <a:ext cx="1947431" cy="137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C:\Users\User\Downloads\IMG_20191219_15510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2918" y="1456454"/>
            <a:ext cx="1784432" cy="2385554"/>
          </a:xfrm>
          <a:prstGeom prst="rect">
            <a:avLst/>
          </a:prstGeom>
          <a:noFill/>
        </p:spPr>
      </p:pic>
      <p:pic>
        <p:nvPicPr>
          <p:cNvPr id="32772" name="Picture 4" descr="C:\Users\User\Downloads\IMG_20191219_131611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8372" y="3983240"/>
            <a:ext cx="2998169" cy="2242678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1" y="3962832"/>
            <a:ext cx="3044659" cy="2283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81766"/>
            <a:ext cx="8376106" cy="859002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4"/>
                </a:solidFill>
              </a:rPr>
              <a:t>Обобщение опыта по работе с детьми ОВЗ в малокомплектной школе</a:t>
            </a:r>
            <a:endParaRPr lang="ru-RU" sz="2400" b="1" dirty="0">
              <a:solidFill>
                <a:schemeClr val="accent4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13" r="16925"/>
          <a:stretch/>
        </p:blipFill>
        <p:spPr>
          <a:xfrm>
            <a:off x="611560" y="1619087"/>
            <a:ext cx="3816424" cy="32844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26" r="10625"/>
          <a:stretch/>
        </p:blipFill>
        <p:spPr>
          <a:xfrm>
            <a:off x="4686299" y="1484783"/>
            <a:ext cx="4271963" cy="2825411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27115416"/>
              </p:ext>
            </p:extLst>
          </p:nvPr>
        </p:nvGraphicFramePr>
        <p:xfrm>
          <a:off x="4686300" y="4416575"/>
          <a:ext cx="4271963" cy="914400"/>
        </p:xfrm>
        <a:graphic>
          <a:graphicData uri="http://schemas.openxmlformats.org/drawingml/2006/table">
            <a:tbl>
              <a:tblPr/>
              <a:tblGrid>
                <a:gridCol w="4271963">
                  <a:extLst>
                    <a:ext uri="{9D8B030D-6E8A-4147-A177-3AD203B41FA5}">
                      <a16:colId xmlns="" xmlns:a16="http://schemas.microsoft.com/office/drawing/2014/main" val="2546048921"/>
                    </a:ext>
                  </a:extLst>
                </a:gridCol>
              </a:tblGrid>
              <a:tr h="8846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20.12.2019 г.  Семинар «Социализация детей с ОВЗ через </a:t>
                      </a:r>
                    </a:p>
                    <a:p>
                      <a:pPr algn="ctr"/>
                      <a:r>
                        <a:rPr lang="ru-RU" dirty="0" smtClean="0"/>
                        <a:t>внеурочную</a:t>
                      </a:r>
                      <a:r>
                        <a:rPr lang="ru-RU" baseline="0" dirty="0" smtClean="0"/>
                        <a:t> деятельность»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99953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889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109728" indent="0" algn="ctr">
              <a:buNone/>
            </a:pPr>
            <a:r>
              <a:rPr lang="ru-RU" sz="3200" dirty="0">
                <a:solidFill>
                  <a:schemeClr val="accent4"/>
                </a:solidFill>
              </a:rPr>
              <a:t>Спасибо за </a:t>
            </a:r>
            <a:r>
              <a:rPr lang="ru-RU" sz="3200" dirty="0" smtClean="0">
                <a:solidFill>
                  <a:schemeClr val="accent4"/>
                </a:solidFill>
              </a:rPr>
              <a:t>внимание!</a:t>
            </a:r>
            <a:endParaRPr lang="ru-RU" sz="32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95736" y="188640"/>
            <a:ext cx="6696744" cy="1368152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ru-RU" dirty="0" smtClean="0">
                <a:solidFill>
                  <a:schemeClr val="accent4"/>
                </a:solidFill>
              </a:rPr>
              <a:t>Психолого-педагогическая и социальная служба Кривошеинского района </a:t>
            </a:r>
          </a:p>
          <a:p>
            <a:pPr marL="109728" indent="0" algn="ctr">
              <a:buNone/>
            </a:pPr>
            <a:r>
              <a:rPr lang="ru-RU" sz="1900" dirty="0" smtClean="0">
                <a:solidFill>
                  <a:schemeClr val="accent4"/>
                </a:solidFill>
              </a:rPr>
              <a:t>(на базе МБОУ ДО «Дом детского творчества»)</a:t>
            </a:r>
            <a:endParaRPr lang="ru-RU" sz="1900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003" y="2460762"/>
            <a:ext cx="2232248" cy="2308324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Психолого-педагогическая служба МБОУ «Кривошеинской СОШ им. Героя Советского Союза </a:t>
            </a:r>
            <a:r>
              <a:rPr lang="ru-RU" dirty="0" err="1" smtClean="0"/>
              <a:t>Ф.М.Зинченко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70368" y="4887526"/>
            <a:ext cx="1958982" cy="147732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Педагог-психолог </a:t>
            </a:r>
            <a:r>
              <a:rPr lang="ru-RU" dirty="0"/>
              <a:t>МБОУ </a:t>
            </a:r>
            <a:r>
              <a:rPr lang="ru-RU" dirty="0" smtClean="0"/>
              <a:t>«</a:t>
            </a:r>
            <a:r>
              <a:rPr lang="ru-RU" dirty="0" err="1" smtClean="0"/>
              <a:t>Володинской</a:t>
            </a:r>
            <a:r>
              <a:rPr lang="ru-RU" dirty="0" smtClean="0"/>
              <a:t> СОШ»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4887526"/>
            <a:ext cx="1944216" cy="147732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Педагог-психолог </a:t>
            </a:r>
            <a:r>
              <a:rPr lang="ru-RU" dirty="0"/>
              <a:t>МБОУ </a:t>
            </a:r>
            <a:r>
              <a:rPr lang="ru-RU" dirty="0" smtClean="0"/>
              <a:t>«Красноярской СОШ»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49859" y="2460762"/>
            <a:ext cx="2232248" cy="1200329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Психолого-педагогическая служба МБДОУ «Берёзка»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056472" y="1393430"/>
            <a:ext cx="890595" cy="10081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995936" y="1429805"/>
            <a:ext cx="0" cy="34283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658076" y="1460450"/>
            <a:ext cx="72008" cy="34283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848398" y="1429805"/>
            <a:ext cx="617585" cy="9717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multiurok.ru/img/254474/image_5915e88347f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35" y="19422"/>
            <a:ext cx="2202324" cy="1950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multiurok.ru/img/254474/image_5915e88347f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29" y="0"/>
            <a:ext cx="2202324" cy="1950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29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1" y="4643446"/>
            <a:ext cx="8393015" cy="128588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т</a:t>
            </a:r>
            <a:r>
              <a:rPr lang="ru-RU" dirty="0" smtClean="0"/>
              <a:t>ема «Развитие психологической службы системы образования Кривошеинского района»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714356"/>
            <a:ext cx="7344815" cy="708681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4"/>
                </a:solidFill>
              </a:rPr>
              <a:t>Августовская конференции работников образования   Кривошеинского района - 2019</a:t>
            </a:r>
            <a:endParaRPr lang="ru-RU" sz="3200" dirty="0">
              <a:solidFill>
                <a:schemeClr val="accent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2708920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/>
              <a:t>секция «Современная школа»</a:t>
            </a:r>
          </a:p>
          <a:p>
            <a:pPr algn="ctr"/>
            <a:r>
              <a:rPr lang="ru-RU" sz="1600" dirty="0" smtClean="0"/>
              <a:t>работа сообщества специалистов, осуществляющих психолого-педагогическое сопровождение образовательного</a:t>
            </a:r>
            <a:endParaRPr lang="ru-RU" sz="16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994333" y="1970221"/>
            <a:ext cx="45719" cy="7086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994332" y="3663027"/>
            <a:ext cx="45719" cy="9804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novochvedomosti.ru/wp-content/uploads/2020/09/2052f67a0a92e2681c513e2ba493ef471-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3" y="111086"/>
            <a:ext cx="1901937" cy="12874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60741" y="284078"/>
            <a:ext cx="8229600" cy="178595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4"/>
                </a:solidFill>
              </a:rPr>
              <a:t>Содействие созданию условий для сохранения и укрепления здоровья обучающихся, оказание им психологической поддержки  и содействия</a:t>
            </a:r>
            <a:r>
              <a:rPr lang="ru-RU" i="1" dirty="0" smtClean="0">
                <a:solidFill>
                  <a:schemeClr val="accent4"/>
                </a:solidFill>
              </a:rPr>
              <a:t> </a:t>
            </a:r>
            <a:endParaRPr lang="ru-RU" i="1" dirty="0"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138" y="2348880"/>
            <a:ext cx="2714644" cy="646331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ППк</a:t>
            </a:r>
            <a:r>
              <a:rPr lang="ru-RU" dirty="0" smtClean="0"/>
              <a:t> и ТПМПК</a:t>
            </a:r>
          </a:p>
          <a:p>
            <a:pPr algn="ctr"/>
            <a:r>
              <a:rPr lang="ru-RU" dirty="0" smtClean="0"/>
              <a:t>(140 человек)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077072"/>
            <a:ext cx="2714644" cy="120032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Присутствие на допросах несовершеннолетних </a:t>
            </a:r>
          </a:p>
          <a:p>
            <a:pPr algn="ctr"/>
            <a:r>
              <a:rPr lang="ru-RU" dirty="0" smtClean="0"/>
              <a:t>(26 человек)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357950" y="2214554"/>
            <a:ext cx="2318506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Индивидуальное психологическое консультирование</a:t>
            </a:r>
          </a:p>
          <a:p>
            <a:pPr algn="ctr"/>
            <a:r>
              <a:rPr lang="ru-RU" dirty="0" smtClean="0"/>
              <a:t>(138 человек)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60938" y="3702533"/>
            <a:ext cx="2717875" cy="123863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Интерактивные занятие по подготовке к сдаче ЕГЭ (80 человек)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60937" y="5103674"/>
            <a:ext cx="2717875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Занятия по развитию коммуникативных навыков (48человек)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57950" y="4221088"/>
            <a:ext cx="2413633" cy="258532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Памятки на сайте </a:t>
            </a:r>
            <a:r>
              <a:rPr lang="ru-RU" dirty="0" smtClean="0"/>
              <a:t>и к</a:t>
            </a:r>
            <a:r>
              <a:rPr lang="ru-RU" dirty="0" smtClean="0"/>
              <a:t>онсультирование </a:t>
            </a:r>
            <a:r>
              <a:rPr lang="ru-RU" dirty="0" smtClean="0"/>
              <a:t>на горячих линиях по решению психологических проблем во время самоизоляции и дистанционного обучения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328451" y="2022106"/>
            <a:ext cx="2750363" cy="14773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Мероприятия по улучшению адаптации у обучающихся 1,5, 10 классов(300 человек)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55776" y="285728"/>
            <a:ext cx="6408712" cy="223342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i="1" dirty="0">
                <a:solidFill>
                  <a:schemeClr val="accent4"/>
                </a:solidFill>
              </a:rPr>
              <a:t>Содействие созданию условий для самостоятельного осознанного выбора профессии (или профессиональной области) и построения личных профессиональных планов</a:t>
            </a:r>
            <a:endParaRPr lang="ru-RU" i="1" dirty="0">
              <a:solidFill>
                <a:schemeClr val="accent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2552861"/>
            <a:ext cx="4572000" cy="1015663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 по профориентации для начальной школы «Чем пахнут ремесла?» (81 человек из 5 ОО)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786322"/>
            <a:ext cx="3214710" cy="1631216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Профориентационное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диагностическое мероприятие «Кем мне быть?» (104 человека из 8 ОО)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85601" y="3834245"/>
            <a:ext cx="4558333" cy="10156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Всероссийский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профориентационный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тест «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асобой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(71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 10-11 класс)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500306"/>
            <a:ext cx="3214710" cy="224676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Фестиваль профессий – передовая образовательная площадка в формате профессиональных проб «Билет в будущее»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(более 370 человек 6-11классы)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3034" y="5024368"/>
            <a:ext cx="4530899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Всероссийские открытые уроки «</a:t>
            </a:r>
            <a:r>
              <a:rPr lang="ru-RU" dirty="0" err="1" smtClean="0"/>
              <a:t>ПроеКТОриЯ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57" y="404665"/>
            <a:ext cx="2390557" cy="1954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108520" y="154006"/>
            <a:ext cx="9109659" cy="233557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dirty="0" smtClean="0">
                <a:solidFill>
                  <a:schemeClr val="accent4"/>
                </a:solidFill>
              </a:rPr>
              <a:t>Сохранение и укрепление здоровья обучающихся, включая применение </a:t>
            </a:r>
            <a:r>
              <a:rPr lang="ru-RU" sz="2000" b="1" dirty="0" err="1" smtClean="0">
                <a:solidFill>
                  <a:schemeClr val="accent4"/>
                </a:solidFill>
              </a:rPr>
              <a:t>здоровьесберегающих</a:t>
            </a:r>
            <a:r>
              <a:rPr lang="ru-RU" sz="2000" b="1" dirty="0" smtClean="0">
                <a:solidFill>
                  <a:schemeClr val="accent4"/>
                </a:solidFill>
              </a:rPr>
              <a:t> технологий в образовательном процессе, мониторинг здоровья, оптимизацию нагрузки обучающихся, формирование культуры здоровья и здорового образа жизни, воспитание осознанного устойчивого отрицательного отношения к употреблению алкоголя, </a:t>
            </a:r>
            <a:r>
              <a:rPr lang="ru-RU" sz="2000" b="1" dirty="0" err="1" smtClean="0">
                <a:solidFill>
                  <a:schemeClr val="accent4"/>
                </a:solidFill>
              </a:rPr>
              <a:t>психоактивных</a:t>
            </a:r>
            <a:r>
              <a:rPr lang="ru-RU" sz="2000" b="1" dirty="0" smtClean="0">
                <a:solidFill>
                  <a:schemeClr val="accent4"/>
                </a:solidFill>
              </a:rPr>
              <a:t> веществ, наркотиков, </a:t>
            </a:r>
            <a:r>
              <a:rPr lang="ru-RU" sz="2000" b="1" dirty="0" err="1" smtClean="0">
                <a:solidFill>
                  <a:schemeClr val="accent4"/>
                </a:solidFill>
              </a:rPr>
              <a:t>табакокурению</a:t>
            </a:r>
            <a:r>
              <a:rPr lang="ru-RU" sz="2000" b="1" dirty="0" smtClean="0">
                <a:solidFill>
                  <a:schemeClr val="accent4"/>
                </a:solidFill>
              </a:rPr>
              <a:t> и другим вредным привычкам</a:t>
            </a:r>
            <a:endParaRPr lang="ru-RU" sz="2000" dirty="0">
              <a:solidFill>
                <a:schemeClr val="accent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246" y="2228045"/>
            <a:ext cx="2149514" cy="91908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/>
              <a:t>Р</a:t>
            </a:r>
            <a:r>
              <a:rPr lang="ru-RU" dirty="0" smtClean="0"/>
              <a:t>айонная акция «Автобус профилактики»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43702" y="2357430"/>
            <a:ext cx="2286000" cy="230832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Неделя профилактики ПАВ и ВИЧ в рамках общешкольной программы воспитания: «Круг безопасности».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214686"/>
            <a:ext cx="2131183" cy="92333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Эфиры  «Школьного радио»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643446"/>
            <a:ext cx="3512309" cy="1754326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Районное мероприятие «Дорога – символ жизни» с совместным участием сотрудников ГИБДД и ОГАУЗ «</a:t>
            </a:r>
            <a:r>
              <a:rPr lang="ru-RU" dirty="0" err="1" smtClean="0">
                <a:solidFill>
                  <a:prstClr val="black"/>
                </a:solidFill>
              </a:rPr>
              <a:t>Кривошеинская</a:t>
            </a:r>
            <a:r>
              <a:rPr lang="ru-RU" dirty="0" smtClean="0">
                <a:solidFill>
                  <a:prstClr val="black"/>
                </a:solidFill>
              </a:rPr>
              <a:t> районная больница».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929198"/>
            <a:ext cx="2071702" cy="120032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Районный волонтерский центр «Контакт».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4214818"/>
            <a:ext cx="214314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Служба медиации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643702" y="4714884"/>
            <a:ext cx="2272332" cy="17543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Фестиваль «Хрустальный мир детства</a:t>
            </a:r>
            <a:r>
              <a:rPr lang="ru-RU" dirty="0" smtClean="0"/>
              <a:t>»</a:t>
            </a:r>
          </a:p>
          <a:p>
            <a:r>
              <a:rPr lang="ru-RU" dirty="0" smtClean="0">
                <a:hlinkClick r:id="rId3"/>
              </a:rPr>
              <a:t>https://m.vk.com/public192601588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032" y="2519487"/>
            <a:ext cx="3560733" cy="2002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20-21\Внештатный психолог\20190227_1203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632" r="17340"/>
          <a:stretch>
            <a:fillRect/>
          </a:stretch>
        </p:blipFill>
        <p:spPr bwMode="auto">
          <a:xfrm rot="5400000">
            <a:off x="6320110" y="3967688"/>
            <a:ext cx="2551435" cy="3096344"/>
          </a:xfrm>
          <a:prstGeom prst="rect">
            <a:avLst/>
          </a:prstGeom>
          <a:noFill/>
        </p:spPr>
      </p:pic>
      <p:pic>
        <p:nvPicPr>
          <p:cNvPr id="1028" name="Picture 4" descr="E:\20-21\Внештатный психолог\20190228_090907.jpg"/>
          <p:cNvPicPr>
            <a:picLocks noChangeAspect="1" noChangeArrowheads="1"/>
          </p:cNvPicPr>
          <p:nvPr/>
        </p:nvPicPr>
        <p:blipFill>
          <a:blip r:embed="rId4" cstate="print"/>
          <a:srcRect t="7938"/>
          <a:stretch>
            <a:fillRect/>
          </a:stretch>
        </p:blipFill>
        <p:spPr bwMode="auto">
          <a:xfrm>
            <a:off x="214282" y="214290"/>
            <a:ext cx="3871306" cy="267301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3143248"/>
            <a:ext cx="38713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/>
              <a:t>Р</a:t>
            </a:r>
            <a:r>
              <a:rPr lang="ru-RU" dirty="0" smtClean="0"/>
              <a:t>айонная акция «Автобус профилактики»:  </a:t>
            </a:r>
            <a:r>
              <a:rPr lang="ru-RU" dirty="0" err="1" smtClean="0"/>
              <a:t>видеоурок</a:t>
            </a:r>
            <a:r>
              <a:rPr lang="ru-RU" dirty="0" smtClean="0"/>
              <a:t> о ВИЧ и СПИД, урок «Могут ли ПАВ помочь решить проблему?»</a:t>
            </a:r>
          </a:p>
          <a:p>
            <a:pPr lvl="0" algn="ctr"/>
            <a:r>
              <a:rPr lang="ru-RU" dirty="0" smtClean="0"/>
              <a:t>(115 человек) </a:t>
            </a:r>
            <a:endParaRPr lang="ru-RU" dirty="0"/>
          </a:p>
        </p:txBody>
      </p:sp>
      <p:pic>
        <p:nvPicPr>
          <p:cNvPr id="1030" name="Picture 6" descr="E:\День департамента\20170928_1309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988840"/>
            <a:ext cx="3842869" cy="216161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355976" y="332656"/>
            <a:ext cx="4621502" cy="175432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/>
              <a:t>К</a:t>
            </a:r>
            <a:r>
              <a:rPr lang="ru-RU" dirty="0" smtClean="0"/>
              <a:t>лассные часы:</a:t>
            </a:r>
          </a:p>
          <a:p>
            <a:pPr lvl="0" algn="ctr"/>
            <a:r>
              <a:rPr lang="ru-RU" dirty="0" smtClean="0"/>
              <a:t> «Профилактика употребления ПАВ», «Виды агрессии и формы агрессивного поведения»</a:t>
            </a:r>
            <a:r>
              <a:rPr lang="ru-RU" dirty="0"/>
              <a:t> </a:t>
            </a:r>
            <a:endParaRPr lang="ru-RU" dirty="0" smtClean="0"/>
          </a:p>
          <a:p>
            <a:pPr lvl="0" algn="ctr"/>
            <a:r>
              <a:rPr lang="ru-RU" dirty="0" smtClean="0"/>
              <a:t>(</a:t>
            </a:r>
            <a:r>
              <a:rPr lang="ru-RU" dirty="0"/>
              <a:t>182 человека)</a:t>
            </a:r>
          </a:p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27016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4"/>
                </a:solidFill>
              </a:rPr>
              <a:t>Районная акция</a:t>
            </a:r>
            <a:br>
              <a:rPr lang="ru-RU" sz="3200" dirty="0" smtClean="0">
                <a:solidFill>
                  <a:schemeClr val="accent4"/>
                </a:solidFill>
              </a:rPr>
            </a:br>
            <a:r>
              <a:rPr lang="ru-RU" sz="3200" dirty="0" smtClean="0">
                <a:solidFill>
                  <a:schemeClr val="accent4"/>
                </a:solidFill>
              </a:rPr>
              <a:t> «Дорога – символ жизни»</a:t>
            </a:r>
            <a:endParaRPr lang="ru-RU" sz="3200" dirty="0">
              <a:solidFill>
                <a:schemeClr val="accent4"/>
              </a:solidFill>
            </a:endParaRPr>
          </a:p>
        </p:txBody>
      </p:sp>
      <p:pic>
        <p:nvPicPr>
          <p:cNvPr id="2049" name="Picture 1" descr="D:\ППиС СЛУЖБА\Волонтерский центр КОНТАКТ\IMG-20190922-WA00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0226"/>
          <a:stretch>
            <a:fillRect/>
          </a:stretch>
        </p:blipFill>
        <p:spPr bwMode="auto">
          <a:xfrm>
            <a:off x="161825" y="1348565"/>
            <a:ext cx="3748343" cy="2990208"/>
          </a:xfrm>
          <a:prstGeom prst="rect">
            <a:avLst/>
          </a:prstGeom>
          <a:noFill/>
        </p:spPr>
      </p:pic>
      <p:pic>
        <p:nvPicPr>
          <p:cNvPr id="2050" name="Picture 2" descr="D:\ППиС СЛУЖБА\Волонтерский центр КОНТАКТ\DSC_13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7229" y="1392821"/>
            <a:ext cx="3771023" cy="2828267"/>
          </a:xfrm>
          <a:prstGeom prst="rect">
            <a:avLst/>
          </a:prstGeom>
          <a:noFill/>
        </p:spPr>
      </p:pic>
      <p:pic>
        <p:nvPicPr>
          <p:cNvPr id="2051" name="Picture 3" descr="D:\ППиС СЛУЖБА\Волонтерский центр КОНТАКТ\IMG-20190922-WA0051.jpg"/>
          <p:cNvPicPr>
            <a:picLocks noChangeAspect="1" noChangeArrowheads="1"/>
          </p:cNvPicPr>
          <p:nvPr/>
        </p:nvPicPr>
        <p:blipFill rotWithShape="1">
          <a:blip r:embed="rId4"/>
          <a:srcRect l="1852" t="35132" r="5556" b="-24592"/>
          <a:stretch/>
        </p:blipFill>
        <p:spPr bwMode="auto">
          <a:xfrm>
            <a:off x="3707904" y="4437112"/>
            <a:ext cx="2822755" cy="287518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8415" y="4575368"/>
            <a:ext cx="3595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Участвовало 116 человек  из 5 образовательных организаций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344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550" y="2958643"/>
            <a:ext cx="3240360" cy="24298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19991"/>
          <a:stretch/>
        </p:blipFill>
        <p:spPr>
          <a:xfrm>
            <a:off x="130095" y="3042467"/>
            <a:ext cx="3243282" cy="23459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1" y="273896"/>
            <a:ext cx="2753138" cy="26304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3341" y="2846200"/>
            <a:ext cx="1431160" cy="25422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09292" y="259382"/>
            <a:ext cx="2664934" cy="272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7" cstate="print"/>
          <a:srcRect r="27446"/>
          <a:stretch>
            <a:fillRect/>
          </a:stretch>
        </p:blipFill>
        <p:spPr bwMode="auto">
          <a:xfrm>
            <a:off x="158667" y="375621"/>
            <a:ext cx="3214710" cy="24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457457" y="5442763"/>
            <a:ext cx="5307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9 образовательных организациях сформированы добровольческие отряды. Общее количество волонтеров</a:t>
            </a:r>
          </a:p>
          <a:p>
            <a:pPr algn="ctr"/>
            <a:r>
              <a:rPr lang="ru-RU" dirty="0" smtClean="0"/>
              <a:t> – </a:t>
            </a:r>
            <a:r>
              <a:rPr lang="ru-RU" dirty="0" smtClean="0"/>
              <a:t>121 человек.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34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472</TotalTime>
  <Words>643</Words>
  <Application>Microsoft Office PowerPoint</Application>
  <PresentationFormat>Экран (4:3)</PresentationFormat>
  <Paragraphs>74</Paragraphs>
  <Slides>14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   Итоги реализации мероприятий в рамках Концепции развития психологических служб   за 2019-2020 учебный год </vt:lpstr>
      <vt:lpstr>Слайд 2</vt:lpstr>
      <vt:lpstr>Августовская конференции работников образования   Кривошеинского района - 2019</vt:lpstr>
      <vt:lpstr>Слайд 4</vt:lpstr>
      <vt:lpstr>Слайд 5</vt:lpstr>
      <vt:lpstr>Слайд 6</vt:lpstr>
      <vt:lpstr>Слайд 7</vt:lpstr>
      <vt:lpstr>Районная акция  «Дорога – символ жизни»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66</cp:revision>
  <dcterms:created xsi:type="dcterms:W3CDTF">2020-11-09T04:47:45Z</dcterms:created>
  <dcterms:modified xsi:type="dcterms:W3CDTF">2020-11-12T10:08:06Z</dcterms:modified>
</cp:coreProperties>
</file>