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3" r:id="rId3"/>
    <p:sldId id="284" r:id="rId4"/>
    <p:sldId id="282" r:id="rId5"/>
    <p:sldId id="288" r:id="rId6"/>
    <p:sldId id="289" r:id="rId7"/>
    <p:sldId id="285" r:id="rId8"/>
    <p:sldId id="286" r:id="rId9"/>
    <p:sldId id="28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07" d="100"/>
          <a:sy n="107" d="100"/>
        </p:scale>
        <p:origin x="120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 rot="21365376">
            <a:off x="342641" y="350577"/>
            <a:ext cx="8501046" cy="615627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 rot="352294">
            <a:off x="353437" y="558538"/>
            <a:ext cx="8458738" cy="58145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428596" y="500042"/>
            <a:ext cx="8286808" cy="59293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571472" y="6500834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714348" y="2214554"/>
            <a:ext cx="500066" cy="500066"/>
            <a:chOff x="571472" y="3929066"/>
            <a:chExt cx="785818" cy="785818"/>
          </a:xfrm>
        </p:grpSpPr>
        <p:sp>
          <p:nvSpPr>
            <p:cNvPr id="16" name="Овал 15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 userDrawn="1"/>
        </p:nvGrpSpPr>
        <p:grpSpPr>
          <a:xfrm>
            <a:off x="714348" y="3214686"/>
            <a:ext cx="500066" cy="500066"/>
            <a:chOff x="571472" y="3929066"/>
            <a:chExt cx="785818" cy="785818"/>
          </a:xfrm>
        </p:grpSpPr>
        <p:sp>
          <p:nvSpPr>
            <p:cNvPr id="19" name="Овал 18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714348" y="4214818"/>
            <a:ext cx="500066" cy="500066"/>
            <a:chOff x="571472" y="3929066"/>
            <a:chExt cx="785818" cy="785818"/>
          </a:xfrm>
        </p:grpSpPr>
        <p:sp>
          <p:nvSpPr>
            <p:cNvPr id="22" name="Овал 21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76672"/>
            <a:ext cx="7416824" cy="59414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947295">
            <a:off x="1941885" y="614852"/>
            <a:ext cx="294233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b="1" i="1" dirty="0" smtClean="0">
              <a:solidFill>
                <a:srgbClr val="1F497D">
                  <a:lumMod val="75000"/>
                </a:srgbClr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b="1" i="1" dirty="0">
              <a:solidFill>
                <a:srgbClr val="1F497D">
                  <a:lumMod val="75000"/>
                </a:srgbClr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2400" b="1" i="1" dirty="0" smtClean="0">
                <a:solidFill>
                  <a:srgbClr val="1F497D">
                    <a:lumMod val="75000"/>
                  </a:srgbClr>
                </a:solidFill>
                <a:latin typeface="Monotype Corsiva" panose="03010101010201010101" pitchFamily="66" charset="0"/>
              </a:rPr>
              <a:t>Результаты </a:t>
            </a:r>
            <a:r>
              <a:rPr lang="ru-RU" sz="2400" b="1" i="1" dirty="0">
                <a:solidFill>
                  <a:srgbClr val="1F497D">
                    <a:lumMod val="75000"/>
                  </a:srgbClr>
                </a:solidFill>
                <a:latin typeface="Monotype Corsiva" panose="03010101010201010101" pitchFamily="66" charset="0"/>
              </a:rPr>
              <a:t>работы психологических служб в </a:t>
            </a:r>
            <a:r>
              <a:rPr lang="ru-RU" sz="2400" b="1" i="1" dirty="0" err="1">
                <a:solidFill>
                  <a:srgbClr val="1F497D">
                    <a:lumMod val="75000"/>
                  </a:srgbClr>
                </a:solidFill>
                <a:latin typeface="Monotype Corsiva" panose="03010101010201010101" pitchFamily="66" charset="0"/>
              </a:rPr>
              <a:t>Кожевниковском</a:t>
            </a:r>
            <a:r>
              <a:rPr lang="ru-RU" sz="2400" b="1" i="1" dirty="0">
                <a:solidFill>
                  <a:srgbClr val="1F497D">
                    <a:lumMod val="75000"/>
                  </a:srgbClr>
                </a:solidFill>
                <a:latin typeface="Monotype Corsiva" panose="03010101010201010101" pitchFamily="66" charset="0"/>
              </a:rPr>
              <a:t> районе </a:t>
            </a:r>
          </a:p>
          <a:p>
            <a:pPr lvl="0" algn="ctr"/>
            <a:r>
              <a:rPr lang="ru-RU" sz="2400" b="1" i="1" dirty="0">
                <a:solidFill>
                  <a:srgbClr val="1F497D">
                    <a:lumMod val="75000"/>
                  </a:srgbClr>
                </a:solidFill>
                <a:latin typeface="Monotype Corsiva" panose="03010101010201010101" pitchFamily="66" charset="0"/>
              </a:rPr>
              <a:t>за 2019-2020 год</a:t>
            </a:r>
          </a:p>
          <a:p>
            <a:pPr lvl="0" algn="ctr"/>
            <a:endParaRPr lang="ru-RU" sz="2400" b="1" i="1" dirty="0">
              <a:solidFill>
                <a:srgbClr val="1F497D">
                  <a:lumMod val="75000"/>
                </a:srgbClr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b="1" i="1" dirty="0" smtClean="0">
              <a:solidFill>
                <a:srgbClr val="1F497D">
                  <a:lumMod val="75000"/>
                </a:srgbClr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b="1" i="1" dirty="0">
              <a:solidFill>
                <a:srgbClr val="1F497D">
                  <a:lumMod val="75000"/>
                </a:srgbClr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b="1" i="1" dirty="0" smtClean="0">
                <a:solidFill>
                  <a:srgbClr val="1F497D">
                    <a:lumMod val="75000"/>
                  </a:srgbClr>
                </a:solidFill>
                <a:latin typeface="Monotype Corsiva" panose="03010101010201010101" pitchFamily="66" charset="0"/>
              </a:rPr>
              <a:t>Внештатный </a:t>
            </a:r>
            <a:r>
              <a:rPr lang="ru-RU" b="1" i="1" dirty="0">
                <a:solidFill>
                  <a:srgbClr val="1F497D">
                    <a:lumMod val="75000"/>
                  </a:srgbClr>
                </a:solidFill>
                <a:latin typeface="Monotype Corsiva" panose="03010101010201010101" pitchFamily="66" charset="0"/>
              </a:rPr>
              <a:t>психолог: </a:t>
            </a:r>
          </a:p>
          <a:p>
            <a:pPr lvl="0"/>
            <a:r>
              <a:rPr lang="ru-RU" sz="2400" b="1" i="1" dirty="0" err="1" smtClean="0">
                <a:solidFill>
                  <a:srgbClr val="1F497D">
                    <a:lumMod val="75000"/>
                  </a:srgbClr>
                </a:solidFill>
                <a:latin typeface="Monotype Corsiva" panose="03010101010201010101" pitchFamily="66" charset="0"/>
              </a:rPr>
              <a:t>Алимбекова</a:t>
            </a:r>
            <a:r>
              <a:rPr lang="ru-RU" sz="2400" b="1" i="1" dirty="0" smtClean="0">
                <a:solidFill>
                  <a:srgbClr val="1F497D">
                    <a:lumMod val="75000"/>
                  </a:srgb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i="1" dirty="0">
                <a:solidFill>
                  <a:srgbClr val="1F497D">
                    <a:lumMod val="75000"/>
                  </a:srgbClr>
                </a:solidFill>
                <a:latin typeface="Monotype Corsiva" panose="03010101010201010101" pitchFamily="66" charset="0"/>
              </a:rPr>
              <a:t>М.Н.</a:t>
            </a:r>
            <a:endParaRPr lang="ru-RU" sz="2400" b="1" dirty="0">
              <a:solidFill>
                <a:srgbClr val="1F497D">
                  <a:lumMod val="75000"/>
                </a:srgb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836712"/>
            <a:ext cx="6984776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Психолого-педагогическая работа проводилась в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2019-2020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учебного года соответственно с планом работы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школ, детских садов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планом работы педагога-психолога.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работы: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психолого-педагогическое сопровождение образовательного процесса. Способствовать созданию оптимальных условий для сохранения психологического здоровья субъектов образовательного процесса.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-29615"/>
            <a:ext cx="6984776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Оказание своевременной психолого-педагогической поддержки.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Создание специальных социально-психологических условий для оказания помощи детям, имеющим проблемы в психологическом развитии,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обучении, воспитании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находящимся в социально-опасном положении.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Развитие умений ориентироваться в мире взрослых, занимать активную жизненную позицию, преодолевать трудности адаптации в современном обществе.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4.Развитие уверенности в себе и своих учебных возможностях.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5.Проведение практических и обучающих семинаров, классных собраний для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учителей, воспитателей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родителей по вопросам детской и юношеской психологии, эффективных форм общения с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детьми детского сада и школьников.</a:t>
            </a:r>
          </a:p>
          <a:p>
            <a:pPr>
              <a:spcAft>
                <a:spcPts val="75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548680"/>
            <a:ext cx="7488832" cy="6552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достижения данных задач проводилась работа в нескольких направлениях.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Работа с педагогическим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коллективом школ и детских садов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2.Активное взаимодействие с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учащимися школ и детей детского сада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3.Психолого-педагогические собрания родителей.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4.Диагностическая деятельность.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Коррекционно-развивающая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Психопрофилактическая деятельность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Психологическое сопровождение профессионального самоопределения,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предпрофильной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подготовки, профильного обучения и построения индивидуальных образовательных маршрутов.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Подведение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 года 2019-2020 в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районе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2019-2020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уч. году в 14 образовательных организациях работали службы медиации.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специалистов служб медиации – 62 чел.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родителей несовершеннолетних, участвовавших в работе служб медиации – 36 чел.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случаев, в отношении которых службами медиации (примирения) применялся в течение отчетного периода медиативный и (или) восстановительный подходы - 45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проведенных в течение отчетного периода службами медиации (примирения) мероприятий, направленных на профилактику агрессивных, насильственных и асоциальных проявлений среди детей, профилактику преступности среди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5" y="3640054"/>
            <a:ext cx="3787876" cy="2525250"/>
          </a:xfrm>
          <a:prstGeom prst="rect">
            <a:avLst/>
          </a:prstGeom>
        </p:spPr>
      </p:pic>
      <p:pic>
        <p:nvPicPr>
          <p:cNvPr id="4" name="Содержимое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3640054"/>
            <a:ext cx="2959224" cy="252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81" y="2936025"/>
            <a:ext cx="1635646" cy="2180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548681"/>
            <a:ext cx="47525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кампании приняли участие 925 обучающихся 5 - 11 классов из 15  общеобразовательных организаций района, 63 педагога.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65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мероприятий: классные часы, родительские собрания,  экскурсии,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тестирование, выставки рисунков, акции, встречи с людьми разных профессий.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 профессионального самоопределения обучающихся психологами школ проведены диагностические срезы профессиональных интересов обучающихся 7-11 классов с использованием психодиагностических методик.  Были использованы такие методики как «Карта интересов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Голомштока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«Опросник ДДО Климова», «Мир профессий». По результатам проведения психодиагностических исследований были выявлены ученики, которые не определились с дальнейшим выбором, либо поле их интересов огромное. С такими учениками была проведена индивидуальная консультативная работа с использованием диагностических методик и тренажеров в базе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  <a:tabLst>
                <a:tab pos="1495425" algn="l"/>
              </a:tabLs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495425" algn="l"/>
              </a:tabLst>
            </a:pP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Профориентационная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Кампания  позволила классным руководителям, координаторам, педагогам скорректировать дальнейшую работу в профессиональном самоопределении школьников.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49542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48" y="2078043"/>
            <a:ext cx="1787691" cy="1340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19" y="3173409"/>
            <a:ext cx="1294093" cy="17254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" t="-1187" r="4429" b="19687"/>
          <a:stretch/>
        </p:blipFill>
        <p:spPr>
          <a:xfrm>
            <a:off x="5935328" y="480167"/>
            <a:ext cx="2766698" cy="17657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26" y="1970031"/>
            <a:ext cx="1167594" cy="15567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26" y="4647287"/>
            <a:ext cx="1368357" cy="18244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55" y="4581128"/>
            <a:ext cx="1417976" cy="189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-4775297"/>
            <a:ext cx="7344816" cy="10850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9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9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9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9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9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9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9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9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9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9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9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9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9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9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9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9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9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9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Занимаясь с детьми ОВЗ  в течение года,  во время занятий было достигнуто: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взаимопонимание с обучающими – это привело к большей откровенности во время занятий, соответственно к самораскрытию детей, то есть у детей сформировались дружеские отношения между собой, появилась уверенность в себе, они стали лучше понимать себя и других. Они научились владеть выразительными движениями – средствами человеческого общения (мимикой, жестом, пантомимикой). Самое главное - научились навыкам общения между собой и окружающими.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консультаций были созданы: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1)доверительные отношения между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психологом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клиентом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 оказывали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клиенту помощь в том, чтобы он смог увидеть себя и свою проблему в новом ракурсе.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вместе с клиентом рассматривали  различные пути решения проблемы и выбирали наиболее приемлемые из них.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Многие проблемы были разрешены (я считаю, что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психологам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удалось это сделать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344816" cy="618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результатам диагностик с  1 – 11  классов, индивидуальных обследований, детей группы риска, были даны рекомендации родителям и педагогам  на что обратить внимание при возникновении трудностей, как помочь детскому коллективу развиваться без серьёзных конфликтных ситуаций, научить бесконфликтному общению.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В целом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педагогов-психологов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 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 охарактеризовать как эффективную, удавшуюся.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Показателями эффективности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нашей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является обратная связь родителей, детей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педагогов, воспитателей.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в связи с возникшей ситуацией в нашей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стране - пандемии,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необходимость школ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четвертой четверти в дистанционном обучении,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детские сады находились на карантине,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все запланированные мероприятия были проведены. Но зато мы приобрели опыт дистанционной работы с ребятами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школ.</a:t>
            </a:r>
            <a:endParaRPr lang="ru-RU" sz="16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заключалась в помощи ребятам, педагогам, родителям  дистанционно через сайт школы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Поддержка была предложена  в виде буклетов, упражнений, аудиозаписи,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аффирмаций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памяток, игр, советов, звонков, общение через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ватсап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5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836712"/>
            <a:ext cx="7200800" cy="536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(куда могут обратиться участники ОО за психологической помощью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Герасимова Наталья Андреевна – педагог – психолог МАОУ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 1», 8(38244)22608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Алимбекова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Маргарита Николаевна - педагог – психолог МАОУ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 2», 8(38244)21370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Матыскина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Валерьевна – педагог - психолог МКДОУ д/с «Солнышко», т. 8(38244)23479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Точилина Валентина Петровна – педагог – психолог МКДОУ ЦРР «Колокольчик» т.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8(38244)22634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 центр в МКДОУ ЦРР д/с «Колокольчик»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Записываться по телефону: 8(38 244) 22633.</a:t>
            </a:r>
          </a:p>
          <a:p>
            <a:endParaRPr lang="ru-RU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3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31859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849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2014-07-06T18:18:01Z</dcterms:created>
  <dcterms:modified xsi:type="dcterms:W3CDTF">2020-11-11T08:51:38Z</dcterms:modified>
</cp:coreProperties>
</file>