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61" r:id="rId4"/>
    <p:sldId id="264" r:id="rId5"/>
    <p:sldId id="259" r:id="rId6"/>
    <p:sldId id="265" r:id="rId7"/>
    <p:sldId id="267" r:id="rId8"/>
    <p:sldId id="298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70" r:id="rId17"/>
    <p:sldId id="282" r:id="rId18"/>
    <p:sldId id="281" r:id="rId19"/>
    <p:sldId id="283" r:id="rId20"/>
    <p:sldId id="285" r:id="rId21"/>
    <p:sldId id="286" r:id="rId22"/>
    <p:sldId id="287" r:id="rId23"/>
    <p:sldId id="288" r:id="rId24"/>
    <p:sldId id="289" r:id="rId25"/>
    <p:sldId id="292" r:id="rId26"/>
    <p:sldId id="291" r:id="rId27"/>
    <p:sldId id="294" r:id="rId28"/>
    <p:sldId id="296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66498-9BBE-4480-9E32-ED8C9B4EBFB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999C-3B4E-4B6A-AF28-96C419BAD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999C-3B4E-4B6A-AF28-96C419BAD6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3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999C-3B4E-4B6A-AF28-96C419BAD6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999C-3B4E-4B6A-AF28-96C419BAD63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2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999C-3B4E-4B6A-AF28-96C419BAD63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999C-3B4E-4B6A-AF28-96C419BAD63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6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E20E-113D-4443-ADFB-CC5BE0EC502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0A36-8F95-4152-89A6-224BE77EA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48;&#1085;&#1090;&#1077;&#1088;&#1072;&#1082;&#1090;&#1080;&#1074;&#1085;&#1072;&#1103;%20&#1092;&#1080;&#1079;&#1084;&#1080;&#1085;&#1091;&#1090;&#1082;&#1072;%20&#1042;&#1077;&#1089;&#1077;&#1083;&#1086;&#1077;%20&#1073;&#1086;&#1083;&#1086;&#1090;&#1094;&#1077;\&#1079;&#1072;&#1088;&#1103;&#1076;&#1082;&#1072;%20&#1089;%20&#1083;&#1103;&#1075;&#1091;&#1096;&#1072;&#1090;&#1072;&#1084;&#1080;.wma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9"/>
            <a:ext cx="7243786" cy="29575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b="1" i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b="1" i="1" dirty="0" smtClean="0">
                <a:solidFill>
                  <a:srgbClr val="C00000"/>
                </a:solidFill>
              </a:rPr>
              <a:t> технологий в структуре урока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Учитель начальных классов</a:t>
            </a: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МБОУ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Бакчарская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СОШ»</a:t>
            </a:r>
          </a:p>
          <a:p>
            <a:pPr algn="l"/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Голубовская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Н.Р.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Схема проведения </a:t>
            </a:r>
            <a:r>
              <a:rPr lang="ru-RU" b="1" dirty="0" err="1" smtClean="0">
                <a:solidFill>
                  <a:srgbClr val="C00000"/>
                </a:solidFill>
              </a:rPr>
              <a:t>физминуток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5762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1 класс</a:t>
            </a:r>
          </a:p>
        </p:txBody>
      </p:sp>
      <p:sp>
        <p:nvSpPr>
          <p:cNvPr id="22532" name="Объект 3"/>
          <p:cNvSpPr>
            <a:spLocks noGrp="1"/>
          </p:cNvSpPr>
          <p:nvPr>
            <p:ph sz="half" idx="2"/>
          </p:nvPr>
        </p:nvSpPr>
        <p:spPr>
          <a:xfrm>
            <a:off x="1571604" y="1916113"/>
            <a:ext cx="2925784" cy="21605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Две (через 10 минут после начала урока и на 20 минуте)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Не менее 1,5-2 минуты каждая. </a:t>
            </a:r>
          </a:p>
        </p:txBody>
      </p:sp>
      <p:sp>
        <p:nvSpPr>
          <p:cNvPr id="2253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5762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2-4 класс</a:t>
            </a:r>
          </a:p>
        </p:txBody>
      </p:sp>
      <p:sp>
        <p:nvSpPr>
          <p:cNvPr id="22534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13684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Одна (на 20-25 минуте)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Не менее 3 минут.</a:t>
            </a:r>
          </a:p>
        </p:txBody>
      </p:sp>
      <p:pic>
        <p:nvPicPr>
          <p:cNvPr id="4099" name="Picture 3" descr="C:\Users\MarinaW\Desktop\IMG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429000"/>
            <a:ext cx="378621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Виды </a:t>
            </a:r>
            <a:r>
              <a:rPr lang="ru-RU" sz="4000" b="1" dirty="0" err="1" smtClean="0">
                <a:solidFill>
                  <a:srgbClr val="C00000"/>
                </a:solidFill>
              </a:rPr>
              <a:t>физминуток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85918" y="1557338"/>
            <a:ext cx="4286280" cy="40862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оздоровительно-гигиенические;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танцевальные;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физкультурно-спортивные;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подражательные;</a:t>
            </a:r>
          </a:p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двигательно-речевые.</a:t>
            </a:r>
          </a:p>
        </p:txBody>
      </p:sp>
      <p:pic>
        <p:nvPicPr>
          <p:cNvPr id="5" name="Picture 2" descr="C:\Users\MarinaW\Desktop\IMG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14686"/>
            <a:ext cx="32861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tat17.privet.ru/lr/0a082c93ddb92d5d1f50f94d8fd856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арядка с лягушатам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357950" y="1500174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4414" y="928670"/>
            <a:ext cx="492922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4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«Весёлое болотце»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330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57733"/>
            <a:ext cx="2402266" cy="2100267"/>
          </a:xfrm>
          <a:prstGeom prst="rect">
            <a:avLst/>
          </a:prstGeom>
          <a:noFill/>
        </p:spPr>
      </p:pic>
      <p:pic>
        <p:nvPicPr>
          <p:cNvPr id="3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357694"/>
            <a:ext cx="2402266" cy="2100267"/>
          </a:xfrm>
          <a:prstGeom prst="rect">
            <a:avLst/>
          </a:prstGeom>
          <a:noFill/>
        </p:spPr>
      </p:pic>
      <p:pic>
        <p:nvPicPr>
          <p:cNvPr id="4099" name="Picture 3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071810"/>
            <a:ext cx="333375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643446"/>
            <a:ext cx="2376129" cy="1971681"/>
          </a:xfrm>
          <a:prstGeom prst="rect">
            <a:avLst/>
          </a:prstGeom>
          <a:noFill/>
        </p:spPr>
      </p:pic>
      <p:pic>
        <p:nvPicPr>
          <p:cNvPr id="2662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462220" cy="20431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2024070" cy="1619256"/>
          </a:xfrm>
          <a:prstGeom prst="rect">
            <a:avLst/>
          </a:prstGeom>
          <a:noFill/>
        </p:spPr>
      </p:pic>
      <p:pic>
        <p:nvPicPr>
          <p:cNvPr id="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14884"/>
            <a:ext cx="2024070" cy="1619256"/>
          </a:xfrm>
          <a:prstGeom prst="rect">
            <a:avLst/>
          </a:prstGeom>
          <a:noFill/>
        </p:spPr>
      </p:pic>
      <p:pic>
        <p:nvPicPr>
          <p:cNvPr id="5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636"/>
            <a:ext cx="2024070" cy="1619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помогают: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928802"/>
            <a:ext cx="7329510" cy="419736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подготовить руку к письму;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развить внимание, терпение;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стимулировать фантазию;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активизировать работу мозга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4" descr="new_p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44824"/>
            <a:ext cx="1348500" cy="1296144"/>
          </a:xfrm>
          <a:prstGeom prst="rect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4" descr="untitle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77072"/>
            <a:ext cx="1604126" cy="21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85861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ru-RU" sz="2000" b="1" dirty="0" smtClean="0">
                <a:solidFill>
                  <a:srgbClr val="000066"/>
                </a:solidFill>
              </a:rPr>
              <a:t>Комплекс упражнений гимнастики </a:t>
            </a:r>
          </a:p>
          <a:p>
            <a:pPr marL="355600"/>
            <a:r>
              <a:rPr lang="ru-RU" sz="2000" b="1" dirty="0" smtClean="0">
                <a:solidFill>
                  <a:srgbClr val="000066"/>
                </a:solidFill>
              </a:rPr>
              <a:t>для пальчиков рук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92893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ru-RU" sz="2000" b="1" dirty="0" smtClean="0">
                <a:solidFill>
                  <a:srgbClr val="000066"/>
                </a:solidFill>
              </a:rPr>
              <a:t>Упражнения  для развития мышц кисти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071942"/>
            <a:ext cx="536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Самомассаж пальцев рук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76672"/>
            <a:ext cx="4555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Пальчиковые игры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Picture 6" descr="new_p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786322"/>
            <a:ext cx="1714512" cy="136815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" name="Picture 4" descr="new_p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1871663" cy="1417637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122" name="Picture 2" descr="C:\Users\MarinaW\Desktop\IMG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00330" cy="221457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MarinaW\Desktop\IMG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857628"/>
            <a:ext cx="2643206" cy="2286016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6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492896"/>
            <a:ext cx="6669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Средства развития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мелкой моторики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3528" y="620688"/>
            <a:ext cx="3024336" cy="1593866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бумагой Складывание(оригами)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Плетение.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Аппликации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9552" y="3933056"/>
            <a:ext cx="2520280" cy="1440160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273050" eaLnBrk="0" hangingPunct="0">
              <a:tabLst>
                <a:tab pos="82550" algn="l"/>
              </a:tabLs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крупой, бусинками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273050" eaLnBrk="0" hangingPunct="0">
              <a:tabLst>
                <a:tab pos="82550" algn="l"/>
              </a:tabLs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пуговицами,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камешками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563888" y="1484784"/>
            <a:ext cx="1944687" cy="1015522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Массаж кистей рук 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пальцев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868144" y="1268760"/>
            <a:ext cx="2376487" cy="936105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Графические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упражнения Штриховка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743500" y="5089552"/>
            <a:ext cx="2952328" cy="1130468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конструкторами 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и мозаикой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563888" y="260648"/>
            <a:ext cx="1944216" cy="936104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Пальчиковая гимнастика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868144" y="404664"/>
            <a:ext cx="2016050" cy="809758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Рисование 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раскрашивание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347864" y="4221088"/>
            <a:ext cx="2087562" cy="792212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Вырезание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ножницами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940152" y="4005064"/>
            <a:ext cx="2232248" cy="995572"/>
          </a:xfrm>
          <a:prstGeom prst="snip1Rect">
            <a:avLst/>
          </a:prstGeom>
          <a:solidFill>
            <a:schemeClr val="accent3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indent="273050" eaLnBrk="0" hangingPunct="0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Игры </a:t>
            </a:r>
          </a:p>
          <a:p>
            <a:pPr indent="273050" eaLnBrk="0" hangingPunct="0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пластилином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3203848" y="1268760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5436096" y="1628800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508104" y="620688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5292080" y="4941168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915816" y="4365104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5436096" y="4221088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3131840" y="404664"/>
            <a:ext cx="504056" cy="432048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Зрительная гимнастика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помогает: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35811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снять физическую и </a:t>
            </a:r>
            <a:r>
              <a:rPr lang="ru-RU" b="1" dirty="0" err="1" smtClean="0">
                <a:solidFill>
                  <a:srgbClr val="000066"/>
                </a:solidFill>
              </a:rPr>
              <a:t>психоэмоциональную</a:t>
            </a:r>
            <a:r>
              <a:rPr lang="ru-RU" b="1" dirty="0" smtClean="0">
                <a:solidFill>
                  <a:srgbClr val="000066"/>
                </a:solidFill>
              </a:rPr>
              <a:t> напряжённость;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тренировать вестибулярный аппарат;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развить зрительную координацию;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укреплять глазные мышцы;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развить зоркость и внимательность;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улучшить зрение.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714356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    В наши дни сбережение здоровья ребёнка является одним из основных запросов, которые предъявляются современному обществу.</a:t>
            </a:r>
          </a:p>
        </p:txBody>
      </p:sp>
      <p:pic>
        <p:nvPicPr>
          <p:cNvPr id="6" name="Picture 2" descr="C:\Users\MarinaW\Desktop\IMG-20190902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571900" cy="3102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187450" y="214290"/>
            <a:ext cx="5688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4000" b="1" dirty="0" err="1">
                <a:solidFill>
                  <a:srgbClr val="C00000"/>
                </a:solidFill>
              </a:rPr>
              <a:t>Физминутки</a:t>
            </a:r>
            <a:r>
              <a:rPr lang="ru-RU" altLang="ru-RU" sz="4000" b="1" dirty="0">
                <a:solidFill>
                  <a:srgbClr val="C00000"/>
                </a:solidFill>
              </a:rPr>
              <a:t> для 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глаз </a:t>
            </a:r>
            <a:endParaRPr lang="ru-RU" altLang="ru-RU" sz="4000" dirty="0">
              <a:solidFill>
                <a:srgbClr val="C00000"/>
              </a:solidFill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357290" y="928671"/>
            <a:ext cx="5000660" cy="584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dirty="0">
                <a:solidFill>
                  <a:srgbClr val="000066"/>
                </a:solidFill>
              </a:rPr>
              <a:t>- </a:t>
            </a:r>
            <a:r>
              <a:rPr lang="ru-RU" altLang="ru-RU" sz="2400" dirty="0">
                <a:solidFill>
                  <a:srgbClr val="000066"/>
                </a:solidFill>
              </a:rPr>
              <a:t>Движения глаз вправо-влево, вверх-вниз.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- Движения глазами по кругу.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- Интенсивно сжать и раскрыть глаз.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- Быстро поморгать и  закрыть глаза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- Крепко зажмурить глаза, открыть их и посмотреть вдаль.</a:t>
            </a:r>
            <a:endParaRPr lang="ru-RU" altLang="ru-RU" sz="24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- Вытянуть правую руку вперед. Следить глазами за медленными движениями указательного пальца или предмета, показанного учителем. </a:t>
            </a:r>
            <a:endParaRPr lang="ru-RU" altLang="ru-RU" sz="24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altLang="ru-RU" sz="2400" dirty="0">
                <a:solidFill>
                  <a:srgbClr val="000066"/>
                </a:solidFill>
              </a:rPr>
              <a:t> </a:t>
            </a:r>
            <a:endParaRPr lang="ru-RU" altLang="ru-RU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7172" name="Picture 11" descr="http://womanonly.ru/data/%D0%B2%D1%81%D0%B5%20%D1%80%D0%B0%D0%B7%D0%B4%D0%B5%D0%BB%D1%8B/%D0%B4%D0%B5%D1%82%D0%B8/%D0%B4%D0%B5%D1%82%D1%81%D0%BA%D0%B0%D1%8F%20%D0%B3%D0%B8%D0%BC%D0%BD%D0%B0%D1%81%D1%82%D0%B8%D0%BA%D0%B0%20%D0%B4%D0%BB%D1%8F%20%D0%B3%D0%BB%D0%B0%D0%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74318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naW\Desktop\IMG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321471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MarinaW\Desktop\IMG_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643314"/>
            <a:ext cx="3571900" cy="268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MarinaW\Desktop\IMG_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00042"/>
            <a:ext cx="342263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780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23764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47631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973138" y="4076700"/>
            <a:ext cx="252095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otor_max_250_00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29208" b="27333"/>
          <a:stretch>
            <a:fillRect/>
          </a:stretch>
        </p:blipFill>
        <p:spPr bwMode="auto">
          <a:xfrm rot="376049">
            <a:off x="5148263" y="4508500"/>
            <a:ext cx="3810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ZP319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2665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ZP329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213" y="1700213"/>
            <a:ext cx="29225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779838" y="692150"/>
            <a:ext cx="1152525" cy="31686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284663" y="3860800"/>
            <a:ext cx="142875" cy="5048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851275" y="7651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851275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851275" y="2781300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втомобил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</p:childTnLst>
        </p:cTn>
      </p:par>
    </p:tnLst>
    <p:bldLst>
      <p:bldP spid="12297" grpId="0" animBg="1"/>
      <p:bldP spid="12298" grpId="0" animBg="1"/>
      <p:bldP spid="12299" grpId="0" animBg="1"/>
      <p:bldP spid="12299" grpId="1" animBg="1"/>
      <p:bldP spid="12299" grpId="2" animBg="1"/>
      <p:bldP spid="12300" grpId="0" animBg="1"/>
      <p:bldP spid="12300" grpId="1" animBg="1"/>
      <p:bldP spid="12300" grpId="2" animBg="1"/>
      <p:bldP spid="123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помогает: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6"/>
          <p:cNvSpPr>
            <a:spLocks noGrp="1"/>
          </p:cNvSpPr>
          <p:nvPr>
            <p:ph idx="1"/>
          </p:nvPr>
        </p:nvSpPr>
        <p:spPr>
          <a:xfrm>
            <a:off x="1500188" y="1600200"/>
            <a:ext cx="7186612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укреплению дыхательной мускулатуры;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уменьшить заболевания дыхательной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повышает общую сопротивляемость организма, его тонус, оздоровляет нервно-психическое состояние.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0166" y="836712"/>
            <a:ext cx="63919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Комплекс упражнений для развития дыхательной системы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43042" y="2285992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Скороговорки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3200" b="1" dirty="0" smtClean="0">
                <a:solidFill>
                  <a:srgbClr val="000066"/>
                </a:solidFill>
                <a:cs typeface="Times New Roman" pitchFamily="18" charset="0"/>
              </a:rPr>
              <a:t>Чистоговорки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pic>
        <p:nvPicPr>
          <p:cNvPr id="7170" name="Picture 2" descr="C:\Users\MarinaW\Desktop\IMG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68"/>
            <a:ext cx="3214710" cy="381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286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251520" y="0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3600" b="1" dirty="0" smtClean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marL="45085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45085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Arial" pitchFamily="34" charset="0"/>
              </a:rPr>
              <a:t>упражнения, выражающие внутреннее состояние с помощью условных обозначений;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  <a:p>
            <a:pPr marL="4508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Arial" pitchFamily="34" charset="0"/>
              </a:rPr>
              <a:t> упражнения, отражающие личностную ориентацию ученика с помощью рисунков;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  <a:p>
            <a:pPr marL="4508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Arial" pitchFamily="34" charset="0"/>
              </a:rPr>
              <a:t> упражнения, выражающие внутреннее состояние с помощью определенных действий с предметами;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  <a:p>
            <a:pPr marL="4508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Arial" pitchFamily="34" charset="0"/>
              </a:rPr>
              <a:t> упражнения, в которых учащиеся дополняют  нарисованную картину, предложенную учителем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22108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000066"/>
                </a:solidFill>
                <a:ea typeface="Times New Roman" pitchFamily="18" charset="0"/>
                <a:cs typeface="Arial" pitchFamily="34" charset="0"/>
              </a:rPr>
              <a:t>Самооценка:  словесная оценка с аргументированием,  с помощью знаковой символики —  цвета светофора,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000066"/>
                </a:solidFill>
                <a:ea typeface="Times New Roman" pitchFamily="18" charset="0"/>
                <a:cs typeface="Arial" pitchFamily="34" charset="0"/>
              </a:rPr>
              <a:t>геометрические фигуры,  веселые и грустные человечки и т. д.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9" name="Picture 3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33256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uYMbPy1qS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958" y="3284984"/>
            <a:ext cx="17290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6951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Рефлексия учебной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1520" y="548680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1520" y="980728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1520" y="1412776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428728" y="857232"/>
            <a:ext cx="750099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Учебный материал всех предметов начальной школы по любой программе предоставляет возможность учителю прямо на уроке формировать у учащихся навыки здорового образа жизни, давать детям знания об организме человека, учить их беречь и укреплять собственное здоровье.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400948" cy="56102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Таким образом,  использование </a:t>
            </a:r>
            <a:r>
              <a:rPr lang="ru-RU" sz="3200" b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srgbClr val="002060"/>
                </a:solidFill>
              </a:rPr>
              <a:t> технологий на уроках приводит к достижению более высокой эффективности урока, возрастает удовлетворенность ребят полученными знаниями, повышается качество образования по предмету, укрепляется и сохраняется здоровье школьника.</a:t>
            </a:r>
          </a:p>
          <a:p>
            <a:endParaRPr lang="ru-RU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85794"/>
            <a:ext cx="7258072" cy="534036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«Гимнастика, физические упражнения,    ходьба должны прочно войти в повседневный быт каждого, кто хочет сохранить работоспособность, здоровье,  полноценную и радостную жизнь»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                          </a:t>
            </a:r>
            <a:r>
              <a:rPr lang="ru-RU" smtClean="0">
                <a:solidFill>
                  <a:srgbClr val="C00000"/>
                </a:solidFill>
              </a:rPr>
              <a:t>                       </a:t>
            </a:r>
            <a:r>
              <a:rPr lang="ru-RU" b="1" i="1" smtClean="0">
                <a:solidFill>
                  <a:srgbClr val="C00000"/>
                </a:solidFill>
              </a:rPr>
              <a:t>Гиппократ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67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C00000"/>
                </a:solidFill>
              </a:rPr>
              <a:t>Спасибо </a:t>
            </a:r>
          </a:p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C00000"/>
                </a:solidFill>
              </a:rPr>
              <a:t>за внимание!</a:t>
            </a:r>
          </a:p>
        </p:txBody>
      </p:sp>
      <p:pic>
        <p:nvPicPr>
          <p:cNvPr id="31748" name="Picture 6" descr="luchik-zaryadka73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42"/>
            <a:ext cx="22256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7343804" cy="60007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0066"/>
                </a:solidFill>
              </a:rPr>
              <a:t>   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Поэтому одной из важных задач школы является сохранение и укрепление здоровья учащихся.</a:t>
            </a:r>
          </a:p>
          <a:p>
            <a:pPr algn="l"/>
            <a:endParaRPr lang="ru-RU" b="1" dirty="0" smtClean="0">
              <a:solidFill>
                <a:srgbClr val="000066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026" name="Picture 2" descr="C:\Users\MarinaW\Desktop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3924287" cy="3032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7415242" cy="521019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«Забота о здоровье ребёнка – это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не просто комплекс санитарно-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гигиенических норм и правил…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и не свод требований к режиму, 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питанию, труду, отдыху. Это прежде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всего забота о гармоничной полноте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всех физических и духовных сил, и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венцом этой гармонии является 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радость творчества»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  <a:latin typeface="Arial Black" pitchFamily="34" charset="0"/>
              </a:rPr>
              <a:t>                 В.А.Сухомлинский</a:t>
            </a:r>
          </a:p>
          <a:p>
            <a:pPr algn="r"/>
            <a:endParaRPr lang="ru-RU" dirty="0"/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2357454" cy="32403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sport-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57694"/>
            <a:ext cx="2992986" cy="200026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7415242" cy="57150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В своей  работе я использую разные виды 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технологий.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От правильной организации урока, уровня его рациональности во многом зависят функциональное состояние школьников в процессе учебной деятельности, возможность длительно поддерживать умственную работоспособность на высоком уровне и предупреждать преждевременное наступление утомления. </a:t>
            </a:r>
          </a:p>
          <a:p>
            <a:pPr algn="l"/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400948" cy="628652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структуре урока применяю следующие элементы здоровьесберегающих технологий: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положительный эмоциональный настрой на уроке;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оптимальный темп ведения урока;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подача материала доступным рациональным способом;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наглядность;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смена видов деятельности (читаю, слушаю, говорю, думаю, рассуждаю, пишу и т. д.);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физкультминутки, динамические паузы;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дифференцированный подход в обучении;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групповая работа, работа в парах;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 игра, игровые моменты;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воспитательные моменты на уроке (беседы);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-санитарно гигиенические условия. </a:t>
            </a:r>
          </a:p>
          <a:p>
            <a:pPr marL="717550" lvl="1" indent="-2667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inaW\Desktop\IM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357818" y="3714752"/>
            <a:ext cx="3286148" cy="2786082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Санитарно</a:t>
            </a:r>
            <a:r>
              <a:rPr lang="ru-RU" b="1" dirty="0" smtClean="0">
                <a:solidFill>
                  <a:srgbClr val="C00000"/>
                </a:solidFill>
              </a:rPr>
              <a:t> - гигиенические условия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600201"/>
            <a:ext cx="7286676" cy="4829195"/>
          </a:xfrm>
        </p:spPr>
        <p:txBody>
          <a:bodyPr>
            <a:noAutofit/>
          </a:bodyPr>
          <a:lstStyle/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достаточное освещение классов;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предпочтение тона окраски стен кабинетов  (зелёные, жёлто-зелёные, зеленовато-голубые);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соблюдение температурного  и воздушного режимов;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правильная величина 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парт и   стульев;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соблюдение режима</a:t>
            </a:r>
          </a:p>
          <a:p>
            <a:pPr>
              <a:buClr>
                <a:srgbClr val="B2B2B2"/>
              </a:buClr>
              <a:buSzPct val="90000"/>
            </a:pPr>
            <a:r>
              <a:rPr lang="ru-RU" b="1" dirty="0" smtClean="0">
                <a:solidFill>
                  <a:srgbClr val="000066"/>
                </a:solidFill>
              </a:rPr>
              <a:t> дня.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W\Desktop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342902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MarinaW\Desktop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70838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MarinaW\Desktop\IMG-20190902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286124"/>
            <a:ext cx="4000528" cy="3174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Физкультурные минутки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600200"/>
            <a:ext cx="421484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00" b="1" dirty="0" smtClean="0">
                <a:solidFill>
                  <a:srgbClr val="000066"/>
                </a:solidFill>
              </a:rPr>
              <a:t>Физкультминутки-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0066"/>
                </a:solidFill>
              </a:rPr>
              <a:t>естественный элемент урока в начальной школе.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0066"/>
                </a:solidFill>
              </a:rPr>
              <a:t>Они помогают снять  усталость, напряжение.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0066"/>
                </a:solidFill>
              </a:rPr>
              <a:t>Поддержать  работоспособность, активное внимание.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MarinaW\Desktop\IMG_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97179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MarinaW\Desktop\IMG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92895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752</Words>
  <Application>Microsoft Office PowerPoint</Application>
  <PresentationFormat>Экран (4:3)</PresentationFormat>
  <Paragraphs>133</Paragraphs>
  <Slides>29</Slides>
  <Notes>5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 Unicode MS</vt:lpstr>
      <vt:lpstr>Arial</vt:lpstr>
      <vt:lpstr>Arial Black</vt:lpstr>
      <vt:lpstr>Calibri</vt:lpstr>
      <vt:lpstr>Segoe Script</vt:lpstr>
      <vt:lpstr>Times New Roman</vt:lpstr>
      <vt:lpstr>Wingdings</vt:lpstr>
      <vt:lpstr>Тема Office</vt:lpstr>
      <vt:lpstr>Использование здоровьесберегающих технологий в структуре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Санитарно - гигиенические условия:</vt:lpstr>
      <vt:lpstr>Презентация PowerPoint</vt:lpstr>
      <vt:lpstr>Физкультурные минутки  </vt:lpstr>
      <vt:lpstr>       Схема проведения физминуток</vt:lpstr>
      <vt:lpstr>Виды физминуток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  помогают: </vt:lpstr>
      <vt:lpstr>Презентация PowerPoint</vt:lpstr>
      <vt:lpstr>Презентация PowerPoint</vt:lpstr>
      <vt:lpstr>Зрительная гимнастика помогает:</vt:lpstr>
      <vt:lpstr>Презентация PowerPoint</vt:lpstr>
      <vt:lpstr>Презентация PowerPoint</vt:lpstr>
      <vt:lpstr>Презентация PowerPoint</vt:lpstr>
      <vt:lpstr>Дыхательная гимнастика  помогает:</vt:lpstr>
      <vt:lpstr>Дыхательная гимнастика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Специалист</cp:lastModifiedBy>
  <cp:revision>50</cp:revision>
  <dcterms:created xsi:type="dcterms:W3CDTF">2017-04-16T14:58:41Z</dcterms:created>
  <dcterms:modified xsi:type="dcterms:W3CDTF">2019-11-13T10:03:23Z</dcterms:modified>
</cp:coreProperties>
</file>