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5" r:id="rId4"/>
    <p:sldId id="276" r:id="rId5"/>
    <p:sldId id="257" r:id="rId6"/>
    <p:sldId id="277" r:id="rId7"/>
    <p:sldId id="278" r:id="rId8"/>
    <p:sldId id="279" r:id="rId9"/>
    <p:sldId id="288" r:id="rId10"/>
    <p:sldId id="289" r:id="rId11"/>
    <p:sldId id="280" r:id="rId12"/>
    <p:sldId id="281" r:id="rId13"/>
    <p:sldId id="282" r:id="rId14"/>
    <p:sldId id="285" r:id="rId15"/>
    <p:sldId id="286" r:id="rId16"/>
    <p:sldId id="287" r:id="rId17"/>
    <p:sldId id="29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D01B-261D-44C9-AAB7-E56B72932CE8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DE6B-6B95-4DB4-8A6C-121A0119C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E6B-6B95-4DB4-8A6C-121A0119CC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DFEF-45A4-4C2D-B53F-924D7EB30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99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E06DF-DFCB-45B6-A8A7-7FC3F8E61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93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D6DA6-CF6C-4B20-BA70-438C138C2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60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FA4BE-5451-4D15-8795-10C177EB3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09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FB59F-71BE-46B9-990C-6AF092238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56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376E0-2547-4D3E-B501-80EE4179B4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21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F8D40-CF73-4963-BB99-B063A453B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77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E176-EAB9-4872-AC4A-5E69CF8ED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04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A161-CAB4-4CD3-A741-E345B78FAA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8B195-022D-4F99-A26C-B1A323A37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5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07A26-8F15-4F2F-A05A-7297DE8172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2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A14C1F1-E873-4F54-A5D9-E431FB3826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dubakchar.tom.ru/psih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1357" y="116632"/>
            <a:ext cx="7772400" cy="1470025"/>
          </a:xfrm>
        </p:spPr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n w="28575">
                  <a:noFill/>
                </a:ln>
                <a:solidFill>
                  <a:srgbClr val="71654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Отдел образования Администрации </a:t>
            </a:r>
            <a:r>
              <a:rPr lang="ru-RU" sz="2000" b="1" dirty="0" err="1">
                <a:ln w="28575">
                  <a:noFill/>
                </a:ln>
                <a:solidFill>
                  <a:srgbClr val="71654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Бакчарского</a:t>
            </a:r>
            <a:r>
              <a:rPr lang="ru-RU" sz="2000" b="1" dirty="0">
                <a:ln w="28575">
                  <a:noFill/>
                </a:ln>
                <a:solidFill>
                  <a:srgbClr val="71654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района</a:t>
            </a:r>
            <a:br>
              <a:rPr lang="ru-RU" sz="2000" b="1" dirty="0">
                <a:ln w="28575">
                  <a:noFill/>
                </a:ln>
                <a:solidFill>
                  <a:srgbClr val="71654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1654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МКУ «Организационно-методический центр»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8288" y="1772816"/>
            <a:ext cx="7560840" cy="3495377"/>
          </a:xfrm>
        </p:spPr>
        <p:txBody>
          <a:bodyPr/>
          <a:lstStyle/>
          <a:p>
            <a:pPr indent="450215">
              <a:spcBef>
                <a:spcPts val="0"/>
              </a:spcBef>
              <a:spcAft>
                <a:spcPts val="0"/>
              </a:spcAft>
            </a:pPr>
            <a:endParaRPr lang="ru-RU" sz="3600" b="1" dirty="0" smtClean="0">
              <a:solidFill>
                <a:srgbClr val="C00000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Результаты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работы психологической службы в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Бакчарском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 районе </a:t>
            </a:r>
          </a:p>
          <a:p>
            <a:pPr indent="450215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за 2019-2020 учебный год</a:t>
            </a:r>
          </a:p>
          <a:p>
            <a:pPr algn="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71654F"/>
                </a:solidFill>
                <a:latin typeface="Monotype Corsiva" pitchFamily="66" charset="0"/>
              </a:rPr>
              <a:t> </a:t>
            </a:r>
          </a:p>
          <a:p>
            <a:pPr algn="r" eaLnBrk="1" hangingPunct="1">
              <a:spcBef>
                <a:spcPts val="0"/>
              </a:spcBef>
            </a:pPr>
            <a:endParaRPr lang="ru-RU" altLang="ru-RU" sz="2000" b="1" dirty="0" smtClean="0">
              <a:solidFill>
                <a:srgbClr val="71654F"/>
              </a:solidFill>
              <a:latin typeface="Monotype Corsiva" pitchFamily="66" charset="0"/>
            </a:endParaRPr>
          </a:p>
          <a:p>
            <a:pPr algn="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71654F"/>
              </a:solidFill>
              <a:latin typeface="Monotype Corsiva" pitchFamily="66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ru-RU" altLang="ru-RU" sz="2000" b="1" dirty="0" err="1" smtClean="0">
                <a:solidFill>
                  <a:srgbClr val="71654F"/>
                </a:solidFill>
                <a:latin typeface="Monotype Corsiva" pitchFamily="66" charset="0"/>
              </a:rPr>
              <a:t>Боенкина</a:t>
            </a:r>
            <a:r>
              <a:rPr lang="ru-RU" altLang="ru-RU" sz="2000" b="1" dirty="0" smtClean="0">
                <a:solidFill>
                  <a:srgbClr val="71654F"/>
                </a:solidFill>
                <a:latin typeface="Monotype Corsiva" pitchFamily="66" charset="0"/>
              </a:rPr>
              <a:t> Елена Алексеевна,</a:t>
            </a:r>
          </a:p>
          <a:p>
            <a:pPr algn="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71654F"/>
                </a:solidFill>
                <a:latin typeface="Monotype Corsiva" pitchFamily="66" charset="0"/>
              </a:rPr>
              <a:t>главный муниципальный </a:t>
            </a:r>
          </a:p>
          <a:p>
            <a:pPr algn="r" eaLnBrk="1" hangingPunct="1">
              <a:spcBef>
                <a:spcPts val="0"/>
              </a:spcBef>
            </a:pPr>
            <a:r>
              <a:rPr lang="ru-RU" altLang="ru-RU" sz="2000" b="1" dirty="0">
                <a:solidFill>
                  <a:srgbClr val="71654F"/>
                </a:solidFill>
                <a:latin typeface="Monotype Corsiva" pitchFamily="66" charset="0"/>
              </a:rPr>
              <a:t>в</a:t>
            </a:r>
            <a:r>
              <a:rPr lang="ru-RU" altLang="ru-RU" sz="2000" b="1" dirty="0" smtClean="0">
                <a:solidFill>
                  <a:srgbClr val="71654F"/>
                </a:solidFill>
                <a:latin typeface="Monotype Corsiva" pitchFamily="66" charset="0"/>
              </a:rPr>
              <a:t>нештатный педагог-психолог </a:t>
            </a: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2016224" cy="19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921"/>
            <a:ext cx="1657553" cy="18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Информационное обеспечение психологической службы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системе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b="1" dirty="0" smtClean="0">
                <a:latin typeface="Monotype Corsiva" pitchFamily="66" charset="0"/>
              </a:rPr>
              <a:t>Информация </a:t>
            </a:r>
            <a:r>
              <a:rPr lang="ru-RU" altLang="ru-RU" sz="2000" b="1" dirty="0">
                <a:latin typeface="Monotype Corsiva" pitchFamily="66" charset="0"/>
              </a:rPr>
              <a:t>о проводимых мероприятиях размещалась на сайтах образовательных </a:t>
            </a:r>
            <a:r>
              <a:rPr lang="ru-RU" altLang="ru-RU" sz="2000" b="1" dirty="0" smtClean="0">
                <a:latin typeface="Monotype Corsiva" pitchFamily="66" charset="0"/>
              </a:rPr>
              <a:t>организаций.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Monotype Corsiva" pitchFamily="66" charset="0"/>
              </a:rPr>
              <a:t>С</a:t>
            </a:r>
            <a:r>
              <a:rPr lang="ru-RU" altLang="ru-RU" sz="2000" b="1" dirty="0" smtClean="0">
                <a:latin typeface="Monotype Corsiva" pitchFamily="66" charset="0"/>
              </a:rPr>
              <a:t>воим </a:t>
            </a:r>
            <a:r>
              <a:rPr lang="ru-RU" altLang="ru-RU" sz="2000" b="1" dirty="0">
                <a:latin typeface="Monotype Corsiva" pitchFamily="66" charset="0"/>
              </a:rPr>
              <a:t>опытом работы наши специалисты делились: на страницах </a:t>
            </a:r>
            <a:r>
              <a:rPr lang="ru-RU" altLang="ru-RU" sz="2000" b="1" dirty="0">
                <a:solidFill>
                  <a:srgbClr val="0070C0"/>
                </a:solidFill>
                <a:latin typeface="Monotype Corsiva" pitchFamily="66" charset="0"/>
              </a:rPr>
              <a:t>районной газеты «</a:t>
            </a:r>
            <a:r>
              <a:rPr lang="ru-RU" altLang="ru-RU" sz="2000" b="1" dirty="0" err="1">
                <a:solidFill>
                  <a:srgbClr val="0070C0"/>
                </a:solidFill>
                <a:latin typeface="Monotype Corsiva" pitchFamily="66" charset="0"/>
              </a:rPr>
              <a:t>Бакчарские</a:t>
            </a:r>
            <a:r>
              <a:rPr lang="ru-RU" altLang="ru-RU" sz="2000" b="1" dirty="0">
                <a:solidFill>
                  <a:srgbClr val="0070C0"/>
                </a:solidFill>
                <a:latin typeface="Monotype Corsiva" pitchFamily="66" charset="0"/>
              </a:rPr>
              <a:t> вести»; на научно-практических конференциях разного </a:t>
            </a:r>
            <a:r>
              <a:rPr lang="ru-RU" alt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уровня, семинарах</a:t>
            </a:r>
            <a:r>
              <a:rPr lang="ru-RU" altLang="ru-RU" sz="2000" b="1" dirty="0">
                <a:solidFill>
                  <a:srgbClr val="0070C0"/>
                </a:solidFill>
                <a:latin typeface="Monotype Corsiva" pitchFamily="66" charset="0"/>
              </a:rPr>
              <a:t>, практикумах, форумах, в рамках Единых методических недель</a:t>
            </a:r>
            <a:r>
              <a:rPr lang="ru-RU" alt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b="1" dirty="0">
                <a:latin typeface="Monotype Corsiva" pitchFamily="66" charset="0"/>
              </a:rPr>
              <a:t>К реализации направления привлекались специалисты здравоохранения, социальной защиты населения, классные руководители, родительская общественность. </a:t>
            </a:r>
          </a:p>
          <a:p>
            <a:pPr marL="0" indent="0" eaLnBrk="1" hangingPunct="1">
              <a:buNone/>
            </a:pPr>
            <a:endParaRPr lang="ru-RU" altLang="ru-RU" sz="1800" dirty="0" smtClean="0">
              <a:latin typeface="Monotype Corsiva" pitchFamily="66" charset="0"/>
            </a:endParaRPr>
          </a:p>
        </p:txBody>
      </p:sp>
      <p:pic>
        <p:nvPicPr>
          <p:cNvPr id="9218" name="Picture 2" descr="C:\Users\алена\Desktop\Психол Служба\Неделя психологии\Подготовка к докладу 16.11.2020\БСШ_Чиркина+Боркова\IMG_20171129_1148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4" t="17135" r="1855" b="29246"/>
          <a:stretch/>
        </p:blipFill>
        <p:spPr bwMode="auto">
          <a:xfrm>
            <a:off x="5868144" y="3717032"/>
            <a:ext cx="2764575" cy="28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21279" r="253" b="998"/>
          <a:stretch/>
        </p:blipFill>
        <p:spPr bwMode="auto">
          <a:xfrm>
            <a:off x="179512" y="3806143"/>
            <a:ext cx="5254440" cy="27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Приоритетное направление в 2019-2020 учебном году: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«Сохранение и укрепление физического здоровья, включая применение 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технологий в образовательном процессе и формирование культуры здоровья и здорового образа жизни»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856984" cy="4525963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 </a:t>
            </a: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14 ноября 2019 г. </a:t>
            </a:r>
            <a:r>
              <a:rPr lang="ru-RU" sz="2100" b="1" dirty="0" smtClean="0"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на базе Отдела образования Администрации </a:t>
            </a:r>
            <a:r>
              <a:rPr lang="ru-RU" sz="2100" b="1" dirty="0" err="1" smtClean="0"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Бакчарского</a:t>
            </a:r>
            <a:r>
              <a:rPr lang="ru-RU" sz="2100" b="1" dirty="0" smtClean="0"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 района, в рамках приоритетного направления, </a:t>
            </a:r>
            <a:r>
              <a:rPr lang="ru-RU" sz="2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состоялся семинар-презентация опыта работы педагогов образовательных учреждений </a:t>
            </a:r>
            <a:r>
              <a:rPr lang="ru-RU" sz="2100" b="1" dirty="0" err="1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Бакчарского</a:t>
            </a:r>
            <a:r>
              <a:rPr lang="ru-RU" sz="2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 района в режиме ВКС. 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100" b="1" dirty="0" smtClean="0">
              <a:effectLst/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100" b="1" dirty="0" smtClean="0"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Во всех образовательных учреждениях педагоги применяли в процессе работы с детьми </a:t>
            </a:r>
            <a:r>
              <a:rPr lang="ru-RU" sz="2100" b="1" dirty="0" err="1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здоровьесберегающие</a:t>
            </a:r>
            <a:r>
              <a:rPr lang="ru-RU" sz="21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 технологии, проводили Дни здоровья, спортивные праздники, походы, кроссы.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ru-RU" altLang="ru-RU" b="1" dirty="0" smtClean="0"/>
          </a:p>
        </p:txBody>
      </p:sp>
      <p:pic>
        <p:nvPicPr>
          <p:cNvPr id="35842" name="Picture 2" descr="C:\Users\алена\Desktop\Психол Служба\Неделя психологии\Подготовка к докладу 16.11.2020\Вавиловка Концепция\День здоровья 20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6023"/>
            <a:ext cx="3528392" cy="235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алена\Desktop\Психол Служба\Неделя психологии\Подготовка к докладу 16.11.2020\Вавиловка Концепция\Масленица (День здоровья, зим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79424"/>
            <a:ext cx="3343920" cy="250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099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рамках приоритетного направления: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8856984" cy="4525963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18 сентября 2019 года </a:t>
            </a:r>
            <a:r>
              <a:rPr lang="ru-RU" sz="2400" b="1" dirty="0" smtClean="0"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был проведен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 pitchFamily="18" charset="0"/>
              </a:rPr>
              <a:t>I Муниципальный фестиваль туристских навыков «Краски осени», посвященный Всемирному дню туризма.</a:t>
            </a:r>
            <a:endParaRPr lang="ru-RU" alt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6868" name="Picture 4" descr="C:\Users\алена\Desktop\Психол Служба\Неделя психологии\Подготовка к докладу 16.11.2020\Туриз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20715"/>
          <a:stretch/>
        </p:blipFill>
        <p:spPr bwMode="auto">
          <a:xfrm rot="1825421">
            <a:off x="6034799" y="3789221"/>
            <a:ext cx="2711339" cy="25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69" name="Picture 5" descr="C:\Users\алена\Desktop\Психол Служба\Неделя психологии\Подготовка к докладу 16.11.2020\Фест туризма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406">
            <a:off x="423473" y="3139293"/>
            <a:ext cx="2318477" cy="347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67" name="Picture 3" descr="C:\Users\алена\Desktop\Психол Служба\Неделя психологии\Подготовка к докладу 16.11.2020\Фестиваль туриз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644943" cy="243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6866" name="Picture 2" descr="C:\Users\алена\Desktop\Психол Служба\Неделя психологии\Подготовка к докладу 16.11.2020\Фест туризм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 b="24672"/>
          <a:stretch/>
        </p:blipFill>
        <p:spPr bwMode="auto">
          <a:xfrm>
            <a:off x="971600" y="2052982"/>
            <a:ext cx="660986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рамках приоритетного направления: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3"/>
            <a:ext cx="8856984" cy="3096344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С 01.12.19 г. - 10.12.19 г. 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образовательные учреждения принимали участие в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Декаде инвалидов.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20 декабря 2019 года на базе МБОУ «</a:t>
            </a:r>
            <a:r>
              <a:rPr lang="ru-RU" sz="2200" b="1" dirty="0" err="1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Бакчарская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СОШ» 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прошла IV районная психологическая эстафета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«Путешествие по внутреннему миру»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   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(</a:t>
            </a:r>
            <a:r>
              <a:rPr lang="ru-RU" sz="2200" b="1" dirty="0" err="1" smtClean="0">
                <a:latin typeface="Monotype Corsiva" pitchFamily="66" charset="0"/>
                <a:ea typeface="Calibri"/>
                <a:cs typeface="Times New Roman" pitchFamily="18" charset="0"/>
              </a:rPr>
              <a:t>Гузеева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 Е.К., педагог-психолог).</a:t>
            </a:r>
            <a:endParaRPr lang="ru-RU" sz="2200" b="1" dirty="0">
              <a:latin typeface="Monotype Corsiva" pitchFamily="66" charset="0"/>
              <a:ea typeface="Calibri"/>
              <a:cs typeface="Times New Roman" pitchFamily="18" charset="0"/>
            </a:endParaRPr>
          </a:p>
        </p:txBody>
      </p:sp>
      <p:pic>
        <p:nvPicPr>
          <p:cNvPr id="3075" name="Picture 3" descr="C:\Users\алена\Desktop\Психол Служба\Неделя психологии\Подготовка к докладу 16.11.2020\Гузеева Е.К\WhatsApp Image 2020-11-10 at 14.18.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80909"/>
            <a:ext cx="3456384" cy="259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на\Desktop\Психол Служба\Неделя психологии\Подготовка к докладу 16.11.2020\Гузеева Е.К\WhatsApp Image 2020-11-10 at 14.15.5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33659" r="10262" b="415"/>
          <a:stretch/>
        </p:blipFill>
        <p:spPr bwMode="auto">
          <a:xfrm>
            <a:off x="213779" y="2924944"/>
            <a:ext cx="4662734" cy="278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на\Desktop\WhatsApp Image 2020-11-10 at 14.18.56 — копия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4616410" cy="218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рамках приоритетного направления: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8856984" cy="3096344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29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февраля 2020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г. на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базе МБОУ «</a:t>
            </a:r>
            <a:r>
              <a:rPr lang="ru-RU" sz="2200" b="1" dirty="0" err="1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Парбигская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СОШ им. М.Т. Калашникова»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состоялся муниципальный семинар-практикум для педагогов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«Инклюзивное образование детей с ОВЗ в условиях общеобразовательной школы» </a:t>
            </a:r>
            <a:endParaRPr lang="ru-RU" sz="2200" b="1" dirty="0" smtClean="0">
              <a:solidFill>
                <a:srgbClr val="0070C0"/>
              </a:solidFill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     (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Смирнова Т.С., педагог-психолог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).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 </a:t>
            </a:r>
            <a:endParaRPr lang="ru-RU" sz="2200" b="1" dirty="0" smtClean="0"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Реализовывалась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учебно-воспитательная технология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«Если хочешь быть здоров»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(по формированию мотивации к ведению здорового образа жизни, </a:t>
            </a:r>
            <a:r>
              <a:rPr lang="ru-RU" sz="2200" b="1" dirty="0" err="1" smtClean="0">
                <a:latin typeface="Monotype Corsiva" pitchFamily="66" charset="0"/>
                <a:ea typeface="Calibri"/>
                <a:cs typeface="Times New Roman" pitchFamily="18" charset="0"/>
              </a:rPr>
              <a:t>Григоревская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Monotype Corsiva" pitchFamily="66" charset="0"/>
                <a:ea typeface="Calibri"/>
                <a:cs typeface="Times New Roman" pitchFamily="18" charset="0"/>
              </a:rPr>
              <a:t>Н.В.,педагог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-психолог МКОУ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«Большегалкинская СОШ»).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endParaRPr lang="ru-RU" sz="2200" b="1" dirty="0">
              <a:latin typeface="Monotype Corsiva" pitchFamily="66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Рисунок 6" descr="C:\Users\Слепченко О.А\Desktop\WhatsApp Image 2020-11-09 at 15.00.5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2" y="3312967"/>
            <a:ext cx="3546277" cy="336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лена\Desktop\Психол Служба\Неделя психологии\Подготовка к докладу 16.11.2020\Б. Галка\Зимняя экскурсия -2020 (Григоревская Н.В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36" y="3645024"/>
            <a:ext cx="5155512" cy="250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рамках приоритетного направления: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8856984" cy="3096344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Программа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формирования культуры здорового образа жизни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Формула здоровья»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(МБОУ «</a:t>
            </a:r>
            <a:r>
              <a:rPr lang="ru-RU" sz="2200" b="1" dirty="0" err="1">
                <a:latin typeface="Monotype Corsiva" pitchFamily="66" charset="0"/>
                <a:ea typeface="Calibri"/>
                <a:cs typeface="Times New Roman" pitchFamily="18" charset="0"/>
              </a:rPr>
              <a:t>Вавиловская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 СОШ»).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endParaRPr lang="ru-RU" sz="2200" b="1" dirty="0">
              <a:solidFill>
                <a:srgbClr val="0070C0"/>
              </a:solidFill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Были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проведены мастер-классы для педагогов-предметников и классных 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руководителей: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«Использование  </a:t>
            </a:r>
            <a:r>
              <a:rPr lang="ru-RU" sz="2200" b="1" dirty="0" err="1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кинезиологии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в образовании»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 (Чиркина Л. И., педагог-психолог «МБОУ «</a:t>
            </a:r>
            <a:r>
              <a:rPr lang="ru-RU" sz="2200" b="1" dirty="0" err="1">
                <a:latin typeface="Monotype Corsiva" pitchFamily="66" charset="0"/>
                <a:ea typeface="Calibri"/>
                <a:cs typeface="Times New Roman" pitchFamily="18" charset="0"/>
              </a:rPr>
              <a:t>Бакчарская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 СОШ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»);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Кинезиологические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физминутки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 для развития межполушарных связей»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(Смирнова 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Т.С., педагог-психолог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МБОУ «</a:t>
            </a:r>
            <a:r>
              <a:rPr lang="ru-RU" sz="2200" b="1" dirty="0" err="1">
                <a:latin typeface="Monotype Corsiva" pitchFamily="66" charset="0"/>
                <a:ea typeface="Calibri"/>
                <a:cs typeface="Times New Roman" pitchFamily="18" charset="0"/>
              </a:rPr>
              <a:t>Парбигская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 СОШ им. М.Т. Калашникова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»).</a:t>
            </a:r>
            <a:endParaRPr lang="ru-RU" sz="2200" b="1" dirty="0">
              <a:latin typeface="Monotype Corsiva" pitchFamily="66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 descr="C:\Users\алена\Desktop\Психол Служба\Неделя психологии\Подготовка к докладу 16.11.2020\БСШ_Чиркина+Боркова\IMG_20171129_121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9333" b="6332"/>
          <a:stretch/>
        </p:blipFill>
        <p:spPr bwMode="auto">
          <a:xfrm>
            <a:off x="4788024" y="3717032"/>
            <a:ext cx="4248472" cy="284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4035"/>
            <a:ext cx="5040560" cy="232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рамках приоритетного направления: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8856984" cy="2448272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Проводились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праздники, тематические общешкольные мероприятия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(например,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«Масленица»,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«День Знаний», </a:t>
            </a:r>
            <a:r>
              <a:rPr lang="ru-RU" sz="2200" b="1" dirty="0" err="1" smtClean="0">
                <a:latin typeface="Monotype Corsiva" pitchFamily="66" charset="0"/>
                <a:ea typeface="Calibri"/>
                <a:cs typeface="Times New Roman" pitchFamily="18" charset="0"/>
              </a:rPr>
              <a:t>Акентьева</a:t>
            </a:r>
            <a:r>
              <a:rPr lang="ru-RU" sz="2200" b="1" dirty="0" smtClean="0">
                <a:latin typeface="Monotype Corsiva" pitchFamily="66" charset="0"/>
                <a:ea typeface="Calibri"/>
                <a:cs typeface="Times New Roman" pitchFamily="18" charset="0"/>
              </a:rPr>
              <a:t> </a:t>
            </a:r>
            <a:r>
              <a:rPr lang="ru-RU" sz="2200" b="1" dirty="0">
                <a:latin typeface="Monotype Corsiva" pitchFamily="66" charset="0"/>
                <a:ea typeface="Calibri"/>
                <a:cs typeface="Times New Roman" pitchFamily="18" charset="0"/>
              </a:rPr>
              <a:t>С.А., педагог-психолог МКОУ «Крыловская школа-интернат»).</a:t>
            </a:r>
          </a:p>
        </p:txBody>
      </p:sp>
      <p:pic>
        <p:nvPicPr>
          <p:cNvPr id="6148" name="Picture 4" descr="C:\Users\алена\Desktop\Психол Служба\Неделя психологии\Подготовка к докладу 16.11.2020\Поротниково\Поротниково_фото\PHOTO-2020-11-09-11-52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081580" cy="277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лена\Desktop\Психол Служба\Неделя психологии\Подготовка к докладу 16.11.2020\Крыловская СОШ\quote-2020-11-09-ef85bf4a89e8b88405aa3f9e8551af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12950" r="10196" b="-12950"/>
          <a:stretch/>
        </p:blipFill>
        <p:spPr bwMode="auto">
          <a:xfrm>
            <a:off x="179511" y="2122295"/>
            <a:ext cx="3400617" cy="402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лена\Desktop\Психол Служба\Неделя психологии\Подготовка к докладу 16.11.2020\Крыловская СОШ\quote-2020-11-09-5757fd5d1cd0215525e5397af55be3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12" y="2122295"/>
            <a:ext cx="3609184" cy="270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68580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Что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необходимо: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776864" cy="3997818"/>
          </a:xfrm>
        </p:spPr>
        <p:txBody>
          <a:bodyPr/>
          <a:lstStyle/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Улучшение материально-технического обеспечения деятельности педагогов-психологов, учителей-логопедов, социальных педагогов в образовательных учреждениях.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Увеличение ставок педагогов-психологов, учителей-логопедов, социальных педагогов в образовательных </a:t>
            </a:r>
            <a:r>
              <a:rPr lang="ru-RU" sz="2800" b="1" dirty="0" smtClean="0">
                <a:latin typeface="Monotype Corsiva" pitchFamily="66" charset="0"/>
                <a:ea typeface="Calibri"/>
                <a:cs typeface="Times New Roman"/>
              </a:rPr>
              <a:t>учреждениях.</a:t>
            </a:r>
            <a:endParaRPr lang="ru-RU" sz="2800" b="1" dirty="0">
              <a:latin typeface="Monotype Corsiva" pitchFamily="66" charset="0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b="1">
                <a:latin typeface="Monotype Corsiva" pitchFamily="66" charset="0"/>
                <a:ea typeface="Calibri"/>
                <a:cs typeface="Times New Roman"/>
              </a:rPr>
              <a:t>Организация </a:t>
            </a:r>
            <a:r>
              <a:rPr lang="ru-RU" sz="2800" b="1" smtClean="0">
                <a:latin typeface="Monotype Corsiva" pitchFamily="66" charset="0"/>
                <a:ea typeface="Calibri"/>
                <a:cs typeface="Times New Roman"/>
              </a:rPr>
              <a:t>бесплатных, качественных, </a:t>
            </a:r>
            <a:r>
              <a:rPr lang="ru-RU" sz="2800" b="1" dirty="0" err="1">
                <a:latin typeface="Monotype Corsiva" pitchFamily="66" charset="0"/>
                <a:ea typeface="Calibri"/>
                <a:cs typeface="Times New Roman"/>
              </a:rPr>
              <a:t>практикоориентированных</a:t>
            </a: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 курсов для педагогов-психологов.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latin typeface="Monotype Corsiva" pitchFamily="66" charset="0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 smtClean="0">
                <a:latin typeface="Monotype Corsiva" pitchFamily="66" charset="0"/>
                <a:ea typeface="Calibri"/>
                <a:cs typeface="Times New Roman"/>
              </a:rPr>
              <a:t>Боенкина</a:t>
            </a:r>
            <a:r>
              <a:rPr lang="ru-RU" sz="2800" b="1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Елена Алексеевна, </a:t>
            </a:r>
            <a:endParaRPr lang="ru-RU" sz="28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главный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муниципальный педагог-психолог, </a:t>
            </a:r>
            <a:endParaRPr lang="ru-RU" sz="24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старший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методист </a:t>
            </a:r>
            <a:endParaRPr lang="ru-RU" sz="24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МКУ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«Организационно-методический центр</a:t>
            </a: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»</a:t>
            </a:r>
            <a:endParaRPr lang="ru-RU" sz="2400" b="1" dirty="0"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Раб. тел.: 8 (38 249)21-427; </a:t>
            </a:r>
            <a:endParaRPr lang="ru-RU" sz="28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Monotype Corsiva" pitchFamily="66" charset="0"/>
                <a:ea typeface="Calibri"/>
                <a:cs typeface="Times New Roman"/>
              </a:rPr>
              <a:t>Эл</a:t>
            </a:r>
            <a:r>
              <a:rPr lang="ru-RU" sz="2800" b="1" dirty="0">
                <a:latin typeface="Monotype Corsiva" pitchFamily="66" charset="0"/>
                <a:ea typeface="Calibri"/>
                <a:cs typeface="Times New Roman"/>
              </a:rPr>
              <a:t>. почта: elboen@mail.ru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0243" name="Picture 3" descr="C:\Users\алена\Desktop\Психол Служба\Неделя психологии\Подготовка к докладу 16.11.2020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9901"/>
            <a:ext cx="4690309" cy="35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89" y="188640"/>
            <a:ext cx="8193410" cy="1008112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Совершенствование психологической службы 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в системе образования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altLang="ru-RU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2968" cy="1452339"/>
          </a:xfrm>
        </p:spPr>
        <p:txBody>
          <a:bodyPr/>
          <a:lstStyle/>
          <a:p>
            <a:pPr marL="457200" lvl="0" indent="-457200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Победа во «Всероссийском конкурсе лучших психолого-педагогических программ и технологий в образовательной среде – 2019»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(г. Москва</a:t>
            </a:r>
            <a:r>
              <a:rPr lang="ru-RU" sz="2000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, ноябрь 2019 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г.)</a:t>
            </a:r>
            <a:endParaRPr lang="ru-RU" sz="2000" dirty="0" smtClean="0">
              <a:solidFill>
                <a:srgbClr val="0070C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31804" cy="37906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II место в номинации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Yu Gothic UI Semilight" pitchFamily="34" charset="-128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ea typeface="Yu Gothic UI Semilight" pitchFamily="34" charset="-128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Образовательные (просветительские) психолого-педагогические программы»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Yu Gothic UI Semilight" pitchFamily="34" charset="-128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itchFamily="66" charset="0"/>
                <a:ea typeface="Calibri"/>
                <a:cs typeface="Times New Roman"/>
              </a:rPr>
              <a:t>Боенкина</a:t>
            </a: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Елена Алексеевна, </a:t>
            </a:r>
            <a:endParaRPr lang="ru-RU" sz="2400" b="1" dirty="0" smtClean="0">
              <a:latin typeface="Monotype Corsiva" pitchFamily="66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главный </a:t>
            </a:r>
            <a:r>
              <a:rPr lang="ru-RU" sz="2400" b="1" dirty="0">
                <a:latin typeface="Monotype Corsiva" pitchFamily="66" charset="0"/>
                <a:ea typeface="Calibri"/>
                <a:cs typeface="Times New Roman"/>
              </a:rPr>
              <a:t>муниципальный внештатный </a:t>
            </a:r>
            <a:r>
              <a:rPr lang="ru-RU" sz="2400" b="1" dirty="0" smtClean="0">
                <a:latin typeface="Monotype Corsiva" pitchFamily="66" charset="0"/>
                <a:ea typeface="Calibri"/>
                <a:cs typeface="Times New Roman"/>
              </a:rPr>
              <a:t>педагог-психолог </a:t>
            </a:r>
            <a:endParaRPr lang="ru-RU" sz="2400" b="1" dirty="0"/>
          </a:p>
        </p:txBody>
      </p:sp>
      <p:pic>
        <p:nvPicPr>
          <p:cNvPr id="4102" name="Picture 6" descr="C:\Users\алена\Desktop\Боенкина Елена_Победа 2019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2" y="2204864"/>
            <a:ext cx="3581758" cy="44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89" y="188640"/>
            <a:ext cx="8193410" cy="1008112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Совершенствование психологической службы 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в системе образования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altLang="ru-RU" sz="4000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4175447" cy="48488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2.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Участие в региональном этапе Всероссийского конкурса «Педагог - психолог года - 2020»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(г. Томск, 2020 г.)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itchFamily="66" charset="0"/>
              </a:rPr>
              <a:t>Гузеева</a:t>
            </a:r>
            <a:r>
              <a:rPr lang="ru-RU" sz="2400" b="1" dirty="0" smtClean="0">
                <a:latin typeface="Monotype Corsiva" pitchFamily="66" charset="0"/>
              </a:rPr>
              <a:t> Елена Константиновна, педагог-психолог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МБОУ «</a:t>
            </a:r>
            <a:r>
              <a:rPr lang="ru-RU" sz="2400" b="1" dirty="0" err="1" smtClean="0">
                <a:latin typeface="Monotype Corsiva" pitchFamily="66" charset="0"/>
              </a:rPr>
              <a:t>Бакчарская</a:t>
            </a:r>
            <a:r>
              <a:rPr lang="ru-RU" sz="2400" b="1" dirty="0" smtClean="0">
                <a:latin typeface="Monotype Corsiva" pitchFamily="66" charset="0"/>
              </a:rPr>
              <a:t> СОШ»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2" name="Picture 2" descr="C:\Users\алена\Desktop\Психол Служба\Неделя психологии\Подготовка к докладу 16.11.2020\Гузеева Е.К\Гузеева Е.К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024336" cy="46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89" y="188640"/>
            <a:ext cx="8193410" cy="1008112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Совершенствование психологической службы 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в системе образования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altLang="ru-RU" sz="4000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175447" cy="48488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3.Участие в региональном этапе III Всероссийского конкурса профессионального мастерства «Учитель -дефектолог России - 2020»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(г. Томск, 2020 г.)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Карпова Вероника Александровна, учитель-логопед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МБОУДО «</a:t>
            </a:r>
            <a:r>
              <a:rPr lang="ru-RU" sz="2400" b="1" dirty="0" err="1" smtClean="0">
                <a:latin typeface="Monotype Corsiva" pitchFamily="66" charset="0"/>
              </a:rPr>
              <a:t>Бакчарский</a:t>
            </a:r>
            <a:r>
              <a:rPr lang="ru-RU" sz="2400" b="1" dirty="0" smtClean="0">
                <a:latin typeface="Monotype Corsiva" pitchFamily="66" charset="0"/>
              </a:rPr>
              <a:t> центр дополнительного образования»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1506" name="Picture 2" descr="C:\Users\алена\Desktop\Психол Служба\Неделя психологии\Подготовка к докладу 16.11.2020\Карпова В.А\Карпова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605286" cy="46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Научно-методическое обеспечение психологической службы </a:t>
            </a: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системе образования</a:t>
            </a:r>
            <a:endParaRPr lang="ru-RU" alt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73616" cy="511256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Создан </a:t>
            </a: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муниципальный клуб «Родительская академия» </a:t>
            </a:r>
            <a:endParaRPr lang="ru-RU" sz="22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Цель:</a:t>
            </a:r>
            <a:r>
              <a:rPr lang="ru-RU" sz="1900" b="1" dirty="0" smtClean="0">
                <a:latin typeface="Monotype Corsiva" pitchFamily="66" charset="0"/>
                <a:cs typeface="Times New Roman" pitchFamily="18" charset="0"/>
              </a:rPr>
              <a:t> повышение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психолого-педагогической культуры родителей; предоставления им возможности общения и обмена опытом в решении проблем; </a:t>
            </a:r>
            <a:r>
              <a:rPr lang="ru-RU" sz="1900" b="1" dirty="0" smtClean="0">
                <a:latin typeface="Monotype Corsiva" pitchFamily="66" charset="0"/>
                <a:cs typeface="Times New Roman" pitchFamily="18" charset="0"/>
              </a:rPr>
              <a:t>создание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1900" b="1" dirty="0" smtClean="0">
                <a:latin typeface="Monotype Corsiva" pitchFamily="66" charset="0"/>
                <a:cs typeface="Times New Roman" pitchFamily="18" charset="0"/>
              </a:rPr>
              <a:t>поддержание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условий для полноценного развития детей в семье, </a:t>
            </a:r>
            <a:r>
              <a:rPr lang="ru-RU" sz="1900" b="1" dirty="0" smtClean="0">
                <a:latin typeface="Monotype Corsiva" pitchFamily="66" charset="0"/>
                <a:cs typeface="Times New Roman" pitchFamily="18" charset="0"/>
              </a:rPr>
              <a:t>гармонизация семейных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отношений </a:t>
            </a:r>
            <a:r>
              <a:rPr lang="ru-RU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19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Приказ Отдела образования Администрации </a:t>
            </a:r>
            <a:r>
              <a:rPr lang="ru-RU" sz="1900" b="1" i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Бакчарского</a:t>
            </a:r>
            <a:r>
              <a:rPr lang="ru-RU" sz="1900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района № 19 от 04.02.2019 г</a:t>
            </a:r>
            <a:r>
              <a:rPr lang="ru-RU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.).</a:t>
            </a:r>
            <a:endParaRPr lang="ru-RU" sz="19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9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Заседания </a:t>
            </a: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Клуба проводятся 1 раз в месяц </a:t>
            </a:r>
            <a:r>
              <a:rPr lang="ru-RU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 </a:t>
            </a: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базе МБОУДО «</a:t>
            </a:r>
            <a:r>
              <a:rPr lang="ru-RU" sz="19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Бакчарский</a:t>
            </a: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центр дополнительного образования».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Формы организации работы Клуба: </a:t>
            </a:r>
            <a:r>
              <a:rPr lang="ru-RU" sz="1900" b="1" dirty="0" smtClean="0">
                <a:latin typeface="Monotype Corsiva" pitchFamily="66" charset="0"/>
                <a:cs typeface="Times New Roman" pitchFamily="18" charset="0"/>
              </a:rPr>
              <a:t>тренинг,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круглый стол, психологический практикум, дискуссия, мастер-классы, обсуждение опыта семейного воспитания, психологический видеосалон, групповые и индивидуальные консультации, психологическая гостиная, разбор и анализ педагогических ситуаций, анкетирование и др.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9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очном формате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проведено 2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мероприятия: </a:t>
            </a:r>
          </a:p>
          <a:p>
            <a:pPr lvl="0">
              <a:spcBef>
                <a:spcPts val="0"/>
              </a:spcBef>
            </a:pP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Психологический видеосалон для родителей </a:t>
            </a: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«Простые истины жизни» 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- 07.02.2020 г. </a:t>
            </a:r>
          </a:p>
          <a:p>
            <a:pPr lvl="0">
              <a:spcBef>
                <a:spcPts val="0"/>
              </a:spcBef>
            </a:pP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Обучающий семинар-практикум для родителей </a:t>
            </a:r>
            <a:r>
              <a:rPr lang="ru-RU" sz="19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«Особенности развития детей от 0 до 7 лет»</a:t>
            </a:r>
            <a:r>
              <a:rPr lang="ru-RU" sz="1900" b="1" dirty="0">
                <a:latin typeface="Monotype Corsiva" pitchFamily="66" charset="0"/>
                <a:cs typeface="Times New Roman" pitchFamily="18" charset="0"/>
              </a:rPr>
              <a:t> - 20.03.2020 г.</a:t>
            </a:r>
          </a:p>
          <a:p>
            <a:pPr marL="609600" indent="-609600" eaLnBrk="1" hangingPunct="1">
              <a:buFontTx/>
              <a:buAutoNum type="arabicPeriod"/>
            </a:pPr>
            <a:endParaRPr lang="ru-RU" alt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7719"/>
          <a:stretch/>
        </p:blipFill>
        <p:spPr bwMode="auto">
          <a:xfrm>
            <a:off x="6660232" y="980728"/>
            <a:ext cx="2192871" cy="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2.	Реализация новых коррекционно-развивающих и профилактических программ различной направленности для участников образовательных отношений:</a:t>
            </a:r>
            <a:endParaRPr lang="ru-RU" alt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Программы правового воспитания обучающихся «Подросток и закон», «Знай свои права» (МБОУ «</a:t>
            </a:r>
            <a:r>
              <a:rPr lang="ru-RU" sz="21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Вавиловская</a:t>
            </a: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СОШ»).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21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«Коррекционно-развивающая социально-педагогическая программа сопровождения детей с ОВЗ в условиях реализации ФГОС ООО»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(МКОУ «</a:t>
            </a:r>
            <a:r>
              <a:rPr lang="ru-RU" sz="21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Высокоярская</a:t>
            </a: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СОШ»).</a:t>
            </a: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21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Программа </a:t>
            </a:r>
            <a:r>
              <a:rPr lang="ru-RU" sz="21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профориентационной</a:t>
            </a: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работы с обучающимися «Шаг в будущее» (МБОУ «</a:t>
            </a:r>
            <a:r>
              <a:rPr lang="ru-RU" sz="21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Вавиловская</a:t>
            </a:r>
            <a:r>
              <a:rPr lang="ru-RU" sz="21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СОШ») и др.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 smtClean="0"/>
          </a:p>
        </p:txBody>
      </p:sp>
      <p:pic>
        <p:nvPicPr>
          <p:cNvPr id="22530" name="Picture 2" descr="C:\Users\алена\Desktop\Психол Служба\Неделя психологии\Подготовка к докладу 16.11.2020\Вавиловка Концепция\Профориентация (деловая игра) 202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9579"/>
            <a:ext cx="3114347" cy="23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Кадровое обеспечение психологической службы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системе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Monotype Corsiva" pitchFamily="66" charset="0"/>
                <a:ea typeface="Calibri"/>
                <a:cs typeface="Times New Roman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едагоги-психологи, а также учителя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предметники,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классные руководители повышали психологическую грамотность на различных курсах: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00241"/>
              </p:ext>
            </p:extLst>
          </p:nvPr>
        </p:nvGraphicFramePr>
        <p:xfrm>
          <a:off x="683568" y="1988840"/>
          <a:ext cx="7776864" cy="474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161"/>
                <a:gridCol w="2151600"/>
                <a:gridCol w="1296144"/>
                <a:gridCol w="1405173"/>
                <a:gridCol w="1534786"/>
              </a:tblGrid>
              <a:tr h="165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ОО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Название курсов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Документ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Ф.И.О., должность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1839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МКОУ «Крыловская школа-интернат»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«Психолого-педагогические особенности организации коррекционно-развивающей работы с детьми с ОВЗ в образовательном учреждении в условиях реализации ФГОС», 108 ч, ТГПУ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21.10.2019-15.11.2019г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Удостоверение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Педагог-психолог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Акентьева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С.А., Воспитатель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Багнян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Л.В.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1003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МБОУ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Парбигская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СОШ им. М.Т. Калашникова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Курсы ПК «Родительское просвещение» в рамках Всероссийского форума «Педагоги России: инновации в образовании»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24.08.2020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Диплом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Педагог-психолог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Смирнова Т.С.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133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МКОУ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Высокоярская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СОШ»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АНО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ДПО «ОЦ Каменный город» по программе: «Современные требования к деятельности педагога – психолога с учётом требований ФГОС»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02.04.2019 - 13.05.2019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Удостоверение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Максишко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Е.М.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1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Информационное обеспечение психологической службы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системе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200" b="1" dirty="0">
                <a:solidFill>
                  <a:srgbClr val="0070C0"/>
                </a:solidFill>
                <a:latin typeface="Monotype Corsiva" pitchFamily="66" charset="0"/>
              </a:rPr>
              <a:t>Издание информационно-просветительских </a:t>
            </a:r>
            <a:r>
              <a:rPr lang="ru-RU" alt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буклетов</a:t>
            </a:r>
            <a:r>
              <a:rPr lang="ru-RU" altLang="ru-RU" sz="2200" b="1" dirty="0">
                <a:solidFill>
                  <a:srgbClr val="0070C0"/>
                </a:solidFill>
                <a:latin typeface="Monotype Corsiva" pitchFamily="66" charset="0"/>
              </a:rPr>
              <a:t>, памяток для </a:t>
            </a:r>
            <a:r>
              <a:rPr lang="ru-RU" alt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родителей, педагогов.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200" b="1" dirty="0">
                <a:solidFill>
                  <a:srgbClr val="0070C0"/>
                </a:solidFill>
                <a:latin typeface="Monotype Corsiva" pitchFamily="66" charset="0"/>
              </a:rPr>
              <a:t>Т</a:t>
            </a:r>
            <a:r>
              <a:rPr lang="ru-RU" alt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ематические </a:t>
            </a:r>
            <a:r>
              <a:rPr lang="ru-RU" altLang="ru-RU" sz="2200" b="1" dirty="0">
                <a:solidFill>
                  <a:srgbClr val="0070C0"/>
                </a:solidFill>
                <a:latin typeface="Monotype Corsiva" pitchFamily="66" charset="0"/>
              </a:rPr>
              <a:t>стенды, выставки, подготовленные педагогами-психологами для детей и </a:t>
            </a:r>
            <a:r>
              <a:rPr lang="ru-RU" alt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родителей.</a:t>
            </a:r>
          </a:p>
          <a:p>
            <a:pPr marL="0" indent="0" eaLnBrk="1" hangingPunct="1">
              <a:buNone/>
            </a:pPr>
            <a:endParaRPr lang="ru-RU" altLang="ru-RU" sz="1800" dirty="0" smtClean="0"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8209"/>
            <a:ext cx="3453582" cy="259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алена\Desktop\Психол Служба\Неделя психологии\Подготовка к докладу 16.11.2020\Вавиловка Концепция\Мы- за ЗОЖ стенд 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618209"/>
            <a:ext cx="3403711" cy="255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лена\Desktop\Психол Служба\Неделя психологии\Подготовка к докладу 16.11.2020\Консультационный центр\Буклеты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77492" y="3575294"/>
            <a:ext cx="2578621" cy="343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Информационное обеспечение психологической службы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системе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b="1" dirty="0" smtClean="0">
                <a:latin typeface="Monotype Corsiva" pitchFamily="66" charset="0"/>
              </a:rPr>
              <a:t>С </a:t>
            </a:r>
            <a:r>
              <a:rPr lang="ru-RU" altLang="ru-RU" sz="2000" b="1" dirty="0">
                <a:latin typeface="Monotype Corsiva" pitchFamily="66" charset="0"/>
              </a:rPr>
              <a:t>января 2020 года </a:t>
            </a:r>
            <a:r>
              <a:rPr lang="ru-RU" altLang="ru-RU" sz="2000" b="1" dirty="0" smtClean="0">
                <a:latin typeface="Monotype Corsiva" pitchFamily="66" charset="0"/>
              </a:rPr>
              <a:t>ежемесячно выпускается психолого-педагогическая газета для </a:t>
            </a:r>
            <a:r>
              <a:rPr lang="ru-RU" altLang="ru-RU" sz="2000" b="1" dirty="0">
                <a:latin typeface="Monotype Corsiva" pitchFamily="66" charset="0"/>
              </a:rPr>
              <a:t>педагогов и родителей </a:t>
            </a:r>
            <a:r>
              <a:rPr lang="ru-RU" altLang="ru-RU" sz="2000" b="1" dirty="0">
                <a:solidFill>
                  <a:srgbClr val="0070C0"/>
                </a:solidFill>
                <a:latin typeface="Monotype Corsiva" pitchFamily="66" charset="0"/>
              </a:rPr>
              <a:t>«Мы вместе</a:t>
            </a:r>
            <a:r>
              <a:rPr lang="ru-RU" alt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» </a:t>
            </a:r>
            <a:r>
              <a:rPr lang="ru-RU" altLang="ru-RU" sz="2000" b="1" dirty="0" smtClean="0">
                <a:latin typeface="Monotype Corsiva" pitchFamily="66" charset="0"/>
              </a:rPr>
              <a:t>( под редакцией </a:t>
            </a:r>
            <a:r>
              <a:rPr lang="ru-RU" altLang="ru-RU" sz="2000" b="1" dirty="0" err="1" smtClean="0">
                <a:latin typeface="Monotype Corsiva" pitchFamily="66" charset="0"/>
              </a:rPr>
              <a:t>Боенкиной</a:t>
            </a:r>
            <a:r>
              <a:rPr lang="ru-RU" altLang="ru-RU" sz="2000" b="1" dirty="0" smtClean="0">
                <a:latin typeface="Monotype Corsiva" pitchFamily="66" charset="0"/>
              </a:rPr>
              <a:t> Е.А</a:t>
            </a:r>
            <a:r>
              <a:rPr lang="ru-RU" altLang="ru-RU" sz="2000" b="1" dirty="0" smtClean="0">
                <a:latin typeface="Monotype Corsiva" pitchFamily="66" charset="0"/>
              </a:rPr>
              <a:t>.).</a:t>
            </a:r>
            <a:endParaRPr lang="ru-RU" altLang="ru-RU" sz="2000" b="1" dirty="0" smtClean="0">
              <a:latin typeface="Monotype Corsiva" pitchFamily="66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b="1" dirty="0" smtClean="0">
                <a:latin typeface="Monotype Corsiva" pitchFamily="66" charset="0"/>
              </a:rPr>
              <a:t>Создана </a:t>
            </a:r>
            <a:r>
              <a:rPr lang="ru-RU" altLang="ru-RU" sz="2000" b="1" dirty="0">
                <a:latin typeface="Monotype Corsiva" pitchFamily="66" charset="0"/>
              </a:rPr>
              <a:t>страница на сайте Отдела образования </a:t>
            </a:r>
            <a:r>
              <a:rPr lang="ru-RU" altLang="ru-RU" sz="2000" b="1" dirty="0" err="1">
                <a:latin typeface="Monotype Corsiva" pitchFamily="66" charset="0"/>
              </a:rPr>
              <a:t>Бакчарского</a:t>
            </a:r>
            <a:r>
              <a:rPr lang="ru-RU" altLang="ru-RU" sz="2000" b="1" dirty="0">
                <a:latin typeface="Monotype Corsiva" pitchFamily="66" charset="0"/>
              </a:rPr>
              <a:t> района – </a:t>
            </a:r>
            <a:endParaRPr lang="ru-RU" altLang="ru-RU" sz="2000" b="1" dirty="0" smtClean="0">
              <a:latin typeface="Monotype Corsiva" pitchFamily="66" charset="0"/>
            </a:endParaRPr>
          </a:p>
          <a:p>
            <a:pPr marL="0" indent="0" algn="just" eaLnBrk="1" hangingPunct="1">
              <a:buNone/>
            </a:pPr>
            <a:r>
              <a:rPr lang="ru-RU" altLang="ru-RU" sz="2000" b="1" dirty="0">
                <a:latin typeface="Monotype Corsiva" pitchFamily="66" charset="0"/>
              </a:rPr>
              <a:t> </a:t>
            </a:r>
            <a:r>
              <a:rPr lang="ru-RU" altLang="ru-RU" sz="2000" b="1" dirty="0" smtClean="0">
                <a:latin typeface="Monotype Corsiva" pitchFamily="66" charset="0"/>
              </a:rPr>
              <a:t>     «</a:t>
            </a:r>
            <a:r>
              <a:rPr lang="ru-RU" altLang="ru-RU" sz="2000" b="1" dirty="0">
                <a:latin typeface="Monotype Corsiva" pitchFamily="66" charset="0"/>
              </a:rPr>
              <a:t>Психологическая служба»: </a:t>
            </a:r>
            <a:r>
              <a:rPr lang="ru-RU" altLang="ru-RU" sz="2000" b="1" dirty="0">
                <a:latin typeface="Monotype Corsiva" pitchFamily="66" charset="0"/>
                <a:hlinkClick r:id="rId2"/>
              </a:rPr>
              <a:t>http://</a:t>
            </a:r>
            <a:r>
              <a:rPr lang="ru-RU" altLang="ru-RU" sz="2000" b="1" dirty="0" smtClean="0">
                <a:latin typeface="Monotype Corsiva" pitchFamily="66" charset="0"/>
                <a:hlinkClick r:id="rId2"/>
              </a:rPr>
              <a:t>edubakchar.tom.ru/psiho.html</a:t>
            </a:r>
            <a:r>
              <a:rPr lang="ru-RU" altLang="ru-RU" sz="2000" b="1" dirty="0" smtClean="0">
                <a:latin typeface="Monotype Corsiva" pitchFamily="66" charset="0"/>
              </a:rPr>
              <a:t>.</a:t>
            </a:r>
          </a:p>
          <a:p>
            <a:pPr marL="0" indent="0" eaLnBrk="1" hangingPunct="1">
              <a:buNone/>
            </a:pPr>
            <a:endParaRPr lang="ru-RU" altLang="ru-RU" sz="1800" dirty="0" smtClean="0">
              <a:latin typeface="Monotype Corsiva" pitchFamily="66" charset="0"/>
            </a:endParaRPr>
          </a:p>
        </p:txBody>
      </p:sp>
      <p:pic>
        <p:nvPicPr>
          <p:cNvPr id="8194" name="Picture 2" descr="C:\Users\алена\Desktop\Психол Служба\Неделя психологии\Подготовка к докладу 16.11.2020\Консультационный центр\Газета Мы вмест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/>
          <a:stretch/>
        </p:blipFill>
        <p:spPr bwMode="auto">
          <a:xfrm>
            <a:off x="1547664" y="2564904"/>
            <a:ext cx="6210706" cy="403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1020</Words>
  <Application>Microsoft Office PowerPoint</Application>
  <PresentationFormat>Экран (4:3)</PresentationFormat>
  <Paragraphs>137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Отдел образования Администрации Бакчарского района МКУ «Организационно-методический центр»</vt:lpstr>
      <vt:lpstr> Совершенствование психологической службы  в системе образования </vt:lpstr>
      <vt:lpstr> Совершенствование психологической службы  в системе образования </vt:lpstr>
      <vt:lpstr> Совершенствование психологической службы  в системе образования </vt:lpstr>
      <vt:lpstr>Научно-методическое обеспечение психологической службы  в системе образования</vt:lpstr>
      <vt:lpstr>2. Реализация новых коррекционно-развивающих и профилактических программ различной направленности для участников образовательных отношений:</vt:lpstr>
      <vt:lpstr>Кадровое обеспечение психологической службы  в системе образования</vt:lpstr>
      <vt:lpstr>Информационное обеспечение психологической службы в системе образования</vt:lpstr>
      <vt:lpstr>Информационное обеспечение психологической службы в системе образования</vt:lpstr>
      <vt:lpstr>Информационное обеспечение психологической службы в системе образования</vt:lpstr>
      <vt:lpstr>Приоритетное направление в 2019-2020 учебном году: «Сохранение и укрепление физического здоровья, включая применение здоровьесберегающих технологий в образовательном процессе и формирование культуры здоровья и здорового образа жизни»</vt:lpstr>
      <vt:lpstr>В рамках приоритетного направления:</vt:lpstr>
      <vt:lpstr>В рамках приоритетного направления:</vt:lpstr>
      <vt:lpstr>В рамках приоритетного направления:</vt:lpstr>
      <vt:lpstr>В рамках приоритетного направления:</vt:lpstr>
      <vt:lpstr>В рамках приоритетного направления:</vt:lpstr>
      <vt:lpstr>Что необходимо: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алена</cp:lastModifiedBy>
  <cp:revision>110</cp:revision>
  <dcterms:created xsi:type="dcterms:W3CDTF">2009-02-16T14:09:12Z</dcterms:created>
  <dcterms:modified xsi:type="dcterms:W3CDTF">2020-11-14T09:47:21Z</dcterms:modified>
</cp:coreProperties>
</file>