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69" r:id="rId2"/>
    <p:sldId id="258" r:id="rId3"/>
    <p:sldId id="271" r:id="rId4"/>
    <p:sldId id="272" r:id="rId5"/>
    <p:sldId id="275" r:id="rId6"/>
    <p:sldId id="276" r:id="rId7"/>
    <p:sldId id="287" r:id="rId8"/>
    <p:sldId id="290" r:id="rId9"/>
    <p:sldId id="284" r:id="rId10"/>
    <p:sldId id="291" r:id="rId11"/>
    <p:sldId id="274" r:id="rId12"/>
    <p:sldId id="273" r:id="rId13"/>
    <p:sldId id="285" r:id="rId14"/>
    <p:sldId id="278" r:id="rId15"/>
    <p:sldId id="262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F54DB-3474-4520-8404-D286894BB7CD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AAC31-2ECF-438C-8791-5446AFE72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679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AAC31-2ECF-438C-8791-5446AFE72F2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27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55;&#1089;&#1080;&#1093;&#1086;&#1083;&#1086;&#1075;\&#1056;&#1072;&#1073;&#1086;&#1095;&#1080;&#1081;%20&#1089;&#1090;&#1086;&#1083;\&#1053;&#1086;&#1074;&#1072;&#1103;%20&#1087;&#1072;&#1087;&#1082;&#1072;%20&#1089;%20&#1080;&#1079;&#1084;&#1077;&#1085;\&#1040;&#1089;&#1080;&#1085;&#1086;%20&#1084;&#1086;&#1081;%20&#1075;&#1086;&#1088;&#1086;&#1076;&#1086;&#1082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Психолог\Рабочий стол\X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" name="Рисунок 9" descr="C:\Documents and Settings\Психолог\Рабочий стол\бассейн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480"/>
            <a:ext cx="5214942" cy="4143404"/>
          </a:xfrm>
          <a:prstGeom prst="rect">
            <a:avLst/>
          </a:prstGeom>
          <a:noFill/>
        </p:spPr>
      </p:pic>
      <p:pic>
        <p:nvPicPr>
          <p:cNvPr id="11" name="Рисунок 10" descr="C:\Documents and Settings\Психолог\Рабочий стол\центр развити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928802"/>
            <a:ext cx="492919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Психолог\Рабочий стол\я люблю Асино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14338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Асино мой городок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7"/>
          <a:stretch>
            <a:fillRect/>
          </a:stretch>
        </p:blipFill>
        <p:spPr>
          <a:xfrm>
            <a:off x="285720" y="6357958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0298" y="5857892"/>
            <a:ext cx="664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/>
              <a:t>Главный внештатный педагог-психолог </a:t>
            </a:r>
          </a:p>
          <a:p>
            <a:pPr algn="r"/>
            <a:r>
              <a:rPr lang="ru-RU" sz="2400" dirty="0" smtClean="0"/>
              <a:t>Козлова Ольга Ивановна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Психолог\Рабочий стол\982754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00049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Психолог\Рабочий стол\мифы-о-наркотиках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38"/>
            <a:ext cx="422656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C:\Documents and Settings\Психолог\Рабочий стол\buk3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18354"/>
            <a:ext cx="5143504" cy="3591613"/>
          </a:xfrm>
          <a:prstGeom prst="rect">
            <a:avLst/>
          </a:prstGeom>
          <a:noFill/>
        </p:spPr>
      </p:pic>
      <p:pic>
        <p:nvPicPr>
          <p:cNvPr id="12" name="Рисунок 11" descr="C:\Documents and Settings\Психолог\Local Settings\Temporary Internet Files\Content.Word\20201112_0921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071810"/>
            <a:ext cx="5214942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0" y="214290"/>
            <a:ext cx="2520450" cy="3521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3636" y="357166"/>
            <a:ext cx="278608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МБОУСОШ№</a:t>
            </a:r>
            <a:r>
              <a:rPr lang="ru-RU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в мире, мир во мне»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тетей с ОВЗ и детей «группы риска». </a:t>
            </a:r>
          </a:p>
          <a:p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МАДОУ№4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«Развивай-ка»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6-7 лет</a:t>
            </a:r>
          </a:p>
          <a:p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«Рыбка»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«Мудрый ребёнок»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5-7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D:\Общая\РП Научусь смогу сумею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342902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Общая\РП раз ступенька 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143248"/>
            <a:ext cx="2655157" cy="349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106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3571900" cy="2680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00" y="2996952"/>
            <a:ext cx="4390333" cy="3289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214290"/>
            <a:ext cx="3714776" cy="2786083"/>
          </a:xfrm>
          <a:prstGeom prst="rect">
            <a:avLst/>
          </a:prstGeom>
        </p:spPr>
      </p:pic>
      <p:pic>
        <p:nvPicPr>
          <p:cNvPr id="8" name="Рисунок 7" descr="C:\Documents and Settings\Психолог\Рабочий стол\ПСИХОЛОГАМ\ПСИХ\мо психологоа\DSC061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071810"/>
            <a:ext cx="4071966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8632" cy="21222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3" y="2213241"/>
            <a:ext cx="4680521" cy="26366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4807761"/>
            <a:ext cx="44248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endParaRPr lang="ru-RU" sz="2000" b="1" i="1" u="sng" dirty="0" smtClean="0">
              <a:solidFill>
                <a:srgbClr val="800080"/>
              </a:solidFill>
              <a:latin typeface="inherit"/>
            </a:endParaRPr>
          </a:p>
          <a:p>
            <a:pPr algn="ctr" fontAlgn="base"/>
            <a:r>
              <a:rPr lang="ru-RU" sz="2000" b="1" dirty="0" smtClean="0">
                <a:solidFill>
                  <a:srgbClr val="800080"/>
                </a:solidFill>
                <a:latin typeface="inherit"/>
              </a:rPr>
              <a:t>Жданова </a:t>
            </a:r>
            <a:r>
              <a:rPr lang="ru-RU" sz="2000" b="1" dirty="0">
                <a:solidFill>
                  <a:srgbClr val="800080"/>
                </a:solidFill>
                <a:latin typeface="inherit"/>
              </a:rPr>
              <a:t>Ольга </a:t>
            </a:r>
            <a:r>
              <a:rPr lang="ru-RU" sz="2000" b="1" dirty="0" smtClean="0">
                <a:solidFill>
                  <a:srgbClr val="800080"/>
                </a:solidFill>
                <a:latin typeface="inherit"/>
              </a:rPr>
              <a:t>Игнатьевна,</a:t>
            </a:r>
          </a:p>
          <a:p>
            <a:pPr algn="ctr" fontAlgn="base"/>
            <a:r>
              <a:rPr lang="ru-RU" sz="2000" dirty="0">
                <a:solidFill>
                  <a:srgbClr val="800080"/>
                </a:solidFill>
                <a:latin typeface="inherit"/>
              </a:rPr>
              <a:t>п</a:t>
            </a:r>
            <a:r>
              <a:rPr lang="ru-RU" sz="2000" b="0" dirty="0" smtClean="0">
                <a:solidFill>
                  <a:srgbClr val="800080"/>
                </a:solidFill>
                <a:effectLst/>
                <a:latin typeface="inherit"/>
              </a:rPr>
              <a:t>едагог-психолог МАДОУ «Рыбка»</a:t>
            </a:r>
            <a:endParaRPr lang="ru-RU" sz="2000" b="0" dirty="0">
              <a:solidFill>
                <a:srgbClr val="037DC7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92337"/>
            <a:ext cx="3456384" cy="26462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72000" y="497285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u-RU" sz="2000" b="1" dirty="0">
                <a:solidFill>
                  <a:srgbClr val="800080"/>
                </a:solidFill>
                <a:latin typeface="inherit"/>
              </a:rPr>
              <a:t> </a:t>
            </a:r>
            <a:r>
              <a:rPr lang="ru-RU" sz="2000" b="1" dirty="0" smtClean="0">
                <a:solidFill>
                  <a:srgbClr val="800080"/>
                </a:solidFill>
                <a:latin typeface="inherit"/>
              </a:rPr>
              <a:t>    Пепеляева Людмила Владимировна,</a:t>
            </a:r>
            <a:endParaRPr lang="ru-RU" sz="2000" b="1" dirty="0">
              <a:solidFill>
                <a:srgbClr val="800080"/>
              </a:solidFill>
              <a:latin typeface="inherit"/>
            </a:endParaRPr>
          </a:p>
          <a:p>
            <a:pPr algn="ctr" fontAlgn="base"/>
            <a:r>
              <a:rPr lang="ru-RU" sz="2000" dirty="0" smtClean="0">
                <a:solidFill>
                  <a:srgbClr val="800080"/>
                </a:solidFill>
                <a:latin typeface="inherit"/>
              </a:rPr>
              <a:t>     педагог-психолог </a:t>
            </a:r>
          </a:p>
          <a:p>
            <a:pPr algn="ctr" fontAlgn="base"/>
            <a:r>
              <a:rPr lang="ru-RU" sz="2000" dirty="0" smtClean="0">
                <a:solidFill>
                  <a:srgbClr val="800080"/>
                </a:solidFill>
                <a:latin typeface="inherit"/>
              </a:rPr>
              <a:t>МАОУ гимназия №2 </a:t>
            </a:r>
            <a:endParaRPr lang="ru-RU" sz="2000" dirty="0">
              <a:solidFill>
                <a:srgbClr val="037DC7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3" y="2357430"/>
            <a:ext cx="4286280" cy="3214710"/>
          </a:xfrm>
          <a:prstGeom prst="rect">
            <a:avLst/>
          </a:prstGeom>
        </p:spPr>
      </p:pic>
      <p:pic>
        <p:nvPicPr>
          <p:cNvPr id="5" name="Рисунок 4" descr="C:\Documents and Settings\Психолог\Рабочий стол\ПСИХОЛОГАМ\ПСИХ\мо психологоа\DSC060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4348" y="214290"/>
            <a:ext cx="807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Межведомственное взаимодействие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0562" y="785794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АРБ, клинический психолог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714356"/>
            <a:ext cx="4143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Общественный помощник Уполномоченного по правам ребенка в Томской области, </a:t>
            </a:r>
          </a:p>
          <a:p>
            <a:pPr algn="ctr"/>
            <a:r>
              <a:rPr lang="ru-RU" b="1" dirty="0" smtClean="0"/>
              <a:t>сотрудники БЭЦ, </a:t>
            </a:r>
          </a:p>
          <a:p>
            <a:pPr algn="ctr"/>
            <a:r>
              <a:rPr lang="ru-RU" b="1" dirty="0" smtClean="0"/>
              <a:t>социальные педагоги ОО города</a:t>
            </a:r>
            <a:endParaRPr lang="ru-RU" b="1" dirty="0"/>
          </a:p>
        </p:txBody>
      </p:sp>
      <p:pic>
        <p:nvPicPr>
          <p:cNvPr id="10" name="Рисунок 9" descr="C:\Documents and Settings\Психолог\Local Settings\Temporary Internet Files\Content.Word\9_wRDaZ_P7E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4214818"/>
            <a:ext cx="5786446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072066" y="3786190"/>
            <a:ext cx="2876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Инспекторы ПДН города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4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Администратор\Рабочий стол\кирилл з\DSCN107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85728"/>
            <a:ext cx="4435766" cy="312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570041"/>
            <a:ext cx="4235933" cy="31713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714752"/>
            <a:ext cx="2357454" cy="2934502"/>
          </a:xfrm>
          <a:prstGeom prst="rect">
            <a:avLst/>
          </a:prstGeom>
        </p:spPr>
      </p:pic>
      <p:pic>
        <p:nvPicPr>
          <p:cNvPr id="8" name="Рисунок 7" descr="C:\Documents and Settings\Психолог\Рабочий стол\Новая папка\с почты\неделя психологии\дети\IMG_14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85728"/>
            <a:ext cx="392909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85728"/>
            <a:ext cx="6715140" cy="4054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Documents and Settings\Психолог\Рабочий стол\img_user_file_54fad738909ab_3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14355"/>
            <a:ext cx="7572428" cy="567932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м 20 лет!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96" y="1500174"/>
            <a:ext cx="12144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43570" y="1428736"/>
            <a:ext cx="192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Понять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388" y="1071546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Принять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786678" y="857232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Помочь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4282" y="-24"/>
            <a:ext cx="878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Скорая психологическая помощь </a:t>
            </a:r>
            <a:r>
              <a:rPr lang="ru-RU" sz="3600" b="1" i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Асиновского</a:t>
            </a:r>
            <a:r>
              <a:rPr lang="ru-RU" sz="36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</a:t>
            </a:r>
            <a:endParaRPr lang="ru-RU" sz="3600" b="1" i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1428736"/>
            <a:ext cx="4857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Информационная справка</a:t>
            </a:r>
          </a:p>
          <a:p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муниципалитете </a:t>
            </a:r>
            <a:r>
              <a:rPr lang="ru-RU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Асиновского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работают 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педагогов-психологов: в ДОУ </a:t>
            </a:r>
            <a:r>
              <a:rPr lang="ru-RU" sz="2400" dirty="0" smtClean="0"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8ч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школах , гимназии, коррекционной школе </a:t>
            </a:r>
            <a:r>
              <a:rPr lang="ru-RU" sz="2400" dirty="0" smtClean="0"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3429000"/>
            <a:ext cx="4283533" cy="3212649"/>
          </a:xfrm>
          <a:prstGeom prst="rect">
            <a:avLst/>
          </a:prstGeom>
        </p:spPr>
      </p:pic>
      <p:pic>
        <p:nvPicPr>
          <p:cNvPr id="13" name="Содержимое 3" descr="C:\Documents and Settings\Психолог\Рабочий стол\1595773072_23-p-fon-psikhologiya-57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4"/>
            <a:ext cx="607223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214414" y="2571744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Психологическая диагностика</a:t>
            </a:r>
            <a:endParaRPr lang="ru-RU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7620" y="2571744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Психологическое консультирование 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1736" y="1857364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Психологическая коррекция</a:t>
            </a:r>
            <a:endParaRPr lang="ru-RU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7158" y="1928802"/>
            <a:ext cx="3143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Психологическое просвещение 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4414" y="1214422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Психологическая </a:t>
            </a:r>
          </a:p>
          <a:p>
            <a:pPr algn="ctr"/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профилактика</a:t>
            </a:r>
            <a:endParaRPr lang="en-US" b="1" i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71604" y="4500570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Психологическая экспертиза</a:t>
            </a:r>
            <a:endParaRPr lang="ru-RU" b="1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928670"/>
          <a:ext cx="8572560" cy="2453640"/>
        </p:xfrm>
        <a:graphic>
          <a:graphicData uri="http://schemas.openxmlformats.org/drawingml/2006/table">
            <a:tbl>
              <a:tblPr/>
              <a:tblGrid>
                <a:gridCol w="4168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2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288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У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частие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мониторинге развития психологической службы в системе образования Томской области согласно методическим рекомендациям Федерального ресурсного центра развития психологической службы.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45" marR="44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 – 2025 г.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45" marR="44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Выявление приоритетных рисков, препятствующих  развитию психологически безопасного образовательного пространства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45" marR="44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 descr="C:\Documents and Settings\Психолог\Рабочий стол\tN1xK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3116" y="4149080"/>
            <a:ext cx="2491958" cy="256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00232" y="535782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ДОУ</a:t>
            </a: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3964" y="4365103"/>
            <a:ext cx="19328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МАОУ,  МБОУ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СОШ: №4, №1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МАОУ гимназия №2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1460" y="3501009"/>
            <a:ext cx="3153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коррекц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школа №10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Двойная стрелка влево/вправо 8"/>
          <p:cNvSpPr/>
          <p:nvPr/>
        </p:nvSpPr>
        <p:spPr>
          <a:xfrm rot="20019459">
            <a:off x="6156611" y="4829723"/>
            <a:ext cx="884757" cy="37964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0701">
            <a:off x="5205860" y="3823073"/>
            <a:ext cx="774605" cy="5581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01600">
            <a:off x="3116268" y="5112789"/>
            <a:ext cx="938865" cy="7620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6" y="3673994"/>
            <a:ext cx="5056260" cy="605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894242"/>
              </p:ext>
            </p:extLst>
          </p:nvPr>
        </p:nvGraphicFramePr>
        <p:xfrm>
          <a:off x="214282" y="428604"/>
          <a:ext cx="8786874" cy="1920276"/>
        </p:xfrm>
        <a:graphic>
          <a:graphicData uri="http://schemas.openxmlformats.org/drawingml/2006/table">
            <a:tbl>
              <a:tblPr/>
              <a:tblGrid>
                <a:gridCol w="427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0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02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  <a:r>
                        <a:rPr lang="ru-RU" sz="18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и регулярное обновление </a:t>
                      </a:r>
                      <a:r>
                        <a:rPr kumimoji="0" lang="ru-RU" sz="18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контента</a:t>
                      </a: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раздела п</a:t>
                      </a:r>
                      <a:r>
                        <a:rPr lang="ru-RU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сихологическое </a:t>
                      </a: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просвещение и консультирование родителей (законных представителей) обучающихся по проблемам обучения, воспитания и развития.</a:t>
                      </a:r>
                    </a:p>
                  </a:txBody>
                  <a:tcPr marL="44245" marR="44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г., </a:t>
                      </a:r>
                      <a:b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далее постоянно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245" marR="44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Информационный ресурс психолого-педагогического просвещения для родителей по вопросам обучения и воспитания детей.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245" marR="44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Рисунок 5" descr="C:\Documents and Settings\Психолог\Local Settings\Temporary Internet Files\Content.Word\IMG_15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433553"/>
            <a:ext cx="3168352" cy="31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025718"/>
              </p:ext>
            </p:extLst>
          </p:nvPr>
        </p:nvGraphicFramePr>
        <p:xfrm>
          <a:off x="3347864" y="2385943"/>
          <a:ext cx="5653292" cy="4278753"/>
        </p:xfrm>
        <a:graphic>
          <a:graphicData uri="http://schemas.openxmlformats.org/drawingml/2006/table">
            <a:tbl>
              <a:tblPr/>
              <a:tblGrid>
                <a:gridCol w="1167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Котова Н.В.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МБДОУ№18 «Сказка».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skazka@asino.tomsknet.ru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http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://asskazka.dou.tomsk.ru/roditelyam/psihologicheskaya-mozaika/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7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Волкова И.А.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МАДОУ№3 «Радуга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http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://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volkova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dou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tomsk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irochka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vasino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@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mail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Жданова О.И.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МАДОУ «Рыбка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asinoribka@bk.ru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olgazhdanova2015@mail.ru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1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Пигалева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И.В.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МАДОУ№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4«Журавушка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vip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sad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4@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mail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piqalevai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@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mail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7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Комогорова Н.Ю.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МБДОУ№5 «Белочка»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asbel5@rambler.ru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Komoqorova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1974@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mail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7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Ивановская Ю.А.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МАДОУ№16 «Солнышко»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Sad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16@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sibmail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com</a:t>
                      </a:r>
                      <a:endParaRPr lang="ru-RU" sz="1000" u="sng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https://ivanovskaya1988.wixsite.com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mysite-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ivanovskaya88 </a:t>
                      </a:r>
                      <a:endParaRPr lang="ru-RU" sz="10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4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Карелина И. В.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МАДОУ№2 «Пчёлка»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sad2asino@mail.ru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2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Лапшина И.В.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МАДОУ №1«Алёнушка»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http://as-alenushka.dou.tomsk.ru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0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Полухина О.В.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МБОУ-СОШ№1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asino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-1@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mail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solonka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15@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mail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8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Маторыкина О.М.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olga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matorykina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@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mail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Пепеляева Л.В.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МАОУ-гимназия №2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shk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2@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asino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tomsknet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pepelyaeva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_158@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mail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1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Козлова О.И 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МАОУ СОШ №4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(гл. внештатный пед-псих)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shk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4@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asino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tomsknet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r>
                        <a:rPr lang="ru-RU" sz="1000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</a:t>
                      </a: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8(38241)2-42-95, </a:t>
                      </a:r>
                      <a:endParaRPr lang="ru-RU" sz="1000" u="sng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Kozlova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_73@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sibmail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com</a:t>
                      </a:r>
                      <a:endParaRPr lang="ru-RU" sz="1000" u="sng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https://cloud.mail.ru/public/3a8E/5FmtbjS7M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0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Бочкарёва О.В.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МКОУ «ОШ ОВЗ№10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Shk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10@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asino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tomsknet</a:t>
                      </a:r>
                      <a:r>
                        <a:rPr lang="ru-RU" sz="1000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r>
                        <a:rPr lang="ru-RU" sz="1000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8(38241)2-81-95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1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Белкина И. Л.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МКОУ «ОШ ОВЗ№10 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Shk</a:t>
                      </a:r>
                      <a:r>
                        <a:rPr lang="ru-RU" sz="100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10@</a:t>
                      </a:r>
                      <a:r>
                        <a:rPr lang="en-US" sz="1000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asino</a:t>
                      </a:r>
                      <a:r>
                        <a:rPr lang="ru-RU" sz="100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tomsknet</a:t>
                      </a:r>
                      <a:r>
                        <a:rPr lang="ru-RU" sz="100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000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r>
                        <a:rPr lang="ru-RU" sz="100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</a:t>
                      </a: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belkin-terem@mail.ru</a:t>
                      </a:r>
                      <a:endParaRPr lang="ru-RU" sz="1000" u="sng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http://as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col10.edu.tomsk.ru</a:t>
                      </a:r>
                      <a:r>
                        <a:rPr lang="ru-RU" sz="100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/</a:t>
                      </a:r>
                      <a:r>
                        <a:rPr lang="en-US" sz="1000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konsultatsionnyj-tsentr</a:t>
                      </a:r>
                      <a:r>
                        <a:rPr lang="ru-RU" sz="100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206579" cy="648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722070"/>
            <a:ext cx="4124661" cy="712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836712"/>
            <a:ext cx="2895102" cy="5790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2" y="1928802"/>
            <a:ext cx="4937115" cy="340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9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63124"/>
            <a:ext cx="5291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Обмен опытом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06383"/>
            <a:ext cx="2445203" cy="3502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905820"/>
            <a:ext cx="2779582" cy="40675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573016"/>
            <a:ext cx="3957535" cy="2793863"/>
          </a:xfrm>
          <a:prstGeom prst="rect">
            <a:avLst/>
          </a:prstGeom>
        </p:spPr>
      </p:pic>
      <p:pic>
        <p:nvPicPr>
          <p:cNvPr id="8" name="Рисунок 7" descr="Нам 20 лет!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1214422"/>
            <a:ext cx="142876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38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593541"/>
              </p:ext>
            </p:extLst>
          </p:nvPr>
        </p:nvGraphicFramePr>
        <p:xfrm>
          <a:off x="0" y="116632"/>
          <a:ext cx="9144000" cy="7271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0019">
                  <a:extLst>
                    <a:ext uri="{9D8B030D-6E8A-4147-A177-3AD203B41FA5}">
                      <a16:colId xmlns:a16="http://schemas.microsoft.com/office/drawing/2014/main" val="2833159029"/>
                    </a:ext>
                  </a:extLst>
                </a:gridCol>
                <a:gridCol w="5785963">
                  <a:extLst>
                    <a:ext uri="{9D8B030D-6E8A-4147-A177-3AD203B41FA5}">
                      <a16:colId xmlns:a16="http://schemas.microsoft.com/office/drawing/2014/main" val="1767687296"/>
                    </a:ext>
                  </a:extLst>
                </a:gridCol>
                <a:gridCol w="1538018">
                  <a:extLst>
                    <a:ext uri="{9D8B030D-6E8A-4147-A177-3AD203B41FA5}">
                      <a16:colId xmlns:a16="http://schemas.microsoft.com/office/drawing/2014/main" val="1374472144"/>
                    </a:ext>
                  </a:extLst>
                </a:gridCol>
              </a:tblGrid>
              <a:tr h="405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РМО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27" marR="37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Выступающие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27" marR="37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27" marR="37927" marT="0" marB="0"/>
                </a:tc>
                <a:extLst>
                  <a:ext uri="{0D108BD9-81ED-4DB2-BD59-A6C34878D82A}">
                    <a16:rowId xmlns:a16="http://schemas.microsoft.com/office/drawing/2014/main" val="3307377016"/>
                  </a:ext>
                </a:extLst>
              </a:tr>
              <a:tr h="6219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«Работа педагога-психолога                                                    с родителями:                                                          проблемы и пути решения»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26.09.2019г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27" marR="37927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ru-RU" sz="14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акценты во взаимодействии педагога-психолога ДОУ с родителями воспитанников»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Жданова Ольга Игнатьевна,                                                  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педагог-психолог МБДОУ д\с «Рыбка»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«Игровые занятия как формы работы педагога-психолога ДОУ с родителями»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Волкова Ирина Александровна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педагог-психолог МАДОУ №3 д\с «Радуга»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«Работа с родителями в период адаптации первоклассников: Вот и стали мы ученики»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Козлова Ольга Ивановна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педагог-психолог МАОУ-СОШ №4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 взаимодействии педагога-психолога с родителями ДОУ»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Котова Наталья Васильевна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педагог-психолог МБДОУ д\с №18 «Сказка»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«Психологическое просвещение родителей воспитанников по средствам занятий с элементами тренинга»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Пигалева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Ирина Владимировна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педагог-психолог МБДОУ №4 д\с «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Журавушка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27" marR="37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МАОУ-СОШ №4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27" marR="37927" marT="0" marB="0"/>
                </a:tc>
                <a:extLst>
                  <a:ext uri="{0D108BD9-81ED-4DB2-BD59-A6C34878D82A}">
                    <a16:rowId xmlns:a16="http://schemas.microsoft.com/office/drawing/2014/main" val="265771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4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9096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5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РМО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27" marR="37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Выступающие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27" marR="37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27" marR="3792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9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2000" b="1" i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Роль педагога-психолога по                                                                                                         преодолению трудностей                                                                                                                           в развитии и обучении»</a:t>
                      </a:r>
                      <a:endParaRPr lang="ru-RU" sz="20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23.01.2020</a:t>
                      </a:r>
                      <a:endParaRPr lang="ru-RU" sz="20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27" marR="37927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ru-RU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Из опыта работы по преодолению страхов у дошкольников»</a:t>
                      </a:r>
                      <a:endParaRPr lang="ru-RU" sz="16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Котова Наталья Васильевна</a:t>
                      </a:r>
                      <a:endParaRPr lang="ru-RU" sz="1600" b="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педагог-психолог МБДОУ </a:t>
                      </a:r>
                      <a:r>
                        <a:rPr lang="ru-RU" sz="1600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д\с</a:t>
                      </a:r>
                      <a:r>
                        <a:rPr lang="ru-RU" sz="16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№18 «Сказка»</a:t>
                      </a:r>
                      <a:endParaRPr lang="ru-RU" sz="1600" i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«Использование логических блоков </a:t>
                      </a:r>
                      <a:r>
                        <a:rPr lang="ru-RU" sz="16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Дьенеша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 в коррекционной работе педагога-психолога с детьми дошкольного возраста»</a:t>
                      </a:r>
                      <a:endParaRPr lang="ru-RU" sz="16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Волкова Ирина Александровна</a:t>
                      </a:r>
                      <a:endParaRPr lang="ru-RU" sz="1600" b="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педагог-психолог МАДОУ №3 </a:t>
                      </a:r>
                      <a:r>
                        <a:rPr lang="ru-RU" sz="1600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д\с</a:t>
                      </a:r>
                      <a:r>
                        <a:rPr lang="ru-RU" sz="16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«Радуга»  </a:t>
                      </a:r>
                      <a:endParaRPr lang="ru-RU" sz="1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«Развитие 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логического </a:t>
                      </a:r>
                      <a:r>
                        <a:rPr lang="ru-RU" sz="16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мышлениядетей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 6-7 лет с использованием игровых наборов </a:t>
                      </a:r>
                      <a:r>
                        <a:rPr lang="ru-RU" sz="16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В.Воскобовича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6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Пиголева</a:t>
                      </a:r>
                      <a:r>
                        <a:rPr lang="ru-RU" sz="1600" b="1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Ирина</a:t>
                      </a:r>
                      <a:r>
                        <a:rPr lang="ru-RU" sz="16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Владимировна</a:t>
                      </a:r>
                      <a:endParaRPr lang="ru-RU" sz="1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педагог-психолог МБДОУ №4д\с «</a:t>
                      </a:r>
                      <a:r>
                        <a:rPr lang="ru-RU" sz="1600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Журавушка</a:t>
                      </a:r>
                      <a:r>
                        <a:rPr lang="ru-RU" sz="16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Практика консультирования родителей и детей имеющих трудности в обучении и развитии»</a:t>
                      </a:r>
                      <a:endParaRPr lang="ru-RU" sz="16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Жданова Ольга Игнатьевна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</a:t>
                      </a:r>
                      <a:endParaRPr lang="ru-RU" sz="1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</a:t>
                      </a:r>
                      <a:r>
                        <a:rPr lang="ru-RU" sz="1600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педагог-психологМБДОУ</a:t>
                      </a:r>
                      <a:r>
                        <a:rPr lang="ru-RU" sz="16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д\с</a:t>
                      </a:r>
                      <a:r>
                        <a:rPr lang="ru-RU" sz="16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«Рыбка»</a:t>
                      </a:r>
                      <a:endParaRPr lang="ru-RU" sz="1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«Роль педагога-психолога по </a:t>
                      </a:r>
                      <a:r>
                        <a:rPr lang="ru-RU" sz="16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преодолениютрудностей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 в обучении и развитии у первоклассников»</a:t>
                      </a:r>
                      <a:endParaRPr lang="ru-RU" sz="16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Козлова Ольга Ивановна</a:t>
                      </a:r>
                      <a:endParaRPr lang="ru-RU" sz="1600" b="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педагог-психолог МАОУ-СОШ №4</a:t>
                      </a:r>
                      <a:endParaRPr lang="ru-RU" sz="1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«Опыт работы педагога-психолога школы по преодолению</a:t>
                      </a:r>
                      <a:r>
                        <a:rPr lang="ru-RU" sz="16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трудностей в обучении и развитии»</a:t>
                      </a:r>
                      <a:endParaRPr lang="ru-RU" sz="16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Пепеляева Людмила Владимировна</a:t>
                      </a:r>
                      <a:endParaRPr lang="ru-RU" sz="1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педагог-психолог  МАОУ гимназия №</a:t>
                      </a:r>
                      <a:r>
                        <a:rPr lang="ru-RU" sz="14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27" marR="37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1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69895" algn="ctr"/>
                          <a:tab pos="3881755" algn="l"/>
                        </a:tabLst>
                        <a:defRPr/>
                      </a:pPr>
                      <a:r>
                        <a:rPr lang="ru-RU" sz="1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i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МБДОУ «Рыбка</a:t>
                      </a:r>
                      <a:r>
                        <a:rPr lang="ru-RU" sz="1400" b="1" i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400" b="1" i="0" dirty="0" smtClean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388175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27" marR="3792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4104456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36712"/>
            <a:ext cx="4379979" cy="32849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2" y="3663505"/>
            <a:ext cx="4103817" cy="30778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0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просвещение и консультирование родителей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Documents and Settings\Психолог\Рабочий стол\Новая папка с измен\4кл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286256"/>
            <a:ext cx="4500594" cy="2357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08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1406</TotalTime>
  <Words>765</Words>
  <Application>Microsoft Office PowerPoint</Application>
  <PresentationFormat>Экран (4:3)</PresentationFormat>
  <Paragraphs>171</Paragraphs>
  <Slides>16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Constantia</vt:lpstr>
      <vt:lpstr>Georgia</vt:lpstr>
      <vt:lpstr>inherit</vt:lpstr>
      <vt:lpstr>Symbol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128</cp:revision>
  <dcterms:modified xsi:type="dcterms:W3CDTF">2020-11-15T10:33:09Z</dcterms:modified>
</cp:coreProperties>
</file>