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257300"/>
            <a:ext cx="9259887" cy="352008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Организация контент-фильтрации Интернет-трафика в образовательной организации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dirty="0" smtClean="0"/>
          </a:p>
          <a:p>
            <a:pPr algn="r"/>
            <a:r>
              <a:rPr lang="ru-RU" dirty="0" smtClean="0"/>
              <a:t>Серов Ю.П., учитель МАОУ СОШ № 64 </a:t>
            </a:r>
            <a:r>
              <a:rPr lang="ru-RU" dirty="0" err="1" smtClean="0"/>
              <a:t>г.Томска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270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нормативные акты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76400"/>
            <a:ext cx="8915400" cy="4234822"/>
          </a:xfrm>
        </p:spPr>
        <p:txBody>
          <a:bodyPr>
            <a:normAutofit/>
          </a:bodyPr>
          <a:lstStyle/>
          <a:p>
            <a:r>
              <a:rPr lang="ru-RU" sz="2400" dirty="0"/>
              <a:t>Закон «О защите детей от информации, причиняющей вред их здоровью и развитию» (436-ФЗ) </a:t>
            </a:r>
          </a:p>
          <a:p>
            <a:r>
              <a:rPr lang="ru-RU" sz="2400" dirty="0"/>
              <a:t>Закон «О противодействии экстремистской деятельности» (114-ФЗ) </a:t>
            </a:r>
          </a:p>
          <a:p>
            <a:r>
              <a:rPr lang="ru-RU" sz="2400" dirty="0"/>
              <a:t>Методические рекомендации Министерства образования и науки «по ограничению в образовательных организациях доступа обучающихся к видам информации, распространяемой посредством сети Интернет, причиняющей вред их здоровью» </a:t>
            </a:r>
          </a:p>
        </p:txBody>
      </p:sp>
    </p:spTree>
    <p:extLst>
      <p:ext uri="{BB962C8B-B14F-4D97-AF65-F5344CB8AC3E}">
        <p14:creationId xmlns:p14="http://schemas.microsoft.com/office/powerpoint/2010/main" val="398715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Системы контент-фильтрации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22400"/>
            <a:ext cx="8915400" cy="4851400"/>
          </a:xfrm>
        </p:spPr>
        <p:txBody>
          <a:bodyPr/>
          <a:lstStyle/>
          <a:p>
            <a:r>
              <a:rPr lang="ru-RU" sz="2200" dirty="0" smtClean="0"/>
              <a:t>На основе свободных программных средств (например </a:t>
            </a:r>
            <a:r>
              <a:rPr lang="en-US" sz="2200" b="1" dirty="0" smtClean="0"/>
              <a:t>squid</a:t>
            </a:r>
            <a:r>
              <a:rPr lang="ru-RU" sz="2200" dirty="0" smtClean="0"/>
              <a:t>) </a:t>
            </a:r>
            <a:r>
              <a:rPr lang="ru-RU" sz="2200" dirty="0" smtClean="0">
                <a:solidFill>
                  <a:srgbClr val="FF0000"/>
                </a:solidFill>
              </a:rPr>
              <a:t>Недостаток-нужно самим сопровождать;</a:t>
            </a:r>
          </a:p>
          <a:p>
            <a:r>
              <a:rPr lang="ru-RU" sz="2200" dirty="0" smtClean="0"/>
              <a:t>Фильтрация от провайдера </a:t>
            </a:r>
            <a:r>
              <a:rPr lang="ru-RU" sz="2200" dirty="0" smtClean="0">
                <a:solidFill>
                  <a:srgbClr val="FF0000"/>
                </a:solidFill>
              </a:rPr>
              <a:t>Недостаток-нельзя изменять настройки, фильтрация работает на все компьютеры;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На основе модулей родительского контроля антивирусов </a:t>
            </a:r>
            <a:r>
              <a:rPr lang="ru-RU" sz="2200" dirty="0" smtClean="0">
                <a:solidFill>
                  <a:srgbClr val="FF0000"/>
                </a:solidFill>
              </a:rPr>
              <a:t>Недостаток-фильтрация не всех категорий;</a:t>
            </a:r>
          </a:p>
          <a:p>
            <a:r>
              <a:rPr lang="ru-RU" sz="2200" dirty="0">
                <a:solidFill>
                  <a:schemeClr val="tx1"/>
                </a:solidFill>
              </a:rPr>
              <a:t>Использование бесплатной контент-фильтрации Яндекс DNS </a:t>
            </a:r>
            <a:endParaRPr lang="ru-RU" sz="2200" dirty="0" smtClean="0">
              <a:solidFill>
                <a:schemeClr val="tx1"/>
              </a:solidFill>
            </a:endParaRPr>
          </a:p>
          <a:p>
            <a:r>
              <a:rPr lang="ru-RU" sz="2200" dirty="0" smtClean="0">
                <a:solidFill>
                  <a:schemeClr val="tx1"/>
                </a:solidFill>
              </a:rPr>
              <a:t>Использование платного решения (например </a:t>
            </a:r>
            <a:r>
              <a:rPr lang="en-US" sz="2200" b="1" dirty="0" err="1" smtClean="0"/>
              <a:t>UserGate</a:t>
            </a:r>
            <a:r>
              <a:rPr lang="en-US" sz="2200" b="1" dirty="0" smtClean="0"/>
              <a:t> </a:t>
            </a:r>
            <a:r>
              <a:rPr lang="en-US" sz="2200" b="1" dirty="0"/>
              <a:t>Proxy &amp; </a:t>
            </a:r>
            <a:r>
              <a:rPr lang="en-US" sz="2200" b="1" dirty="0" smtClean="0"/>
              <a:t>Firewall</a:t>
            </a:r>
            <a:r>
              <a:rPr lang="ru-RU" sz="2200" b="1" dirty="0" smtClean="0"/>
              <a:t>, </a:t>
            </a:r>
            <a:r>
              <a:rPr lang="en-US" sz="2200" b="1" dirty="0" smtClean="0"/>
              <a:t>KinderGate</a:t>
            </a:r>
            <a:r>
              <a:rPr lang="ru-RU" sz="2200" b="1" dirty="0" smtClean="0"/>
              <a:t>, Интернет Контроль Сервер, </a:t>
            </a:r>
            <a:r>
              <a:rPr lang="en-US" sz="2200" b="1" dirty="0" err="1" smtClean="0"/>
              <a:t>SkyDNS</a:t>
            </a:r>
            <a:r>
              <a:rPr lang="ru-RU" sz="2200" b="1" dirty="0" smtClean="0"/>
              <a:t>, </a:t>
            </a:r>
            <a:r>
              <a:rPr lang="en-US" sz="2400" b="1" dirty="0" err="1"/>
              <a:t>Rejector</a:t>
            </a:r>
            <a:r>
              <a:rPr lang="en-US" sz="2200" dirty="0" smtClean="0"/>
              <a:t>).</a:t>
            </a:r>
            <a:endParaRPr lang="en-US" sz="2200" b="1" dirty="0"/>
          </a:p>
          <a:p>
            <a:endParaRPr lang="ru-RU" sz="2200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480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66910"/>
            <a:ext cx="8911687" cy="1280890"/>
          </a:xfrm>
        </p:spPr>
        <p:txBody>
          <a:bodyPr/>
          <a:lstStyle/>
          <a:p>
            <a:pPr algn="ctr"/>
            <a:r>
              <a:rPr lang="ru-RU" dirty="0"/>
              <a:t>Возможности </a:t>
            </a:r>
            <a:r>
              <a:rPr lang="en-US" dirty="0" err="1"/>
              <a:t>SkyDNS</a:t>
            </a:r>
            <a:r>
              <a:rPr lang="en-US" dirty="0"/>
              <a:t>.</a:t>
            </a:r>
            <a:r>
              <a:rPr lang="ru-RU" dirty="0"/>
              <a:t>Школа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28554" y="964276"/>
            <a:ext cx="9925396" cy="5669279"/>
          </a:xfrm>
        </p:spPr>
        <p:txBody>
          <a:bodyPr>
            <a:normAutofit/>
          </a:bodyPr>
          <a:lstStyle/>
          <a:p>
            <a:r>
              <a:rPr lang="ru-RU" dirty="0" smtClean="0"/>
              <a:t>Фильтрация </a:t>
            </a:r>
            <a:r>
              <a:rPr lang="ru-RU" dirty="0"/>
              <a:t>интернета на неограниченном числе </a:t>
            </a:r>
            <a:r>
              <a:rPr lang="ru-RU" dirty="0" smtClean="0"/>
              <a:t>компьютеров</a:t>
            </a:r>
            <a:endParaRPr lang="en-US" dirty="0" smtClean="0"/>
          </a:p>
          <a:p>
            <a:r>
              <a:rPr lang="ru-RU" dirty="0" smtClean="0"/>
              <a:t>Блокировка </a:t>
            </a:r>
            <a:r>
              <a:rPr lang="ru-RU" dirty="0"/>
              <a:t>большинства видов онлайн-рекламы: графических баннеров, всплывающих окон и контекстной </a:t>
            </a:r>
            <a:r>
              <a:rPr lang="ru-RU" dirty="0" smtClean="0"/>
              <a:t>рекламы</a:t>
            </a:r>
            <a:endParaRPr lang="en-US" dirty="0" smtClean="0"/>
          </a:p>
          <a:p>
            <a:r>
              <a:rPr lang="ru-RU" dirty="0" smtClean="0"/>
              <a:t>Защита </a:t>
            </a:r>
            <a:r>
              <a:rPr lang="ru-RU" dirty="0"/>
              <a:t>компьютеров любого типа и с любыми операционными системами </a:t>
            </a:r>
            <a:endParaRPr lang="en-US" dirty="0" smtClean="0"/>
          </a:p>
          <a:p>
            <a:r>
              <a:rPr lang="ru-RU" dirty="0" smtClean="0"/>
              <a:t>Запрет </a:t>
            </a:r>
            <a:r>
              <a:rPr lang="ru-RU" dirty="0"/>
              <a:t>доступа к ресурсам, распространяющим вредоносное ПО (</a:t>
            </a:r>
            <a:r>
              <a:rPr lang="ru-RU" dirty="0" err="1"/>
              <a:t>фишинг</a:t>
            </a:r>
            <a:r>
              <a:rPr lang="ru-RU" dirty="0"/>
              <a:t>, вирусы) </a:t>
            </a:r>
            <a:endParaRPr lang="en-US" dirty="0" smtClean="0"/>
          </a:p>
          <a:p>
            <a:r>
              <a:rPr lang="ru-RU" dirty="0" smtClean="0"/>
              <a:t>Безопасный </a:t>
            </a:r>
            <a:r>
              <a:rPr lang="ru-RU" dirty="0"/>
              <a:t>режим на </a:t>
            </a:r>
            <a:r>
              <a:rPr lang="ru-RU" dirty="0" err="1" smtClean="0"/>
              <a:t>YouTube</a:t>
            </a:r>
            <a:endParaRPr lang="en-US" dirty="0" smtClean="0"/>
          </a:p>
          <a:p>
            <a:r>
              <a:rPr lang="en-US" dirty="0" smtClean="0"/>
              <a:t>C</a:t>
            </a:r>
            <a:r>
              <a:rPr lang="ru-RU" dirty="0" err="1" smtClean="0"/>
              <a:t>обственная</a:t>
            </a:r>
            <a:r>
              <a:rPr lang="ru-RU" dirty="0" smtClean="0"/>
              <a:t> </a:t>
            </a:r>
            <a:r>
              <a:rPr lang="ru-RU" dirty="0"/>
              <a:t>безопасная поисковая система poisk.skydns.ru, которая осуществляет блокировку запрещенной информации еще на уровне запросов. </a:t>
            </a:r>
            <a:endParaRPr lang="en-US" dirty="0" smtClean="0"/>
          </a:p>
          <a:p>
            <a:r>
              <a:rPr lang="ru-RU" dirty="0" smtClean="0"/>
              <a:t>Возможность настраивать разный режим фильтрации для категорий пользователей</a:t>
            </a:r>
          </a:p>
          <a:p>
            <a:r>
              <a:rPr lang="ru-RU" dirty="0" smtClean="0"/>
              <a:t>Возможность подключения «белого списка»</a:t>
            </a:r>
          </a:p>
          <a:p>
            <a:r>
              <a:rPr lang="ru-RU" dirty="0" smtClean="0"/>
              <a:t>Хорошая поддержка, входит в Единый реестр отечественного ПО</a:t>
            </a:r>
            <a:endParaRPr lang="en-US" dirty="0" smtClean="0"/>
          </a:p>
          <a:p>
            <a:r>
              <a:rPr lang="ru-RU" dirty="0" smtClean="0"/>
              <a:t>Распространяется через партнеров, в Томске ООО «</a:t>
            </a:r>
            <a:r>
              <a:rPr lang="ru-RU" dirty="0" err="1" smtClean="0"/>
              <a:t>Игрем</a:t>
            </a:r>
            <a:r>
              <a:rPr lang="ru-RU" dirty="0" smtClean="0"/>
              <a:t>» (тел. (3822) 499-499)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8588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Комплект </a:t>
            </a:r>
            <a:r>
              <a:rPr lang="en-US" dirty="0" err="1"/>
              <a:t>SkyDNS</a:t>
            </a:r>
            <a:r>
              <a:rPr lang="en-US" dirty="0"/>
              <a:t>.</a:t>
            </a:r>
            <a:r>
              <a:rPr lang="ru-RU" dirty="0"/>
              <a:t>Школа </a:t>
            </a:r>
            <a:r>
              <a:rPr lang="en-US" dirty="0" smtClean="0"/>
              <a:t>Z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(</a:t>
            </a:r>
            <a:r>
              <a:rPr lang="ru-RU" sz="2200" dirty="0"/>
              <a:t>Интернет-шлюз </a:t>
            </a:r>
            <a:r>
              <a:rPr lang="ru-RU" sz="2200" dirty="0" err="1"/>
              <a:t>ZyXEL</a:t>
            </a:r>
            <a:r>
              <a:rPr lang="ru-RU" sz="2200" dirty="0"/>
              <a:t> </a:t>
            </a:r>
            <a:r>
              <a:rPr lang="ru-RU" sz="2200" dirty="0" err="1"/>
              <a:t>Keenetic</a:t>
            </a:r>
            <a:r>
              <a:rPr lang="ru-RU" sz="2200" dirty="0"/>
              <a:t> со встроенным модулем контент-фильтрации </a:t>
            </a:r>
            <a:r>
              <a:rPr lang="ru-RU" sz="2200" dirty="0" err="1" smtClean="0"/>
              <a:t>SkyDNS</a:t>
            </a:r>
            <a:r>
              <a:rPr lang="ru-RU" sz="2200" dirty="0" smtClean="0"/>
              <a:t>)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71700"/>
            <a:ext cx="8915400" cy="4330700"/>
          </a:xfrm>
        </p:spPr>
        <p:txBody>
          <a:bodyPr/>
          <a:lstStyle/>
          <a:p>
            <a:r>
              <a:rPr lang="ru-RU" dirty="0" smtClean="0"/>
              <a:t>Защита </a:t>
            </a:r>
            <a:r>
              <a:rPr lang="ru-RU" dirty="0"/>
              <a:t>неограниченного числа компьютеров в </a:t>
            </a:r>
            <a:r>
              <a:rPr lang="ru-RU" dirty="0" smtClean="0"/>
              <a:t>сети</a:t>
            </a:r>
          </a:p>
          <a:p>
            <a:r>
              <a:rPr lang="ru-RU" dirty="0" smtClean="0"/>
              <a:t>Надежная </a:t>
            </a:r>
            <a:r>
              <a:rPr lang="ru-RU" dirty="0"/>
              <a:t>и мощная аппаратная платформа </a:t>
            </a:r>
            <a:r>
              <a:rPr lang="ru-RU" dirty="0" err="1"/>
              <a:t>ZyXEL</a:t>
            </a:r>
            <a:r>
              <a:rPr lang="ru-RU" dirty="0"/>
              <a:t> </a:t>
            </a:r>
            <a:r>
              <a:rPr lang="ru-RU" dirty="0" err="1"/>
              <a:t>Keenetic</a:t>
            </a:r>
            <a:r>
              <a:rPr lang="ru-RU" dirty="0"/>
              <a:t> </a:t>
            </a:r>
            <a:r>
              <a:rPr lang="ru-RU" dirty="0" smtClean="0"/>
              <a:t>III</a:t>
            </a:r>
          </a:p>
          <a:p>
            <a:r>
              <a:rPr lang="ru-RU" dirty="0" smtClean="0"/>
              <a:t>Более </a:t>
            </a:r>
            <a:r>
              <a:rPr lang="ru-RU" dirty="0"/>
              <a:t>50 категорий для блокировки, индивидуальная настройка фильтров для отдельных </a:t>
            </a:r>
            <a:r>
              <a:rPr lang="ru-RU" dirty="0" smtClean="0"/>
              <a:t>компьютеров</a:t>
            </a:r>
          </a:p>
          <a:p>
            <a:r>
              <a:rPr lang="ru-RU" dirty="0" smtClean="0"/>
              <a:t>Двухуровневая </a:t>
            </a:r>
            <a:r>
              <a:rPr lang="ru-RU" dirty="0"/>
              <a:t>фильтрация запрещенных сайтов в соответствии с российским </a:t>
            </a:r>
            <a:r>
              <a:rPr lang="ru-RU" dirty="0" smtClean="0"/>
              <a:t>законодательством</a:t>
            </a:r>
          </a:p>
          <a:p>
            <a:r>
              <a:rPr lang="ru-RU" dirty="0" smtClean="0"/>
              <a:t>Расширенная </a:t>
            </a:r>
            <a:r>
              <a:rPr lang="ru-RU" dirty="0"/>
              <a:t>статистика посещения веб-ресурсов и поисковых </a:t>
            </a:r>
            <a:r>
              <a:rPr lang="ru-RU" dirty="0" smtClean="0"/>
              <a:t>запросов</a:t>
            </a:r>
          </a:p>
          <a:p>
            <a:r>
              <a:rPr lang="ru-RU" dirty="0" smtClean="0"/>
              <a:t>Цена 14000 рублей.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2825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113905"/>
            <a:ext cx="8915400" cy="4797317"/>
          </a:xfrm>
        </p:spPr>
        <p:txBody>
          <a:bodyPr/>
          <a:lstStyle/>
          <a:p>
            <a:pPr marL="0" indent="0">
              <a:buNone/>
            </a:pPr>
            <a:r>
              <a:rPr lang="ru-RU" sz="4400" dirty="0" smtClean="0"/>
              <a:t>Спасибо за внимание!</a:t>
            </a:r>
          </a:p>
          <a:p>
            <a:pPr marL="0" indent="0">
              <a:buNone/>
            </a:pPr>
            <a:endParaRPr lang="en-US" sz="4400" dirty="0"/>
          </a:p>
          <a:p>
            <a:pPr marL="0" indent="0" algn="r">
              <a:buNone/>
            </a:pPr>
            <a:r>
              <a:rPr lang="en-US" sz="1600" dirty="0" smtClean="0"/>
              <a:t>serov@igrem.ru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706" y="3258766"/>
            <a:ext cx="5619403" cy="316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43004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</TotalTime>
  <Words>299</Words>
  <Application>Microsoft Office PowerPoint</Application>
  <PresentationFormat>Широкоэкранный</PresentationFormat>
  <Paragraphs>38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Легкий дым</vt:lpstr>
      <vt:lpstr>Организация контент-фильтрации Интернет-трафика в образовательной организации</vt:lpstr>
      <vt:lpstr>Основные нормативные акты</vt:lpstr>
      <vt:lpstr>Системы контент-фильтрации</vt:lpstr>
      <vt:lpstr>Возможности SkyDNS.Школа</vt:lpstr>
      <vt:lpstr>Комплект SkyDNS.Школа Z (Интернет-шлюз ZyXEL Keenetic со встроенным модулем контент-фильтрации SkyDNS)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контент-фильтрации Интернет-трафика в образовательной организации</dc:title>
  <dc:creator>Vospitatel</dc:creator>
  <cp:lastModifiedBy>Ирина Андреевна Абрашкина</cp:lastModifiedBy>
  <cp:revision>7</cp:revision>
  <dcterms:created xsi:type="dcterms:W3CDTF">2018-08-22T23:32:43Z</dcterms:created>
  <dcterms:modified xsi:type="dcterms:W3CDTF">2018-08-27T09:24:53Z</dcterms:modified>
</cp:coreProperties>
</file>