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291" r:id="rId1"/>
    <p:sldMasterId id="2147484787" r:id="rId2"/>
  </p:sldMasterIdLst>
  <p:notesMasterIdLst>
    <p:notesMasterId r:id="rId53"/>
  </p:notesMasterIdLst>
  <p:sldIdLst>
    <p:sldId id="1039" r:id="rId3"/>
    <p:sldId id="787" r:id="rId4"/>
    <p:sldId id="791" r:id="rId5"/>
    <p:sldId id="793" r:id="rId6"/>
    <p:sldId id="795" r:id="rId7"/>
    <p:sldId id="967" r:id="rId8"/>
    <p:sldId id="966" r:id="rId9"/>
    <p:sldId id="974" r:id="rId10"/>
    <p:sldId id="973" r:id="rId11"/>
    <p:sldId id="976" r:id="rId12"/>
    <p:sldId id="977" r:id="rId13"/>
    <p:sldId id="979" r:id="rId14"/>
    <p:sldId id="980" r:id="rId15"/>
    <p:sldId id="978" r:id="rId16"/>
    <p:sldId id="986" r:id="rId17"/>
    <p:sldId id="969" r:id="rId18"/>
    <p:sldId id="971" r:id="rId19"/>
    <p:sldId id="972" r:id="rId20"/>
    <p:sldId id="975" r:id="rId21"/>
    <p:sldId id="965" r:id="rId22"/>
    <p:sldId id="968" r:id="rId23"/>
    <p:sldId id="817" r:id="rId24"/>
    <p:sldId id="830" r:id="rId25"/>
    <p:sldId id="942" r:id="rId26"/>
    <p:sldId id="943" r:id="rId27"/>
    <p:sldId id="841" r:id="rId28"/>
    <p:sldId id="927" r:id="rId29"/>
    <p:sldId id="926" r:id="rId30"/>
    <p:sldId id="928" r:id="rId31"/>
    <p:sldId id="929" r:id="rId32"/>
    <p:sldId id="930" r:id="rId33"/>
    <p:sldId id="984" r:id="rId34"/>
    <p:sldId id="931" r:id="rId35"/>
    <p:sldId id="932" r:id="rId36"/>
    <p:sldId id="983" r:id="rId37"/>
    <p:sldId id="933" r:id="rId38"/>
    <p:sldId id="985" r:id="rId39"/>
    <p:sldId id="1036" r:id="rId40"/>
    <p:sldId id="934" r:id="rId41"/>
    <p:sldId id="1037" r:id="rId42"/>
    <p:sldId id="950" r:id="rId43"/>
    <p:sldId id="935" r:id="rId44"/>
    <p:sldId id="987" r:id="rId45"/>
    <p:sldId id="845" r:id="rId46"/>
    <p:sldId id="846" r:id="rId47"/>
    <p:sldId id="858" r:id="rId48"/>
    <p:sldId id="859" r:id="rId49"/>
    <p:sldId id="1038" r:id="rId50"/>
    <p:sldId id="945" r:id="rId51"/>
    <p:sldId id="924" r:id="rId52"/>
  </p:sldIdLst>
  <p:sldSz cx="9144000" cy="6858000" type="screen4x3"/>
  <p:notesSz cx="6858000" cy="9144000"/>
  <p:defaultTextStyle>
    <a:defPPr>
      <a:defRPr lang="ru-RU"/>
    </a:defPPr>
    <a:lvl1pPr marL="0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108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212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5322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0430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5534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0640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5751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0856" algn="l" defTabSz="9102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7270" autoAdjust="0"/>
  </p:normalViewPr>
  <p:slideViewPr>
    <p:cSldViewPr>
      <p:cViewPr varScale="1">
        <p:scale>
          <a:sx n="67" d="100"/>
          <a:sy n="67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ADF46-ADA4-4401-94F6-6508724E83B5}" type="datetimeFigureOut">
              <a:rPr lang="ru-RU" smtClean="0"/>
              <a:pPr/>
              <a:t>07.11.2018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3848E-2172-40CD-9DDA-2153FC4903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153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108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212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5322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0430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5534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0640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5751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0856" algn="l" defTabSz="9102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6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2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75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101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Авторы</a:t>
            </a:r>
          </a:p>
        </p:txBody>
      </p:sp>
    </p:spTree>
    <p:extLst>
      <p:ext uri="{BB962C8B-B14F-4D97-AF65-F5344CB8AC3E}">
        <p14:creationId xmlns:p14="http://schemas.microsoft.com/office/powerpoint/2010/main" val="1565244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Авторы</a:t>
            </a:r>
          </a:p>
        </p:txBody>
      </p:sp>
    </p:spTree>
    <p:extLst>
      <p:ext uri="{BB962C8B-B14F-4D97-AF65-F5344CB8AC3E}">
        <p14:creationId xmlns:p14="http://schemas.microsoft.com/office/powerpoint/2010/main" val="139610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Авторы</a:t>
            </a:r>
          </a:p>
        </p:txBody>
      </p:sp>
    </p:spTree>
    <p:extLst>
      <p:ext uri="{BB962C8B-B14F-4D97-AF65-F5344CB8AC3E}">
        <p14:creationId xmlns:p14="http://schemas.microsoft.com/office/powerpoint/2010/main" val="258779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Авторы</a:t>
            </a:r>
          </a:p>
        </p:txBody>
      </p:sp>
    </p:spTree>
    <p:extLst>
      <p:ext uri="{BB962C8B-B14F-4D97-AF65-F5344CB8AC3E}">
        <p14:creationId xmlns:p14="http://schemas.microsoft.com/office/powerpoint/2010/main" val="2086111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C7097-83C2-498F-A428-3694BF06E7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77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Авторы</a:t>
            </a:r>
          </a:p>
        </p:txBody>
      </p:sp>
    </p:spTree>
    <p:extLst>
      <p:ext uri="{BB962C8B-B14F-4D97-AF65-F5344CB8AC3E}">
        <p14:creationId xmlns:p14="http://schemas.microsoft.com/office/powerpoint/2010/main" val="633772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Авторы</a:t>
            </a:r>
          </a:p>
        </p:txBody>
      </p:sp>
    </p:spTree>
    <p:extLst>
      <p:ext uri="{BB962C8B-B14F-4D97-AF65-F5344CB8AC3E}">
        <p14:creationId xmlns:p14="http://schemas.microsoft.com/office/powerpoint/2010/main" val="195979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43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142985"/>
            <a:ext cx="3143272" cy="2643206"/>
          </a:xfrm>
          <a:solidFill>
            <a:srgbClr val="B9CDE5">
              <a:alpha val="2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>
            <a:lvl1pPr>
              <a:defRPr sz="1800" b="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28596" y="1214424"/>
            <a:ext cx="1928826" cy="338554"/>
          </a:xfrm>
          <a:prstGeom prst="flowChartProcess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ru-RU" sz="1600" b="1" kern="0" cap="all" dirty="0" smtClean="0">
                <a:ln w="6350" cmpd="sng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Авторы</a:t>
            </a:r>
          </a:p>
        </p:txBody>
      </p:sp>
    </p:spTree>
    <p:extLst>
      <p:ext uri="{BB962C8B-B14F-4D97-AF65-F5344CB8AC3E}">
        <p14:creationId xmlns:p14="http://schemas.microsoft.com/office/powerpoint/2010/main" val="4282148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5"/>
            <a:ext cx="82296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21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49142-42CA-49D5-90A6-ED4D5FEC2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88130D-AB88-45D3-8808-F915BC2CA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1DFF94-F4E5-4374-A393-9A80F04A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D25504-73CC-41AF-817A-93D0002FAD1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F8AB7-664B-4094-95BB-2CFF0254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31E621-F614-49AA-94E3-5FEE0A84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B2970-D293-4C59-9826-9BD12E0A7C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83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37676-9586-4A8E-8A2D-465DB5E0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906E4F-2C4F-4D73-9FDA-D767C605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1C6BC3-EB1B-4EF2-978F-BA7E4345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17151-D429-4D58-82E0-57D07086A21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39B50-2290-4C0A-A1D3-C4A170F8C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FCFB6D-15AB-49BF-A80C-F58CF5DD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A5677-B2BC-46B5-9477-14F05DFBD9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86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018935-28AA-4DB8-9271-534D58DF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974052-DC1E-4DCA-9BB0-B0BFF5DB9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AD5C0-479F-4CAA-9FBC-183D7EA20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74DE1-1467-404F-BF76-BF3E240E64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8A39-F570-4DA4-840F-CF4454FE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FE8C7-2D4A-49C8-B574-5C5DB062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63EA-4DB3-41ED-BA08-6ED54A7BAC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94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07826-7346-40B5-9D85-388A1D9B6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EE9465-045E-4AF9-94DE-BEA7A7E10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52483D-6C87-44A3-BE01-E4EB1B37E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EB8D7C-0EA7-491A-B89B-693FE051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E4C667-6F86-468F-A528-5D725AFA2D6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6E1159-63AF-4E8F-9D4E-1A86FCC3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8A9161-F195-4D87-B931-60EF1232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9FDDA-4519-4454-B2E6-3998D11FD1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65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E0098-7D2D-4035-8D02-3FC2D5B63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9769B-4AD5-437D-B9DD-DD5F0E7F1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DAAC40-E41F-44F6-9D64-653918CD9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6C7CDD-8379-46B0-B089-1F2096972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028EB8-FCD5-4C57-8A98-2583C1E5A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5A62137-696E-45F8-B5FA-8535E3D0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4D4D00-ABF2-4D46-8A03-1331DF52E1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D88368-5F68-49BE-8F33-24BB85E5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07C772-3935-4BCB-8DA2-F116CCEE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D441E-1679-4295-AEC1-237EB877C80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87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F5DA8-E434-4DC6-9C93-3EC861FF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2C9B15-37F8-4B37-9FBF-F79C4B40E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FA7B6F-1E07-459E-BAF3-95BCEC08A2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4AEA2C-967D-4AC2-9243-8F0EB13E6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6D2AB7-C43C-45B1-AF0E-F5E8DA52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E4191-414E-42B6-9928-72EE76E7D4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1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6E1857-D51D-4400-A9DD-B894916F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024E04-4559-4F90-B21C-95031D43DB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948AF6-1227-4467-BBA5-65EEF5B7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48F62D-7790-4D13-B3E9-CE6E19F9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E9B70-021E-4557-96DE-230194FCFF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57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CEB18-A693-4B76-B57E-14737069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72E65-248A-4001-9101-F440B33B9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BABA1B-B3F4-40BD-A262-DCD0E8944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7FD626-5EC2-4F33-9043-0449CCB9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C504A-A51B-4B44-8816-1F7A2BB11F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3A1078-1CC4-4F44-B311-DD0094CC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BF9D16-254C-4111-AC1F-259D4BB3B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836E8-9C9D-4510-B557-684F297AA5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2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7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89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7C45D-D254-4575-9C96-7B883042F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E043D1-0B58-47EE-8BDF-EADC5BCEC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86188A-4810-49EB-A2B7-95196C626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74BBB9-A85C-49FF-ADCA-494DC8EC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813808-4562-4B7D-8CB4-EEE3A322A8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1AA58-36B3-44D1-BD2D-3AFEAC1CD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605E39-D103-43BA-B386-843DDC7A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215E0-2267-483D-B974-81146CA66E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221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C8C4F-3948-4887-B93A-D3FC3A384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ED4D00-C658-4768-A0F7-80563FD92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82890C-406F-476A-88E2-7DAE16A55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AE8E73-FA08-4573-B097-3743A1EDA6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90E14-34CD-4A39-B145-CAD9399F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55CA3B-0145-4265-A3BA-5D690CA5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27A5E-1F2E-483F-BA22-2B32312803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20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F57B7E-1985-4422-A273-B73AA5DE8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DA3408-4A12-40CD-98B2-2EAA70F97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9B5BD5-F6FA-43E7-B8BE-79030499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576F6-71C6-46BE-9F49-B7DA89EB07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07.11.2018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9F3BD1-A96A-45AD-9D3D-B61173DD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D09199-F4CC-4B3D-B5AA-E0AA2991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F510D-B0E4-41AC-9FA7-50654432B3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71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876934" y="1643"/>
            <a:ext cx="985532" cy="117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8" tIns="31509" rIns="94528" bIns="31509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cap="all" dirty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Портал</a:t>
            </a:r>
            <a:r>
              <a:rPr lang="en-US" sz="1800" cap="all" dirty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800" cap="all" dirty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фермера</a:t>
            </a:r>
          </a:p>
        </p:txBody>
      </p:sp>
      <p:sp>
        <p:nvSpPr>
          <p:cNvPr id="3" name="Овал 2"/>
          <p:cNvSpPr/>
          <p:nvPr userDrawn="1"/>
        </p:nvSpPr>
        <p:spPr>
          <a:xfrm>
            <a:off x="200908" y="228937"/>
            <a:ext cx="659736" cy="6997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343444" y="380121"/>
            <a:ext cx="373307" cy="361402"/>
          </a:xfrm>
          <a:custGeom>
            <a:avLst/>
            <a:gdLst>
              <a:gd name="T0" fmla="*/ 2147483647 w 558"/>
              <a:gd name="T1" fmla="*/ 2147483647 h 510"/>
              <a:gd name="T2" fmla="*/ 2147483647 w 558"/>
              <a:gd name="T3" fmla="*/ 2147483647 h 510"/>
              <a:gd name="T4" fmla="*/ 2147483647 w 558"/>
              <a:gd name="T5" fmla="*/ 2147483647 h 510"/>
              <a:gd name="T6" fmla="*/ 2147483647 w 558"/>
              <a:gd name="T7" fmla="*/ 2147483647 h 510"/>
              <a:gd name="T8" fmla="*/ 2147483647 w 558"/>
              <a:gd name="T9" fmla="*/ 2147483647 h 510"/>
              <a:gd name="T10" fmla="*/ 2147483647 w 558"/>
              <a:gd name="T11" fmla="*/ 2147483647 h 510"/>
              <a:gd name="T12" fmla="*/ 2147483647 w 558"/>
              <a:gd name="T13" fmla="*/ 2147483647 h 510"/>
              <a:gd name="T14" fmla="*/ 2147483647 w 558"/>
              <a:gd name="T15" fmla="*/ 2147483647 h 510"/>
              <a:gd name="T16" fmla="*/ 2147483647 w 558"/>
              <a:gd name="T17" fmla="*/ 2147483647 h 510"/>
              <a:gd name="T18" fmla="*/ 2147483647 w 558"/>
              <a:gd name="T19" fmla="*/ 2147483647 h 510"/>
              <a:gd name="T20" fmla="*/ 2147483647 w 558"/>
              <a:gd name="T21" fmla="*/ 2147483647 h 510"/>
              <a:gd name="T22" fmla="*/ 2147483647 w 558"/>
              <a:gd name="T23" fmla="*/ 2147483647 h 510"/>
              <a:gd name="T24" fmla="*/ 2147483647 w 558"/>
              <a:gd name="T25" fmla="*/ 2147483647 h 510"/>
              <a:gd name="T26" fmla="*/ 2147483647 w 558"/>
              <a:gd name="T27" fmla="*/ 2147483647 h 510"/>
              <a:gd name="T28" fmla="*/ 2147483647 w 558"/>
              <a:gd name="T29" fmla="*/ 2147483647 h 510"/>
              <a:gd name="T30" fmla="*/ 2147483647 w 558"/>
              <a:gd name="T31" fmla="*/ 2147483647 h 510"/>
              <a:gd name="T32" fmla="*/ 2147483647 w 558"/>
              <a:gd name="T33" fmla="*/ 2147483647 h 510"/>
              <a:gd name="T34" fmla="*/ 2147483647 w 558"/>
              <a:gd name="T35" fmla="*/ 2147483647 h 510"/>
              <a:gd name="T36" fmla="*/ 2147483647 w 558"/>
              <a:gd name="T37" fmla="*/ 2147483647 h 510"/>
              <a:gd name="T38" fmla="*/ 2147483647 w 558"/>
              <a:gd name="T39" fmla="*/ 2147483647 h 510"/>
              <a:gd name="T40" fmla="*/ 2147483647 w 558"/>
              <a:gd name="T41" fmla="*/ 2147483647 h 510"/>
              <a:gd name="T42" fmla="*/ 2147483647 w 558"/>
              <a:gd name="T43" fmla="*/ 2147483647 h 510"/>
              <a:gd name="T44" fmla="*/ 2147483647 w 558"/>
              <a:gd name="T45" fmla="*/ 2147483647 h 510"/>
              <a:gd name="T46" fmla="*/ 0 w 558"/>
              <a:gd name="T47" fmla="*/ 2147483647 h 510"/>
              <a:gd name="T48" fmla="*/ 2147483647 w 558"/>
              <a:gd name="T49" fmla="*/ 2147483647 h 510"/>
              <a:gd name="T50" fmla="*/ 2147483647 w 558"/>
              <a:gd name="T51" fmla="*/ 2147483647 h 510"/>
              <a:gd name="T52" fmla="*/ 2147483647 w 558"/>
              <a:gd name="T53" fmla="*/ 0 h 510"/>
              <a:gd name="T54" fmla="*/ 2147483647 w 558"/>
              <a:gd name="T55" fmla="*/ 2147483647 h 510"/>
              <a:gd name="T56" fmla="*/ 2147483647 w 558"/>
              <a:gd name="T57" fmla="*/ 2147483647 h 510"/>
              <a:gd name="T58" fmla="*/ 2147483647 w 558"/>
              <a:gd name="T59" fmla="*/ 2147483647 h 510"/>
              <a:gd name="T60" fmla="*/ 2147483647 w 558"/>
              <a:gd name="T61" fmla="*/ 2147483647 h 510"/>
              <a:gd name="T62" fmla="*/ 2147483647 w 558"/>
              <a:gd name="T63" fmla="*/ 2147483647 h 510"/>
              <a:gd name="T64" fmla="*/ 2147483647 w 558"/>
              <a:gd name="T65" fmla="*/ 2147483647 h 510"/>
              <a:gd name="T66" fmla="*/ 2147483647 w 558"/>
              <a:gd name="T67" fmla="*/ 2147483647 h 510"/>
              <a:gd name="T68" fmla="*/ 2147483647 w 558"/>
              <a:gd name="T69" fmla="*/ 2147483647 h 510"/>
              <a:gd name="T70" fmla="*/ 2147483647 w 558"/>
              <a:gd name="T71" fmla="*/ 2147483647 h 510"/>
              <a:gd name="T72" fmla="*/ 2147483647 w 558"/>
              <a:gd name="T73" fmla="*/ 2147483647 h 5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58" h="510">
                <a:moveTo>
                  <a:pt x="542" y="420"/>
                </a:moveTo>
                <a:cubicBezTo>
                  <a:pt x="542" y="435"/>
                  <a:pt x="537" y="449"/>
                  <a:pt x="526" y="459"/>
                </a:cubicBezTo>
                <a:cubicBezTo>
                  <a:pt x="507" y="478"/>
                  <a:pt x="507" y="478"/>
                  <a:pt x="507" y="478"/>
                </a:cubicBezTo>
                <a:cubicBezTo>
                  <a:pt x="497" y="488"/>
                  <a:pt x="483" y="494"/>
                  <a:pt x="469" y="493"/>
                </a:cubicBezTo>
                <a:cubicBezTo>
                  <a:pt x="459" y="504"/>
                  <a:pt x="445" y="510"/>
                  <a:pt x="430" y="510"/>
                </a:cubicBezTo>
                <a:cubicBezTo>
                  <a:pt x="404" y="510"/>
                  <a:pt x="404" y="510"/>
                  <a:pt x="404" y="510"/>
                </a:cubicBezTo>
                <a:cubicBezTo>
                  <a:pt x="389" y="510"/>
                  <a:pt x="375" y="504"/>
                  <a:pt x="366" y="493"/>
                </a:cubicBezTo>
                <a:cubicBezTo>
                  <a:pt x="351" y="494"/>
                  <a:pt x="337" y="488"/>
                  <a:pt x="327" y="478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298" y="449"/>
                  <a:pt x="293" y="435"/>
                  <a:pt x="293" y="421"/>
                </a:cubicBezTo>
                <a:cubicBezTo>
                  <a:pt x="283" y="411"/>
                  <a:pt x="276" y="397"/>
                  <a:pt x="276" y="382"/>
                </a:cubicBezTo>
                <a:cubicBezTo>
                  <a:pt x="276" y="356"/>
                  <a:pt x="276" y="356"/>
                  <a:pt x="276" y="356"/>
                </a:cubicBezTo>
                <a:cubicBezTo>
                  <a:pt x="276" y="341"/>
                  <a:pt x="283" y="327"/>
                  <a:pt x="293" y="317"/>
                </a:cubicBezTo>
                <a:cubicBezTo>
                  <a:pt x="293" y="303"/>
                  <a:pt x="298" y="289"/>
                  <a:pt x="308" y="279"/>
                </a:cubicBezTo>
                <a:cubicBezTo>
                  <a:pt x="327" y="260"/>
                  <a:pt x="327" y="260"/>
                  <a:pt x="327" y="260"/>
                </a:cubicBezTo>
                <a:cubicBezTo>
                  <a:pt x="337" y="250"/>
                  <a:pt x="351" y="244"/>
                  <a:pt x="366" y="244"/>
                </a:cubicBezTo>
                <a:cubicBezTo>
                  <a:pt x="375" y="234"/>
                  <a:pt x="389" y="228"/>
                  <a:pt x="404" y="228"/>
                </a:cubicBezTo>
                <a:cubicBezTo>
                  <a:pt x="430" y="228"/>
                  <a:pt x="430" y="228"/>
                  <a:pt x="430" y="228"/>
                </a:cubicBezTo>
                <a:cubicBezTo>
                  <a:pt x="445" y="228"/>
                  <a:pt x="459" y="234"/>
                  <a:pt x="469" y="244"/>
                </a:cubicBezTo>
                <a:cubicBezTo>
                  <a:pt x="483" y="244"/>
                  <a:pt x="497" y="250"/>
                  <a:pt x="507" y="260"/>
                </a:cubicBezTo>
                <a:cubicBezTo>
                  <a:pt x="526" y="279"/>
                  <a:pt x="526" y="279"/>
                  <a:pt x="526" y="279"/>
                </a:cubicBezTo>
                <a:cubicBezTo>
                  <a:pt x="537" y="289"/>
                  <a:pt x="542" y="303"/>
                  <a:pt x="542" y="318"/>
                </a:cubicBezTo>
                <a:cubicBezTo>
                  <a:pt x="552" y="327"/>
                  <a:pt x="558" y="341"/>
                  <a:pt x="558" y="356"/>
                </a:cubicBezTo>
                <a:cubicBezTo>
                  <a:pt x="558" y="382"/>
                  <a:pt x="558" y="382"/>
                  <a:pt x="558" y="382"/>
                </a:cubicBezTo>
                <a:cubicBezTo>
                  <a:pt x="558" y="397"/>
                  <a:pt x="552" y="411"/>
                  <a:pt x="542" y="420"/>
                </a:cubicBezTo>
                <a:close/>
                <a:moveTo>
                  <a:pt x="417" y="281"/>
                </a:moveTo>
                <a:cubicBezTo>
                  <a:pt x="369" y="281"/>
                  <a:pt x="329" y="320"/>
                  <a:pt x="329" y="369"/>
                </a:cubicBezTo>
                <a:cubicBezTo>
                  <a:pt x="329" y="418"/>
                  <a:pt x="369" y="457"/>
                  <a:pt x="417" y="457"/>
                </a:cubicBezTo>
                <a:cubicBezTo>
                  <a:pt x="466" y="457"/>
                  <a:pt x="505" y="418"/>
                  <a:pt x="505" y="369"/>
                </a:cubicBezTo>
                <a:cubicBezTo>
                  <a:pt x="505" y="320"/>
                  <a:pt x="466" y="281"/>
                  <a:pt x="417" y="281"/>
                </a:cubicBezTo>
                <a:close/>
                <a:moveTo>
                  <a:pt x="417" y="418"/>
                </a:moveTo>
                <a:cubicBezTo>
                  <a:pt x="390" y="418"/>
                  <a:pt x="369" y="396"/>
                  <a:pt x="369" y="369"/>
                </a:cubicBezTo>
                <a:cubicBezTo>
                  <a:pt x="369" y="342"/>
                  <a:pt x="390" y="320"/>
                  <a:pt x="417" y="320"/>
                </a:cubicBezTo>
                <a:cubicBezTo>
                  <a:pt x="444" y="320"/>
                  <a:pt x="466" y="342"/>
                  <a:pt x="466" y="369"/>
                </a:cubicBezTo>
                <a:cubicBezTo>
                  <a:pt x="466" y="396"/>
                  <a:pt x="444" y="418"/>
                  <a:pt x="417" y="418"/>
                </a:cubicBezTo>
                <a:close/>
                <a:moveTo>
                  <a:pt x="471" y="217"/>
                </a:moveTo>
                <a:cubicBezTo>
                  <a:pt x="461" y="205"/>
                  <a:pt x="445" y="198"/>
                  <a:pt x="428" y="198"/>
                </a:cubicBezTo>
                <a:cubicBezTo>
                  <a:pt x="399" y="198"/>
                  <a:pt x="399" y="198"/>
                  <a:pt x="399" y="198"/>
                </a:cubicBezTo>
                <a:cubicBezTo>
                  <a:pt x="382" y="198"/>
                  <a:pt x="366" y="205"/>
                  <a:pt x="356" y="217"/>
                </a:cubicBezTo>
                <a:cubicBezTo>
                  <a:pt x="339" y="217"/>
                  <a:pt x="324" y="223"/>
                  <a:pt x="312" y="234"/>
                </a:cubicBezTo>
                <a:cubicBezTo>
                  <a:pt x="291" y="255"/>
                  <a:pt x="291" y="255"/>
                  <a:pt x="291" y="255"/>
                </a:cubicBezTo>
                <a:cubicBezTo>
                  <a:pt x="280" y="267"/>
                  <a:pt x="274" y="283"/>
                  <a:pt x="274" y="299"/>
                </a:cubicBezTo>
                <a:cubicBezTo>
                  <a:pt x="262" y="310"/>
                  <a:pt x="255" y="325"/>
                  <a:pt x="255" y="342"/>
                </a:cubicBezTo>
                <a:cubicBezTo>
                  <a:pt x="255" y="369"/>
                  <a:pt x="255" y="369"/>
                  <a:pt x="255" y="369"/>
                </a:cubicBezTo>
                <a:cubicBezTo>
                  <a:pt x="179" y="369"/>
                  <a:pt x="179" y="369"/>
                  <a:pt x="179" y="369"/>
                </a:cubicBezTo>
                <a:cubicBezTo>
                  <a:pt x="162" y="345"/>
                  <a:pt x="134" y="330"/>
                  <a:pt x="102" y="330"/>
                </a:cubicBezTo>
                <a:cubicBezTo>
                  <a:pt x="72" y="330"/>
                  <a:pt x="45" y="344"/>
                  <a:pt x="27" y="366"/>
                </a:cubicBezTo>
                <a:cubicBezTo>
                  <a:pt x="13" y="361"/>
                  <a:pt x="0" y="351"/>
                  <a:pt x="0" y="339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23"/>
                  <a:pt x="13" y="209"/>
                  <a:pt x="30" y="209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81" y="22"/>
                  <a:pt x="299" y="0"/>
                  <a:pt x="328" y="0"/>
                </a:cubicBezTo>
                <a:cubicBezTo>
                  <a:pt x="472" y="0"/>
                  <a:pt x="472" y="0"/>
                  <a:pt x="472" y="0"/>
                </a:cubicBezTo>
                <a:cubicBezTo>
                  <a:pt x="500" y="0"/>
                  <a:pt x="524" y="23"/>
                  <a:pt x="524" y="52"/>
                </a:cubicBezTo>
                <a:cubicBezTo>
                  <a:pt x="524" y="243"/>
                  <a:pt x="524" y="243"/>
                  <a:pt x="524" y="243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03" y="223"/>
                  <a:pt x="488" y="217"/>
                  <a:pt x="471" y="217"/>
                </a:cubicBezTo>
                <a:close/>
                <a:moveTo>
                  <a:pt x="479" y="69"/>
                </a:moveTo>
                <a:cubicBezTo>
                  <a:pt x="479" y="50"/>
                  <a:pt x="463" y="34"/>
                  <a:pt x="444" y="34"/>
                </a:cubicBezTo>
                <a:cubicBezTo>
                  <a:pt x="349" y="34"/>
                  <a:pt x="349" y="34"/>
                  <a:pt x="349" y="34"/>
                </a:cubicBezTo>
                <a:cubicBezTo>
                  <a:pt x="330" y="34"/>
                  <a:pt x="318" y="49"/>
                  <a:pt x="309" y="69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479" y="173"/>
                  <a:pt x="479" y="173"/>
                  <a:pt x="479" y="173"/>
                </a:cubicBezTo>
                <a:lnTo>
                  <a:pt x="479" y="69"/>
                </a:lnTo>
                <a:close/>
                <a:moveTo>
                  <a:pt x="104" y="345"/>
                </a:moveTo>
                <a:cubicBezTo>
                  <a:pt x="149" y="345"/>
                  <a:pt x="186" y="382"/>
                  <a:pt x="186" y="428"/>
                </a:cubicBezTo>
                <a:cubicBezTo>
                  <a:pt x="186" y="473"/>
                  <a:pt x="149" y="510"/>
                  <a:pt x="104" y="510"/>
                </a:cubicBezTo>
                <a:cubicBezTo>
                  <a:pt x="58" y="510"/>
                  <a:pt x="21" y="473"/>
                  <a:pt x="21" y="428"/>
                </a:cubicBezTo>
                <a:cubicBezTo>
                  <a:pt x="21" y="382"/>
                  <a:pt x="58" y="345"/>
                  <a:pt x="104" y="345"/>
                </a:cubicBezTo>
                <a:close/>
                <a:moveTo>
                  <a:pt x="104" y="467"/>
                </a:moveTo>
                <a:cubicBezTo>
                  <a:pt x="125" y="467"/>
                  <a:pt x="143" y="449"/>
                  <a:pt x="143" y="428"/>
                </a:cubicBezTo>
                <a:cubicBezTo>
                  <a:pt x="143" y="406"/>
                  <a:pt x="125" y="389"/>
                  <a:pt x="104" y="389"/>
                </a:cubicBezTo>
                <a:cubicBezTo>
                  <a:pt x="82" y="389"/>
                  <a:pt x="65" y="406"/>
                  <a:pt x="65" y="428"/>
                </a:cubicBezTo>
                <a:cubicBezTo>
                  <a:pt x="65" y="449"/>
                  <a:pt x="82" y="467"/>
                  <a:pt x="104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035" tIns="40018" rIns="80035" bIns="40018"/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629064"/>
            <a:ext cx="9144000" cy="228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65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876934" y="1643"/>
            <a:ext cx="985532" cy="117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8" tIns="31509" rIns="94528" bIns="31509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cap="all" dirty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Портал</a:t>
            </a:r>
            <a:r>
              <a:rPr lang="en-US" sz="1800" cap="all" dirty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800" cap="all" dirty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фермера</a:t>
            </a:r>
          </a:p>
        </p:txBody>
      </p:sp>
      <p:sp>
        <p:nvSpPr>
          <p:cNvPr id="3" name="Овал 2"/>
          <p:cNvSpPr/>
          <p:nvPr userDrawn="1"/>
        </p:nvSpPr>
        <p:spPr>
          <a:xfrm>
            <a:off x="200908" y="228937"/>
            <a:ext cx="659736" cy="6997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343444" y="380121"/>
            <a:ext cx="373307" cy="361402"/>
          </a:xfrm>
          <a:custGeom>
            <a:avLst/>
            <a:gdLst>
              <a:gd name="T0" fmla="*/ 2147483647 w 558"/>
              <a:gd name="T1" fmla="*/ 2147483647 h 510"/>
              <a:gd name="T2" fmla="*/ 2147483647 w 558"/>
              <a:gd name="T3" fmla="*/ 2147483647 h 510"/>
              <a:gd name="T4" fmla="*/ 2147483647 w 558"/>
              <a:gd name="T5" fmla="*/ 2147483647 h 510"/>
              <a:gd name="T6" fmla="*/ 2147483647 w 558"/>
              <a:gd name="T7" fmla="*/ 2147483647 h 510"/>
              <a:gd name="T8" fmla="*/ 2147483647 w 558"/>
              <a:gd name="T9" fmla="*/ 2147483647 h 510"/>
              <a:gd name="T10" fmla="*/ 2147483647 w 558"/>
              <a:gd name="T11" fmla="*/ 2147483647 h 510"/>
              <a:gd name="T12" fmla="*/ 2147483647 w 558"/>
              <a:gd name="T13" fmla="*/ 2147483647 h 510"/>
              <a:gd name="T14" fmla="*/ 2147483647 w 558"/>
              <a:gd name="T15" fmla="*/ 2147483647 h 510"/>
              <a:gd name="T16" fmla="*/ 2147483647 w 558"/>
              <a:gd name="T17" fmla="*/ 2147483647 h 510"/>
              <a:gd name="T18" fmla="*/ 2147483647 w 558"/>
              <a:gd name="T19" fmla="*/ 2147483647 h 510"/>
              <a:gd name="T20" fmla="*/ 2147483647 w 558"/>
              <a:gd name="T21" fmla="*/ 2147483647 h 510"/>
              <a:gd name="T22" fmla="*/ 2147483647 w 558"/>
              <a:gd name="T23" fmla="*/ 2147483647 h 510"/>
              <a:gd name="T24" fmla="*/ 2147483647 w 558"/>
              <a:gd name="T25" fmla="*/ 2147483647 h 510"/>
              <a:gd name="T26" fmla="*/ 2147483647 w 558"/>
              <a:gd name="T27" fmla="*/ 2147483647 h 510"/>
              <a:gd name="T28" fmla="*/ 2147483647 w 558"/>
              <a:gd name="T29" fmla="*/ 2147483647 h 510"/>
              <a:gd name="T30" fmla="*/ 2147483647 w 558"/>
              <a:gd name="T31" fmla="*/ 2147483647 h 510"/>
              <a:gd name="T32" fmla="*/ 2147483647 w 558"/>
              <a:gd name="T33" fmla="*/ 2147483647 h 510"/>
              <a:gd name="T34" fmla="*/ 2147483647 w 558"/>
              <a:gd name="T35" fmla="*/ 2147483647 h 510"/>
              <a:gd name="T36" fmla="*/ 2147483647 w 558"/>
              <a:gd name="T37" fmla="*/ 2147483647 h 510"/>
              <a:gd name="T38" fmla="*/ 2147483647 w 558"/>
              <a:gd name="T39" fmla="*/ 2147483647 h 510"/>
              <a:gd name="T40" fmla="*/ 2147483647 w 558"/>
              <a:gd name="T41" fmla="*/ 2147483647 h 510"/>
              <a:gd name="T42" fmla="*/ 2147483647 w 558"/>
              <a:gd name="T43" fmla="*/ 2147483647 h 510"/>
              <a:gd name="T44" fmla="*/ 2147483647 w 558"/>
              <a:gd name="T45" fmla="*/ 2147483647 h 510"/>
              <a:gd name="T46" fmla="*/ 0 w 558"/>
              <a:gd name="T47" fmla="*/ 2147483647 h 510"/>
              <a:gd name="T48" fmla="*/ 2147483647 w 558"/>
              <a:gd name="T49" fmla="*/ 2147483647 h 510"/>
              <a:gd name="T50" fmla="*/ 2147483647 w 558"/>
              <a:gd name="T51" fmla="*/ 2147483647 h 510"/>
              <a:gd name="T52" fmla="*/ 2147483647 w 558"/>
              <a:gd name="T53" fmla="*/ 0 h 510"/>
              <a:gd name="T54" fmla="*/ 2147483647 w 558"/>
              <a:gd name="T55" fmla="*/ 2147483647 h 510"/>
              <a:gd name="T56" fmla="*/ 2147483647 w 558"/>
              <a:gd name="T57" fmla="*/ 2147483647 h 510"/>
              <a:gd name="T58" fmla="*/ 2147483647 w 558"/>
              <a:gd name="T59" fmla="*/ 2147483647 h 510"/>
              <a:gd name="T60" fmla="*/ 2147483647 w 558"/>
              <a:gd name="T61" fmla="*/ 2147483647 h 510"/>
              <a:gd name="T62" fmla="*/ 2147483647 w 558"/>
              <a:gd name="T63" fmla="*/ 2147483647 h 510"/>
              <a:gd name="T64" fmla="*/ 2147483647 w 558"/>
              <a:gd name="T65" fmla="*/ 2147483647 h 510"/>
              <a:gd name="T66" fmla="*/ 2147483647 w 558"/>
              <a:gd name="T67" fmla="*/ 2147483647 h 510"/>
              <a:gd name="T68" fmla="*/ 2147483647 w 558"/>
              <a:gd name="T69" fmla="*/ 2147483647 h 510"/>
              <a:gd name="T70" fmla="*/ 2147483647 w 558"/>
              <a:gd name="T71" fmla="*/ 2147483647 h 510"/>
              <a:gd name="T72" fmla="*/ 2147483647 w 558"/>
              <a:gd name="T73" fmla="*/ 2147483647 h 5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58" h="510">
                <a:moveTo>
                  <a:pt x="542" y="420"/>
                </a:moveTo>
                <a:cubicBezTo>
                  <a:pt x="542" y="435"/>
                  <a:pt x="537" y="449"/>
                  <a:pt x="526" y="459"/>
                </a:cubicBezTo>
                <a:cubicBezTo>
                  <a:pt x="507" y="478"/>
                  <a:pt x="507" y="478"/>
                  <a:pt x="507" y="478"/>
                </a:cubicBezTo>
                <a:cubicBezTo>
                  <a:pt x="497" y="488"/>
                  <a:pt x="483" y="494"/>
                  <a:pt x="469" y="493"/>
                </a:cubicBezTo>
                <a:cubicBezTo>
                  <a:pt x="459" y="504"/>
                  <a:pt x="445" y="510"/>
                  <a:pt x="430" y="510"/>
                </a:cubicBezTo>
                <a:cubicBezTo>
                  <a:pt x="404" y="510"/>
                  <a:pt x="404" y="510"/>
                  <a:pt x="404" y="510"/>
                </a:cubicBezTo>
                <a:cubicBezTo>
                  <a:pt x="389" y="510"/>
                  <a:pt x="375" y="504"/>
                  <a:pt x="366" y="493"/>
                </a:cubicBezTo>
                <a:cubicBezTo>
                  <a:pt x="351" y="494"/>
                  <a:pt x="337" y="488"/>
                  <a:pt x="327" y="478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298" y="449"/>
                  <a:pt x="293" y="435"/>
                  <a:pt x="293" y="421"/>
                </a:cubicBezTo>
                <a:cubicBezTo>
                  <a:pt x="283" y="411"/>
                  <a:pt x="276" y="397"/>
                  <a:pt x="276" y="382"/>
                </a:cubicBezTo>
                <a:cubicBezTo>
                  <a:pt x="276" y="356"/>
                  <a:pt x="276" y="356"/>
                  <a:pt x="276" y="356"/>
                </a:cubicBezTo>
                <a:cubicBezTo>
                  <a:pt x="276" y="341"/>
                  <a:pt x="283" y="327"/>
                  <a:pt x="293" y="317"/>
                </a:cubicBezTo>
                <a:cubicBezTo>
                  <a:pt x="293" y="303"/>
                  <a:pt x="298" y="289"/>
                  <a:pt x="308" y="279"/>
                </a:cubicBezTo>
                <a:cubicBezTo>
                  <a:pt x="327" y="260"/>
                  <a:pt x="327" y="260"/>
                  <a:pt x="327" y="260"/>
                </a:cubicBezTo>
                <a:cubicBezTo>
                  <a:pt x="337" y="250"/>
                  <a:pt x="351" y="244"/>
                  <a:pt x="366" y="244"/>
                </a:cubicBezTo>
                <a:cubicBezTo>
                  <a:pt x="375" y="234"/>
                  <a:pt x="389" y="228"/>
                  <a:pt x="404" y="228"/>
                </a:cubicBezTo>
                <a:cubicBezTo>
                  <a:pt x="430" y="228"/>
                  <a:pt x="430" y="228"/>
                  <a:pt x="430" y="228"/>
                </a:cubicBezTo>
                <a:cubicBezTo>
                  <a:pt x="445" y="228"/>
                  <a:pt x="459" y="234"/>
                  <a:pt x="469" y="244"/>
                </a:cubicBezTo>
                <a:cubicBezTo>
                  <a:pt x="483" y="244"/>
                  <a:pt x="497" y="250"/>
                  <a:pt x="507" y="260"/>
                </a:cubicBezTo>
                <a:cubicBezTo>
                  <a:pt x="526" y="279"/>
                  <a:pt x="526" y="279"/>
                  <a:pt x="526" y="279"/>
                </a:cubicBezTo>
                <a:cubicBezTo>
                  <a:pt x="537" y="289"/>
                  <a:pt x="542" y="303"/>
                  <a:pt x="542" y="318"/>
                </a:cubicBezTo>
                <a:cubicBezTo>
                  <a:pt x="552" y="327"/>
                  <a:pt x="558" y="341"/>
                  <a:pt x="558" y="356"/>
                </a:cubicBezTo>
                <a:cubicBezTo>
                  <a:pt x="558" y="382"/>
                  <a:pt x="558" y="382"/>
                  <a:pt x="558" y="382"/>
                </a:cubicBezTo>
                <a:cubicBezTo>
                  <a:pt x="558" y="397"/>
                  <a:pt x="552" y="411"/>
                  <a:pt x="542" y="420"/>
                </a:cubicBezTo>
                <a:close/>
                <a:moveTo>
                  <a:pt x="417" y="281"/>
                </a:moveTo>
                <a:cubicBezTo>
                  <a:pt x="369" y="281"/>
                  <a:pt x="329" y="320"/>
                  <a:pt x="329" y="369"/>
                </a:cubicBezTo>
                <a:cubicBezTo>
                  <a:pt x="329" y="418"/>
                  <a:pt x="369" y="457"/>
                  <a:pt x="417" y="457"/>
                </a:cubicBezTo>
                <a:cubicBezTo>
                  <a:pt x="466" y="457"/>
                  <a:pt x="505" y="418"/>
                  <a:pt x="505" y="369"/>
                </a:cubicBezTo>
                <a:cubicBezTo>
                  <a:pt x="505" y="320"/>
                  <a:pt x="466" y="281"/>
                  <a:pt x="417" y="281"/>
                </a:cubicBezTo>
                <a:close/>
                <a:moveTo>
                  <a:pt x="417" y="418"/>
                </a:moveTo>
                <a:cubicBezTo>
                  <a:pt x="390" y="418"/>
                  <a:pt x="369" y="396"/>
                  <a:pt x="369" y="369"/>
                </a:cubicBezTo>
                <a:cubicBezTo>
                  <a:pt x="369" y="342"/>
                  <a:pt x="390" y="320"/>
                  <a:pt x="417" y="320"/>
                </a:cubicBezTo>
                <a:cubicBezTo>
                  <a:pt x="444" y="320"/>
                  <a:pt x="466" y="342"/>
                  <a:pt x="466" y="369"/>
                </a:cubicBezTo>
                <a:cubicBezTo>
                  <a:pt x="466" y="396"/>
                  <a:pt x="444" y="418"/>
                  <a:pt x="417" y="418"/>
                </a:cubicBezTo>
                <a:close/>
                <a:moveTo>
                  <a:pt x="471" y="217"/>
                </a:moveTo>
                <a:cubicBezTo>
                  <a:pt x="461" y="205"/>
                  <a:pt x="445" y="198"/>
                  <a:pt x="428" y="198"/>
                </a:cubicBezTo>
                <a:cubicBezTo>
                  <a:pt x="399" y="198"/>
                  <a:pt x="399" y="198"/>
                  <a:pt x="399" y="198"/>
                </a:cubicBezTo>
                <a:cubicBezTo>
                  <a:pt x="382" y="198"/>
                  <a:pt x="366" y="205"/>
                  <a:pt x="356" y="217"/>
                </a:cubicBezTo>
                <a:cubicBezTo>
                  <a:pt x="339" y="217"/>
                  <a:pt x="324" y="223"/>
                  <a:pt x="312" y="234"/>
                </a:cubicBezTo>
                <a:cubicBezTo>
                  <a:pt x="291" y="255"/>
                  <a:pt x="291" y="255"/>
                  <a:pt x="291" y="255"/>
                </a:cubicBezTo>
                <a:cubicBezTo>
                  <a:pt x="280" y="267"/>
                  <a:pt x="274" y="283"/>
                  <a:pt x="274" y="299"/>
                </a:cubicBezTo>
                <a:cubicBezTo>
                  <a:pt x="262" y="310"/>
                  <a:pt x="255" y="325"/>
                  <a:pt x="255" y="342"/>
                </a:cubicBezTo>
                <a:cubicBezTo>
                  <a:pt x="255" y="369"/>
                  <a:pt x="255" y="369"/>
                  <a:pt x="255" y="369"/>
                </a:cubicBezTo>
                <a:cubicBezTo>
                  <a:pt x="179" y="369"/>
                  <a:pt x="179" y="369"/>
                  <a:pt x="179" y="369"/>
                </a:cubicBezTo>
                <a:cubicBezTo>
                  <a:pt x="162" y="345"/>
                  <a:pt x="134" y="330"/>
                  <a:pt x="102" y="330"/>
                </a:cubicBezTo>
                <a:cubicBezTo>
                  <a:pt x="72" y="330"/>
                  <a:pt x="45" y="344"/>
                  <a:pt x="27" y="366"/>
                </a:cubicBezTo>
                <a:cubicBezTo>
                  <a:pt x="13" y="361"/>
                  <a:pt x="0" y="351"/>
                  <a:pt x="0" y="339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23"/>
                  <a:pt x="13" y="209"/>
                  <a:pt x="30" y="209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81" y="22"/>
                  <a:pt x="299" y="0"/>
                  <a:pt x="328" y="0"/>
                </a:cubicBezTo>
                <a:cubicBezTo>
                  <a:pt x="472" y="0"/>
                  <a:pt x="472" y="0"/>
                  <a:pt x="472" y="0"/>
                </a:cubicBezTo>
                <a:cubicBezTo>
                  <a:pt x="500" y="0"/>
                  <a:pt x="524" y="23"/>
                  <a:pt x="524" y="52"/>
                </a:cubicBezTo>
                <a:cubicBezTo>
                  <a:pt x="524" y="243"/>
                  <a:pt x="524" y="243"/>
                  <a:pt x="524" y="243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03" y="223"/>
                  <a:pt x="488" y="217"/>
                  <a:pt x="471" y="217"/>
                </a:cubicBezTo>
                <a:close/>
                <a:moveTo>
                  <a:pt x="479" y="69"/>
                </a:moveTo>
                <a:cubicBezTo>
                  <a:pt x="479" y="50"/>
                  <a:pt x="463" y="34"/>
                  <a:pt x="444" y="34"/>
                </a:cubicBezTo>
                <a:cubicBezTo>
                  <a:pt x="349" y="34"/>
                  <a:pt x="349" y="34"/>
                  <a:pt x="349" y="34"/>
                </a:cubicBezTo>
                <a:cubicBezTo>
                  <a:pt x="330" y="34"/>
                  <a:pt x="318" y="49"/>
                  <a:pt x="309" y="69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479" y="173"/>
                  <a:pt x="479" y="173"/>
                  <a:pt x="479" y="173"/>
                </a:cubicBezTo>
                <a:lnTo>
                  <a:pt x="479" y="69"/>
                </a:lnTo>
                <a:close/>
                <a:moveTo>
                  <a:pt x="104" y="345"/>
                </a:moveTo>
                <a:cubicBezTo>
                  <a:pt x="149" y="345"/>
                  <a:pt x="186" y="382"/>
                  <a:pt x="186" y="428"/>
                </a:cubicBezTo>
                <a:cubicBezTo>
                  <a:pt x="186" y="473"/>
                  <a:pt x="149" y="510"/>
                  <a:pt x="104" y="510"/>
                </a:cubicBezTo>
                <a:cubicBezTo>
                  <a:pt x="58" y="510"/>
                  <a:pt x="21" y="473"/>
                  <a:pt x="21" y="428"/>
                </a:cubicBezTo>
                <a:cubicBezTo>
                  <a:pt x="21" y="382"/>
                  <a:pt x="58" y="345"/>
                  <a:pt x="104" y="345"/>
                </a:cubicBezTo>
                <a:close/>
                <a:moveTo>
                  <a:pt x="104" y="467"/>
                </a:moveTo>
                <a:cubicBezTo>
                  <a:pt x="125" y="467"/>
                  <a:pt x="143" y="449"/>
                  <a:pt x="143" y="428"/>
                </a:cubicBezTo>
                <a:cubicBezTo>
                  <a:pt x="143" y="406"/>
                  <a:pt x="125" y="389"/>
                  <a:pt x="104" y="389"/>
                </a:cubicBezTo>
                <a:cubicBezTo>
                  <a:pt x="82" y="389"/>
                  <a:pt x="65" y="406"/>
                  <a:pt x="65" y="428"/>
                </a:cubicBezTo>
                <a:cubicBezTo>
                  <a:pt x="65" y="449"/>
                  <a:pt x="82" y="467"/>
                  <a:pt x="104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035" tIns="40018" rIns="80035" bIns="40018"/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57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876934" y="1643"/>
            <a:ext cx="985532" cy="117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8" tIns="31509" rIns="94528" bIns="31509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cap="all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Портал</a:t>
            </a:r>
            <a:r>
              <a:rPr lang="en-US" sz="1800" cap="all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800" cap="all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фермера</a:t>
            </a:r>
          </a:p>
        </p:txBody>
      </p:sp>
      <p:sp>
        <p:nvSpPr>
          <p:cNvPr id="3" name="Овал 2"/>
          <p:cNvSpPr/>
          <p:nvPr userDrawn="1"/>
        </p:nvSpPr>
        <p:spPr>
          <a:xfrm>
            <a:off x="200908" y="228937"/>
            <a:ext cx="659736" cy="6997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343444" y="380121"/>
            <a:ext cx="373307" cy="361402"/>
          </a:xfrm>
          <a:custGeom>
            <a:avLst/>
            <a:gdLst>
              <a:gd name="T0" fmla="*/ 2147483647 w 558"/>
              <a:gd name="T1" fmla="*/ 2147483647 h 510"/>
              <a:gd name="T2" fmla="*/ 2147483647 w 558"/>
              <a:gd name="T3" fmla="*/ 2147483647 h 510"/>
              <a:gd name="T4" fmla="*/ 2147483647 w 558"/>
              <a:gd name="T5" fmla="*/ 2147483647 h 510"/>
              <a:gd name="T6" fmla="*/ 2147483647 w 558"/>
              <a:gd name="T7" fmla="*/ 2147483647 h 510"/>
              <a:gd name="T8" fmla="*/ 2147483647 w 558"/>
              <a:gd name="T9" fmla="*/ 2147483647 h 510"/>
              <a:gd name="T10" fmla="*/ 2147483647 w 558"/>
              <a:gd name="T11" fmla="*/ 2147483647 h 510"/>
              <a:gd name="T12" fmla="*/ 2147483647 w 558"/>
              <a:gd name="T13" fmla="*/ 2147483647 h 510"/>
              <a:gd name="T14" fmla="*/ 2147483647 w 558"/>
              <a:gd name="T15" fmla="*/ 2147483647 h 510"/>
              <a:gd name="T16" fmla="*/ 2147483647 w 558"/>
              <a:gd name="T17" fmla="*/ 2147483647 h 510"/>
              <a:gd name="T18" fmla="*/ 2147483647 w 558"/>
              <a:gd name="T19" fmla="*/ 2147483647 h 510"/>
              <a:gd name="T20" fmla="*/ 2147483647 w 558"/>
              <a:gd name="T21" fmla="*/ 2147483647 h 510"/>
              <a:gd name="T22" fmla="*/ 2147483647 w 558"/>
              <a:gd name="T23" fmla="*/ 2147483647 h 510"/>
              <a:gd name="T24" fmla="*/ 2147483647 w 558"/>
              <a:gd name="T25" fmla="*/ 2147483647 h 510"/>
              <a:gd name="T26" fmla="*/ 2147483647 w 558"/>
              <a:gd name="T27" fmla="*/ 2147483647 h 510"/>
              <a:gd name="T28" fmla="*/ 2147483647 w 558"/>
              <a:gd name="T29" fmla="*/ 2147483647 h 510"/>
              <a:gd name="T30" fmla="*/ 2147483647 w 558"/>
              <a:gd name="T31" fmla="*/ 2147483647 h 510"/>
              <a:gd name="T32" fmla="*/ 2147483647 w 558"/>
              <a:gd name="T33" fmla="*/ 2147483647 h 510"/>
              <a:gd name="T34" fmla="*/ 2147483647 w 558"/>
              <a:gd name="T35" fmla="*/ 2147483647 h 510"/>
              <a:gd name="T36" fmla="*/ 2147483647 w 558"/>
              <a:gd name="T37" fmla="*/ 2147483647 h 510"/>
              <a:gd name="T38" fmla="*/ 2147483647 w 558"/>
              <a:gd name="T39" fmla="*/ 2147483647 h 510"/>
              <a:gd name="T40" fmla="*/ 2147483647 w 558"/>
              <a:gd name="T41" fmla="*/ 2147483647 h 510"/>
              <a:gd name="T42" fmla="*/ 2147483647 w 558"/>
              <a:gd name="T43" fmla="*/ 2147483647 h 510"/>
              <a:gd name="T44" fmla="*/ 2147483647 w 558"/>
              <a:gd name="T45" fmla="*/ 2147483647 h 510"/>
              <a:gd name="T46" fmla="*/ 0 w 558"/>
              <a:gd name="T47" fmla="*/ 2147483647 h 510"/>
              <a:gd name="T48" fmla="*/ 2147483647 w 558"/>
              <a:gd name="T49" fmla="*/ 2147483647 h 510"/>
              <a:gd name="T50" fmla="*/ 2147483647 w 558"/>
              <a:gd name="T51" fmla="*/ 2147483647 h 510"/>
              <a:gd name="T52" fmla="*/ 2147483647 w 558"/>
              <a:gd name="T53" fmla="*/ 0 h 510"/>
              <a:gd name="T54" fmla="*/ 2147483647 w 558"/>
              <a:gd name="T55" fmla="*/ 2147483647 h 510"/>
              <a:gd name="T56" fmla="*/ 2147483647 w 558"/>
              <a:gd name="T57" fmla="*/ 2147483647 h 510"/>
              <a:gd name="T58" fmla="*/ 2147483647 w 558"/>
              <a:gd name="T59" fmla="*/ 2147483647 h 510"/>
              <a:gd name="T60" fmla="*/ 2147483647 w 558"/>
              <a:gd name="T61" fmla="*/ 2147483647 h 510"/>
              <a:gd name="T62" fmla="*/ 2147483647 w 558"/>
              <a:gd name="T63" fmla="*/ 2147483647 h 510"/>
              <a:gd name="T64" fmla="*/ 2147483647 w 558"/>
              <a:gd name="T65" fmla="*/ 2147483647 h 510"/>
              <a:gd name="T66" fmla="*/ 2147483647 w 558"/>
              <a:gd name="T67" fmla="*/ 2147483647 h 510"/>
              <a:gd name="T68" fmla="*/ 2147483647 w 558"/>
              <a:gd name="T69" fmla="*/ 2147483647 h 510"/>
              <a:gd name="T70" fmla="*/ 2147483647 w 558"/>
              <a:gd name="T71" fmla="*/ 2147483647 h 510"/>
              <a:gd name="T72" fmla="*/ 2147483647 w 558"/>
              <a:gd name="T73" fmla="*/ 2147483647 h 51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58" h="510">
                <a:moveTo>
                  <a:pt x="542" y="420"/>
                </a:moveTo>
                <a:cubicBezTo>
                  <a:pt x="542" y="435"/>
                  <a:pt x="537" y="449"/>
                  <a:pt x="526" y="459"/>
                </a:cubicBezTo>
                <a:cubicBezTo>
                  <a:pt x="507" y="478"/>
                  <a:pt x="507" y="478"/>
                  <a:pt x="507" y="478"/>
                </a:cubicBezTo>
                <a:cubicBezTo>
                  <a:pt x="497" y="488"/>
                  <a:pt x="483" y="494"/>
                  <a:pt x="469" y="493"/>
                </a:cubicBezTo>
                <a:cubicBezTo>
                  <a:pt x="459" y="504"/>
                  <a:pt x="445" y="510"/>
                  <a:pt x="430" y="510"/>
                </a:cubicBezTo>
                <a:cubicBezTo>
                  <a:pt x="404" y="510"/>
                  <a:pt x="404" y="510"/>
                  <a:pt x="404" y="510"/>
                </a:cubicBezTo>
                <a:cubicBezTo>
                  <a:pt x="389" y="510"/>
                  <a:pt x="375" y="504"/>
                  <a:pt x="366" y="493"/>
                </a:cubicBezTo>
                <a:cubicBezTo>
                  <a:pt x="351" y="494"/>
                  <a:pt x="337" y="488"/>
                  <a:pt x="327" y="478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298" y="449"/>
                  <a:pt x="293" y="435"/>
                  <a:pt x="293" y="421"/>
                </a:cubicBezTo>
                <a:cubicBezTo>
                  <a:pt x="283" y="411"/>
                  <a:pt x="276" y="397"/>
                  <a:pt x="276" y="382"/>
                </a:cubicBezTo>
                <a:cubicBezTo>
                  <a:pt x="276" y="356"/>
                  <a:pt x="276" y="356"/>
                  <a:pt x="276" y="356"/>
                </a:cubicBezTo>
                <a:cubicBezTo>
                  <a:pt x="276" y="341"/>
                  <a:pt x="283" y="327"/>
                  <a:pt x="293" y="317"/>
                </a:cubicBezTo>
                <a:cubicBezTo>
                  <a:pt x="293" y="303"/>
                  <a:pt x="298" y="289"/>
                  <a:pt x="308" y="279"/>
                </a:cubicBezTo>
                <a:cubicBezTo>
                  <a:pt x="327" y="260"/>
                  <a:pt x="327" y="260"/>
                  <a:pt x="327" y="260"/>
                </a:cubicBezTo>
                <a:cubicBezTo>
                  <a:pt x="337" y="250"/>
                  <a:pt x="351" y="244"/>
                  <a:pt x="366" y="244"/>
                </a:cubicBezTo>
                <a:cubicBezTo>
                  <a:pt x="375" y="234"/>
                  <a:pt x="389" y="228"/>
                  <a:pt x="404" y="228"/>
                </a:cubicBezTo>
                <a:cubicBezTo>
                  <a:pt x="430" y="228"/>
                  <a:pt x="430" y="228"/>
                  <a:pt x="430" y="228"/>
                </a:cubicBezTo>
                <a:cubicBezTo>
                  <a:pt x="445" y="228"/>
                  <a:pt x="459" y="234"/>
                  <a:pt x="469" y="244"/>
                </a:cubicBezTo>
                <a:cubicBezTo>
                  <a:pt x="483" y="244"/>
                  <a:pt x="497" y="250"/>
                  <a:pt x="507" y="260"/>
                </a:cubicBezTo>
                <a:cubicBezTo>
                  <a:pt x="526" y="279"/>
                  <a:pt x="526" y="279"/>
                  <a:pt x="526" y="279"/>
                </a:cubicBezTo>
                <a:cubicBezTo>
                  <a:pt x="537" y="289"/>
                  <a:pt x="542" y="303"/>
                  <a:pt x="542" y="318"/>
                </a:cubicBezTo>
                <a:cubicBezTo>
                  <a:pt x="552" y="327"/>
                  <a:pt x="558" y="341"/>
                  <a:pt x="558" y="356"/>
                </a:cubicBezTo>
                <a:cubicBezTo>
                  <a:pt x="558" y="382"/>
                  <a:pt x="558" y="382"/>
                  <a:pt x="558" y="382"/>
                </a:cubicBezTo>
                <a:cubicBezTo>
                  <a:pt x="558" y="397"/>
                  <a:pt x="552" y="411"/>
                  <a:pt x="542" y="420"/>
                </a:cubicBezTo>
                <a:close/>
                <a:moveTo>
                  <a:pt x="417" y="281"/>
                </a:moveTo>
                <a:cubicBezTo>
                  <a:pt x="369" y="281"/>
                  <a:pt x="329" y="320"/>
                  <a:pt x="329" y="369"/>
                </a:cubicBezTo>
                <a:cubicBezTo>
                  <a:pt x="329" y="418"/>
                  <a:pt x="369" y="457"/>
                  <a:pt x="417" y="457"/>
                </a:cubicBezTo>
                <a:cubicBezTo>
                  <a:pt x="466" y="457"/>
                  <a:pt x="505" y="418"/>
                  <a:pt x="505" y="369"/>
                </a:cubicBezTo>
                <a:cubicBezTo>
                  <a:pt x="505" y="320"/>
                  <a:pt x="466" y="281"/>
                  <a:pt x="417" y="281"/>
                </a:cubicBezTo>
                <a:close/>
                <a:moveTo>
                  <a:pt x="417" y="418"/>
                </a:moveTo>
                <a:cubicBezTo>
                  <a:pt x="390" y="418"/>
                  <a:pt x="369" y="396"/>
                  <a:pt x="369" y="369"/>
                </a:cubicBezTo>
                <a:cubicBezTo>
                  <a:pt x="369" y="342"/>
                  <a:pt x="390" y="320"/>
                  <a:pt x="417" y="320"/>
                </a:cubicBezTo>
                <a:cubicBezTo>
                  <a:pt x="444" y="320"/>
                  <a:pt x="466" y="342"/>
                  <a:pt x="466" y="369"/>
                </a:cubicBezTo>
                <a:cubicBezTo>
                  <a:pt x="466" y="396"/>
                  <a:pt x="444" y="418"/>
                  <a:pt x="417" y="418"/>
                </a:cubicBezTo>
                <a:close/>
                <a:moveTo>
                  <a:pt x="471" y="217"/>
                </a:moveTo>
                <a:cubicBezTo>
                  <a:pt x="461" y="205"/>
                  <a:pt x="445" y="198"/>
                  <a:pt x="428" y="198"/>
                </a:cubicBezTo>
                <a:cubicBezTo>
                  <a:pt x="399" y="198"/>
                  <a:pt x="399" y="198"/>
                  <a:pt x="399" y="198"/>
                </a:cubicBezTo>
                <a:cubicBezTo>
                  <a:pt x="382" y="198"/>
                  <a:pt x="366" y="205"/>
                  <a:pt x="356" y="217"/>
                </a:cubicBezTo>
                <a:cubicBezTo>
                  <a:pt x="339" y="217"/>
                  <a:pt x="324" y="223"/>
                  <a:pt x="312" y="234"/>
                </a:cubicBezTo>
                <a:cubicBezTo>
                  <a:pt x="291" y="255"/>
                  <a:pt x="291" y="255"/>
                  <a:pt x="291" y="255"/>
                </a:cubicBezTo>
                <a:cubicBezTo>
                  <a:pt x="280" y="267"/>
                  <a:pt x="274" y="283"/>
                  <a:pt x="274" y="299"/>
                </a:cubicBezTo>
                <a:cubicBezTo>
                  <a:pt x="262" y="310"/>
                  <a:pt x="255" y="325"/>
                  <a:pt x="255" y="342"/>
                </a:cubicBezTo>
                <a:cubicBezTo>
                  <a:pt x="255" y="369"/>
                  <a:pt x="255" y="369"/>
                  <a:pt x="255" y="369"/>
                </a:cubicBezTo>
                <a:cubicBezTo>
                  <a:pt x="179" y="369"/>
                  <a:pt x="179" y="369"/>
                  <a:pt x="179" y="369"/>
                </a:cubicBezTo>
                <a:cubicBezTo>
                  <a:pt x="162" y="345"/>
                  <a:pt x="134" y="330"/>
                  <a:pt x="102" y="330"/>
                </a:cubicBezTo>
                <a:cubicBezTo>
                  <a:pt x="72" y="330"/>
                  <a:pt x="45" y="344"/>
                  <a:pt x="27" y="366"/>
                </a:cubicBezTo>
                <a:cubicBezTo>
                  <a:pt x="13" y="361"/>
                  <a:pt x="0" y="351"/>
                  <a:pt x="0" y="339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23"/>
                  <a:pt x="13" y="209"/>
                  <a:pt x="30" y="209"/>
                </a:cubicBezTo>
                <a:cubicBezTo>
                  <a:pt x="202" y="209"/>
                  <a:pt x="202" y="209"/>
                  <a:pt x="202" y="209"/>
                </a:cubicBezTo>
                <a:cubicBezTo>
                  <a:pt x="268" y="52"/>
                  <a:pt x="268" y="52"/>
                  <a:pt x="268" y="52"/>
                </a:cubicBezTo>
                <a:cubicBezTo>
                  <a:pt x="281" y="22"/>
                  <a:pt x="299" y="0"/>
                  <a:pt x="328" y="0"/>
                </a:cubicBezTo>
                <a:cubicBezTo>
                  <a:pt x="472" y="0"/>
                  <a:pt x="472" y="0"/>
                  <a:pt x="472" y="0"/>
                </a:cubicBezTo>
                <a:cubicBezTo>
                  <a:pt x="500" y="0"/>
                  <a:pt x="524" y="23"/>
                  <a:pt x="524" y="52"/>
                </a:cubicBezTo>
                <a:cubicBezTo>
                  <a:pt x="524" y="243"/>
                  <a:pt x="524" y="243"/>
                  <a:pt x="524" y="243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03" y="223"/>
                  <a:pt x="488" y="217"/>
                  <a:pt x="471" y="217"/>
                </a:cubicBezTo>
                <a:close/>
                <a:moveTo>
                  <a:pt x="479" y="69"/>
                </a:moveTo>
                <a:cubicBezTo>
                  <a:pt x="479" y="50"/>
                  <a:pt x="463" y="34"/>
                  <a:pt x="444" y="34"/>
                </a:cubicBezTo>
                <a:cubicBezTo>
                  <a:pt x="349" y="34"/>
                  <a:pt x="349" y="34"/>
                  <a:pt x="349" y="34"/>
                </a:cubicBezTo>
                <a:cubicBezTo>
                  <a:pt x="330" y="34"/>
                  <a:pt x="318" y="49"/>
                  <a:pt x="309" y="69"/>
                </a:cubicBezTo>
                <a:cubicBezTo>
                  <a:pt x="265" y="174"/>
                  <a:pt x="265" y="174"/>
                  <a:pt x="265" y="174"/>
                </a:cubicBezTo>
                <a:cubicBezTo>
                  <a:pt x="479" y="173"/>
                  <a:pt x="479" y="173"/>
                  <a:pt x="479" y="173"/>
                </a:cubicBezTo>
                <a:lnTo>
                  <a:pt x="479" y="69"/>
                </a:lnTo>
                <a:close/>
                <a:moveTo>
                  <a:pt x="104" y="345"/>
                </a:moveTo>
                <a:cubicBezTo>
                  <a:pt x="149" y="345"/>
                  <a:pt x="186" y="382"/>
                  <a:pt x="186" y="428"/>
                </a:cubicBezTo>
                <a:cubicBezTo>
                  <a:pt x="186" y="473"/>
                  <a:pt x="149" y="510"/>
                  <a:pt x="104" y="510"/>
                </a:cubicBezTo>
                <a:cubicBezTo>
                  <a:pt x="58" y="510"/>
                  <a:pt x="21" y="473"/>
                  <a:pt x="21" y="428"/>
                </a:cubicBezTo>
                <a:cubicBezTo>
                  <a:pt x="21" y="382"/>
                  <a:pt x="58" y="345"/>
                  <a:pt x="104" y="345"/>
                </a:cubicBezTo>
                <a:close/>
                <a:moveTo>
                  <a:pt x="104" y="467"/>
                </a:moveTo>
                <a:cubicBezTo>
                  <a:pt x="125" y="467"/>
                  <a:pt x="143" y="449"/>
                  <a:pt x="143" y="428"/>
                </a:cubicBezTo>
                <a:cubicBezTo>
                  <a:pt x="143" y="406"/>
                  <a:pt x="125" y="389"/>
                  <a:pt x="104" y="389"/>
                </a:cubicBezTo>
                <a:cubicBezTo>
                  <a:pt x="82" y="389"/>
                  <a:pt x="65" y="406"/>
                  <a:pt x="65" y="428"/>
                </a:cubicBezTo>
                <a:cubicBezTo>
                  <a:pt x="65" y="449"/>
                  <a:pt x="82" y="467"/>
                  <a:pt x="104" y="4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035" tIns="40018" rIns="80035" bIns="40018"/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77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876934" y="107990"/>
            <a:ext cx="3263387" cy="95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8" tIns="31509" rIns="94528" bIns="31509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400" cap="all" dirty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Магазин социального питания и адресной продовольственной поддержки</a:t>
            </a:r>
          </a:p>
        </p:txBody>
      </p:sp>
      <p:sp>
        <p:nvSpPr>
          <p:cNvPr id="3" name="Овал 2"/>
          <p:cNvSpPr/>
          <p:nvPr userDrawn="1"/>
        </p:nvSpPr>
        <p:spPr>
          <a:xfrm>
            <a:off x="200908" y="228937"/>
            <a:ext cx="659736" cy="69976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Freeform 9"/>
          <p:cNvSpPr>
            <a:spLocks noEditPoints="1"/>
          </p:cNvSpPr>
          <p:nvPr userDrawn="1"/>
        </p:nvSpPr>
        <p:spPr bwMode="auto">
          <a:xfrm>
            <a:off x="346158" y="377240"/>
            <a:ext cx="369235" cy="403158"/>
          </a:xfrm>
          <a:custGeom>
            <a:avLst/>
            <a:gdLst>
              <a:gd name="T0" fmla="*/ 2147483647 w 579"/>
              <a:gd name="T1" fmla="*/ 2147483647 h 594"/>
              <a:gd name="T2" fmla="*/ 0 w 579"/>
              <a:gd name="T3" fmla="*/ 2147483647 h 594"/>
              <a:gd name="T4" fmla="*/ 2147483647 w 579"/>
              <a:gd name="T5" fmla="*/ 2147483647 h 594"/>
              <a:gd name="T6" fmla="*/ 2147483647 w 579"/>
              <a:gd name="T7" fmla="*/ 2147483647 h 594"/>
              <a:gd name="T8" fmla="*/ 2147483647 w 579"/>
              <a:gd name="T9" fmla="*/ 2147483647 h 594"/>
              <a:gd name="T10" fmla="*/ 0 w 579"/>
              <a:gd name="T11" fmla="*/ 2147483647 h 594"/>
              <a:gd name="T12" fmla="*/ 2147483647 w 579"/>
              <a:gd name="T13" fmla="*/ 2147483647 h 594"/>
              <a:gd name="T14" fmla="*/ 2147483647 w 579"/>
              <a:gd name="T15" fmla="*/ 2147483647 h 594"/>
              <a:gd name="T16" fmla="*/ 2147483647 w 579"/>
              <a:gd name="T17" fmla="*/ 0 h 594"/>
              <a:gd name="T18" fmla="*/ 2147483647 w 579"/>
              <a:gd name="T19" fmla="*/ 2147483647 h 594"/>
              <a:gd name="T20" fmla="*/ 2147483647 w 579"/>
              <a:gd name="T21" fmla="*/ 2147483647 h 594"/>
              <a:gd name="T22" fmla="*/ 2147483647 w 579"/>
              <a:gd name="T23" fmla="*/ 2147483647 h 594"/>
              <a:gd name="T24" fmla="*/ 2147483647 w 579"/>
              <a:gd name="T25" fmla="*/ 2147483647 h 594"/>
              <a:gd name="T26" fmla="*/ 2147483647 w 579"/>
              <a:gd name="T27" fmla="*/ 2147483647 h 594"/>
              <a:gd name="T28" fmla="*/ 2147483647 w 579"/>
              <a:gd name="T29" fmla="*/ 2147483647 h 594"/>
              <a:gd name="T30" fmla="*/ 2147483647 w 579"/>
              <a:gd name="T31" fmla="*/ 2147483647 h 594"/>
              <a:gd name="T32" fmla="*/ 2147483647 w 579"/>
              <a:gd name="T33" fmla="*/ 2147483647 h 594"/>
              <a:gd name="T34" fmla="*/ 2147483647 w 579"/>
              <a:gd name="T35" fmla="*/ 2147483647 h 594"/>
              <a:gd name="T36" fmla="*/ 2147483647 w 579"/>
              <a:gd name="T37" fmla="*/ 2147483647 h 594"/>
              <a:gd name="T38" fmla="*/ 2147483647 w 579"/>
              <a:gd name="T39" fmla="*/ 2147483647 h 594"/>
              <a:gd name="T40" fmla="*/ 2147483647 w 579"/>
              <a:gd name="T41" fmla="*/ 2147483647 h 594"/>
              <a:gd name="T42" fmla="*/ 2147483647 w 579"/>
              <a:gd name="T43" fmla="*/ 2147483647 h 594"/>
              <a:gd name="T44" fmla="*/ 2147483647 w 579"/>
              <a:gd name="T45" fmla="*/ 2147483647 h 594"/>
              <a:gd name="T46" fmla="*/ 2147483647 w 579"/>
              <a:gd name="T47" fmla="*/ 2147483647 h 594"/>
              <a:gd name="T48" fmla="*/ 2147483647 w 579"/>
              <a:gd name="T49" fmla="*/ 2147483647 h 594"/>
              <a:gd name="T50" fmla="*/ 2147483647 w 579"/>
              <a:gd name="T51" fmla="*/ 2147483647 h 594"/>
              <a:gd name="T52" fmla="*/ 2147483647 w 579"/>
              <a:gd name="T53" fmla="*/ 2147483647 h 594"/>
              <a:gd name="T54" fmla="*/ 2147483647 w 579"/>
              <a:gd name="T55" fmla="*/ 2147483647 h 594"/>
              <a:gd name="T56" fmla="*/ 2147483647 w 579"/>
              <a:gd name="T57" fmla="*/ 2147483647 h 594"/>
              <a:gd name="T58" fmla="*/ 2147483647 w 579"/>
              <a:gd name="T59" fmla="*/ 2147483647 h 594"/>
              <a:gd name="T60" fmla="*/ 2147483647 w 579"/>
              <a:gd name="T61" fmla="*/ 2147483647 h 594"/>
              <a:gd name="T62" fmla="*/ 2147483647 w 579"/>
              <a:gd name="T63" fmla="*/ 2147483647 h 594"/>
              <a:gd name="T64" fmla="*/ 2147483647 w 579"/>
              <a:gd name="T65" fmla="*/ 2147483647 h 594"/>
              <a:gd name="T66" fmla="*/ 2147483647 w 579"/>
              <a:gd name="T67" fmla="*/ 2147483647 h 594"/>
              <a:gd name="T68" fmla="*/ 2147483647 w 579"/>
              <a:gd name="T69" fmla="*/ 2147483647 h 5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9" h="594">
                <a:moveTo>
                  <a:pt x="0" y="578"/>
                </a:moveTo>
                <a:cubicBezTo>
                  <a:pt x="198" y="594"/>
                  <a:pt x="198" y="594"/>
                  <a:pt x="198" y="594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0" y="142"/>
                  <a:pt x="0" y="142"/>
                  <a:pt x="0" y="142"/>
                </a:cubicBezTo>
                <a:lnTo>
                  <a:pt x="0" y="578"/>
                </a:lnTo>
                <a:close/>
                <a:moveTo>
                  <a:pt x="202" y="594"/>
                </a:moveTo>
                <a:cubicBezTo>
                  <a:pt x="291" y="559"/>
                  <a:pt x="291" y="559"/>
                  <a:pt x="291" y="559"/>
                </a:cubicBezTo>
                <a:cubicBezTo>
                  <a:pt x="291" y="142"/>
                  <a:pt x="291" y="142"/>
                  <a:pt x="291" y="142"/>
                </a:cubicBezTo>
                <a:cubicBezTo>
                  <a:pt x="202" y="142"/>
                  <a:pt x="202" y="142"/>
                  <a:pt x="202" y="142"/>
                </a:cubicBezTo>
                <a:lnTo>
                  <a:pt x="202" y="594"/>
                </a:lnTo>
                <a:close/>
                <a:moveTo>
                  <a:pt x="47" y="48"/>
                </a:moveTo>
                <a:cubicBezTo>
                  <a:pt x="0" y="137"/>
                  <a:pt x="0" y="137"/>
                  <a:pt x="0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241" y="48"/>
                  <a:pt x="241" y="48"/>
                  <a:pt x="241" y="48"/>
                </a:cubicBezTo>
                <a:lnTo>
                  <a:pt x="47" y="48"/>
                </a:lnTo>
                <a:close/>
                <a:moveTo>
                  <a:pt x="241" y="21"/>
                </a:moveTo>
                <a:cubicBezTo>
                  <a:pt x="241" y="10"/>
                  <a:pt x="234" y="0"/>
                  <a:pt x="22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47" y="10"/>
                  <a:pt x="47" y="21"/>
                </a:cubicBezTo>
                <a:cubicBezTo>
                  <a:pt x="47" y="43"/>
                  <a:pt x="47" y="43"/>
                  <a:pt x="47" y="43"/>
                </a:cubicBezTo>
                <a:cubicBezTo>
                  <a:pt x="241" y="43"/>
                  <a:pt x="241" y="43"/>
                  <a:pt x="241" y="43"/>
                </a:cubicBezTo>
                <a:lnTo>
                  <a:pt x="241" y="21"/>
                </a:lnTo>
                <a:close/>
                <a:moveTo>
                  <a:pt x="201" y="137"/>
                </a:moveTo>
                <a:cubicBezTo>
                  <a:pt x="291" y="137"/>
                  <a:pt x="291" y="137"/>
                  <a:pt x="291" y="137"/>
                </a:cubicBezTo>
                <a:cubicBezTo>
                  <a:pt x="243" y="48"/>
                  <a:pt x="243" y="48"/>
                  <a:pt x="243" y="48"/>
                </a:cubicBezTo>
                <a:lnTo>
                  <a:pt x="201" y="137"/>
                </a:lnTo>
                <a:close/>
                <a:moveTo>
                  <a:pt x="564" y="409"/>
                </a:moveTo>
                <a:cubicBezTo>
                  <a:pt x="579" y="402"/>
                  <a:pt x="579" y="402"/>
                  <a:pt x="579" y="402"/>
                </a:cubicBezTo>
                <a:cubicBezTo>
                  <a:pt x="579" y="397"/>
                  <a:pt x="579" y="391"/>
                  <a:pt x="578" y="386"/>
                </a:cubicBezTo>
                <a:cubicBezTo>
                  <a:pt x="577" y="381"/>
                  <a:pt x="576" y="376"/>
                  <a:pt x="574" y="371"/>
                </a:cubicBezTo>
                <a:cubicBezTo>
                  <a:pt x="572" y="365"/>
                  <a:pt x="572" y="365"/>
                  <a:pt x="572" y="365"/>
                </a:cubicBezTo>
                <a:cubicBezTo>
                  <a:pt x="552" y="370"/>
                  <a:pt x="532" y="370"/>
                  <a:pt x="513" y="366"/>
                </a:cubicBezTo>
                <a:cubicBezTo>
                  <a:pt x="493" y="361"/>
                  <a:pt x="478" y="355"/>
                  <a:pt x="468" y="346"/>
                </a:cubicBezTo>
                <a:cubicBezTo>
                  <a:pt x="485" y="345"/>
                  <a:pt x="500" y="343"/>
                  <a:pt x="513" y="340"/>
                </a:cubicBezTo>
                <a:cubicBezTo>
                  <a:pt x="525" y="338"/>
                  <a:pt x="536" y="334"/>
                  <a:pt x="543" y="331"/>
                </a:cubicBezTo>
                <a:cubicBezTo>
                  <a:pt x="554" y="326"/>
                  <a:pt x="554" y="326"/>
                  <a:pt x="554" y="326"/>
                </a:cubicBezTo>
                <a:cubicBezTo>
                  <a:pt x="555" y="319"/>
                  <a:pt x="555" y="311"/>
                  <a:pt x="553" y="302"/>
                </a:cubicBezTo>
                <a:cubicBezTo>
                  <a:pt x="552" y="293"/>
                  <a:pt x="551" y="285"/>
                  <a:pt x="549" y="279"/>
                </a:cubicBezTo>
                <a:cubicBezTo>
                  <a:pt x="547" y="270"/>
                  <a:pt x="547" y="270"/>
                  <a:pt x="547" y="270"/>
                </a:cubicBezTo>
                <a:cubicBezTo>
                  <a:pt x="531" y="275"/>
                  <a:pt x="516" y="277"/>
                  <a:pt x="500" y="276"/>
                </a:cubicBezTo>
                <a:cubicBezTo>
                  <a:pt x="484" y="275"/>
                  <a:pt x="472" y="273"/>
                  <a:pt x="464" y="269"/>
                </a:cubicBezTo>
                <a:cubicBezTo>
                  <a:pt x="451" y="264"/>
                  <a:pt x="451" y="264"/>
                  <a:pt x="451" y="264"/>
                </a:cubicBezTo>
                <a:cubicBezTo>
                  <a:pt x="462" y="264"/>
                  <a:pt x="475" y="262"/>
                  <a:pt x="489" y="257"/>
                </a:cubicBezTo>
                <a:cubicBezTo>
                  <a:pt x="502" y="252"/>
                  <a:pt x="513" y="247"/>
                  <a:pt x="521" y="243"/>
                </a:cubicBezTo>
                <a:cubicBezTo>
                  <a:pt x="533" y="236"/>
                  <a:pt x="533" y="236"/>
                  <a:pt x="533" y="236"/>
                </a:cubicBezTo>
                <a:cubicBezTo>
                  <a:pt x="532" y="230"/>
                  <a:pt x="531" y="224"/>
                  <a:pt x="529" y="217"/>
                </a:cubicBezTo>
                <a:cubicBezTo>
                  <a:pt x="527" y="210"/>
                  <a:pt x="525" y="205"/>
                  <a:pt x="523" y="200"/>
                </a:cubicBezTo>
                <a:cubicBezTo>
                  <a:pt x="521" y="193"/>
                  <a:pt x="521" y="193"/>
                  <a:pt x="521" y="193"/>
                </a:cubicBezTo>
                <a:cubicBezTo>
                  <a:pt x="515" y="199"/>
                  <a:pt x="504" y="203"/>
                  <a:pt x="491" y="206"/>
                </a:cubicBezTo>
                <a:cubicBezTo>
                  <a:pt x="478" y="209"/>
                  <a:pt x="466" y="210"/>
                  <a:pt x="456" y="210"/>
                </a:cubicBezTo>
                <a:cubicBezTo>
                  <a:pt x="441" y="210"/>
                  <a:pt x="441" y="210"/>
                  <a:pt x="441" y="210"/>
                </a:cubicBezTo>
                <a:cubicBezTo>
                  <a:pt x="454" y="205"/>
                  <a:pt x="466" y="199"/>
                  <a:pt x="477" y="192"/>
                </a:cubicBezTo>
                <a:cubicBezTo>
                  <a:pt x="488" y="184"/>
                  <a:pt x="496" y="178"/>
                  <a:pt x="500" y="172"/>
                </a:cubicBezTo>
                <a:cubicBezTo>
                  <a:pt x="507" y="165"/>
                  <a:pt x="507" y="165"/>
                  <a:pt x="507" y="165"/>
                </a:cubicBezTo>
                <a:cubicBezTo>
                  <a:pt x="486" y="133"/>
                  <a:pt x="465" y="110"/>
                  <a:pt x="443" y="96"/>
                </a:cubicBezTo>
                <a:cubicBezTo>
                  <a:pt x="422" y="83"/>
                  <a:pt x="403" y="78"/>
                  <a:pt x="387" y="82"/>
                </a:cubicBezTo>
                <a:cubicBezTo>
                  <a:pt x="372" y="86"/>
                  <a:pt x="358" y="95"/>
                  <a:pt x="347" y="109"/>
                </a:cubicBezTo>
                <a:cubicBezTo>
                  <a:pt x="336" y="122"/>
                  <a:pt x="329" y="139"/>
                  <a:pt x="325" y="159"/>
                </a:cubicBezTo>
                <a:cubicBezTo>
                  <a:pt x="318" y="199"/>
                  <a:pt x="321" y="260"/>
                  <a:pt x="335" y="342"/>
                </a:cubicBezTo>
                <a:cubicBezTo>
                  <a:pt x="348" y="424"/>
                  <a:pt x="369" y="490"/>
                  <a:pt x="398" y="540"/>
                </a:cubicBezTo>
                <a:cubicBezTo>
                  <a:pt x="410" y="557"/>
                  <a:pt x="423" y="568"/>
                  <a:pt x="439" y="574"/>
                </a:cubicBezTo>
                <a:cubicBezTo>
                  <a:pt x="454" y="579"/>
                  <a:pt x="469" y="578"/>
                  <a:pt x="484" y="572"/>
                </a:cubicBezTo>
                <a:cubicBezTo>
                  <a:pt x="499" y="566"/>
                  <a:pt x="513" y="556"/>
                  <a:pt x="527" y="544"/>
                </a:cubicBezTo>
                <a:cubicBezTo>
                  <a:pt x="540" y="532"/>
                  <a:pt x="552" y="516"/>
                  <a:pt x="561" y="497"/>
                </a:cubicBezTo>
                <a:cubicBezTo>
                  <a:pt x="570" y="479"/>
                  <a:pt x="576" y="459"/>
                  <a:pt x="578" y="439"/>
                </a:cubicBezTo>
                <a:cubicBezTo>
                  <a:pt x="563" y="443"/>
                  <a:pt x="547" y="444"/>
                  <a:pt x="531" y="443"/>
                </a:cubicBezTo>
                <a:cubicBezTo>
                  <a:pt x="514" y="442"/>
                  <a:pt x="502" y="440"/>
                  <a:pt x="494" y="437"/>
                </a:cubicBezTo>
                <a:cubicBezTo>
                  <a:pt x="483" y="432"/>
                  <a:pt x="483" y="432"/>
                  <a:pt x="483" y="432"/>
                </a:cubicBezTo>
                <a:cubicBezTo>
                  <a:pt x="495" y="431"/>
                  <a:pt x="509" y="428"/>
                  <a:pt x="525" y="423"/>
                </a:cubicBezTo>
                <a:cubicBezTo>
                  <a:pt x="542" y="418"/>
                  <a:pt x="555" y="413"/>
                  <a:pt x="56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035" tIns="40018" rIns="80035" bIns="40018"/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629064"/>
            <a:ext cx="9144000" cy="2289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63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876934" y="107990"/>
            <a:ext cx="3263387" cy="95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8" tIns="31509" rIns="94528" bIns="31509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400" cap="all" dirty="0">
                <a:solidFill>
                  <a:prstClr val="white">
                    <a:lumMod val="65000"/>
                  </a:prstClr>
                </a:solidFill>
                <a:cs typeface="Arial" pitchFamily="34" charset="0"/>
              </a:rPr>
              <a:t>Магазин социального питания и адресной продовольственной поддержки</a:t>
            </a:r>
          </a:p>
        </p:txBody>
      </p:sp>
      <p:sp>
        <p:nvSpPr>
          <p:cNvPr id="3" name="Овал 2"/>
          <p:cNvSpPr/>
          <p:nvPr userDrawn="1"/>
        </p:nvSpPr>
        <p:spPr>
          <a:xfrm>
            <a:off x="200908" y="228937"/>
            <a:ext cx="659736" cy="69976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Freeform 9"/>
          <p:cNvSpPr>
            <a:spLocks noEditPoints="1"/>
          </p:cNvSpPr>
          <p:nvPr userDrawn="1"/>
        </p:nvSpPr>
        <p:spPr bwMode="auto">
          <a:xfrm>
            <a:off x="346158" y="377240"/>
            <a:ext cx="369235" cy="403158"/>
          </a:xfrm>
          <a:custGeom>
            <a:avLst/>
            <a:gdLst>
              <a:gd name="T0" fmla="*/ 2147483647 w 579"/>
              <a:gd name="T1" fmla="*/ 2147483647 h 594"/>
              <a:gd name="T2" fmla="*/ 0 w 579"/>
              <a:gd name="T3" fmla="*/ 2147483647 h 594"/>
              <a:gd name="T4" fmla="*/ 2147483647 w 579"/>
              <a:gd name="T5" fmla="*/ 2147483647 h 594"/>
              <a:gd name="T6" fmla="*/ 2147483647 w 579"/>
              <a:gd name="T7" fmla="*/ 2147483647 h 594"/>
              <a:gd name="T8" fmla="*/ 2147483647 w 579"/>
              <a:gd name="T9" fmla="*/ 2147483647 h 594"/>
              <a:gd name="T10" fmla="*/ 0 w 579"/>
              <a:gd name="T11" fmla="*/ 2147483647 h 594"/>
              <a:gd name="T12" fmla="*/ 2147483647 w 579"/>
              <a:gd name="T13" fmla="*/ 2147483647 h 594"/>
              <a:gd name="T14" fmla="*/ 2147483647 w 579"/>
              <a:gd name="T15" fmla="*/ 2147483647 h 594"/>
              <a:gd name="T16" fmla="*/ 2147483647 w 579"/>
              <a:gd name="T17" fmla="*/ 0 h 594"/>
              <a:gd name="T18" fmla="*/ 2147483647 w 579"/>
              <a:gd name="T19" fmla="*/ 2147483647 h 594"/>
              <a:gd name="T20" fmla="*/ 2147483647 w 579"/>
              <a:gd name="T21" fmla="*/ 2147483647 h 594"/>
              <a:gd name="T22" fmla="*/ 2147483647 w 579"/>
              <a:gd name="T23" fmla="*/ 2147483647 h 594"/>
              <a:gd name="T24" fmla="*/ 2147483647 w 579"/>
              <a:gd name="T25" fmla="*/ 2147483647 h 594"/>
              <a:gd name="T26" fmla="*/ 2147483647 w 579"/>
              <a:gd name="T27" fmla="*/ 2147483647 h 594"/>
              <a:gd name="T28" fmla="*/ 2147483647 w 579"/>
              <a:gd name="T29" fmla="*/ 2147483647 h 594"/>
              <a:gd name="T30" fmla="*/ 2147483647 w 579"/>
              <a:gd name="T31" fmla="*/ 2147483647 h 594"/>
              <a:gd name="T32" fmla="*/ 2147483647 w 579"/>
              <a:gd name="T33" fmla="*/ 2147483647 h 594"/>
              <a:gd name="T34" fmla="*/ 2147483647 w 579"/>
              <a:gd name="T35" fmla="*/ 2147483647 h 594"/>
              <a:gd name="T36" fmla="*/ 2147483647 w 579"/>
              <a:gd name="T37" fmla="*/ 2147483647 h 594"/>
              <a:gd name="T38" fmla="*/ 2147483647 w 579"/>
              <a:gd name="T39" fmla="*/ 2147483647 h 594"/>
              <a:gd name="T40" fmla="*/ 2147483647 w 579"/>
              <a:gd name="T41" fmla="*/ 2147483647 h 594"/>
              <a:gd name="T42" fmla="*/ 2147483647 w 579"/>
              <a:gd name="T43" fmla="*/ 2147483647 h 594"/>
              <a:gd name="T44" fmla="*/ 2147483647 w 579"/>
              <a:gd name="T45" fmla="*/ 2147483647 h 594"/>
              <a:gd name="T46" fmla="*/ 2147483647 w 579"/>
              <a:gd name="T47" fmla="*/ 2147483647 h 594"/>
              <a:gd name="T48" fmla="*/ 2147483647 w 579"/>
              <a:gd name="T49" fmla="*/ 2147483647 h 594"/>
              <a:gd name="T50" fmla="*/ 2147483647 w 579"/>
              <a:gd name="T51" fmla="*/ 2147483647 h 594"/>
              <a:gd name="T52" fmla="*/ 2147483647 w 579"/>
              <a:gd name="T53" fmla="*/ 2147483647 h 594"/>
              <a:gd name="T54" fmla="*/ 2147483647 w 579"/>
              <a:gd name="T55" fmla="*/ 2147483647 h 594"/>
              <a:gd name="T56" fmla="*/ 2147483647 w 579"/>
              <a:gd name="T57" fmla="*/ 2147483647 h 594"/>
              <a:gd name="T58" fmla="*/ 2147483647 w 579"/>
              <a:gd name="T59" fmla="*/ 2147483647 h 594"/>
              <a:gd name="T60" fmla="*/ 2147483647 w 579"/>
              <a:gd name="T61" fmla="*/ 2147483647 h 594"/>
              <a:gd name="T62" fmla="*/ 2147483647 w 579"/>
              <a:gd name="T63" fmla="*/ 2147483647 h 594"/>
              <a:gd name="T64" fmla="*/ 2147483647 w 579"/>
              <a:gd name="T65" fmla="*/ 2147483647 h 594"/>
              <a:gd name="T66" fmla="*/ 2147483647 w 579"/>
              <a:gd name="T67" fmla="*/ 2147483647 h 594"/>
              <a:gd name="T68" fmla="*/ 2147483647 w 579"/>
              <a:gd name="T69" fmla="*/ 2147483647 h 5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9" h="594">
                <a:moveTo>
                  <a:pt x="0" y="578"/>
                </a:moveTo>
                <a:cubicBezTo>
                  <a:pt x="198" y="594"/>
                  <a:pt x="198" y="594"/>
                  <a:pt x="198" y="594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0" y="142"/>
                  <a:pt x="0" y="142"/>
                  <a:pt x="0" y="142"/>
                </a:cubicBezTo>
                <a:lnTo>
                  <a:pt x="0" y="578"/>
                </a:lnTo>
                <a:close/>
                <a:moveTo>
                  <a:pt x="202" y="594"/>
                </a:moveTo>
                <a:cubicBezTo>
                  <a:pt x="291" y="559"/>
                  <a:pt x="291" y="559"/>
                  <a:pt x="291" y="559"/>
                </a:cubicBezTo>
                <a:cubicBezTo>
                  <a:pt x="291" y="142"/>
                  <a:pt x="291" y="142"/>
                  <a:pt x="291" y="142"/>
                </a:cubicBezTo>
                <a:cubicBezTo>
                  <a:pt x="202" y="142"/>
                  <a:pt x="202" y="142"/>
                  <a:pt x="202" y="142"/>
                </a:cubicBezTo>
                <a:lnTo>
                  <a:pt x="202" y="594"/>
                </a:lnTo>
                <a:close/>
                <a:moveTo>
                  <a:pt x="47" y="48"/>
                </a:moveTo>
                <a:cubicBezTo>
                  <a:pt x="0" y="137"/>
                  <a:pt x="0" y="137"/>
                  <a:pt x="0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241" y="48"/>
                  <a:pt x="241" y="48"/>
                  <a:pt x="241" y="48"/>
                </a:cubicBezTo>
                <a:lnTo>
                  <a:pt x="47" y="48"/>
                </a:lnTo>
                <a:close/>
                <a:moveTo>
                  <a:pt x="241" y="21"/>
                </a:moveTo>
                <a:cubicBezTo>
                  <a:pt x="241" y="10"/>
                  <a:pt x="234" y="0"/>
                  <a:pt x="22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47" y="10"/>
                  <a:pt x="47" y="21"/>
                </a:cubicBezTo>
                <a:cubicBezTo>
                  <a:pt x="47" y="43"/>
                  <a:pt x="47" y="43"/>
                  <a:pt x="47" y="43"/>
                </a:cubicBezTo>
                <a:cubicBezTo>
                  <a:pt x="241" y="43"/>
                  <a:pt x="241" y="43"/>
                  <a:pt x="241" y="43"/>
                </a:cubicBezTo>
                <a:lnTo>
                  <a:pt x="241" y="21"/>
                </a:lnTo>
                <a:close/>
                <a:moveTo>
                  <a:pt x="201" y="137"/>
                </a:moveTo>
                <a:cubicBezTo>
                  <a:pt x="291" y="137"/>
                  <a:pt x="291" y="137"/>
                  <a:pt x="291" y="137"/>
                </a:cubicBezTo>
                <a:cubicBezTo>
                  <a:pt x="243" y="48"/>
                  <a:pt x="243" y="48"/>
                  <a:pt x="243" y="48"/>
                </a:cubicBezTo>
                <a:lnTo>
                  <a:pt x="201" y="137"/>
                </a:lnTo>
                <a:close/>
                <a:moveTo>
                  <a:pt x="564" y="409"/>
                </a:moveTo>
                <a:cubicBezTo>
                  <a:pt x="579" y="402"/>
                  <a:pt x="579" y="402"/>
                  <a:pt x="579" y="402"/>
                </a:cubicBezTo>
                <a:cubicBezTo>
                  <a:pt x="579" y="397"/>
                  <a:pt x="579" y="391"/>
                  <a:pt x="578" y="386"/>
                </a:cubicBezTo>
                <a:cubicBezTo>
                  <a:pt x="577" y="381"/>
                  <a:pt x="576" y="376"/>
                  <a:pt x="574" y="371"/>
                </a:cubicBezTo>
                <a:cubicBezTo>
                  <a:pt x="572" y="365"/>
                  <a:pt x="572" y="365"/>
                  <a:pt x="572" y="365"/>
                </a:cubicBezTo>
                <a:cubicBezTo>
                  <a:pt x="552" y="370"/>
                  <a:pt x="532" y="370"/>
                  <a:pt x="513" y="366"/>
                </a:cubicBezTo>
                <a:cubicBezTo>
                  <a:pt x="493" y="361"/>
                  <a:pt x="478" y="355"/>
                  <a:pt x="468" y="346"/>
                </a:cubicBezTo>
                <a:cubicBezTo>
                  <a:pt x="485" y="345"/>
                  <a:pt x="500" y="343"/>
                  <a:pt x="513" y="340"/>
                </a:cubicBezTo>
                <a:cubicBezTo>
                  <a:pt x="525" y="338"/>
                  <a:pt x="536" y="334"/>
                  <a:pt x="543" y="331"/>
                </a:cubicBezTo>
                <a:cubicBezTo>
                  <a:pt x="554" y="326"/>
                  <a:pt x="554" y="326"/>
                  <a:pt x="554" y="326"/>
                </a:cubicBezTo>
                <a:cubicBezTo>
                  <a:pt x="555" y="319"/>
                  <a:pt x="555" y="311"/>
                  <a:pt x="553" y="302"/>
                </a:cubicBezTo>
                <a:cubicBezTo>
                  <a:pt x="552" y="293"/>
                  <a:pt x="551" y="285"/>
                  <a:pt x="549" y="279"/>
                </a:cubicBezTo>
                <a:cubicBezTo>
                  <a:pt x="547" y="270"/>
                  <a:pt x="547" y="270"/>
                  <a:pt x="547" y="270"/>
                </a:cubicBezTo>
                <a:cubicBezTo>
                  <a:pt x="531" y="275"/>
                  <a:pt x="516" y="277"/>
                  <a:pt x="500" y="276"/>
                </a:cubicBezTo>
                <a:cubicBezTo>
                  <a:pt x="484" y="275"/>
                  <a:pt x="472" y="273"/>
                  <a:pt x="464" y="269"/>
                </a:cubicBezTo>
                <a:cubicBezTo>
                  <a:pt x="451" y="264"/>
                  <a:pt x="451" y="264"/>
                  <a:pt x="451" y="264"/>
                </a:cubicBezTo>
                <a:cubicBezTo>
                  <a:pt x="462" y="264"/>
                  <a:pt x="475" y="262"/>
                  <a:pt x="489" y="257"/>
                </a:cubicBezTo>
                <a:cubicBezTo>
                  <a:pt x="502" y="252"/>
                  <a:pt x="513" y="247"/>
                  <a:pt x="521" y="243"/>
                </a:cubicBezTo>
                <a:cubicBezTo>
                  <a:pt x="533" y="236"/>
                  <a:pt x="533" y="236"/>
                  <a:pt x="533" y="236"/>
                </a:cubicBezTo>
                <a:cubicBezTo>
                  <a:pt x="532" y="230"/>
                  <a:pt x="531" y="224"/>
                  <a:pt x="529" y="217"/>
                </a:cubicBezTo>
                <a:cubicBezTo>
                  <a:pt x="527" y="210"/>
                  <a:pt x="525" y="205"/>
                  <a:pt x="523" y="200"/>
                </a:cubicBezTo>
                <a:cubicBezTo>
                  <a:pt x="521" y="193"/>
                  <a:pt x="521" y="193"/>
                  <a:pt x="521" y="193"/>
                </a:cubicBezTo>
                <a:cubicBezTo>
                  <a:pt x="515" y="199"/>
                  <a:pt x="504" y="203"/>
                  <a:pt x="491" y="206"/>
                </a:cubicBezTo>
                <a:cubicBezTo>
                  <a:pt x="478" y="209"/>
                  <a:pt x="466" y="210"/>
                  <a:pt x="456" y="210"/>
                </a:cubicBezTo>
                <a:cubicBezTo>
                  <a:pt x="441" y="210"/>
                  <a:pt x="441" y="210"/>
                  <a:pt x="441" y="210"/>
                </a:cubicBezTo>
                <a:cubicBezTo>
                  <a:pt x="454" y="205"/>
                  <a:pt x="466" y="199"/>
                  <a:pt x="477" y="192"/>
                </a:cubicBezTo>
                <a:cubicBezTo>
                  <a:pt x="488" y="184"/>
                  <a:pt x="496" y="178"/>
                  <a:pt x="500" y="172"/>
                </a:cubicBezTo>
                <a:cubicBezTo>
                  <a:pt x="507" y="165"/>
                  <a:pt x="507" y="165"/>
                  <a:pt x="507" y="165"/>
                </a:cubicBezTo>
                <a:cubicBezTo>
                  <a:pt x="486" y="133"/>
                  <a:pt x="465" y="110"/>
                  <a:pt x="443" y="96"/>
                </a:cubicBezTo>
                <a:cubicBezTo>
                  <a:pt x="422" y="83"/>
                  <a:pt x="403" y="78"/>
                  <a:pt x="387" y="82"/>
                </a:cubicBezTo>
                <a:cubicBezTo>
                  <a:pt x="372" y="86"/>
                  <a:pt x="358" y="95"/>
                  <a:pt x="347" y="109"/>
                </a:cubicBezTo>
                <a:cubicBezTo>
                  <a:pt x="336" y="122"/>
                  <a:pt x="329" y="139"/>
                  <a:pt x="325" y="159"/>
                </a:cubicBezTo>
                <a:cubicBezTo>
                  <a:pt x="318" y="199"/>
                  <a:pt x="321" y="260"/>
                  <a:pt x="335" y="342"/>
                </a:cubicBezTo>
                <a:cubicBezTo>
                  <a:pt x="348" y="424"/>
                  <a:pt x="369" y="490"/>
                  <a:pt x="398" y="540"/>
                </a:cubicBezTo>
                <a:cubicBezTo>
                  <a:pt x="410" y="557"/>
                  <a:pt x="423" y="568"/>
                  <a:pt x="439" y="574"/>
                </a:cubicBezTo>
                <a:cubicBezTo>
                  <a:pt x="454" y="579"/>
                  <a:pt x="469" y="578"/>
                  <a:pt x="484" y="572"/>
                </a:cubicBezTo>
                <a:cubicBezTo>
                  <a:pt x="499" y="566"/>
                  <a:pt x="513" y="556"/>
                  <a:pt x="527" y="544"/>
                </a:cubicBezTo>
                <a:cubicBezTo>
                  <a:pt x="540" y="532"/>
                  <a:pt x="552" y="516"/>
                  <a:pt x="561" y="497"/>
                </a:cubicBezTo>
                <a:cubicBezTo>
                  <a:pt x="570" y="479"/>
                  <a:pt x="576" y="459"/>
                  <a:pt x="578" y="439"/>
                </a:cubicBezTo>
                <a:cubicBezTo>
                  <a:pt x="563" y="443"/>
                  <a:pt x="547" y="444"/>
                  <a:pt x="531" y="443"/>
                </a:cubicBezTo>
                <a:cubicBezTo>
                  <a:pt x="514" y="442"/>
                  <a:pt x="502" y="440"/>
                  <a:pt x="494" y="437"/>
                </a:cubicBezTo>
                <a:cubicBezTo>
                  <a:pt x="483" y="432"/>
                  <a:pt x="483" y="432"/>
                  <a:pt x="483" y="432"/>
                </a:cubicBezTo>
                <a:cubicBezTo>
                  <a:pt x="495" y="431"/>
                  <a:pt x="509" y="428"/>
                  <a:pt x="525" y="423"/>
                </a:cubicBezTo>
                <a:cubicBezTo>
                  <a:pt x="542" y="418"/>
                  <a:pt x="555" y="413"/>
                  <a:pt x="56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035" tIns="40018" rIns="80035" bIns="40018"/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06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 bwMode="auto">
          <a:xfrm>
            <a:off x="876934" y="107990"/>
            <a:ext cx="3263387" cy="95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8" tIns="31509" rIns="94528" bIns="31509" anchor="ctr">
            <a:spAutoFit/>
          </a:bodyPr>
          <a:lstStyle>
            <a:defPPr>
              <a:defRPr lang="ru-RU"/>
            </a:defPPr>
            <a:lvl1pPr defTabSz="912652" eaLnBrk="0" hangingPunct="0">
              <a:lnSpc>
                <a:spcPct val="100000"/>
              </a:lnSpc>
              <a:defRPr sz="4800">
                <a:solidFill>
                  <a:schemeClr val="bg1"/>
                </a:solidFill>
                <a:latin typeface="PT Sans Narrow" pitchFamily="34" charset="-52"/>
                <a:cs typeface="Segoe UI" pitchFamily="34" charset="0"/>
              </a:defRPr>
            </a:lvl1pPr>
            <a:lvl2pPr algn="ctr" eaLnBrk="0" hangingPunct="0">
              <a:defRPr sz="5000">
                <a:latin typeface="Calibri" pitchFamily="34" charset="0"/>
              </a:defRPr>
            </a:lvl2pPr>
            <a:lvl3pPr algn="ctr" eaLnBrk="0" hangingPunct="0">
              <a:defRPr sz="5000">
                <a:latin typeface="Calibri" pitchFamily="34" charset="0"/>
              </a:defRPr>
            </a:lvl3pPr>
            <a:lvl4pPr algn="ctr" eaLnBrk="0" hangingPunct="0">
              <a:defRPr sz="5000">
                <a:latin typeface="Calibri" pitchFamily="34" charset="0"/>
              </a:defRPr>
            </a:lvl4pPr>
            <a:lvl5pPr algn="ctr" eaLnBrk="0" hangingPunct="0">
              <a:defRPr sz="5000">
                <a:latin typeface="Calibri" pitchFamily="34" charset="0"/>
              </a:defRPr>
            </a:lvl5pPr>
            <a:lvl6pPr marL="521528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6pPr>
            <a:lvl7pPr marL="1043056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7pPr>
            <a:lvl8pPr marL="1564584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8pPr>
            <a:lvl9pPr marL="2086112" algn="ctr" fontAlgn="base">
              <a:spcBef>
                <a:spcPct val="0"/>
              </a:spcBef>
              <a:spcAft>
                <a:spcPct val="0"/>
              </a:spcAft>
              <a:defRPr sz="5000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400" cap="all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Магазин социального питания и адресной продовольственной поддержки</a:t>
            </a:r>
          </a:p>
        </p:txBody>
      </p:sp>
      <p:sp>
        <p:nvSpPr>
          <p:cNvPr id="3" name="Овал 2"/>
          <p:cNvSpPr/>
          <p:nvPr userDrawn="1"/>
        </p:nvSpPr>
        <p:spPr>
          <a:xfrm>
            <a:off x="200908" y="228937"/>
            <a:ext cx="659736" cy="69976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35" tIns="40018" rIns="80035" bIns="40018" anchor="ctr"/>
          <a:lstStyle/>
          <a:p>
            <a:pPr algn="ctr" defTabSz="912949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Freeform 9"/>
          <p:cNvSpPr>
            <a:spLocks noEditPoints="1"/>
          </p:cNvSpPr>
          <p:nvPr userDrawn="1"/>
        </p:nvSpPr>
        <p:spPr bwMode="auto">
          <a:xfrm>
            <a:off x="346158" y="377240"/>
            <a:ext cx="369235" cy="403158"/>
          </a:xfrm>
          <a:custGeom>
            <a:avLst/>
            <a:gdLst>
              <a:gd name="T0" fmla="*/ 2147483647 w 579"/>
              <a:gd name="T1" fmla="*/ 2147483647 h 594"/>
              <a:gd name="T2" fmla="*/ 0 w 579"/>
              <a:gd name="T3" fmla="*/ 2147483647 h 594"/>
              <a:gd name="T4" fmla="*/ 2147483647 w 579"/>
              <a:gd name="T5" fmla="*/ 2147483647 h 594"/>
              <a:gd name="T6" fmla="*/ 2147483647 w 579"/>
              <a:gd name="T7" fmla="*/ 2147483647 h 594"/>
              <a:gd name="T8" fmla="*/ 2147483647 w 579"/>
              <a:gd name="T9" fmla="*/ 2147483647 h 594"/>
              <a:gd name="T10" fmla="*/ 0 w 579"/>
              <a:gd name="T11" fmla="*/ 2147483647 h 594"/>
              <a:gd name="T12" fmla="*/ 2147483647 w 579"/>
              <a:gd name="T13" fmla="*/ 2147483647 h 594"/>
              <a:gd name="T14" fmla="*/ 2147483647 w 579"/>
              <a:gd name="T15" fmla="*/ 2147483647 h 594"/>
              <a:gd name="T16" fmla="*/ 2147483647 w 579"/>
              <a:gd name="T17" fmla="*/ 0 h 594"/>
              <a:gd name="T18" fmla="*/ 2147483647 w 579"/>
              <a:gd name="T19" fmla="*/ 2147483647 h 594"/>
              <a:gd name="T20" fmla="*/ 2147483647 w 579"/>
              <a:gd name="T21" fmla="*/ 2147483647 h 594"/>
              <a:gd name="T22" fmla="*/ 2147483647 w 579"/>
              <a:gd name="T23" fmla="*/ 2147483647 h 594"/>
              <a:gd name="T24" fmla="*/ 2147483647 w 579"/>
              <a:gd name="T25" fmla="*/ 2147483647 h 594"/>
              <a:gd name="T26" fmla="*/ 2147483647 w 579"/>
              <a:gd name="T27" fmla="*/ 2147483647 h 594"/>
              <a:gd name="T28" fmla="*/ 2147483647 w 579"/>
              <a:gd name="T29" fmla="*/ 2147483647 h 594"/>
              <a:gd name="T30" fmla="*/ 2147483647 w 579"/>
              <a:gd name="T31" fmla="*/ 2147483647 h 594"/>
              <a:gd name="T32" fmla="*/ 2147483647 w 579"/>
              <a:gd name="T33" fmla="*/ 2147483647 h 594"/>
              <a:gd name="T34" fmla="*/ 2147483647 w 579"/>
              <a:gd name="T35" fmla="*/ 2147483647 h 594"/>
              <a:gd name="T36" fmla="*/ 2147483647 w 579"/>
              <a:gd name="T37" fmla="*/ 2147483647 h 594"/>
              <a:gd name="T38" fmla="*/ 2147483647 w 579"/>
              <a:gd name="T39" fmla="*/ 2147483647 h 594"/>
              <a:gd name="T40" fmla="*/ 2147483647 w 579"/>
              <a:gd name="T41" fmla="*/ 2147483647 h 594"/>
              <a:gd name="T42" fmla="*/ 2147483647 w 579"/>
              <a:gd name="T43" fmla="*/ 2147483647 h 594"/>
              <a:gd name="T44" fmla="*/ 2147483647 w 579"/>
              <a:gd name="T45" fmla="*/ 2147483647 h 594"/>
              <a:gd name="T46" fmla="*/ 2147483647 w 579"/>
              <a:gd name="T47" fmla="*/ 2147483647 h 594"/>
              <a:gd name="T48" fmla="*/ 2147483647 w 579"/>
              <a:gd name="T49" fmla="*/ 2147483647 h 594"/>
              <a:gd name="T50" fmla="*/ 2147483647 w 579"/>
              <a:gd name="T51" fmla="*/ 2147483647 h 594"/>
              <a:gd name="T52" fmla="*/ 2147483647 w 579"/>
              <a:gd name="T53" fmla="*/ 2147483647 h 594"/>
              <a:gd name="T54" fmla="*/ 2147483647 w 579"/>
              <a:gd name="T55" fmla="*/ 2147483647 h 594"/>
              <a:gd name="T56" fmla="*/ 2147483647 w 579"/>
              <a:gd name="T57" fmla="*/ 2147483647 h 594"/>
              <a:gd name="T58" fmla="*/ 2147483647 w 579"/>
              <a:gd name="T59" fmla="*/ 2147483647 h 594"/>
              <a:gd name="T60" fmla="*/ 2147483647 w 579"/>
              <a:gd name="T61" fmla="*/ 2147483647 h 594"/>
              <a:gd name="T62" fmla="*/ 2147483647 w 579"/>
              <a:gd name="T63" fmla="*/ 2147483647 h 594"/>
              <a:gd name="T64" fmla="*/ 2147483647 w 579"/>
              <a:gd name="T65" fmla="*/ 2147483647 h 594"/>
              <a:gd name="T66" fmla="*/ 2147483647 w 579"/>
              <a:gd name="T67" fmla="*/ 2147483647 h 594"/>
              <a:gd name="T68" fmla="*/ 2147483647 w 579"/>
              <a:gd name="T69" fmla="*/ 2147483647 h 59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9" h="594">
                <a:moveTo>
                  <a:pt x="0" y="578"/>
                </a:moveTo>
                <a:cubicBezTo>
                  <a:pt x="198" y="594"/>
                  <a:pt x="198" y="594"/>
                  <a:pt x="198" y="594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0" y="142"/>
                  <a:pt x="0" y="142"/>
                  <a:pt x="0" y="142"/>
                </a:cubicBezTo>
                <a:lnTo>
                  <a:pt x="0" y="578"/>
                </a:lnTo>
                <a:close/>
                <a:moveTo>
                  <a:pt x="202" y="594"/>
                </a:moveTo>
                <a:cubicBezTo>
                  <a:pt x="291" y="559"/>
                  <a:pt x="291" y="559"/>
                  <a:pt x="291" y="559"/>
                </a:cubicBezTo>
                <a:cubicBezTo>
                  <a:pt x="291" y="142"/>
                  <a:pt x="291" y="142"/>
                  <a:pt x="291" y="142"/>
                </a:cubicBezTo>
                <a:cubicBezTo>
                  <a:pt x="202" y="142"/>
                  <a:pt x="202" y="142"/>
                  <a:pt x="202" y="142"/>
                </a:cubicBezTo>
                <a:lnTo>
                  <a:pt x="202" y="594"/>
                </a:lnTo>
                <a:close/>
                <a:moveTo>
                  <a:pt x="47" y="48"/>
                </a:moveTo>
                <a:cubicBezTo>
                  <a:pt x="0" y="137"/>
                  <a:pt x="0" y="137"/>
                  <a:pt x="0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241" y="48"/>
                  <a:pt x="241" y="48"/>
                  <a:pt x="241" y="48"/>
                </a:cubicBezTo>
                <a:lnTo>
                  <a:pt x="47" y="48"/>
                </a:lnTo>
                <a:close/>
                <a:moveTo>
                  <a:pt x="241" y="21"/>
                </a:moveTo>
                <a:cubicBezTo>
                  <a:pt x="241" y="10"/>
                  <a:pt x="234" y="0"/>
                  <a:pt x="226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47" y="10"/>
                  <a:pt x="47" y="21"/>
                </a:cubicBezTo>
                <a:cubicBezTo>
                  <a:pt x="47" y="43"/>
                  <a:pt x="47" y="43"/>
                  <a:pt x="47" y="43"/>
                </a:cubicBezTo>
                <a:cubicBezTo>
                  <a:pt x="241" y="43"/>
                  <a:pt x="241" y="43"/>
                  <a:pt x="241" y="43"/>
                </a:cubicBezTo>
                <a:lnTo>
                  <a:pt x="241" y="21"/>
                </a:lnTo>
                <a:close/>
                <a:moveTo>
                  <a:pt x="201" y="137"/>
                </a:moveTo>
                <a:cubicBezTo>
                  <a:pt x="291" y="137"/>
                  <a:pt x="291" y="137"/>
                  <a:pt x="291" y="137"/>
                </a:cubicBezTo>
                <a:cubicBezTo>
                  <a:pt x="243" y="48"/>
                  <a:pt x="243" y="48"/>
                  <a:pt x="243" y="48"/>
                </a:cubicBezTo>
                <a:lnTo>
                  <a:pt x="201" y="137"/>
                </a:lnTo>
                <a:close/>
                <a:moveTo>
                  <a:pt x="564" y="409"/>
                </a:moveTo>
                <a:cubicBezTo>
                  <a:pt x="579" y="402"/>
                  <a:pt x="579" y="402"/>
                  <a:pt x="579" y="402"/>
                </a:cubicBezTo>
                <a:cubicBezTo>
                  <a:pt x="579" y="397"/>
                  <a:pt x="579" y="391"/>
                  <a:pt x="578" y="386"/>
                </a:cubicBezTo>
                <a:cubicBezTo>
                  <a:pt x="577" y="381"/>
                  <a:pt x="576" y="376"/>
                  <a:pt x="574" y="371"/>
                </a:cubicBezTo>
                <a:cubicBezTo>
                  <a:pt x="572" y="365"/>
                  <a:pt x="572" y="365"/>
                  <a:pt x="572" y="365"/>
                </a:cubicBezTo>
                <a:cubicBezTo>
                  <a:pt x="552" y="370"/>
                  <a:pt x="532" y="370"/>
                  <a:pt x="513" y="366"/>
                </a:cubicBezTo>
                <a:cubicBezTo>
                  <a:pt x="493" y="361"/>
                  <a:pt x="478" y="355"/>
                  <a:pt x="468" y="346"/>
                </a:cubicBezTo>
                <a:cubicBezTo>
                  <a:pt x="485" y="345"/>
                  <a:pt x="500" y="343"/>
                  <a:pt x="513" y="340"/>
                </a:cubicBezTo>
                <a:cubicBezTo>
                  <a:pt x="525" y="338"/>
                  <a:pt x="536" y="334"/>
                  <a:pt x="543" y="331"/>
                </a:cubicBezTo>
                <a:cubicBezTo>
                  <a:pt x="554" y="326"/>
                  <a:pt x="554" y="326"/>
                  <a:pt x="554" y="326"/>
                </a:cubicBezTo>
                <a:cubicBezTo>
                  <a:pt x="555" y="319"/>
                  <a:pt x="555" y="311"/>
                  <a:pt x="553" y="302"/>
                </a:cubicBezTo>
                <a:cubicBezTo>
                  <a:pt x="552" y="293"/>
                  <a:pt x="551" y="285"/>
                  <a:pt x="549" y="279"/>
                </a:cubicBezTo>
                <a:cubicBezTo>
                  <a:pt x="547" y="270"/>
                  <a:pt x="547" y="270"/>
                  <a:pt x="547" y="270"/>
                </a:cubicBezTo>
                <a:cubicBezTo>
                  <a:pt x="531" y="275"/>
                  <a:pt x="516" y="277"/>
                  <a:pt x="500" y="276"/>
                </a:cubicBezTo>
                <a:cubicBezTo>
                  <a:pt x="484" y="275"/>
                  <a:pt x="472" y="273"/>
                  <a:pt x="464" y="269"/>
                </a:cubicBezTo>
                <a:cubicBezTo>
                  <a:pt x="451" y="264"/>
                  <a:pt x="451" y="264"/>
                  <a:pt x="451" y="264"/>
                </a:cubicBezTo>
                <a:cubicBezTo>
                  <a:pt x="462" y="264"/>
                  <a:pt x="475" y="262"/>
                  <a:pt x="489" y="257"/>
                </a:cubicBezTo>
                <a:cubicBezTo>
                  <a:pt x="502" y="252"/>
                  <a:pt x="513" y="247"/>
                  <a:pt x="521" y="243"/>
                </a:cubicBezTo>
                <a:cubicBezTo>
                  <a:pt x="533" y="236"/>
                  <a:pt x="533" y="236"/>
                  <a:pt x="533" y="236"/>
                </a:cubicBezTo>
                <a:cubicBezTo>
                  <a:pt x="532" y="230"/>
                  <a:pt x="531" y="224"/>
                  <a:pt x="529" y="217"/>
                </a:cubicBezTo>
                <a:cubicBezTo>
                  <a:pt x="527" y="210"/>
                  <a:pt x="525" y="205"/>
                  <a:pt x="523" y="200"/>
                </a:cubicBezTo>
                <a:cubicBezTo>
                  <a:pt x="521" y="193"/>
                  <a:pt x="521" y="193"/>
                  <a:pt x="521" y="193"/>
                </a:cubicBezTo>
                <a:cubicBezTo>
                  <a:pt x="515" y="199"/>
                  <a:pt x="504" y="203"/>
                  <a:pt x="491" y="206"/>
                </a:cubicBezTo>
                <a:cubicBezTo>
                  <a:pt x="478" y="209"/>
                  <a:pt x="466" y="210"/>
                  <a:pt x="456" y="210"/>
                </a:cubicBezTo>
                <a:cubicBezTo>
                  <a:pt x="441" y="210"/>
                  <a:pt x="441" y="210"/>
                  <a:pt x="441" y="210"/>
                </a:cubicBezTo>
                <a:cubicBezTo>
                  <a:pt x="454" y="205"/>
                  <a:pt x="466" y="199"/>
                  <a:pt x="477" y="192"/>
                </a:cubicBezTo>
                <a:cubicBezTo>
                  <a:pt x="488" y="184"/>
                  <a:pt x="496" y="178"/>
                  <a:pt x="500" y="172"/>
                </a:cubicBezTo>
                <a:cubicBezTo>
                  <a:pt x="507" y="165"/>
                  <a:pt x="507" y="165"/>
                  <a:pt x="507" y="165"/>
                </a:cubicBezTo>
                <a:cubicBezTo>
                  <a:pt x="486" y="133"/>
                  <a:pt x="465" y="110"/>
                  <a:pt x="443" y="96"/>
                </a:cubicBezTo>
                <a:cubicBezTo>
                  <a:pt x="422" y="83"/>
                  <a:pt x="403" y="78"/>
                  <a:pt x="387" y="82"/>
                </a:cubicBezTo>
                <a:cubicBezTo>
                  <a:pt x="372" y="86"/>
                  <a:pt x="358" y="95"/>
                  <a:pt x="347" y="109"/>
                </a:cubicBezTo>
                <a:cubicBezTo>
                  <a:pt x="336" y="122"/>
                  <a:pt x="329" y="139"/>
                  <a:pt x="325" y="159"/>
                </a:cubicBezTo>
                <a:cubicBezTo>
                  <a:pt x="318" y="199"/>
                  <a:pt x="321" y="260"/>
                  <a:pt x="335" y="342"/>
                </a:cubicBezTo>
                <a:cubicBezTo>
                  <a:pt x="348" y="424"/>
                  <a:pt x="369" y="490"/>
                  <a:pt x="398" y="540"/>
                </a:cubicBezTo>
                <a:cubicBezTo>
                  <a:pt x="410" y="557"/>
                  <a:pt x="423" y="568"/>
                  <a:pt x="439" y="574"/>
                </a:cubicBezTo>
                <a:cubicBezTo>
                  <a:pt x="454" y="579"/>
                  <a:pt x="469" y="578"/>
                  <a:pt x="484" y="572"/>
                </a:cubicBezTo>
                <a:cubicBezTo>
                  <a:pt x="499" y="566"/>
                  <a:pt x="513" y="556"/>
                  <a:pt x="527" y="544"/>
                </a:cubicBezTo>
                <a:cubicBezTo>
                  <a:pt x="540" y="532"/>
                  <a:pt x="552" y="516"/>
                  <a:pt x="561" y="497"/>
                </a:cubicBezTo>
                <a:cubicBezTo>
                  <a:pt x="570" y="479"/>
                  <a:pt x="576" y="459"/>
                  <a:pt x="578" y="439"/>
                </a:cubicBezTo>
                <a:cubicBezTo>
                  <a:pt x="563" y="443"/>
                  <a:pt x="547" y="444"/>
                  <a:pt x="531" y="443"/>
                </a:cubicBezTo>
                <a:cubicBezTo>
                  <a:pt x="514" y="442"/>
                  <a:pt x="502" y="440"/>
                  <a:pt x="494" y="437"/>
                </a:cubicBezTo>
                <a:cubicBezTo>
                  <a:pt x="483" y="432"/>
                  <a:pt x="483" y="432"/>
                  <a:pt x="483" y="432"/>
                </a:cubicBezTo>
                <a:cubicBezTo>
                  <a:pt x="495" y="431"/>
                  <a:pt x="509" y="428"/>
                  <a:pt x="525" y="423"/>
                </a:cubicBezTo>
                <a:cubicBezTo>
                  <a:pt x="542" y="418"/>
                  <a:pt x="555" y="413"/>
                  <a:pt x="564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035" tIns="40018" rIns="80035" bIns="40018"/>
          <a:lstStyle/>
          <a:p>
            <a:pPr defTabSz="912787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15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87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323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7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5" indent="0">
              <a:buNone/>
              <a:defRPr sz="2000" b="1"/>
            </a:lvl2pPr>
            <a:lvl3pPr marL="913110" indent="0">
              <a:buNone/>
              <a:defRPr sz="1800" b="1"/>
            </a:lvl3pPr>
            <a:lvl4pPr marL="1369664" indent="0">
              <a:buNone/>
              <a:defRPr sz="1600" b="1"/>
            </a:lvl4pPr>
            <a:lvl5pPr marL="1826221" indent="0">
              <a:buNone/>
              <a:defRPr sz="1600" b="1"/>
            </a:lvl5pPr>
            <a:lvl6pPr marL="2282774" indent="0">
              <a:buNone/>
              <a:defRPr sz="1600" b="1"/>
            </a:lvl6pPr>
            <a:lvl7pPr marL="2739331" indent="0">
              <a:buNone/>
              <a:defRPr sz="1600" b="1"/>
            </a:lvl7pPr>
            <a:lvl8pPr marL="3195886" indent="0">
              <a:buNone/>
              <a:defRPr sz="1600" b="1"/>
            </a:lvl8pPr>
            <a:lvl9pPr marL="365243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55" indent="0">
              <a:buNone/>
              <a:defRPr sz="2000" b="1"/>
            </a:lvl2pPr>
            <a:lvl3pPr marL="913110" indent="0">
              <a:buNone/>
              <a:defRPr sz="1800" b="1"/>
            </a:lvl3pPr>
            <a:lvl4pPr marL="1369664" indent="0">
              <a:buNone/>
              <a:defRPr sz="1600" b="1"/>
            </a:lvl4pPr>
            <a:lvl5pPr marL="1826221" indent="0">
              <a:buNone/>
              <a:defRPr sz="1600" b="1"/>
            </a:lvl5pPr>
            <a:lvl6pPr marL="2282774" indent="0">
              <a:buNone/>
              <a:defRPr sz="1600" b="1"/>
            </a:lvl6pPr>
            <a:lvl7pPr marL="2739331" indent="0">
              <a:buNone/>
              <a:defRPr sz="1600" b="1"/>
            </a:lvl7pPr>
            <a:lvl8pPr marL="3195886" indent="0">
              <a:buNone/>
              <a:defRPr sz="1600" b="1"/>
            </a:lvl8pPr>
            <a:lvl9pPr marL="365243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2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7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2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55" indent="0">
              <a:buNone/>
              <a:defRPr sz="1200"/>
            </a:lvl2pPr>
            <a:lvl3pPr marL="913110" indent="0">
              <a:buNone/>
              <a:defRPr sz="1000"/>
            </a:lvl3pPr>
            <a:lvl4pPr marL="1369664" indent="0">
              <a:buNone/>
              <a:defRPr sz="900"/>
            </a:lvl4pPr>
            <a:lvl5pPr marL="1826221" indent="0">
              <a:buNone/>
              <a:defRPr sz="900"/>
            </a:lvl5pPr>
            <a:lvl6pPr marL="2282774" indent="0">
              <a:buNone/>
              <a:defRPr sz="900"/>
            </a:lvl6pPr>
            <a:lvl7pPr marL="2739331" indent="0">
              <a:buNone/>
              <a:defRPr sz="900"/>
            </a:lvl7pPr>
            <a:lvl8pPr marL="3195886" indent="0">
              <a:buNone/>
              <a:defRPr sz="900"/>
            </a:lvl8pPr>
            <a:lvl9pPr marL="365243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4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55" indent="0">
              <a:buNone/>
              <a:defRPr sz="2800"/>
            </a:lvl2pPr>
            <a:lvl3pPr marL="913110" indent="0">
              <a:buNone/>
              <a:defRPr sz="2400"/>
            </a:lvl3pPr>
            <a:lvl4pPr marL="1369664" indent="0">
              <a:buNone/>
              <a:defRPr sz="2000"/>
            </a:lvl4pPr>
            <a:lvl5pPr marL="1826221" indent="0">
              <a:buNone/>
              <a:defRPr sz="2000"/>
            </a:lvl5pPr>
            <a:lvl6pPr marL="2282774" indent="0">
              <a:buNone/>
              <a:defRPr sz="2000"/>
            </a:lvl6pPr>
            <a:lvl7pPr marL="2739331" indent="0">
              <a:buNone/>
              <a:defRPr sz="2000"/>
            </a:lvl7pPr>
            <a:lvl8pPr marL="3195886" indent="0">
              <a:buNone/>
              <a:defRPr sz="2000"/>
            </a:lvl8pPr>
            <a:lvl9pPr marL="365243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55" indent="0">
              <a:buNone/>
              <a:defRPr sz="1200"/>
            </a:lvl2pPr>
            <a:lvl3pPr marL="913110" indent="0">
              <a:buNone/>
              <a:defRPr sz="1000"/>
            </a:lvl3pPr>
            <a:lvl4pPr marL="1369664" indent="0">
              <a:buNone/>
              <a:defRPr sz="900"/>
            </a:lvl4pPr>
            <a:lvl5pPr marL="1826221" indent="0">
              <a:buNone/>
              <a:defRPr sz="900"/>
            </a:lvl5pPr>
            <a:lvl6pPr marL="2282774" indent="0">
              <a:buNone/>
              <a:defRPr sz="900"/>
            </a:lvl6pPr>
            <a:lvl7pPr marL="2739331" indent="0">
              <a:buNone/>
              <a:defRPr sz="900"/>
            </a:lvl7pPr>
            <a:lvl8pPr marL="3195886" indent="0">
              <a:buNone/>
              <a:defRPr sz="900"/>
            </a:lvl8pPr>
            <a:lvl9pPr marL="365243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1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12" tIns="45656" rIns="91312" bIns="4565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312" tIns="45656" rIns="91312" bIns="4565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8"/>
            <a:ext cx="2133600" cy="365125"/>
          </a:xfrm>
          <a:prstGeom prst="rect">
            <a:avLst/>
          </a:prstGeom>
        </p:spPr>
        <p:txBody>
          <a:bodyPr vert="horz" lIns="91312" tIns="45656" rIns="91312" bIns="456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10"/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10"/>
              <a:t>07.11.2018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</p:spPr>
        <p:txBody>
          <a:bodyPr vert="horz" lIns="91312" tIns="45656" rIns="91312" bIns="456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1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312" tIns="45656" rIns="91312" bIns="456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10"/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1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3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  <p:sldLayoutId id="2147484303" r:id="rId12"/>
    <p:sldLayoutId id="2147484304" r:id="rId13"/>
    <p:sldLayoutId id="2147484305" r:id="rId14"/>
    <p:sldLayoutId id="2147484306" r:id="rId15"/>
    <p:sldLayoutId id="2147484307" r:id="rId16"/>
    <p:sldLayoutId id="2147484308" r:id="rId17"/>
    <p:sldLayoutId id="2147484309" r:id="rId18"/>
    <p:sldLayoutId id="2147484310" r:id="rId19"/>
    <p:sldLayoutId id="2147484311" r:id="rId20"/>
    <p:sldLayoutId id="2147484312" r:id="rId21"/>
  </p:sldLayoutIdLst>
  <p:txStyles>
    <p:titleStyle>
      <a:lvl1pPr algn="ctr" defTabSz="9131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15" indent="-342415" algn="l" defTabSz="913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02" indent="-285350" algn="l" defTabSz="9131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88" indent="-228277" algn="l" defTabSz="9131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43" indent="-228277" algn="l" defTabSz="9131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98" indent="-228277" algn="l" defTabSz="9131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52" indent="-228277" algn="l" defTabSz="913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607" indent="-228277" algn="l" defTabSz="913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64" indent="-228277" algn="l" defTabSz="913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18" indent="-228277" algn="l" defTabSz="9131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5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10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4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21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74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31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86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39" algn="l" defTabSz="913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DD26F-E0C8-4647-A173-9947FC26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9A337A-EB5C-48D5-B946-423F235E1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F4200D-711E-4F98-BE46-C10782DF5E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10"/>
            <a:fld id="{EA3C93C8-ABAA-41E0-B1BE-9EE4FC7D61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10"/>
              <a:t>07.11.2018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3E264E-ED2E-4E27-87DF-47D7DDB16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1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99C2F6-8771-48B9-BEFB-B4EE039C7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10"/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311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3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  <p:sldLayoutId id="2147484771" r:id="rId12"/>
    <p:sldLayoutId id="2147484772" r:id="rId13"/>
    <p:sldLayoutId id="2147484773" r:id="rId14"/>
    <p:sldLayoutId id="2147484774" r:id="rId15"/>
    <p:sldLayoutId id="2147484775" r:id="rId16"/>
    <p:sldLayoutId id="2147484776" r:id="rId17"/>
    <p:sldLayoutId id="2147484405" r:id="rId18"/>
    <p:sldLayoutId id="2147484406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mailto:anarushevich@yandex.ru" TargetMode="Externa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F0050-EE2D-4F35-9B5A-19F65F84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1F13EA-0DF5-43A0-85AF-8BCA6AD5B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7200"/>
          </a:p>
          <a:p>
            <a:pPr marL="0" indent="0" algn="ctr">
              <a:buNone/>
            </a:pPr>
            <a:r>
              <a:rPr lang="ru-RU" sz="7200"/>
              <a:t>Итоговое </a:t>
            </a:r>
            <a:r>
              <a:rPr lang="ru-RU" sz="7200" dirty="0"/>
              <a:t>собеседование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45707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 Преобладающий синтаксический рисунок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    В историю российской и мировой науки Владимир Иванович Вернадский вошёл как выдающийся </a:t>
            </a:r>
            <a:r>
              <a:rPr lang="ru-RU" b="1" dirty="0"/>
              <a:t>естествоиспытатель</a:t>
            </a:r>
            <a:r>
              <a:rPr lang="ru-RU" dirty="0"/>
              <a:t>, </a:t>
            </a:r>
            <a:r>
              <a:rPr lang="ru-RU" b="1" dirty="0"/>
              <a:t>мыслитель</a:t>
            </a:r>
            <a:r>
              <a:rPr lang="ru-RU" dirty="0"/>
              <a:t>, </a:t>
            </a:r>
            <a:r>
              <a:rPr lang="ru-RU" b="1" dirty="0"/>
              <a:t>общественный деятель</a:t>
            </a:r>
            <a:r>
              <a:rPr lang="ru-RU" dirty="0"/>
              <a:t>, </a:t>
            </a:r>
            <a:r>
              <a:rPr lang="ru-RU" b="1" dirty="0"/>
              <a:t>автор более чем 700 трудов</a:t>
            </a:r>
            <a:r>
              <a:rPr lang="ru-RU" dirty="0"/>
              <a:t>. Учёный изучал такие специальные отрасли знаний о Земле, как </a:t>
            </a:r>
            <a:r>
              <a:rPr lang="ru-RU" b="1" dirty="0"/>
              <a:t>геология, кристаллография, минералогия, геохимия</a:t>
            </a:r>
            <a:r>
              <a:rPr lang="ru-RU" dirty="0"/>
              <a:t>. Учёный </a:t>
            </a:r>
            <a:r>
              <a:rPr lang="ru-RU" b="1" dirty="0"/>
              <a:t>определил</a:t>
            </a:r>
            <a:r>
              <a:rPr lang="ru-RU" dirty="0"/>
              <a:t> пути общей эволюции Земли, </a:t>
            </a:r>
            <a:r>
              <a:rPr lang="ru-RU" b="1" dirty="0"/>
              <a:t>ввёл</a:t>
            </a:r>
            <a:r>
              <a:rPr lang="ru-RU" dirty="0"/>
              <a:t> понятия </a:t>
            </a:r>
            <a:r>
              <a:rPr lang="ru-RU" b="1" dirty="0"/>
              <a:t>«биосфера» </a:t>
            </a:r>
            <a:r>
              <a:rPr lang="ru-RU" dirty="0"/>
              <a:t>и </a:t>
            </a:r>
            <a:r>
              <a:rPr lang="ru-RU" b="1" dirty="0"/>
              <a:t>«ноосфера». </a:t>
            </a:r>
            <a:r>
              <a:rPr lang="ru-RU" dirty="0"/>
              <a:t>Владимира Ивановича считают родоначальником новой отрасли науки – </a:t>
            </a:r>
            <a:r>
              <a:rPr lang="ru-RU" u="sng" dirty="0"/>
              <a:t>экологии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 err="1"/>
              <a:t>Паузация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    В историю российской и мировой науки</a:t>
            </a:r>
            <a:r>
              <a:rPr lang="en-US" dirty="0"/>
              <a:t>/ </a:t>
            </a:r>
            <a:r>
              <a:rPr lang="ru-RU" dirty="0"/>
              <a:t> Владимир Иванович Вернадский вошёл как выдающийся </a:t>
            </a:r>
            <a:r>
              <a:rPr lang="ru-RU" b="1" dirty="0"/>
              <a:t>естествоиспытатель</a:t>
            </a:r>
            <a:r>
              <a:rPr lang="ru-RU" dirty="0"/>
              <a:t>,</a:t>
            </a:r>
            <a:r>
              <a:rPr lang="en-US" dirty="0"/>
              <a:t>/</a:t>
            </a:r>
            <a:r>
              <a:rPr lang="ru-RU" dirty="0"/>
              <a:t> </a:t>
            </a:r>
            <a:r>
              <a:rPr lang="ru-RU" b="1" dirty="0"/>
              <a:t>мыслитель</a:t>
            </a:r>
            <a:r>
              <a:rPr lang="ru-RU" dirty="0"/>
              <a:t>,</a:t>
            </a:r>
            <a:r>
              <a:rPr lang="en-US" dirty="0"/>
              <a:t>/</a:t>
            </a:r>
            <a:r>
              <a:rPr lang="ru-RU" dirty="0"/>
              <a:t> </a:t>
            </a:r>
            <a:r>
              <a:rPr lang="ru-RU" b="1" dirty="0"/>
              <a:t>общественный деятель</a:t>
            </a:r>
            <a:r>
              <a:rPr lang="ru-RU" dirty="0"/>
              <a:t>,</a:t>
            </a:r>
            <a:r>
              <a:rPr lang="en-US" dirty="0"/>
              <a:t>/</a:t>
            </a:r>
            <a:r>
              <a:rPr lang="ru-RU" dirty="0"/>
              <a:t> </a:t>
            </a:r>
            <a:r>
              <a:rPr lang="ru-RU" b="1" dirty="0"/>
              <a:t>автор более чем 700 трудов</a:t>
            </a:r>
            <a:r>
              <a:rPr lang="ru-RU" dirty="0"/>
              <a:t>.</a:t>
            </a:r>
            <a:r>
              <a:rPr lang="en-US" dirty="0"/>
              <a:t>//</a:t>
            </a:r>
            <a:r>
              <a:rPr lang="ru-RU" dirty="0"/>
              <a:t> Учёный изучал такие специальные отрасли знаний о Земле, как </a:t>
            </a:r>
            <a:r>
              <a:rPr lang="ru-RU" b="1" dirty="0"/>
              <a:t>геология,</a:t>
            </a:r>
            <a:r>
              <a:rPr lang="en-US" dirty="0"/>
              <a:t>/</a:t>
            </a:r>
            <a:r>
              <a:rPr lang="ru-RU" b="1" dirty="0"/>
              <a:t> кристаллография,</a:t>
            </a:r>
            <a:r>
              <a:rPr lang="en-US" dirty="0"/>
              <a:t>/</a:t>
            </a:r>
            <a:r>
              <a:rPr lang="ru-RU" b="1" dirty="0"/>
              <a:t> минералогия,</a:t>
            </a:r>
            <a:r>
              <a:rPr lang="en-US" dirty="0"/>
              <a:t>/</a:t>
            </a:r>
            <a:r>
              <a:rPr lang="ru-RU" b="1" dirty="0"/>
              <a:t> геохимия</a:t>
            </a:r>
            <a:r>
              <a:rPr lang="ru-RU" dirty="0"/>
              <a:t>.</a:t>
            </a:r>
            <a:r>
              <a:rPr lang="en-US" dirty="0"/>
              <a:t>//</a:t>
            </a:r>
            <a:r>
              <a:rPr lang="ru-RU" dirty="0"/>
              <a:t> Учёный </a:t>
            </a:r>
            <a:r>
              <a:rPr lang="ru-RU" b="1" dirty="0"/>
              <a:t>определил</a:t>
            </a:r>
            <a:r>
              <a:rPr lang="ru-RU" dirty="0"/>
              <a:t> пути общей эволюции Земли,</a:t>
            </a:r>
            <a:r>
              <a:rPr lang="en-US" dirty="0"/>
              <a:t>/</a:t>
            </a:r>
            <a:r>
              <a:rPr lang="ru-RU" dirty="0"/>
              <a:t> </a:t>
            </a:r>
            <a:r>
              <a:rPr lang="ru-RU" b="1" dirty="0"/>
              <a:t>ввёл</a:t>
            </a:r>
            <a:r>
              <a:rPr lang="ru-RU" dirty="0"/>
              <a:t> понятия </a:t>
            </a:r>
            <a:r>
              <a:rPr lang="ru-RU" b="1" dirty="0"/>
              <a:t>«биосфера» </a:t>
            </a:r>
            <a:r>
              <a:rPr lang="ru-RU" dirty="0"/>
              <a:t>и </a:t>
            </a:r>
            <a:r>
              <a:rPr lang="ru-RU" b="1" dirty="0"/>
              <a:t>«ноосфера».</a:t>
            </a:r>
            <a:r>
              <a:rPr lang="en-US" dirty="0"/>
              <a:t>//</a:t>
            </a:r>
            <a:r>
              <a:rPr lang="ru-RU" b="1" dirty="0"/>
              <a:t> </a:t>
            </a:r>
            <a:r>
              <a:rPr lang="ru-RU" dirty="0"/>
              <a:t>Владимира Ивановича считают родоначальником новой отрасли науки</a:t>
            </a:r>
            <a:r>
              <a:rPr lang="en-US" dirty="0"/>
              <a:t>/</a:t>
            </a:r>
            <a:r>
              <a:rPr lang="ru-RU" dirty="0"/>
              <a:t> – </a:t>
            </a:r>
            <a:r>
              <a:rPr lang="ru-RU" u="sng" dirty="0"/>
              <a:t>экологии</a:t>
            </a:r>
            <a:r>
              <a:rPr lang="ru-RU" dirty="0"/>
              <a:t>. </a:t>
            </a:r>
            <a:r>
              <a:rPr lang="en-US" dirty="0"/>
              <a:t>//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Логические правила устной речи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Если во фразе имеется противопоставление, то выделяются оба противопоставляемых слова: </a:t>
            </a:r>
            <a:r>
              <a:rPr lang="ru-RU" sz="2400" i="1" dirty="0">
                <a:solidFill>
                  <a:schemeClr val="tx1"/>
                </a:solidFill>
              </a:rPr>
              <a:t> Вопрос в том, кого мы жалеем – </a:t>
            </a:r>
            <a:r>
              <a:rPr lang="ru-RU" sz="2400" b="1" i="1" dirty="0">
                <a:solidFill>
                  <a:schemeClr val="tx1"/>
                </a:solidFill>
              </a:rPr>
              <a:t>других</a:t>
            </a:r>
            <a:r>
              <a:rPr lang="ru-RU" sz="2400" i="1" dirty="0">
                <a:solidFill>
                  <a:schemeClr val="tx1"/>
                </a:solidFill>
              </a:rPr>
              <a:t> или </a:t>
            </a:r>
            <a:r>
              <a:rPr lang="ru-RU" sz="2400" b="1" i="1" dirty="0">
                <a:solidFill>
                  <a:schemeClr val="tx1"/>
                </a:solidFill>
              </a:rPr>
              <a:t>себя</a:t>
            </a:r>
            <a:r>
              <a:rPr lang="ru-RU" sz="2400" i="1" dirty="0">
                <a:solidFill>
                  <a:schemeClr val="tx1"/>
                </a:solidFill>
              </a:rPr>
              <a:t>?</a:t>
            </a:r>
          </a:p>
          <a:p>
            <a:pPr algn="just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При сочетании двух существительных выделяется то, которое стоит в родительном падеже: </a:t>
            </a:r>
            <a:r>
              <a:rPr lang="ru-RU" sz="2400" i="1" dirty="0">
                <a:solidFill>
                  <a:schemeClr val="tx1"/>
                </a:solidFill>
              </a:rPr>
              <a:t>Демократия – это власть </a:t>
            </a:r>
            <a:r>
              <a:rPr lang="ru-RU" sz="2400" b="1" i="1" dirty="0">
                <a:solidFill>
                  <a:schemeClr val="tx1"/>
                </a:solidFill>
              </a:rPr>
              <a:t>народа</a:t>
            </a:r>
            <a:r>
              <a:rPr lang="ru-RU" sz="2400" i="1" dirty="0">
                <a:solidFill>
                  <a:schemeClr val="tx1"/>
                </a:solidFill>
              </a:rPr>
              <a:t>.</a:t>
            </a:r>
          </a:p>
          <a:p>
            <a:pPr algn="just"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При сравнении выделяется то, с чем сравнивается, а не предмет сравнения: </a:t>
            </a:r>
            <a:r>
              <a:rPr lang="ru-RU" sz="2400" i="1" dirty="0">
                <a:solidFill>
                  <a:schemeClr val="tx1"/>
                </a:solidFill>
              </a:rPr>
              <a:t> Кленовый лист напоминает нам </a:t>
            </a:r>
            <a:r>
              <a:rPr lang="ru-RU" sz="2400" b="1" i="1" dirty="0">
                <a:solidFill>
                  <a:schemeClr val="tx1"/>
                </a:solidFill>
              </a:rPr>
              <a:t>янтарь</a:t>
            </a:r>
            <a:r>
              <a:rPr lang="ru-RU" sz="2400" i="1" dirty="0">
                <a:solidFill>
                  <a:schemeClr val="tx1"/>
                </a:solidFill>
              </a:rPr>
              <a:t>. (Н. Заболоцкий)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Логические правила устной речи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001" y="1500174"/>
            <a:ext cx="7993089" cy="4541189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 startAt="4"/>
            </a:pPr>
            <a:r>
              <a:rPr lang="ru-RU" sz="2000" dirty="0"/>
              <a:t>Прилагательное обычно не принимает на себя ударения. Определение как бы сливается с определяемым словом, которое несколько выделяется: </a:t>
            </a:r>
            <a:r>
              <a:rPr lang="ru-RU" sz="2000" i="1" dirty="0"/>
              <a:t>Жёлтые листья сплошным ковром покрывают землю.</a:t>
            </a:r>
          </a:p>
          <a:p>
            <a:pPr algn="just">
              <a:buFont typeface="+mj-lt"/>
              <a:buAutoNum type="arabicPeriod" startAt="4"/>
            </a:pPr>
            <a:r>
              <a:rPr lang="ru-RU" sz="2000" dirty="0"/>
              <a:t>Если к слову относится несколько определений, то они выделяются все, кроме последнего, которое сливается с определяемым словом: </a:t>
            </a:r>
            <a:r>
              <a:rPr lang="ru-RU" sz="2000" i="1" dirty="0"/>
              <a:t>Ты один мне поддержка и опора, о великий, могучий, правдивый и свободный русский язык!   (И. Тургенев). </a:t>
            </a:r>
          </a:p>
          <a:p>
            <a:pPr algn="just">
              <a:buFont typeface="+mj-lt"/>
              <a:buAutoNum type="arabicPeriod" startAt="4"/>
            </a:pPr>
            <a:r>
              <a:rPr lang="ru-RU" sz="2000" dirty="0"/>
              <a:t>Частицы «не» и «ни» интонационно не выделяются. Они сливаются со словом, к которому относятся, причем ударение падает на само слово: </a:t>
            </a:r>
            <a:r>
              <a:rPr lang="ru-RU" sz="2000" i="1" dirty="0"/>
              <a:t>Как ни старайся, ничего у тебя не выйдет.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en-US" dirty="0"/>
              <a:t> </a:t>
            </a:r>
            <a:r>
              <a:rPr lang="ru-RU" b="1" dirty="0"/>
              <a:t>Логическое ударение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    В историю российской и мировой </a:t>
            </a:r>
            <a:r>
              <a:rPr lang="ru-RU" dirty="0">
                <a:solidFill>
                  <a:srgbClr val="FF0000"/>
                </a:solidFill>
              </a:rPr>
              <a:t>науки</a:t>
            </a:r>
            <a:r>
              <a:rPr lang="en-US" dirty="0"/>
              <a:t>/ </a:t>
            </a:r>
            <a:r>
              <a:rPr lang="ru-RU" dirty="0"/>
              <a:t> Владимир Иванович </a:t>
            </a:r>
            <a:r>
              <a:rPr lang="ru-RU" dirty="0">
                <a:solidFill>
                  <a:srgbClr val="FF0000"/>
                </a:solidFill>
              </a:rPr>
              <a:t>Вернадский</a:t>
            </a:r>
            <a:r>
              <a:rPr lang="ru-RU" dirty="0"/>
              <a:t> вошёл как выдающийся </a:t>
            </a:r>
            <a:r>
              <a:rPr lang="ru-RU" dirty="0">
                <a:solidFill>
                  <a:srgbClr val="FF0000"/>
                </a:solidFill>
              </a:rPr>
              <a:t>естествоиспытатель,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0000"/>
                </a:solidFill>
              </a:rPr>
              <a:t> мыслитель,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0000"/>
                </a:solidFill>
              </a:rPr>
              <a:t> общественный деятель,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автор более чем </a:t>
            </a:r>
            <a:r>
              <a:rPr lang="ru-RU" dirty="0">
                <a:solidFill>
                  <a:srgbClr val="FF0000"/>
                </a:solidFill>
              </a:rPr>
              <a:t>700 трудов</a:t>
            </a:r>
            <a:r>
              <a:rPr lang="ru-RU" dirty="0"/>
              <a:t>.</a:t>
            </a:r>
            <a:r>
              <a:rPr lang="en-US" dirty="0"/>
              <a:t>//</a:t>
            </a:r>
            <a:r>
              <a:rPr lang="ru-RU" dirty="0"/>
              <a:t> Учёный изучал такие специальные отрасли знаний о Земле, как </a:t>
            </a:r>
            <a:r>
              <a:rPr lang="ru-RU" dirty="0">
                <a:solidFill>
                  <a:srgbClr val="FF0000"/>
                </a:solidFill>
              </a:rPr>
              <a:t>геология,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0000"/>
                </a:solidFill>
              </a:rPr>
              <a:t> кристаллография,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0000"/>
                </a:solidFill>
              </a:rPr>
              <a:t> минералогия,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ru-RU" dirty="0">
                <a:solidFill>
                  <a:srgbClr val="FF0000"/>
                </a:solidFill>
              </a:rPr>
              <a:t> геохимия</a:t>
            </a:r>
            <a:r>
              <a:rPr lang="ru-RU" dirty="0"/>
              <a:t>.</a:t>
            </a:r>
            <a:r>
              <a:rPr lang="en-US" dirty="0"/>
              <a:t>//</a:t>
            </a:r>
            <a:r>
              <a:rPr lang="ru-RU" dirty="0"/>
              <a:t> Учёный определил пути общей </a:t>
            </a:r>
            <a:r>
              <a:rPr lang="ru-RU" dirty="0">
                <a:solidFill>
                  <a:srgbClr val="FF0000"/>
                </a:solidFill>
              </a:rPr>
              <a:t>эволюции</a:t>
            </a:r>
            <a:r>
              <a:rPr lang="ru-RU" dirty="0"/>
              <a:t> Земли,</a:t>
            </a:r>
            <a:r>
              <a:rPr lang="en-US" dirty="0"/>
              <a:t>/</a:t>
            </a:r>
            <a:r>
              <a:rPr lang="ru-RU" dirty="0"/>
              <a:t> ввёл понятия </a:t>
            </a:r>
            <a:r>
              <a:rPr lang="ru-RU" dirty="0">
                <a:solidFill>
                  <a:srgbClr val="FF0000"/>
                </a:solidFill>
              </a:rPr>
              <a:t>«биосфера» </a:t>
            </a:r>
            <a:r>
              <a:rPr lang="ru-RU" dirty="0"/>
              <a:t>и </a:t>
            </a:r>
            <a:r>
              <a:rPr lang="ru-RU" dirty="0">
                <a:solidFill>
                  <a:srgbClr val="FF0000"/>
                </a:solidFill>
              </a:rPr>
              <a:t>«ноосфера».</a:t>
            </a:r>
            <a:r>
              <a:rPr lang="en-US" dirty="0"/>
              <a:t>//</a:t>
            </a:r>
            <a:r>
              <a:rPr lang="ru-RU" dirty="0"/>
              <a:t> Владимира Ивановича считают </a:t>
            </a:r>
            <a:r>
              <a:rPr lang="ru-RU" dirty="0">
                <a:solidFill>
                  <a:srgbClr val="FF0000"/>
                </a:solidFill>
              </a:rPr>
              <a:t>родоначальником</a:t>
            </a:r>
            <a:r>
              <a:rPr lang="ru-RU" dirty="0"/>
              <a:t> новой отрасли науки</a:t>
            </a:r>
            <a:r>
              <a:rPr lang="en-US" dirty="0"/>
              <a:t>/</a:t>
            </a:r>
            <a:r>
              <a:rPr lang="ru-RU" dirty="0"/>
              <a:t> – </a:t>
            </a:r>
            <a:r>
              <a:rPr lang="ru-RU" u="sng" dirty="0">
                <a:solidFill>
                  <a:srgbClr val="FF0000"/>
                </a:solidFill>
              </a:rPr>
              <a:t>экологии</a:t>
            </a:r>
            <a:r>
              <a:rPr lang="ru-RU" dirty="0"/>
              <a:t>. </a:t>
            </a:r>
            <a:r>
              <a:rPr lang="en-US" dirty="0"/>
              <a:t>//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Типичные ошибки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Чтение текста без интонации, пауз, деления предложения на смысловые части</a:t>
            </a:r>
          </a:p>
          <a:p>
            <a:r>
              <a:rPr lang="ru-RU" dirty="0"/>
              <a:t>Замена слов по графическому сходству</a:t>
            </a:r>
          </a:p>
          <a:p>
            <a:r>
              <a:rPr lang="ru-RU" dirty="0"/>
              <a:t>Пропуски (перестановки) слов, слогов, звуков</a:t>
            </a:r>
          </a:p>
          <a:p>
            <a:r>
              <a:rPr lang="ru-RU" dirty="0"/>
              <a:t>Неправильная постановка ударения</a:t>
            </a:r>
          </a:p>
          <a:p>
            <a:r>
              <a:rPr lang="ru-RU" dirty="0"/>
              <a:t>Тихая, нечёткая речь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Несоответствие интонации пунктуационному оформлению текста</a:t>
            </a:r>
            <a:endParaRPr lang="en-US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 </a:t>
            </a:r>
            <a:r>
              <a:rPr lang="ru-RU" dirty="0"/>
              <a:t>Обособленные члены предложения</a:t>
            </a:r>
            <a:endParaRPr lang="en-US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ru-RU" dirty="0"/>
              <a:t>Надёжный, сильный и доброжелательный, Юрий 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/>
              <a:t> </a:t>
            </a:r>
            <a:r>
              <a:rPr lang="ru-RU" dirty="0"/>
              <a:t>никому не завидовал</a:t>
            </a:r>
            <a:r>
              <a:rPr lang="en-US" dirty="0"/>
              <a:t>…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Несоответствие интонации пунктуационному оформлению текста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Разрыв семантического единства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Смелость и бесстрашие простого русского парня 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ru-RU" dirty="0"/>
              <a:t>с широкой улыбкой покорили всё человечество.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Несоответствие интонации пунктуационному оформлению текста</a:t>
            </a:r>
            <a:endParaRPr lang="en-US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 </a:t>
            </a:r>
            <a:r>
              <a:rPr lang="ru-RU" dirty="0"/>
              <a:t>Игнорирование обособления</a:t>
            </a:r>
            <a:endParaRPr lang="en-US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4000" dirty="0"/>
              <a:t>Владимира Ивановича считают родоначальником новой отрасли науки – экологии.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Несоответствие интонации пунктуационному оформлению текста</a:t>
            </a:r>
            <a:endParaRPr lang="en-US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/>
              <a:t> </a:t>
            </a:r>
            <a:r>
              <a:rPr lang="ru-RU" sz="3600" dirty="0"/>
              <a:t> Подмена уточнения </a:t>
            </a:r>
          </a:p>
          <a:p>
            <a:pPr algn="ctr">
              <a:buNone/>
            </a:pPr>
            <a:r>
              <a:rPr lang="ru-RU" sz="3600" dirty="0"/>
              <a:t>интонацией перечисления</a:t>
            </a:r>
            <a:endParaRPr lang="en-US" sz="3600" dirty="0"/>
          </a:p>
          <a:p>
            <a:pPr algn="ctr">
              <a:buNone/>
            </a:pPr>
            <a:endParaRPr lang="ru-RU" sz="3600" dirty="0"/>
          </a:p>
          <a:p>
            <a:pPr algn="ctr">
              <a:buNone/>
            </a:pPr>
            <a:r>
              <a:rPr lang="ru-RU" sz="3600" dirty="0"/>
              <a:t>Суворов уважал своих подчинённых – офицеров и солдат, был врагом муштры́.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Выразительное чтение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>
                <a:solidFill>
                  <a:schemeClr val="tx1"/>
                </a:solidFill>
              </a:rPr>
              <a:t>Выразительность</a:t>
            </a:r>
            <a:r>
              <a:rPr lang="ru-RU" sz="2000" dirty="0">
                <a:solidFill>
                  <a:schemeClr val="tx1"/>
                </a:solidFill>
              </a:rPr>
              <a:t> — важное требование, предъявляемое к чтению учащихся.</a:t>
            </a:r>
          </a:p>
          <a:p>
            <a:pPr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Выразительным  называется такое громкое чтение, в процессе которого читающий с достаточной ясностью выражает мысли и чувства, вложенные автором в произведение. </a:t>
            </a:r>
          </a:p>
          <a:p>
            <a:pPr>
              <a:buNone/>
            </a:pPr>
            <a:r>
              <a:rPr lang="ru-RU" sz="2000" b="1" dirty="0">
                <a:solidFill>
                  <a:schemeClr val="tx1"/>
                </a:solidFill>
              </a:rPr>
              <a:t>Прочитать текст выразительно, значит: 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</a:rPr>
              <a:t>1) раскрыть характерные особенности образов, картин, изображенных в нём 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</a:rPr>
              <a:t>2) показать отношение автора к событиям, к поступкам героев; 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</a:rPr>
              <a:t>3) передать основную эмоциональную тональность, присущую произведению.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Несоответствие интонации пунктуационному оформлению текста</a:t>
            </a:r>
            <a:endParaRPr lang="en-US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/>
              <a:t>Неверное членение ССП</a:t>
            </a:r>
            <a:endParaRPr lang="en-US" sz="3600" dirty="0"/>
          </a:p>
          <a:p>
            <a:pPr algn="ctr">
              <a:buNone/>
            </a:pPr>
            <a:endParaRPr lang="ru-RU" sz="3600" dirty="0"/>
          </a:p>
          <a:p>
            <a:pPr algn="ctr">
              <a:buNone/>
            </a:pPr>
            <a:r>
              <a:rPr lang="ru-RU" sz="3600" dirty="0"/>
              <a:t>В честь великого полководца</a:t>
            </a:r>
            <a:r>
              <a:rPr lang="en-US" sz="3600" dirty="0"/>
              <a:t> /</a:t>
            </a:r>
            <a:r>
              <a:rPr lang="ru-RU" sz="3600" dirty="0"/>
              <a:t> названы Суворовские военные училища, и сегодняшние мальчишки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  <a:r>
              <a:rPr lang="ru-RU" sz="3600" dirty="0"/>
              <a:t>в погонах гордо называют себя «суворовцами». </a:t>
            </a:r>
            <a:endParaRPr lang="en-US" sz="3600" dirty="0"/>
          </a:p>
          <a:p>
            <a:pPr algn="ctr">
              <a:buNone/>
            </a:pPr>
            <a:r>
              <a:rPr lang="ru-RU" sz="3600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Грамматические ошибки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 </a:t>
            </a:r>
          </a:p>
          <a:p>
            <a:pPr algn="ctr">
              <a:buNone/>
            </a:pPr>
            <a:endParaRPr lang="en-US" sz="3200" dirty="0"/>
          </a:p>
          <a:p>
            <a:pPr algn="ctr">
              <a:buNone/>
            </a:pPr>
            <a:r>
              <a:rPr lang="ru-RU" sz="3200" dirty="0"/>
              <a:t>За всю свою жизнь полководец участвовал более чем в </a:t>
            </a:r>
            <a:r>
              <a:rPr lang="ru-RU" sz="3200" dirty="0">
                <a:solidFill>
                  <a:srgbClr val="FF0000"/>
                </a:solidFill>
              </a:rPr>
              <a:t>60</a:t>
            </a:r>
            <a:r>
              <a:rPr lang="ru-RU" sz="3200" dirty="0"/>
              <a:t> сражениях.</a:t>
            </a:r>
          </a:p>
          <a:p>
            <a:pPr algn="ctr">
              <a:buNone/>
            </a:pPr>
            <a:r>
              <a:rPr lang="ru-RU" sz="3200" dirty="0"/>
              <a:t>Владимир Иванович Вернадский </a:t>
            </a:r>
            <a:r>
              <a:rPr lang="en-US" sz="3200" dirty="0"/>
              <a:t>– </a:t>
            </a:r>
            <a:r>
              <a:rPr lang="ru-RU" sz="3200" dirty="0"/>
              <a:t>автор более чем </a:t>
            </a:r>
            <a:r>
              <a:rPr lang="ru-RU" sz="3200" dirty="0">
                <a:solidFill>
                  <a:srgbClr val="FF0000"/>
                </a:solidFill>
              </a:rPr>
              <a:t>700</a:t>
            </a:r>
            <a:r>
              <a:rPr lang="ru-RU" sz="3200" dirty="0"/>
              <a:t> трудов. </a:t>
            </a:r>
            <a:endParaRPr lang="en-US" sz="3200" dirty="0"/>
          </a:p>
          <a:p>
            <a:pPr algn="ctr">
              <a:buNone/>
            </a:pPr>
            <a:r>
              <a:rPr lang="ru-RU" sz="3200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09600"/>
            <a:ext cx="6526877" cy="1320800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Рыбченкова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Л.М,, Александрова О.М., Загоровская О.Ф.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Русский язык. 8 класс. М.: Просвещение, 201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4050"/>
            <a:ext cx="764386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14290"/>
            <a:ext cx="1756080" cy="245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414962" y="1752600"/>
            <a:ext cx="1700213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Интонирование в различных синтаксических  конструкциях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/>
              <a:t>           </a:t>
            </a:r>
            <a:endParaRPr lang="ru-RU" sz="2800" dirty="0"/>
          </a:p>
          <a:p>
            <a:pPr algn="just">
              <a:buNone/>
            </a:pPr>
            <a:r>
              <a:rPr lang="ru-RU" sz="2800" dirty="0"/>
              <a:t> </a:t>
            </a:r>
          </a:p>
          <a:p>
            <a:pPr algn="just">
              <a:buNone/>
            </a:pPr>
            <a:endParaRPr lang="ru-RU" sz="2800" dirty="0"/>
          </a:p>
          <a:p>
            <a:pPr algn="ctr">
              <a:buNone/>
            </a:pPr>
            <a:r>
              <a:rPr lang="ru-RU" sz="2800" dirty="0"/>
              <a:t>Дома улицы ¦  залиты светом.</a:t>
            </a:r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sz="2800" dirty="0" err="1"/>
              <a:t>Дома,¦</a:t>
            </a:r>
            <a:r>
              <a:rPr lang="ru-RU" sz="2800" dirty="0"/>
              <a:t> </a:t>
            </a:r>
            <a:r>
              <a:rPr lang="ru-RU" sz="2800" dirty="0" err="1"/>
              <a:t>улицы¦</a:t>
            </a:r>
            <a:r>
              <a:rPr lang="ru-RU" sz="2800" dirty="0"/>
              <a:t> залиты светом.</a:t>
            </a:r>
          </a:p>
          <a:p>
            <a:pPr algn="just">
              <a:buNone/>
            </a:pPr>
            <a:r>
              <a:rPr lang="ru-RU" sz="2800" b="1" i="1" dirty="0"/>
              <a:t>          </a:t>
            </a:r>
            <a:endParaRPr lang="ru-RU" sz="2800" i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521744" y="3533776"/>
            <a:ext cx="435769" cy="314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085975" y="4648201"/>
            <a:ext cx="435769" cy="314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2907507" y="4705351"/>
            <a:ext cx="435769" cy="314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64882" y="3600450"/>
            <a:ext cx="507206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50594" y="4772025"/>
            <a:ext cx="507206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116679" cy="467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214290"/>
            <a:ext cx="1048510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71463" y="5724525"/>
            <a:ext cx="2228850" cy="1009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b="46875"/>
          <a:stretch>
            <a:fillRect/>
          </a:stretch>
        </p:blipFill>
        <p:spPr bwMode="auto">
          <a:xfrm>
            <a:off x="714348" y="428604"/>
            <a:ext cx="8282676" cy="563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1048510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290"/>
            <a:ext cx="569102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1098439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Темп чтения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Темп чтения (степень быстроты произношения текста) также влияет на выразительность.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Общее требование к темпу выразительного чтения — </a:t>
            </a:r>
            <a:r>
              <a:rPr lang="ru-RU" b="1" dirty="0">
                <a:solidFill>
                  <a:schemeClr val="tx1"/>
                </a:solidFill>
              </a:rPr>
              <a:t>соответствие его темпу устной речи</a:t>
            </a:r>
            <a:r>
              <a:rPr lang="ru-RU" dirty="0">
                <a:solidFill>
                  <a:schemeClr val="tx1"/>
                </a:solidFill>
              </a:rPr>
              <a:t>: слишком быстрое, как и чересчур замедленное чтение с излишними паузами, трудно воспринимается.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 В зависимости от картины, рисуемой в тексте, темп меняется, ускоряясь или замедляясь соответственно содержанию.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Изменение темпа является хорошим приёмом характерной окраски речи при чтении диалога.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E89CC-E444-4A1D-8D6B-9D9C950E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Последовательность подготовки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 пересказу текста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dirty="0"/>
              <a:t>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EA634E-590C-4687-9543-AAE4CA625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/>
              <a:t>Прочитайте текст, уточните логику изложения содержащейся в нём информации. Сформулируйте тему текста  (о чём говорится в тексте ?) и его основную мысль  (что хотел сказать автор? ).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/>
              <a:t>Установите количество </a:t>
            </a:r>
            <a:r>
              <a:rPr lang="ru-RU" dirty="0" err="1"/>
              <a:t>микротем</a:t>
            </a:r>
            <a:r>
              <a:rPr lang="ru-RU" dirty="0"/>
              <a:t>  в тексте.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/>
              <a:t>Определите </a:t>
            </a:r>
            <a:r>
              <a:rPr lang="ru-RU" dirty="0" err="1"/>
              <a:t>микротему</a:t>
            </a:r>
            <a:r>
              <a:rPr lang="ru-RU" dirty="0"/>
              <a:t>, содержание которой можно дополнить приведённым в задании высказыванием. </a:t>
            </a:r>
          </a:p>
        </p:txBody>
      </p:sp>
    </p:spTree>
    <p:extLst>
      <p:ext uri="{BB962C8B-B14F-4D97-AF65-F5344CB8AC3E}">
        <p14:creationId xmlns:p14="http://schemas.microsoft.com/office/powerpoint/2010/main" val="1203088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E89CC-E444-4A1D-8D6B-9D9C950E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Последовательность подготовки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 пересказу текста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EA634E-590C-4687-9543-AAE4CA625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600" dirty="0"/>
          </a:p>
          <a:p>
            <a:pPr marL="0" indent="0" algn="just">
              <a:buNone/>
            </a:pPr>
            <a:endParaRPr lang="ru-RU" sz="2600" dirty="0"/>
          </a:p>
          <a:p>
            <a:pPr marL="0" lvl="0" indent="0" algn="just">
              <a:buNone/>
            </a:pPr>
            <a:r>
              <a:rPr lang="ru-RU" sz="2600" dirty="0"/>
              <a:t>4. Определите место включения в пересказ предложенного в задании высказывания. </a:t>
            </a:r>
          </a:p>
          <a:p>
            <a:pPr marL="0" lvl="0" indent="0" algn="just">
              <a:buNone/>
            </a:pPr>
            <a:r>
              <a:rPr lang="ru-RU" sz="2600" dirty="0"/>
              <a:t>5.Выберите способ цитирования.</a:t>
            </a:r>
          </a:p>
          <a:p>
            <a:pPr marL="0" lvl="0" indent="0" algn="just">
              <a:buNone/>
            </a:pPr>
            <a:r>
              <a:rPr lang="ru-RU" sz="2600" dirty="0"/>
              <a:t>6. Составьте план текста.</a:t>
            </a:r>
          </a:p>
          <a:p>
            <a:pPr marL="0" lvl="0" indent="0" algn="just">
              <a:buNone/>
            </a:pPr>
            <a:r>
              <a:rPr lang="ru-RU" sz="2600" dirty="0"/>
              <a:t>7.  Перескажите текст по плану.</a:t>
            </a:r>
          </a:p>
        </p:txBody>
      </p:sp>
    </p:spTree>
    <p:extLst>
      <p:ext uri="{BB962C8B-B14F-4D97-AF65-F5344CB8AC3E}">
        <p14:creationId xmlns:p14="http://schemas.microsoft.com/office/powerpoint/2010/main" val="148550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111DA-FA57-4DB0-BD6E-8186707F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Способы включения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высказывания в текст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EFBF6-45B2-443A-8A65-FD58FE9E5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Предложения с прямой речью</a:t>
            </a:r>
            <a:r>
              <a:rPr lang="ru-RU" dirty="0"/>
              <a:t>.  </a:t>
            </a:r>
          </a:p>
          <a:p>
            <a:pPr marL="0" indent="0" algn="just">
              <a:buNone/>
            </a:pPr>
            <a:r>
              <a:rPr lang="ru-RU" dirty="0"/>
              <a:t>      Сергей Павлович Королёв сказал о Гагарине: «Он открыл людям Земли дорогу в неизвестный мир. Но только ли это? Думается, Гагарин сделал нечто большее – он дал людям веру в их собственные силы, в их возможности, дал силу идти увереннее, смелее к своей мечте… Это – Прометеево деяние…»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6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Признаки выразительного чтения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: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</a:rPr>
              <a:t>умение соблюдать интонации вопроса, утверждения, а также придавать голосу нужные эмоциональные окраски; </a:t>
            </a:r>
          </a:p>
          <a:p>
            <a:pPr algn="just"/>
            <a:r>
              <a:rPr lang="ru-RU" sz="2800" dirty="0"/>
              <a:t>умение соблюдать паузы и логические ударения, передающие замысел автора; </a:t>
            </a:r>
          </a:p>
          <a:p>
            <a:pPr algn="just"/>
            <a:r>
              <a:rPr lang="ru-RU" sz="2800" dirty="0"/>
              <a:t>у</a:t>
            </a:r>
            <a:r>
              <a:rPr lang="ru-RU" sz="2800" dirty="0">
                <a:solidFill>
                  <a:schemeClr val="tx1"/>
                </a:solidFill>
              </a:rPr>
              <a:t>мение передать мелодику, свойственную определённым синтаксическим конструкциям;</a:t>
            </a:r>
          </a:p>
          <a:p>
            <a:r>
              <a:rPr lang="ru-RU" sz="2800" dirty="0">
                <a:solidFill>
                  <a:schemeClr val="tx1"/>
                </a:solidFill>
              </a:rPr>
              <a:t>хорошая дикция, ясное, четкое произношение звуков, достаточная громкость, темп.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111DA-FA57-4DB0-BD6E-8186707F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Способы включения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высказывания в текст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EFBF6-45B2-443A-8A65-FD58FE9E5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Предложения с косвенной речью</a:t>
            </a:r>
          </a:p>
          <a:p>
            <a:pPr marL="0" indent="0">
              <a:buNone/>
            </a:pPr>
            <a:r>
              <a:rPr lang="ru-RU" dirty="0"/>
              <a:t>       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        Сергей Павлович Королёв сказал, что Гагарин дал людям веру в их собственные силы и возможности, сделал людей более смелыми. 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715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111DA-FA57-4DB0-BD6E-8186707FC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Способы включения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высказывания в текст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EFBF6-45B2-443A-8A65-FD58FE9E5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Предложения с вводными конструкциями</a:t>
            </a:r>
          </a:p>
          <a:p>
            <a:pPr marL="0" indent="0">
              <a:buNone/>
            </a:pPr>
            <a:r>
              <a:rPr lang="ru-RU" dirty="0"/>
              <a:t>       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       По словам Сергея Павловича Королёва, Юрий Гагарин «дал людям веру в их собственные силы, в их возможности».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369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Пересказ. Типичные ошибки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r>
              <a:rPr lang="ru-RU" dirty="0"/>
              <a:t>Неоправданно длинные паузы в речи</a:t>
            </a:r>
          </a:p>
          <a:p>
            <a:r>
              <a:rPr lang="ru-RU" dirty="0"/>
              <a:t>Искажения в произношении имён собственных и терминов</a:t>
            </a:r>
          </a:p>
          <a:p>
            <a:r>
              <a:rPr lang="ru-RU" dirty="0"/>
              <a:t>Фактические ошибки при пересказе</a:t>
            </a:r>
          </a:p>
          <a:p>
            <a:r>
              <a:rPr lang="ru-RU" dirty="0"/>
              <a:t>Сжатый пересказ вместо подробного</a:t>
            </a:r>
          </a:p>
          <a:p>
            <a:r>
              <a:rPr lang="ru-RU" dirty="0"/>
              <a:t>Пропуск важных </a:t>
            </a:r>
            <a:r>
              <a:rPr lang="ru-RU" dirty="0" err="1"/>
              <a:t>микротем</a:t>
            </a:r>
            <a:r>
              <a:rPr lang="ru-RU" dirty="0"/>
              <a:t> текста</a:t>
            </a:r>
          </a:p>
          <a:p>
            <a:r>
              <a:rPr lang="ru-RU" dirty="0"/>
              <a:t>Неумение логично включать высказывание в пересказ</a:t>
            </a:r>
          </a:p>
          <a:p>
            <a:r>
              <a:rPr lang="ru-RU" dirty="0"/>
              <a:t>Неумение использовать способы цитирования в речи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BD128-A6CC-4FA7-8E96-F568A696C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Подготовка к монологу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C8069B-761C-4607-8862-EE93AC64A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На собеседовании вам предстоит создать небольшое монологическое высказывание одного из типов:</a:t>
            </a:r>
          </a:p>
          <a:p>
            <a:pPr lvl="0"/>
            <a:r>
              <a:rPr lang="ru-RU" i="1" dirty="0"/>
              <a:t>описание</a:t>
            </a:r>
            <a:r>
              <a:rPr lang="ru-RU" dirty="0"/>
              <a:t> запечатлённого на фотографии (тема 1);</a:t>
            </a:r>
          </a:p>
          <a:p>
            <a:pPr lvl="0"/>
            <a:r>
              <a:rPr lang="ru-RU" i="1" dirty="0"/>
              <a:t>повествование</a:t>
            </a:r>
            <a:r>
              <a:rPr lang="ru-RU" dirty="0"/>
              <a:t> на основе своём жизненного опыта (тема 2);</a:t>
            </a:r>
          </a:p>
          <a:p>
            <a:pPr lvl="0"/>
            <a:r>
              <a:rPr lang="ru-RU" i="1" dirty="0"/>
              <a:t>рассуждение</a:t>
            </a:r>
            <a:r>
              <a:rPr lang="ru-RU" dirty="0"/>
              <a:t> по заданному вопросу (тема 3).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146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E40C5-5702-4891-BC91-86D3C4CC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Описание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E3C24-BB7C-4EB9-89F9-0DE8D2953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0902" lvl="1" indent="-514350" algn="just">
              <a:buFont typeface="+mj-lt"/>
              <a:buAutoNum type="arabicPeriod"/>
            </a:pPr>
            <a:r>
              <a:rPr lang="ru-RU" dirty="0"/>
              <a:t>Определите тему монологического высказывания (праздник, чтение, спорт, отдых и др.). </a:t>
            </a:r>
          </a:p>
          <a:p>
            <a:pPr marL="970902" lvl="1" indent="-514350" algn="just">
              <a:buFont typeface="+mj-lt"/>
              <a:buAutoNum type="arabicPeriod"/>
            </a:pPr>
            <a:r>
              <a:rPr lang="ru-RU" dirty="0"/>
              <a:t>Рассмотрите фотографию очень внимательно.  Как правило, на ней запечатлены люди, совершающие какие-либо действия (или занимающиеся каким-либо видом деятельности). Выделите на снимке главное и ответьте на вопросы</a:t>
            </a:r>
            <a:r>
              <a:rPr lang="ru-RU" i="1" dirty="0"/>
              <a:t>: кто изображён на фотографии и чем он занят?</a:t>
            </a:r>
            <a:r>
              <a:rPr lang="ru-RU" dirty="0"/>
              <a:t> </a:t>
            </a:r>
            <a:r>
              <a:rPr lang="ru-RU" i="1" dirty="0"/>
              <a:t>о чём, возможно, думает? какие чувства скорее всего испытывает? </a:t>
            </a:r>
            <a:endParaRPr lang="ru-RU" dirty="0"/>
          </a:p>
          <a:p>
            <a:pPr marL="970902" lvl="1" indent="-514350" algn="just">
              <a:buFont typeface="+mj-lt"/>
              <a:buAutoNum type="arabicPeriod"/>
            </a:pPr>
            <a:r>
              <a:rPr lang="ru-RU" dirty="0"/>
              <a:t>Обратите внимание на примерный план, предложенный в карточке участника собеседования. Постарайтесь включить все пункты этого плана в свой ответ. </a:t>
            </a:r>
          </a:p>
          <a:p>
            <a:pPr marL="970902" lvl="1" indent="-514350" algn="just">
              <a:buFont typeface="+mj-lt"/>
              <a:buAutoNum type="arabicPeriod"/>
            </a:pPr>
            <a:r>
              <a:rPr lang="ru-RU" dirty="0"/>
              <a:t>Не забывайте о количественном показателе: не менее 10 фраз.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640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589" t="8839" r="19813" b="7506"/>
          <a:stretch>
            <a:fillRect/>
          </a:stretch>
        </p:blipFill>
        <p:spPr bwMode="auto">
          <a:xfrm>
            <a:off x="285720" y="0"/>
            <a:ext cx="8028014" cy="64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553BAEF-3818-4036-A11C-D76D7D60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Описание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7A43D8E-F509-4B7A-8303-4A5A9B2A1C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Опишите фотографию.</a:t>
            </a:r>
          </a:p>
          <a:p>
            <a:pPr marL="0" indent="0">
              <a:buNone/>
            </a:pPr>
            <a:r>
              <a:rPr lang="ru-RU" b="1" dirty="0"/>
              <a:t>Не забудьте описать,</a:t>
            </a:r>
            <a:endParaRPr lang="ru-RU" dirty="0"/>
          </a:p>
          <a:p>
            <a:pPr lvl="0"/>
            <a:r>
              <a:rPr lang="ru-RU" dirty="0"/>
              <a:t>какая ситуация изображена на снимке;</a:t>
            </a:r>
          </a:p>
          <a:p>
            <a:pPr lvl="0"/>
            <a:r>
              <a:rPr lang="ru-RU" dirty="0"/>
              <a:t>какие чувства испытывают герои;</a:t>
            </a:r>
          </a:p>
          <a:p>
            <a:pPr lvl="0"/>
            <a:r>
              <a:rPr lang="ru-RU" dirty="0"/>
              <a:t>какое впечатление произвело на Вас увиденное.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D145AED-1F34-4AF8-BB49-493EFF95630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150" y="2692122"/>
            <a:ext cx="3886200" cy="261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B62C44-9263-4A0C-94C4-4F300F92B3F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320480" cy="3018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350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Описание. Типичные ошибки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 algn="just"/>
            <a:r>
              <a:rPr lang="ru-RU" dirty="0"/>
              <a:t>Игнорирование темы высказывания (увлечение, праздник, отдых и т.п.)</a:t>
            </a:r>
          </a:p>
          <a:p>
            <a:pPr algn="just"/>
            <a:r>
              <a:rPr lang="ru-RU" dirty="0"/>
              <a:t>Чрезмерное внимание к мелким незначимым деталям</a:t>
            </a:r>
          </a:p>
          <a:p>
            <a:pPr algn="just"/>
            <a:r>
              <a:rPr lang="ru-RU" dirty="0"/>
              <a:t>Отсутствие связного текста: отвечает на вопросы, но не создаёт связный текст </a:t>
            </a:r>
            <a:r>
              <a:rPr lang="ru-RU" dirty="0">
                <a:solidFill>
                  <a:srgbClr val="FF0000"/>
                </a:solidFill>
              </a:rPr>
              <a:t>(снижается балл по критерию МР «речевое оформление»)</a:t>
            </a:r>
          </a:p>
          <a:p>
            <a:pPr algn="just"/>
            <a:r>
              <a:rPr lang="ru-RU" dirty="0"/>
              <a:t>Большое количество неоправданных пауз в речи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Описание. Типичные ошибки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/>
          </a:p>
          <a:p>
            <a:pPr algn="just"/>
            <a:r>
              <a:rPr lang="ru-RU" dirty="0"/>
              <a:t>Большое количество орфоэпических, речевых и грамматических ошибок</a:t>
            </a:r>
            <a:r>
              <a:rPr lang="ru-RU" dirty="0">
                <a:solidFill>
                  <a:srgbClr val="FF0000"/>
                </a:solidFill>
              </a:rPr>
              <a:t> (снижается балл по критериям Г,О, Р, РО)</a:t>
            </a:r>
          </a:p>
          <a:p>
            <a:pPr algn="just"/>
            <a:r>
              <a:rPr lang="ru-RU" dirty="0"/>
              <a:t>Ограниченный лексический запас, многочисленные повторы, слова-паразиты в качестве «связок»</a:t>
            </a:r>
          </a:p>
          <a:p>
            <a:pPr algn="just"/>
            <a:r>
              <a:rPr lang="ru-RU" dirty="0"/>
              <a:t>Жаргонизмы, грубо-просторечная лексика </a:t>
            </a:r>
            <a:r>
              <a:rPr lang="ru-RU" dirty="0">
                <a:solidFill>
                  <a:srgbClr val="FF0000"/>
                </a:solidFill>
              </a:rPr>
              <a:t>(снижается балл по критерию М2: не учтены условия речевой ситуации )</a:t>
            </a:r>
          </a:p>
          <a:p>
            <a:pPr algn="just"/>
            <a:r>
              <a:rPr lang="ru-RU" dirty="0"/>
              <a:t>Нечёткая тихая речь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E40C5-5702-4891-BC91-86D3C4CC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Повествование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E3C24-BB7C-4EB9-89F9-0DE8D2953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/>
              <a:t>Определите тему монологического высказывания (праздник, поход, загородная поездка, учебное мероприятие и др.).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/>
              <a:t>Выберите из событий своей жизни то, о котором будете рассказывать. Ответьте на вопросы: </a:t>
            </a:r>
            <a:r>
              <a:rPr lang="ru-RU" i="1" dirty="0"/>
              <a:t>где и когда произошло событие? кто его участники? как событие планировалось, подготавливалось (начиналось)?</a:t>
            </a:r>
            <a:r>
              <a:rPr lang="ru-RU" dirty="0"/>
              <a:t> Затем восстановите последовательность развития события (рассказывая о нём, вы можете использовать слова </a:t>
            </a:r>
            <a:r>
              <a:rPr lang="ru-RU" i="1" dirty="0"/>
              <a:t>сначала</a:t>
            </a:r>
            <a:r>
              <a:rPr lang="ru-RU" dirty="0"/>
              <a:t>, </a:t>
            </a:r>
            <a:r>
              <a:rPr lang="ru-RU" i="1" dirty="0"/>
              <a:t>затем</a:t>
            </a:r>
            <a:r>
              <a:rPr lang="ru-RU" dirty="0"/>
              <a:t>, </a:t>
            </a:r>
            <a:r>
              <a:rPr lang="ru-RU" i="1" dirty="0"/>
              <a:t>после</a:t>
            </a:r>
            <a:r>
              <a:rPr lang="ru-RU" dirty="0"/>
              <a:t>, </a:t>
            </a:r>
            <a:r>
              <a:rPr lang="ru-RU" i="1" dirty="0"/>
              <a:t>в итоге</a:t>
            </a:r>
            <a:r>
              <a:rPr lang="ru-RU" dirty="0"/>
              <a:t> и др.) Обязательно поразмышляйте об отношении участников события к происходившему. Вспомните, чем всё завершилось. Сделайте вывод.</a:t>
            </a:r>
            <a:r>
              <a:rPr lang="ru-RU" i="1" dirty="0"/>
              <a:t> </a:t>
            </a:r>
            <a:endParaRPr lang="ru-RU" dirty="0"/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/>
              <a:t>Постройте повествование, пользуясь примерным планом, предложенным в карточке участника собеседования. Постарайтесь включить все пункты этого плана в свой ответ.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Не забывайте о количественном показателе: не менее 10 фраз.</a:t>
            </a:r>
          </a:p>
        </p:txBody>
      </p:sp>
    </p:spTree>
    <p:extLst>
      <p:ext uri="{BB962C8B-B14F-4D97-AF65-F5344CB8AC3E}">
        <p14:creationId xmlns:p14="http://schemas.microsoft.com/office/powerpoint/2010/main" val="411034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Основные направления работы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над выразительностью чтения: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</a:t>
            </a:r>
            <a:endParaRPr lang="ru-RU" sz="2800" b="1" dirty="0">
              <a:solidFill>
                <a:schemeClr val="tx1"/>
              </a:solidFill>
            </a:endParaRP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смысловое</a:t>
            </a:r>
            <a:r>
              <a:rPr lang="ru-RU" sz="2800" dirty="0">
                <a:solidFill>
                  <a:schemeClr val="tx1"/>
                </a:solidFill>
              </a:rPr>
              <a:t> —  осмысление идеи произведения и донесение её до слушателя;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интонационное</a:t>
            </a:r>
            <a:r>
              <a:rPr lang="ru-RU" sz="2800" dirty="0">
                <a:solidFill>
                  <a:schemeClr val="tx1"/>
                </a:solidFill>
              </a:rPr>
              <a:t> —   специальная работа над компонентами интонации;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</a:rPr>
              <a:t>тренировочное</a:t>
            </a:r>
            <a:r>
              <a:rPr lang="ru-RU" sz="2800" dirty="0">
                <a:solidFill>
                  <a:schemeClr val="tx1"/>
                </a:solidFill>
              </a:rPr>
              <a:t> —   упражнения в   выразительном прочтении произведения после его анализа.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Повествование. Типичные ошибки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/>
          </a:p>
          <a:p>
            <a:pPr algn="just"/>
            <a:r>
              <a:rPr lang="ru-RU" dirty="0"/>
              <a:t> Отклонения от темы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dirty="0"/>
              <a:t> Увлечение ненужными подробностями</a:t>
            </a:r>
          </a:p>
          <a:p>
            <a:pPr algn="just"/>
            <a:r>
              <a:rPr lang="ru-RU" dirty="0"/>
              <a:t> Игнорирование подсказок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dirty="0"/>
              <a:t> «Перескакивание» с одного события на другое</a:t>
            </a:r>
          </a:p>
          <a:p>
            <a:pPr algn="just"/>
            <a:r>
              <a:rPr lang="ru-RU" dirty="0"/>
              <a:t>Большое количество орфоэпических, речевых и грамматических ошибок</a:t>
            </a:r>
            <a:r>
              <a:rPr lang="ru-RU" dirty="0">
                <a:solidFill>
                  <a:srgbClr val="FF0000"/>
                </a:solidFill>
              </a:rPr>
              <a:t> (снижается балл по критериям Г,О, Р, РО)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Пример  задания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Тема 2. Летние каникулы</a:t>
            </a:r>
          </a:p>
          <a:p>
            <a:pPr>
              <a:buNone/>
            </a:pPr>
            <a:r>
              <a:rPr lang="ru-RU" dirty="0"/>
              <a:t>Расскажите, как вы провели летние каникулы.</a:t>
            </a:r>
          </a:p>
          <a:p>
            <a:pPr>
              <a:buNone/>
            </a:pPr>
            <a:r>
              <a:rPr lang="ru-RU" b="1" dirty="0"/>
              <a:t>Не забудьте рассказать,</a:t>
            </a:r>
          </a:p>
          <a:p>
            <a:pPr algn="just">
              <a:buNone/>
            </a:pPr>
            <a:r>
              <a:rPr lang="ru-RU" dirty="0"/>
              <a:t>• где вы побывали во время летних каникул;</a:t>
            </a:r>
          </a:p>
          <a:p>
            <a:pPr algn="just">
              <a:buNone/>
            </a:pPr>
            <a:r>
              <a:rPr lang="ru-RU" dirty="0"/>
              <a:t>• с кем вы проводили на каникулах своё свободное время (с родителями, друзьями, одноклассниками);</a:t>
            </a:r>
          </a:p>
          <a:p>
            <a:pPr algn="just">
              <a:buNone/>
            </a:pPr>
            <a:r>
              <a:rPr lang="ru-RU" dirty="0"/>
              <a:t>• что интересного произошло с вами на каникулах;</a:t>
            </a:r>
          </a:p>
          <a:p>
            <a:pPr algn="just">
              <a:buNone/>
            </a:pPr>
            <a:r>
              <a:rPr lang="ru-RU" dirty="0"/>
              <a:t>• что нового вы узнали за время летних каникул.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E40C5-5702-4891-BC91-86D3C4CC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Рассуждение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E3C24-BB7C-4EB9-89F9-0DE8D2953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dirty="0"/>
              <a:t>Определите тему монологического высказывания и главный вопрос, на который вам предстоит ответить (они сформулированы в карточке участника собеседования).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/>
              <a:t>Вспомните, как строится текст-рассуждение. Сформулируйте </a:t>
            </a:r>
            <a:r>
              <a:rPr lang="ru-RU" i="1" dirty="0"/>
              <a:t>тезис</a:t>
            </a:r>
            <a:r>
              <a:rPr lang="ru-RU" dirty="0"/>
              <a:t> (мысль, которую вы будете обосновывать), подберите </a:t>
            </a:r>
            <a:r>
              <a:rPr lang="ru-RU" i="1" dirty="0"/>
              <a:t>доказательства</a:t>
            </a:r>
            <a:r>
              <a:rPr lang="ru-RU" dirty="0"/>
              <a:t> (примеры, которыми подтверждается тезис), сделайте </a:t>
            </a:r>
            <a:r>
              <a:rPr lang="ru-RU" i="1" dirty="0"/>
              <a:t>вывод</a:t>
            </a:r>
            <a:r>
              <a:rPr lang="ru-RU" dirty="0"/>
              <a:t>. Используйте сложноподчинённые предложения, которые позволяют выразить значения причины, цели, следствия и др. Помните, что ваше высказывание не должно быть категоричным (достичь этого помогают вводные конструкции </a:t>
            </a:r>
            <a:r>
              <a:rPr lang="ru-RU" i="1" dirty="0"/>
              <a:t>я думаю</a:t>
            </a:r>
            <a:r>
              <a:rPr lang="ru-RU" dirty="0"/>
              <a:t>, </a:t>
            </a:r>
            <a:r>
              <a:rPr lang="ru-RU" i="1" dirty="0"/>
              <a:t>мне представляется</a:t>
            </a:r>
            <a:r>
              <a:rPr lang="ru-RU" dirty="0"/>
              <a:t>, </a:t>
            </a:r>
            <a:r>
              <a:rPr lang="ru-RU" i="1" dirty="0"/>
              <a:t>возможно</a:t>
            </a:r>
            <a:r>
              <a:rPr lang="ru-RU" dirty="0"/>
              <a:t>, </a:t>
            </a:r>
            <a:r>
              <a:rPr lang="ru-RU" i="1" dirty="0"/>
              <a:t>вероятно</a:t>
            </a:r>
            <a:r>
              <a:rPr lang="ru-RU" dirty="0"/>
              <a:t>, </a:t>
            </a:r>
            <a:r>
              <a:rPr lang="ru-RU" i="1" dirty="0"/>
              <a:t>по-видимому</a:t>
            </a:r>
            <a:r>
              <a:rPr lang="ru-RU" dirty="0"/>
              <a:t> и др.)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Постройте рассуждение, пользуясь примерным планом, предложенным в карточке участника собеседования. Постарайтесь включить все пункты этого плана в свой ответ.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Не забывайте о количественном показателе: не менее 10 фраз.</a:t>
            </a:r>
          </a:p>
          <a:p>
            <a:pPr marL="514350" lvl="0" indent="-514350" algn="just">
              <a:buFont typeface="+mj-lt"/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095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Диалог. Ошибки экзаменатора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 следует отдельно анонсировать переход к заданию 4 («</a:t>
            </a:r>
            <a:r>
              <a:rPr lang="ru-RU" i="1" dirty="0"/>
              <a:t>Теперь мы переходим к следующему заданию. Вы должны будете полно ответить на мои вопросы</a:t>
            </a:r>
            <a:r>
              <a:rPr lang="ru-RU" dirty="0"/>
              <a:t>»).</a:t>
            </a:r>
          </a:p>
          <a:p>
            <a:r>
              <a:rPr lang="ru-RU" dirty="0"/>
              <a:t>Неумение создать атмосферу «живой» беседы.</a:t>
            </a:r>
          </a:p>
          <a:p>
            <a:r>
              <a:rPr lang="ru-RU" dirty="0"/>
              <a:t>Отсутствие непосредственной реакции слушающего на высказывание ученика.</a:t>
            </a:r>
          </a:p>
          <a:p>
            <a:r>
              <a:rPr lang="ru-RU" dirty="0"/>
              <a:t>Вопросы задаются формально, читаются по бумажке.</a:t>
            </a:r>
          </a:p>
          <a:p>
            <a:r>
              <a:rPr lang="ru-RU" dirty="0"/>
              <a:t>Неумение стимулировать речь учащегося.</a:t>
            </a:r>
          </a:p>
          <a:p>
            <a:r>
              <a:rPr lang="ru-RU" dirty="0"/>
              <a:t>Неумение создать комфортную психологическую обстановку для учащегося, в которой он не боится устного ответа.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Подготовка к диалогу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ru-RU" dirty="0"/>
              <a:t>Внимательно выслушайте</a:t>
            </a:r>
            <a:r>
              <a:rPr lang="ru-RU" dirty="0">
                <a:solidFill>
                  <a:schemeClr val="tx1"/>
                </a:solidFill>
              </a:rPr>
              <a:t> вопрос.</a:t>
            </a:r>
          </a:p>
          <a:p>
            <a:pPr algn="just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В каждом вопросе выделите ключевые слова, которые будут использованы в вашем ответе.</a:t>
            </a:r>
          </a:p>
          <a:p>
            <a:pPr algn="just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Избегайте односложных ответов: </a:t>
            </a:r>
            <a:r>
              <a:rPr lang="ru-RU" i="1" dirty="0">
                <a:solidFill>
                  <a:schemeClr val="tx1"/>
                </a:solidFill>
              </a:rPr>
              <a:t>да, нет, конечно</a:t>
            </a:r>
            <a:r>
              <a:rPr lang="ru-RU" dirty="0">
                <a:solidFill>
                  <a:schemeClr val="tx1"/>
                </a:solidFill>
              </a:rPr>
              <a:t> и т.п.</a:t>
            </a:r>
          </a:p>
          <a:p>
            <a:pPr algn="just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Чтобы избежать односложных ответов, используйте сложноподчинённые предложения с придаточными причины, условия, следствия.</a:t>
            </a:r>
          </a:p>
          <a:p>
            <a:pPr algn="just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Смягчайте категоричность своих утверждений вводными словами: </a:t>
            </a:r>
            <a:r>
              <a:rPr lang="ru-RU" i="1" dirty="0">
                <a:solidFill>
                  <a:schemeClr val="tx1"/>
                </a:solidFill>
              </a:rPr>
              <a:t>я думаю; как мне кажется; по-видимому</a:t>
            </a:r>
            <a:r>
              <a:rPr lang="ru-RU" dirty="0">
                <a:solidFill>
                  <a:schemeClr val="tx1"/>
                </a:solidFill>
              </a:rPr>
              <a:t> и т.п.</a:t>
            </a:r>
          </a:p>
          <a:p>
            <a:pPr algn="just"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Особое внимание обратите на  вопросы,    требующие развёрнутого ответа (Что Вы посоветуете…?).</a:t>
            </a:r>
          </a:p>
          <a:p>
            <a:pPr algn="just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Подготовка к диалогу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</a:p>
          <a:p>
            <a:pPr algn="just">
              <a:buFont typeface="+mj-lt"/>
              <a:buAutoNum type="arabicPeriod" startAt="6"/>
            </a:pPr>
            <a:r>
              <a:rPr lang="ru-RU" dirty="0">
                <a:solidFill>
                  <a:schemeClr val="tx1"/>
                </a:solidFill>
              </a:rPr>
              <a:t>При развёрнутом ответе на вопрос используйте слова-рубрикаторы: </a:t>
            </a:r>
            <a:r>
              <a:rPr lang="ru-RU" i="1" dirty="0">
                <a:solidFill>
                  <a:schemeClr val="tx1"/>
                </a:solidFill>
              </a:rPr>
              <a:t>во-первых, во-вторых, наконец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just">
              <a:buFont typeface="+mj-lt"/>
              <a:buAutoNum type="arabicPeriod" startAt="6"/>
            </a:pPr>
            <a:r>
              <a:rPr lang="ru-RU" dirty="0">
                <a:solidFill>
                  <a:schemeClr val="tx1"/>
                </a:solidFill>
              </a:rPr>
              <a:t>Выстраивая рассуждение-рекомендацию располагайте информацию в определённом порядке, соответствующем логике рассуждения.</a:t>
            </a:r>
          </a:p>
          <a:p>
            <a:pPr algn="just">
              <a:buFont typeface="+mj-lt"/>
              <a:buAutoNum type="arabicPeriod" startAt="6"/>
            </a:pPr>
            <a:r>
              <a:rPr lang="ru-RU" dirty="0">
                <a:solidFill>
                  <a:schemeClr val="tx1"/>
                </a:solidFill>
              </a:rPr>
              <a:t> Используйте средний темп речи, который позволяет продумывать продолжение речи.</a:t>
            </a:r>
          </a:p>
          <a:p>
            <a:pPr algn="just">
              <a:buFont typeface="+mj-lt"/>
              <a:buAutoNum type="arabicPeriod" startAt="6"/>
            </a:pPr>
            <a:r>
              <a:rPr lang="ru-RU" dirty="0">
                <a:solidFill>
                  <a:schemeClr val="tx1"/>
                </a:solidFill>
              </a:rPr>
              <a:t>Избегайте длительных пауз.</a:t>
            </a:r>
          </a:p>
          <a:p>
            <a:pPr algn="just">
              <a:buFont typeface="+mj-lt"/>
              <a:buAutoNum type="arabicPeriod" startAt="6"/>
            </a:pPr>
            <a:r>
              <a:rPr lang="ru-RU" dirty="0">
                <a:solidFill>
                  <a:schemeClr val="tx1"/>
                </a:solidFill>
              </a:rPr>
              <a:t>Следите за правильностью и чистотой речи. Избегайте слов-паразитов.  </a:t>
            </a:r>
          </a:p>
          <a:p>
            <a:pPr algn="just">
              <a:buFont typeface="+mj-lt"/>
              <a:buAutoNum type="arabicPeriod" startAt="6"/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buAutoNum type="arabicPeriod" startAt="6"/>
            </a:pP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364" t="15152" r="25140" b="4349"/>
          <a:stretch>
            <a:fillRect/>
          </a:stretch>
        </p:blipFill>
        <p:spPr bwMode="auto">
          <a:xfrm>
            <a:off x="142844" y="428604"/>
            <a:ext cx="6357982" cy="559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23334" t="10123" r="26666" b="7901"/>
          <a:stretch>
            <a:fillRect/>
          </a:stretch>
        </p:blipFill>
        <p:spPr bwMode="auto">
          <a:xfrm>
            <a:off x="3571868" y="1643050"/>
            <a:ext cx="503508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355" t="10417" r="32243" b="5927"/>
          <a:stretch>
            <a:fillRect/>
          </a:stretch>
        </p:blipFill>
        <p:spPr bwMode="auto">
          <a:xfrm>
            <a:off x="285720" y="357166"/>
            <a:ext cx="447633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33593" t="10416" r="30469" b="4861"/>
          <a:stretch>
            <a:fillRect/>
          </a:stretch>
        </p:blipFill>
        <p:spPr bwMode="auto">
          <a:xfrm>
            <a:off x="4570829" y="928670"/>
            <a:ext cx="4363573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17CEC-5CBE-4937-91E3-A1C6785FE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CA6007-CD9B-40B4-AFF7-D722CE9B8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023203-149C-404D-B82C-712E8586D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78845"/>
            <a:ext cx="4424056" cy="63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986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Нарушевич А.Г, Смеречинская Н.М. Готовимся к устному собеседованию. Русский язык: практикум для 9 класса.       М.: Бином. Лаборатория знаний, 2018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Подготовка к выразительному чтению</a:t>
            </a:r>
          </a:p>
          <a:p>
            <a:r>
              <a:rPr lang="ru-RU" dirty="0"/>
              <a:t>Подготовка к пересказу</a:t>
            </a:r>
          </a:p>
          <a:p>
            <a:r>
              <a:rPr lang="ru-RU" dirty="0"/>
              <a:t>Подготовка к монологу</a:t>
            </a:r>
          </a:p>
          <a:p>
            <a:r>
              <a:rPr lang="ru-RU" dirty="0"/>
              <a:t>Подготовка к участию           в диалоге</a:t>
            </a:r>
          </a:p>
          <a:p>
            <a:r>
              <a:rPr lang="ru-RU" dirty="0"/>
              <a:t>Упражнения</a:t>
            </a:r>
          </a:p>
          <a:p>
            <a:r>
              <a:rPr lang="ru-RU" dirty="0"/>
              <a:t>10 тренировочных вариантов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1180" t="8875" r="9905" b="3075"/>
          <a:stretch>
            <a:fillRect/>
          </a:stretch>
        </p:blipFill>
        <p:spPr bwMode="auto">
          <a:xfrm>
            <a:off x="5286380" y="1688510"/>
            <a:ext cx="3071834" cy="418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Выразительное чтение.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Каким будет текст?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b="1" dirty="0"/>
              <a:t>     </a:t>
            </a:r>
            <a:r>
              <a:rPr lang="ru-RU" sz="2400" b="1" dirty="0"/>
              <a:t> </a:t>
            </a:r>
            <a:endParaRPr lang="ru-RU" sz="2400" i="1" dirty="0"/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Научно публицистический </a:t>
            </a:r>
            <a:r>
              <a:rPr lang="ru-RU" dirty="0" err="1"/>
              <a:t>подстиль</a:t>
            </a:r>
            <a:endParaRPr lang="ru-RU" dirty="0"/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Тематика: великие люди России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Объем ≈ 170 слов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/>
              <a:t>Грамматические «провокации» - числительные в косвенном падеже</a:t>
            </a:r>
          </a:p>
          <a:p>
            <a:pPr algn="ctr">
              <a:buNone/>
            </a:pPr>
            <a:endParaRPr lang="ru-RU" i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  Контактная информация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dirty="0"/>
              <a:t> </a:t>
            </a:r>
            <a:endParaRPr lang="ru-RU" sz="7200" dirty="0">
              <a:solidFill>
                <a:srgbClr val="FF0000"/>
              </a:solidFill>
            </a:endParaRPr>
          </a:p>
          <a:p>
            <a:pPr algn="just">
              <a:buNone/>
            </a:pPr>
            <a:endParaRPr lang="ru-RU" sz="7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>
                <a:latin typeface="Times New Roman" pitchFamily="18" charset="0"/>
              </a:rPr>
              <a:t> </a:t>
            </a:r>
            <a:r>
              <a:rPr lang="ru-RU" sz="5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endParaRPr lang="ru-RU" sz="51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274838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2274838"/>
            <a:ext cx="700092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 algn="ctr">
              <a:buFont typeface="Wingdings" pitchFamily="2" charset="2"/>
              <a:buNone/>
            </a:pPr>
            <a:r>
              <a:rPr lang="ru-RU" sz="2800" b="1" dirty="0"/>
              <a:t>Нарушевич Андрей  Георгиевич</a:t>
            </a:r>
          </a:p>
          <a:p>
            <a:pPr algn="ctr">
              <a:buFont typeface="Wingdings" pitchFamily="2" charset="2"/>
              <a:buNone/>
            </a:pPr>
            <a:endParaRPr lang="ru-RU" sz="2800" dirty="0"/>
          </a:p>
          <a:p>
            <a:pPr algn="ctr">
              <a:buFont typeface="Wingdings" pitchFamily="2" charset="2"/>
              <a:buNone/>
            </a:pPr>
            <a:endParaRPr lang="ru-RU" sz="2800" dirty="0"/>
          </a:p>
          <a:p>
            <a:pPr algn="ctr">
              <a:buFont typeface="Wingdings" pitchFamily="2" charset="2"/>
              <a:buNone/>
            </a:pPr>
            <a:r>
              <a:rPr lang="ru-RU" sz="2800" dirty="0"/>
              <a:t> </a:t>
            </a:r>
            <a:r>
              <a:rPr lang="en-US" sz="4800" dirty="0">
                <a:solidFill>
                  <a:srgbClr val="FFFF00"/>
                </a:solidFill>
                <a:hlinkClick r:id="rId2"/>
              </a:rPr>
              <a:t>anarushevich@yandex.ru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Оценивание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выразительного чтения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047" t="30936" r="33131" b="24868"/>
          <a:stretch>
            <a:fillRect/>
          </a:stretch>
        </p:blipFill>
        <p:spPr bwMode="auto">
          <a:xfrm>
            <a:off x="418392" y="1785926"/>
            <a:ext cx="81643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Алгоритм подготовки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 выразительному чтению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Внимательно прочитайте текст. Постарайтесь представить то, о чём в нём говорится.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 Внимательно прочитайте и чётко произнесите </a:t>
            </a:r>
            <a:r>
              <a:rPr lang="ru-RU" b="1" dirty="0">
                <a:solidFill>
                  <a:schemeClr val="tx1"/>
                </a:solidFill>
              </a:rPr>
              <a:t>имена собственные, термины, числительные.</a:t>
            </a:r>
          </a:p>
          <a:p>
            <a:pPr algn="just">
              <a:buFont typeface="+mj-lt"/>
              <a:buAutoNum type="arabicPeriod"/>
            </a:pPr>
            <a:r>
              <a:rPr lang="ru-RU" dirty="0"/>
              <a:t> Подумайте над словами, которые вызывают </a:t>
            </a:r>
            <a:r>
              <a:rPr lang="ru-RU" b="1" dirty="0"/>
              <a:t>сомнение с точки зрения постановки ударения. </a:t>
            </a:r>
            <a:endParaRPr lang="ru-RU" b="1" dirty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Обращайте внимание на знаки препинания: они указывают на места логических пауз и их длительность.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Выделите слова, на которые падает логическое ударение. 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Прочитайте текст сначала шёпотом, а потом вслух. 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Не торопитесь при чтении текста, выдерживайте средний темп речи.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Интонация в определенных синтаксических конструкциях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Однородные члены предложения</a:t>
            </a:r>
          </a:p>
          <a:p>
            <a:r>
              <a:rPr lang="ru-RU" dirty="0"/>
              <a:t>Обособленные члены предложения</a:t>
            </a:r>
          </a:p>
          <a:p>
            <a:r>
              <a:rPr lang="ru-RU" dirty="0"/>
              <a:t>Вводные слова</a:t>
            </a:r>
          </a:p>
          <a:p>
            <a:r>
              <a:rPr lang="ru-RU" dirty="0"/>
              <a:t>Вставные конструкции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Ищем «трудные» слова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         В историю российской и мировой науки Владимир Иванович Вернадский вошёл как выдающийся естествоиспытатель, мыслитель, общественный деятель, автор более чем </a:t>
            </a:r>
            <a:r>
              <a:rPr lang="ru-RU" dirty="0">
                <a:solidFill>
                  <a:srgbClr val="FF0000"/>
                </a:solidFill>
              </a:rPr>
              <a:t>700</a:t>
            </a:r>
            <a:r>
              <a:rPr lang="ru-RU" dirty="0"/>
              <a:t> трудов. Учёный изучал такие специальные отрасли знаний о Земле, как </a:t>
            </a:r>
            <a:r>
              <a:rPr lang="ru-RU" dirty="0">
                <a:solidFill>
                  <a:srgbClr val="FF0000"/>
                </a:solidFill>
              </a:rPr>
              <a:t>геология, кристаллография, минералогия, геохимия</a:t>
            </a:r>
            <a:r>
              <a:rPr lang="ru-RU" dirty="0"/>
              <a:t>. Учёный определил пути общей эволюции Земли, ввёл понятия </a:t>
            </a:r>
            <a:r>
              <a:rPr lang="ru-RU" dirty="0">
                <a:solidFill>
                  <a:srgbClr val="FF0000"/>
                </a:solidFill>
              </a:rPr>
              <a:t>«биосфера» </a:t>
            </a:r>
            <a:r>
              <a:rPr lang="ru-RU" dirty="0"/>
              <a:t>и </a:t>
            </a:r>
            <a:r>
              <a:rPr lang="ru-RU" dirty="0">
                <a:solidFill>
                  <a:srgbClr val="FF0000"/>
                </a:solidFill>
              </a:rPr>
              <a:t>«ноосфера». </a:t>
            </a:r>
            <a:r>
              <a:rPr lang="ru-RU" dirty="0"/>
              <a:t>Владимира Ивановича считают родоначальником новой отрасли науки – </a:t>
            </a:r>
            <a:r>
              <a:rPr lang="ru-RU" dirty="0">
                <a:solidFill>
                  <a:srgbClr val="FF0000"/>
                </a:solidFill>
              </a:rPr>
              <a:t>экологии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иа 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3541</TotalTime>
  <Words>2207</Words>
  <Application>Microsoft Office PowerPoint</Application>
  <PresentationFormat>Экран (4:3)</PresentationFormat>
  <Paragraphs>236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9" baseType="lpstr">
      <vt:lpstr>Arial</vt:lpstr>
      <vt:lpstr>Arial Black</vt:lpstr>
      <vt:lpstr>Calibri</vt:lpstr>
      <vt:lpstr>Calibri Light</vt:lpstr>
      <vt:lpstr>PT Sans Narrow</vt:lpstr>
      <vt:lpstr>Times New Roman</vt:lpstr>
      <vt:lpstr>Wingdings</vt:lpstr>
      <vt:lpstr>гиа егэ</vt:lpstr>
      <vt:lpstr>Тема Office</vt:lpstr>
      <vt:lpstr>Презентация PowerPoint</vt:lpstr>
      <vt:lpstr>Выразительное чтение</vt:lpstr>
      <vt:lpstr>Признаки выразительного чтения:  </vt:lpstr>
      <vt:lpstr>Основные направления работы  над выразительностью чтения:</vt:lpstr>
      <vt:lpstr>Выразительное чтение.  Каким будет текст?</vt:lpstr>
      <vt:lpstr>Оценивание  выразительного чтения</vt:lpstr>
      <vt:lpstr>Алгоритм подготовки  к выразительному чтению</vt:lpstr>
      <vt:lpstr>Интонация в определенных синтаксических конструкциях</vt:lpstr>
      <vt:lpstr> Ищем «трудные» слова</vt:lpstr>
      <vt:lpstr> Преобладающий синтаксический рисунок </vt:lpstr>
      <vt:lpstr> Паузация</vt:lpstr>
      <vt:lpstr>Логические правила устной речи</vt:lpstr>
      <vt:lpstr>Логические правила устной речи</vt:lpstr>
      <vt:lpstr>  Логическое ударение</vt:lpstr>
      <vt:lpstr>Типичные ошибки</vt:lpstr>
      <vt:lpstr>Несоответствие интонации пунктуационному оформлению текста</vt:lpstr>
      <vt:lpstr>Несоответствие интонации пунктуационному оформлению текста</vt:lpstr>
      <vt:lpstr>Несоответствие интонации пунктуационному оформлению текста</vt:lpstr>
      <vt:lpstr>Несоответствие интонации пунктуационному оформлению текста</vt:lpstr>
      <vt:lpstr>Несоответствие интонации пунктуационному оформлению текста</vt:lpstr>
      <vt:lpstr>Грамматические ошибки </vt:lpstr>
      <vt:lpstr>Рыбченкова Л.М,, Александрова О.М., Загоровская О.Ф. Русский язык. 8 класс. М.: Просвещение, 2017</vt:lpstr>
      <vt:lpstr>Интонирование в различных синтаксических  конструкциях</vt:lpstr>
      <vt:lpstr>Презентация PowerPoint</vt:lpstr>
      <vt:lpstr>Презентация PowerPoint</vt:lpstr>
      <vt:lpstr>Темп чтения</vt:lpstr>
      <vt:lpstr>Последовательность подготовки  к пересказу текста  </vt:lpstr>
      <vt:lpstr>Последовательность подготовки  к пересказу текста  </vt:lpstr>
      <vt:lpstr>Способы включения  высказывания в текст</vt:lpstr>
      <vt:lpstr>Способы включения  высказывания в текст</vt:lpstr>
      <vt:lpstr>Способы включения  высказывания в текст</vt:lpstr>
      <vt:lpstr>Пересказ. Типичные ошибки</vt:lpstr>
      <vt:lpstr>Подготовка к монологу</vt:lpstr>
      <vt:lpstr>Описание</vt:lpstr>
      <vt:lpstr>Презентация PowerPoint</vt:lpstr>
      <vt:lpstr>Описание</vt:lpstr>
      <vt:lpstr>Описание. Типичные ошибки</vt:lpstr>
      <vt:lpstr>Описание. Типичные ошибки</vt:lpstr>
      <vt:lpstr>Повествование</vt:lpstr>
      <vt:lpstr>Повествование. Типичные ошибки</vt:lpstr>
      <vt:lpstr>Пример  задания</vt:lpstr>
      <vt:lpstr> Рассуждение</vt:lpstr>
      <vt:lpstr>Диалог. Ошибки экзаменатора</vt:lpstr>
      <vt:lpstr>Подготовка к диалогу</vt:lpstr>
      <vt:lpstr>Подготовка к диалогу</vt:lpstr>
      <vt:lpstr>Презентация PowerPoint</vt:lpstr>
      <vt:lpstr>Презентация PowerPoint</vt:lpstr>
      <vt:lpstr>Презентация PowerPoint</vt:lpstr>
      <vt:lpstr>Нарушевич А.Г, Смеречинская Н.М. Готовимся к устному собеседованию. Русский язык: практикум для 9 класса.       М.: Бином. Лаборатория знаний, 2018</vt:lpstr>
      <vt:lpstr>      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преимущества УМК по истории России издательства “Просвещение”</dc:title>
  <dc:creator>pavel</dc:creator>
  <cp:lastModifiedBy>Андрей Нарушевич</cp:lastModifiedBy>
  <cp:revision>561</cp:revision>
  <dcterms:created xsi:type="dcterms:W3CDTF">2015-07-26T13:28:36Z</dcterms:created>
  <dcterms:modified xsi:type="dcterms:W3CDTF">2018-11-07T17:38:42Z</dcterms:modified>
</cp:coreProperties>
</file>