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9" r:id="rId1"/>
  </p:sldMasterIdLst>
  <p:notesMasterIdLst>
    <p:notesMasterId r:id="rId58"/>
  </p:notesMasterIdLst>
  <p:sldIdLst>
    <p:sldId id="256" r:id="rId2"/>
    <p:sldId id="485" r:id="rId3"/>
    <p:sldId id="488" r:id="rId4"/>
    <p:sldId id="507" r:id="rId5"/>
    <p:sldId id="492" r:id="rId6"/>
    <p:sldId id="534" r:id="rId7"/>
    <p:sldId id="536" r:id="rId8"/>
    <p:sldId id="535" r:id="rId9"/>
    <p:sldId id="491" r:id="rId10"/>
    <p:sldId id="489" r:id="rId11"/>
    <p:sldId id="508" r:id="rId12"/>
    <p:sldId id="493" r:id="rId13"/>
    <p:sldId id="509" r:id="rId14"/>
    <p:sldId id="495" r:id="rId15"/>
    <p:sldId id="527" r:id="rId16"/>
    <p:sldId id="528" r:id="rId17"/>
    <p:sldId id="529" r:id="rId18"/>
    <p:sldId id="530" r:id="rId19"/>
    <p:sldId id="531" r:id="rId20"/>
    <p:sldId id="532" r:id="rId21"/>
    <p:sldId id="533" r:id="rId22"/>
    <p:sldId id="537" r:id="rId23"/>
    <p:sldId id="538" r:id="rId24"/>
    <p:sldId id="539" r:id="rId25"/>
    <p:sldId id="541" r:id="rId26"/>
    <p:sldId id="510" r:id="rId27"/>
    <p:sldId id="540" r:id="rId28"/>
    <p:sldId id="500" r:id="rId29"/>
    <p:sldId id="511" r:id="rId30"/>
    <p:sldId id="494" r:id="rId31"/>
    <p:sldId id="559" r:id="rId32"/>
    <p:sldId id="542" r:id="rId33"/>
    <p:sldId id="543" r:id="rId34"/>
    <p:sldId id="544" r:id="rId35"/>
    <p:sldId id="545" r:id="rId36"/>
    <p:sldId id="512" r:id="rId37"/>
    <p:sldId id="513" r:id="rId38"/>
    <p:sldId id="515" r:id="rId39"/>
    <p:sldId id="547" r:id="rId40"/>
    <p:sldId id="548" r:id="rId41"/>
    <p:sldId id="551" r:id="rId42"/>
    <p:sldId id="549" r:id="rId43"/>
    <p:sldId id="550" r:id="rId44"/>
    <p:sldId id="546" r:id="rId45"/>
    <p:sldId id="516" r:id="rId46"/>
    <p:sldId id="560" r:id="rId47"/>
    <p:sldId id="561" r:id="rId48"/>
    <p:sldId id="562" r:id="rId49"/>
    <p:sldId id="552" r:id="rId50"/>
    <p:sldId id="553" r:id="rId51"/>
    <p:sldId id="557" r:id="rId52"/>
    <p:sldId id="555" r:id="rId53"/>
    <p:sldId id="556" r:id="rId54"/>
    <p:sldId id="558" r:id="rId55"/>
    <p:sldId id="554" r:id="rId56"/>
    <p:sldId id="526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k" initials="V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2" autoAdjust="0"/>
    <p:restoredTop sz="99668" autoAdjust="0"/>
  </p:normalViewPr>
  <p:slideViewPr>
    <p:cSldViewPr>
      <p:cViewPr>
        <p:scale>
          <a:sx n="99" d="100"/>
          <a:sy n="99" d="100"/>
        </p:scale>
        <p:origin x="-168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commentAuthors" Target="commentAuthors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9DD56-E580-4A3B-846B-14820BAAB41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EE4A0-A71A-4348-B117-2E8AB5305D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37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23.08.19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B6EC-B9D7-4E36-806C-A2EB1E7786D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EF72-39F9-4A90-8E9D-2A33FE21A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B6EC-B9D7-4E36-806C-A2EB1E7786D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EF72-39F9-4A90-8E9D-2A33FE21A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B6EC-B9D7-4E36-806C-A2EB1E7786D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EF72-39F9-4A90-8E9D-2A33FE21A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23.08.19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B6EC-B9D7-4E36-806C-A2EB1E7786D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EF72-39F9-4A90-8E9D-2A33FE21A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B6EC-B9D7-4E36-806C-A2EB1E7786D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EF72-39F9-4A90-8E9D-2A33FE21A6B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B6EC-B9D7-4E36-806C-A2EB1E7786D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EF72-39F9-4A90-8E9D-2A33FE21A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B6EC-B9D7-4E36-806C-A2EB1E7786D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EF72-39F9-4A90-8E9D-2A33FE21A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B6EC-B9D7-4E36-806C-A2EB1E7786D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B6EC-B9D7-4E36-806C-A2EB1E7786D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EEF72-39F9-4A90-8E9D-2A33FE21A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E21B6EC-B9D7-4E36-806C-A2EB1E7786DC}" type="datetimeFigureOut">
              <a:rPr lang="ru-RU" smtClean="0"/>
              <a:pPr/>
              <a:t>23.08.19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87EEF72-39F9-4A90-8E9D-2A33FE21A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feb-web.ru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://feb-web.ru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feb-web.ru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eb-web.ru/feb/ushakov/ush-abc/17/us3d7710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eb-web.ru/feb/ushakov/ush-abc/17/us3d7710.htm" TargetMode="Externa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s://iling.spb.ru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ling.spb.ru/" TargetMode="Externa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lovari.ru/" TargetMode="External"/><Relationship Id="rId4" Type="http://schemas.openxmlformats.org/officeDocument/2006/relationships/image" Target="../media/image3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://slovari.ru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lovari.ru/search.aspx?s=0&amp;p=3068&amp;di=vdal&amp;wi=12614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45741"/>
            <a:ext cx="7992888" cy="1779203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Словари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русского языка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для учителя и ученика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725144"/>
            <a:ext cx="7597080" cy="160020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Е. В. Арутюнова, </a:t>
            </a:r>
          </a:p>
          <a:p>
            <a:pPr algn="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ст. науч.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отр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Института русского языка </a:t>
            </a:r>
          </a:p>
          <a:p>
            <a:pPr algn="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им. В. В. Виноградова РАН ,</a:t>
            </a:r>
          </a:p>
          <a:p>
            <a:pPr algn="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зам.  гл. ред. портала «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Грамота.ру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2. </a:t>
            </a:r>
            <a:r>
              <a:rPr lang="ru-RU" dirty="0"/>
              <a:t>Словари </a:t>
            </a:r>
            <a:r>
              <a:rPr lang="ru-RU" dirty="0" smtClean="0"/>
              <a:t>комплексные и аспектные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Основные аспекты описания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539552" y="1372269"/>
            <a:ext cx="8640960" cy="4144963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ru-RU" sz="2200" dirty="0" smtClean="0"/>
              <a:t>Ударение: </a:t>
            </a:r>
            <a:r>
              <a:rPr lang="ru-RU" sz="2200" dirty="0" smtClean="0">
                <a:solidFill>
                  <a:srgbClr val="0000FF"/>
                </a:solidFill>
              </a:rPr>
              <a:t>катал</a:t>
            </a:r>
            <a:r>
              <a:rPr lang="ru-RU" sz="2200" dirty="0" smtClean="0">
                <a:solidFill>
                  <a:srgbClr val="FF6600"/>
                </a:solidFill>
              </a:rPr>
              <a:t>о</a:t>
            </a:r>
            <a:r>
              <a:rPr lang="ru-RU" sz="2200" dirty="0" smtClean="0">
                <a:solidFill>
                  <a:srgbClr val="0000FF"/>
                </a:solidFill>
              </a:rPr>
              <a:t>г</a:t>
            </a:r>
          </a:p>
          <a:p>
            <a:pPr>
              <a:spcBef>
                <a:spcPts val="800"/>
              </a:spcBef>
            </a:pPr>
            <a:r>
              <a:rPr lang="ru-RU" sz="2200" dirty="0" smtClean="0"/>
              <a:t>Произношение: </a:t>
            </a:r>
            <a:r>
              <a:rPr lang="ru-RU" sz="2200" dirty="0" smtClean="0">
                <a:solidFill>
                  <a:srgbClr val="0000FF"/>
                </a:solidFill>
              </a:rPr>
              <a:t>[тэ]</a:t>
            </a:r>
            <a:r>
              <a:rPr lang="ru-RU" sz="2200" dirty="0" err="1" smtClean="0">
                <a:solidFill>
                  <a:srgbClr val="0000FF"/>
                </a:solidFill>
              </a:rPr>
              <a:t>ст</a:t>
            </a:r>
            <a:endParaRPr lang="ru-RU" sz="2200" dirty="0" smtClean="0">
              <a:solidFill>
                <a:srgbClr val="0000FF"/>
              </a:solidFill>
            </a:endParaRPr>
          </a:p>
          <a:p>
            <a:pPr>
              <a:spcBef>
                <a:spcPts val="800"/>
              </a:spcBef>
            </a:pPr>
            <a:r>
              <a:rPr lang="ru-RU" sz="2200" dirty="0" smtClean="0"/>
              <a:t>Написание: </a:t>
            </a:r>
            <a:r>
              <a:rPr lang="ru-RU" sz="2200" dirty="0" err="1" smtClean="0">
                <a:solidFill>
                  <a:srgbClr val="0000FF"/>
                </a:solidFill>
              </a:rPr>
              <a:t>реч</a:t>
            </a:r>
            <a:r>
              <a:rPr lang="ru-RU" sz="2200" u="sng" dirty="0" err="1" smtClean="0">
                <a:solidFill>
                  <a:srgbClr val="FF6600"/>
                </a:solidFill>
              </a:rPr>
              <a:t>о</a:t>
            </a:r>
            <a:r>
              <a:rPr lang="ru-RU" sz="2200" dirty="0" err="1" smtClean="0">
                <a:solidFill>
                  <a:srgbClr val="0000FF"/>
                </a:solidFill>
              </a:rPr>
              <a:t>вка</a:t>
            </a:r>
            <a:endParaRPr lang="ru-RU" sz="2200" dirty="0" smtClean="0">
              <a:solidFill>
                <a:srgbClr val="0000FF"/>
              </a:solidFill>
            </a:endParaRPr>
          </a:p>
          <a:p>
            <a:pPr>
              <a:spcBef>
                <a:spcPts val="800"/>
              </a:spcBef>
            </a:pPr>
            <a:r>
              <a:rPr lang="ru-RU" sz="2200" dirty="0" smtClean="0"/>
              <a:t>Грамматические признаки: </a:t>
            </a:r>
            <a:r>
              <a:rPr lang="ru-RU" sz="2200" dirty="0" smtClean="0">
                <a:solidFill>
                  <a:srgbClr val="0000FF"/>
                </a:solidFill>
              </a:rPr>
              <a:t>моз</a:t>
            </a:r>
            <a:r>
              <a:rPr lang="ru-RU" sz="2200" dirty="0" smtClean="0">
                <a:solidFill>
                  <a:srgbClr val="FF6600"/>
                </a:solidFill>
              </a:rPr>
              <a:t>о</a:t>
            </a:r>
            <a:r>
              <a:rPr lang="ru-RU" sz="2200" dirty="0" smtClean="0">
                <a:solidFill>
                  <a:srgbClr val="0000FF"/>
                </a:solidFill>
              </a:rPr>
              <a:t>ль,</a:t>
            </a:r>
            <a:r>
              <a:rPr lang="ru-RU" sz="2200" i="1" dirty="0" smtClean="0">
                <a:solidFill>
                  <a:srgbClr val="0000FF"/>
                </a:solidFill>
              </a:rPr>
              <a:t> ж.</a:t>
            </a:r>
          </a:p>
          <a:p>
            <a:pPr>
              <a:spcBef>
                <a:spcPts val="800"/>
              </a:spcBef>
            </a:pPr>
            <a:r>
              <a:rPr lang="ru-RU" sz="2200" dirty="0" smtClean="0"/>
              <a:t>Грамматические формы: </a:t>
            </a:r>
            <a:r>
              <a:rPr lang="ru-RU" sz="2200" b="1" dirty="0">
                <a:solidFill>
                  <a:srgbClr val="0000FF"/>
                </a:solidFill>
              </a:rPr>
              <a:t>есть</a:t>
            </a:r>
            <a:r>
              <a:rPr lang="ru-RU" sz="2200" b="1" baseline="30000" dirty="0">
                <a:solidFill>
                  <a:srgbClr val="0000FF"/>
                </a:solidFill>
              </a:rPr>
              <a:t>1</a:t>
            </a:r>
            <a:r>
              <a:rPr lang="ru-RU" sz="2200" dirty="0">
                <a:solidFill>
                  <a:srgbClr val="0000FF"/>
                </a:solidFill>
              </a:rPr>
              <a:t>, ем, ешь, ест, едим, едите, едят; </a:t>
            </a:r>
            <a:r>
              <a:rPr lang="ru-RU" sz="2200" i="1" dirty="0" err="1">
                <a:solidFill>
                  <a:srgbClr val="0000FF"/>
                </a:solidFill>
              </a:rPr>
              <a:t>прош</a:t>
            </a:r>
            <a:r>
              <a:rPr lang="ru-RU" sz="2200" dirty="0">
                <a:solidFill>
                  <a:srgbClr val="0000FF"/>
                </a:solidFill>
              </a:rPr>
              <a:t>. ел, ела; </a:t>
            </a:r>
            <a:r>
              <a:rPr lang="ru-RU" sz="2200" i="1" dirty="0" err="1">
                <a:solidFill>
                  <a:srgbClr val="0000FF"/>
                </a:solidFill>
              </a:rPr>
              <a:t>пов</a:t>
            </a:r>
            <a:r>
              <a:rPr lang="ru-RU" sz="2200" dirty="0">
                <a:solidFill>
                  <a:srgbClr val="0000FF"/>
                </a:solidFill>
              </a:rPr>
              <a:t>. ешь(те</a:t>
            </a:r>
            <a:r>
              <a:rPr lang="ru-RU" sz="2200" dirty="0" smtClean="0">
                <a:solidFill>
                  <a:srgbClr val="0000FF"/>
                </a:solidFill>
              </a:rPr>
              <a:t>)</a:t>
            </a:r>
          </a:p>
          <a:p>
            <a:pPr>
              <a:spcBef>
                <a:spcPts val="800"/>
              </a:spcBef>
            </a:pPr>
            <a:r>
              <a:rPr lang="ru-RU" sz="2200" dirty="0" smtClean="0"/>
              <a:t>Система значений: </a:t>
            </a:r>
            <a:r>
              <a:rPr lang="ru-RU" sz="2200" b="1" dirty="0">
                <a:solidFill>
                  <a:srgbClr val="0000FF"/>
                </a:solidFill>
              </a:rPr>
              <a:t>1.</a:t>
            </a:r>
            <a:r>
              <a:rPr lang="ru-RU" sz="2200" dirty="0">
                <a:solidFill>
                  <a:srgbClr val="0000FF"/>
                </a:solidFill>
              </a:rPr>
              <a:t> </a:t>
            </a:r>
            <a:r>
              <a:rPr lang="ru-RU" sz="2200" b="1" i="1" dirty="0">
                <a:solidFill>
                  <a:srgbClr val="0000FF"/>
                </a:solidFill>
              </a:rPr>
              <a:t>(св.</a:t>
            </a:r>
            <a:r>
              <a:rPr lang="ru-RU" sz="2200" dirty="0">
                <a:solidFill>
                  <a:srgbClr val="0000FF"/>
                </a:solidFill>
              </a:rPr>
              <a:t> </a:t>
            </a:r>
            <a:r>
              <a:rPr lang="ru-RU" sz="2200" b="1" dirty="0">
                <a:solidFill>
                  <a:srgbClr val="0000FF"/>
                </a:solidFill>
              </a:rPr>
              <a:t>съесть)</a:t>
            </a:r>
            <a:r>
              <a:rPr lang="ru-RU" sz="2200" dirty="0">
                <a:solidFill>
                  <a:srgbClr val="0000FF"/>
                </a:solidFill>
              </a:rPr>
              <a:t> </a:t>
            </a:r>
            <a:r>
              <a:rPr lang="ru-RU" sz="2200" i="1" dirty="0">
                <a:solidFill>
                  <a:srgbClr val="0000FF"/>
                </a:solidFill>
              </a:rPr>
              <a:t>(кого-что).</a:t>
            </a:r>
            <a:r>
              <a:rPr lang="ru-RU" sz="2200" dirty="0">
                <a:solidFill>
                  <a:srgbClr val="0000FF"/>
                </a:solidFill>
              </a:rPr>
              <a:t> Поглощать </a:t>
            </a:r>
            <a:r>
              <a:rPr lang="ru-RU" sz="2200" dirty="0" smtClean="0">
                <a:solidFill>
                  <a:srgbClr val="0000FF"/>
                </a:solidFill>
              </a:rPr>
              <a:t>пищу &lt;</a:t>
            </a:r>
            <a:r>
              <a:rPr lang="mr-IN" sz="2200" dirty="0" smtClean="0">
                <a:solidFill>
                  <a:srgbClr val="0000FF"/>
                </a:solidFill>
              </a:rPr>
              <a:t>…</a:t>
            </a:r>
            <a:r>
              <a:rPr lang="ru-RU" sz="2200" dirty="0" smtClean="0">
                <a:solidFill>
                  <a:srgbClr val="0000FF"/>
                </a:solidFill>
              </a:rPr>
              <a:t>&gt; </a:t>
            </a:r>
            <a:r>
              <a:rPr lang="ru-RU" sz="2200" dirty="0"/>
              <a:t> </a:t>
            </a:r>
            <a:endParaRPr lang="ru-RU" sz="2200" dirty="0" smtClean="0"/>
          </a:p>
          <a:p>
            <a:pPr>
              <a:spcBef>
                <a:spcPts val="800"/>
              </a:spcBef>
            </a:pPr>
            <a:r>
              <a:rPr lang="ru-RU" sz="2200" dirty="0" smtClean="0"/>
              <a:t>Стилистическая окраска: </a:t>
            </a:r>
            <a:r>
              <a:rPr lang="ru-RU" sz="2200" i="1" dirty="0" smtClean="0">
                <a:solidFill>
                  <a:srgbClr val="0000FF"/>
                </a:solidFill>
              </a:rPr>
              <a:t>разг., разг.-</a:t>
            </a:r>
            <a:r>
              <a:rPr lang="ru-RU" sz="2200" i="1" dirty="0" err="1" smtClean="0">
                <a:solidFill>
                  <a:srgbClr val="0000FF"/>
                </a:solidFill>
              </a:rPr>
              <a:t>сниж</a:t>
            </a:r>
            <a:r>
              <a:rPr lang="ru-RU" sz="2200" i="1" dirty="0" smtClean="0">
                <a:solidFill>
                  <a:srgbClr val="0000FF"/>
                </a:solidFill>
              </a:rPr>
              <a:t>., книжн.</a:t>
            </a:r>
          </a:p>
          <a:p>
            <a:pPr>
              <a:spcBef>
                <a:spcPts val="800"/>
              </a:spcBef>
            </a:pPr>
            <a:r>
              <a:rPr lang="ru-RU" sz="2200" dirty="0" smtClean="0"/>
              <a:t>Фразеология: </a:t>
            </a:r>
            <a:r>
              <a:rPr lang="ru-RU" sz="2200" dirty="0" smtClean="0">
                <a:solidFill>
                  <a:srgbClr val="0000FF"/>
                </a:solidFill>
              </a:rPr>
              <a:t>бить баклуши</a:t>
            </a:r>
          </a:p>
          <a:p>
            <a:pPr>
              <a:spcBef>
                <a:spcPts val="800"/>
              </a:spcBef>
            </a:pPr>
            <a:r>
              <a:rPr lang="ru-RU" sz="2200" dirty="0" smtClean="0"/>
              <a:t>Происхождение</a:t>
            </a:r>
            <a:r>
              <a:rPr lang="ru-RU" sz="2200" dirty="0"/>
              <a:t>: </a:t>
            </a:r>
            <a:r>
              <a:rPr lang="ru-RU" sz="2200" dirty="0" smtClean="0">
                <a:solidFill>
                  <a:srgbClr val="0000FF"/>
                </a:solidFill>
              </a:rPr>
              <a:t>ПАЛИСАД</a:t>
            </a:r>
            <a:r>
              <a:rPr lang="ru-RU" sz="2200" dirty="0">
                <a:solidFill>
                  <a:srgbClr val="0000FF"/>
                </a:solidFill>
              </a:rPr>
              <a:t> </a:t>
            </a:r>
            <a:r>
              <a:rPr lang="ru-RU" sz="2200" dirty="0" smtClean="0">
                <a:solidFill>
                  <a:srgbClr val="0000FF"/>
                </a:solidFill>
              </a:rPr>
              <a:t>[</a:t>
            </a:r>
            <a:r>
              <a:rPr lang="ru-RU" sz="2200" dirty="0">
                <a:solidFill>
                  <a:srgbClr val="0000FF"/>
                </a:solidFill>
              </a:rPr>
              <a:t>франц. </a:t>
            </a:r>
            <a:r>
              <a:rPr lang="ru-RU" sz="2200" dirty="0" err="1">
                <a:solidFill>
                  <a:srgbClr val="0000FF"/>
                </a:solidFill>
              </a:rPr>
              <a:t>palissade</a:t>
            </a:r>
            <a:r>
              <a:rPr lang="ru-RU" sz="2200" dirty="0">
                <a:solidFill>
                  <a:srgbClr val="0000FF"/>
                </a:solidFill>
              </a:rPr>
              <a:t>] </a:t>
            </a:r>
            <a:endParaRPr lang="ru-RU" sz="2200" dirty="0" smtClean="0">
              <a:solidFill>
                <a:srgbClr val="0000FF"/>
              </a:solidFill>
            </a:endParaRPr>
          </a:p>
          <a:p>
            <a:pPr>
              <a:spcBef>
                <a:spcPts val="800"/>
              </a:spcBef>
            </a:pPr>
            <a:r>
              <a:rPr lang="ru-RU" sz="2200" dirty="0" smtClean="0"/>
              <a:t>Словообразовательные связи: </a:t>
            </a:r>
            <a:r>
              <a:rPr lang="ru-RU" sz="2200" dirty="0" smtClean="0">
                <a:solidFill>
                  <a:srgbClr val="0000FF"/>
                </a:solidFill>
              </a:rPr>
              <a:t>песок &gt; песчаный</a:t>
            </a:r>
          </a:p>
          <a:p>
            <a:pPr>
              <a:spcBef>
                <a:spcPts val="800"/>
              </a:spcBef>
            </a:pPr>
            <a:r>
              <a:rPr lang="ru-RU" sz="2200" dirty="0" smtClean="0"/>
              <a:t>Морфемная структура: </a:t>
            </a:r>
            <a:r>
              <a:rPr lang="ru-RU" sz="2200" dirty="0" err="1" smtClean="0">
                <a:solidFill>
                  <a:srgbClr val="0000FF"/>
                </a:solidFill>
              </a:rPr>
              <a:t>песч</a:t>
            </a:r>
            <a:r>
              <a:rPr lang="ru-RU" sz="2200" dirty="0" smtClean="0">
                <a:solidFill>
                  <a:srgbClr val="0000FF"/>
                </a:solidFill>
              </a:rPr>
              <a:t>/ан/</a:t>
            </a:r>
            <a:r>
              <a:rPr lang="ru-RU" sz="2200" dirty="0" err="1" smtClean="0">
                <a:solidFill>
                  <a:srgbClr val="0000FF"/>
                </a:solidFill>
              </a:rPr>
              <a:t>ый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7546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Толковые словари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9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Толковые словари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2276872"/>
            <a:ext cx="9144000" cy="42358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1281534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Большой толковый словарь русского языка / гл. ред. С. А. Кузнецов ; Рос. акад. наук, Ин-т лингв.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исслед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. – Санкт-Петербург :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Норинт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, 2003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2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Толковые словари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16832"/>
            <a:ext cx="2880320" cy="3572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587727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661248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/>
                <a:cs typeface="Arial"/>
              </a:rPr>
              <a:t>Толковый словарь русского языка : в 4 т. </a:t>
            </a:r>
            <a:r>
              <a:rPr lang="ru-RU" sz="2000" dirty="0" smtClean="0">
                <a:latin typeface="Arial"/>
                <a:cs typeface="Arial"/>
              </a:rPr>
              <a:t>/</a:t>
            </a:r>
            <a:r>
              <a:rPr lang="ru-RU" sz="2000" dirty="0" smtClean="0"/>
              <a:t> </a:t>
            </a:r>
            <a:r>
              <a:rPr lang="ru-RU" sz="2000" dirty="0"/>
              <a:t>[В. В. Виноградов, </a:t>
            </a:r>
            <a:endParaRPr lang="ru-RU" sz="2000" dirty="0" smtClean="0"/>
          </a:p>
          <a:p>
            <a:r>
              <a:rPr lang="ru-RU" sz="2000" dirty="0" smtClean="0"/>
              <a:t>Г</a:t>
            </a:r>
            <a:r>
              <a:rPr lang="ru-RU" sz="2000" dirty="0"/>
              <a:t>. О. Винокур, Б. А. Ларин, С. И. Ожегов, Б. М. Томашевский, </a:t>
            </a:r>
            <a:endParaRPr lang="ru-RU" sz="2000" dirty="0" smtClean="0"/>
          </a:p>
          <a:p>
            <a:r>
              <a:rPr lang="ru-RU" sz="2000" dirty="0" smtClean="0"/>
              <a:t>Д</a:t>
            </a:r>
            <a:r>
              <a:rPr lang="ru-RU" sz="2000" dirty="0"/>
              <a:t>. Н. Ушаков] ; </a:t>
            </a:r>
            <a:r>
              <a:rPr lang="ru-RU" sz="2000" dirty="0" smtClean="0">
                <a:latin typeface="Arial"/>
                <a:cs typeface="Arial"/>
              </a:rPr>
              <a:t>под </a:t>
            </a:r>
            <a:r>
              <a:rPr lang="ru-RU" sz="2000" dirty="0">
                <a:latin typeface="Arial"/>
                <a:cs typeface="Arial"/>
              </a:rPr>
              <a:t>ред. Д. Н. </a:t>
            </a:r>
            <a:r>
              <a:rPr lang="ru-RU" sz="2000" dirty="0" smtClean="0">
                <a:latin typeface="Arial"/>
                <a:cs typeface="Arial"/>
              </a:rPr>
              <a:t>Ушакова. </a:t>
            </a:r>
            <a:r>
              <a:rPr lang="mr-IN" sz="2000" dirty="0" smtClean="0">
                <a:latin typeface="Arial"/>
                <a:cs typeface="Arial"/>
              </a:rPr>
              <a:t>–</a:t>
            </a:r>
            <a:r>
              <a:rPr lang="ru-RU" sz="2000" dirty="0" smtClean="0">
                <a:latin typeface="Arial"/>
                <a:cs typeface="Arial"/>
              </a:rPr>
              <a:t> Москва, 1935</a:t>
            </a:r>
            <a:r>
              <a:rPr lang="ru-RU" sz="2000" dirty="0">
                <a:latin typeface="Arial"/>
                <a:cs typeface="Arial"/>
              </a:rPr>
              <a:t>–1940</a:t>
            </a:r>
            <a:r>
              <a:rPr lang="ru-RU" sz="2000" dirty="0" smtClean="0">
                <a:latin typeface="Arial"/>
                <a:cs typeface="Arial"/>
              </a:rPr>
              <a:t>.</a:t>
            </a:r>
            <a:endParaRPr lang="ru-RU" sz="2000" dirty="0">
              <a:latin typeface="Arial"/>
              <a:cs typeface="Arial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916832"/>
            <a:ext cx="2205299" cy="338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4775982"/>
          </a:xfrm>
          <a:prstGeom prst="rect">
            <a:avLst/>
          </a:prstGeom>
        </p:spPr>
      </p:pic>
      <p:sp>
        <p:nvSpPr>
          <p:cNvPr id="8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srgbClr val="FF0000"/>
                </a:solidFill>
                <a:hlinkClick r:id="rId3"/>
              </a:rPr>
              <a:t>http://feb-</a:t>
            </a:r>
            <a:r>
              <a:rPr lang="ru-RU" u="sng" dirty="0" smtClean="0">
                <a:solidFill>
                  <a:srgbClr val="FF0000"/>
                </a:solidFill>
                <a:hlinkClick r:id="rId3"/>
              </a:rPr>
              <a:t>web.ru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9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4548311"/>
          </a:xfrm>
          <a:prstGeom prst="rect">
            <a:avLst/>
          </a:prstGeom>
        </p:spPr>
      </p:pic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srgbClr val="FF0000"/>
                </a:solidFill>
                <a:hlinkClick r:id="rId3"/>
              </a:rPr>
              <a:t>http://feb-</a:t>
            </a:r>
            <a:r>
              <a:rPr lang="ru-RU" u="sng" dirty="0" smtClean="0">
                <a:solidFill>
                  <a:srgbClr val="FF0000"/>
                </a:solidFill>
                <a:hlinkClick r:id="rId3"/>
              </a:rPr>
              <a:t>web.ru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33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4585467"/>
          </a:xfrm>
          <a:prstGeom prst="rect">
            <a:avLst/>
          </a:prstGeom>
        </p:spPr>
      </p:pic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srgbClr val="FF0000"/>
                </a:solidFill>
                <a:hlinkClick r:id="rId3"/>
              </a:rPr>
              <a:t>http://feb-</a:t>
            </a:r>
            <a:r>
              <a:rPr lang="ru-RU" u="sng" dirty="0" smtClean="0">
                <a:solidFill>
                  <a:srgbClr val="FF0000"/>
                </a:solidFill>
                <a:hlinkClick r:id="rId3"/>
              </a:rPr>
              <a:t>web.ru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7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6"/>
            <a:ext cx="8316416" cy="329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80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876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0050"/>
                </a:solidFill>
                <a:latin typeface="Times New Roman"/>
                <a:ea typeface="Times New Roman"/>
              </a:rPr>
              <a:t>РОЗЕ'ТКА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, и, 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ж.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[от фр. </a:t>
            </a:r>
            <a:r>
              <a:rPr lang="ru-RU" dirty="0" err="1">
                <a:solidFill>
                  <a:srgbClr val="000050"/>
                </a:solidFill>
                <a:latin typeface="Times New Roman"/>
                <a:ea typeface="Times New Roman"/>
              </a:rPr>
              <a:t>rosette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 — букв. розочка]. </a:t>
            </a:r>
            <a:r>
              <a:rPr lang="ru-RU" b="1" dirty="0">
                <a:solidFill>
                  <a:srgbClr val="000050"/>
                </a:solidFill>
                <a:latin typeface="Times New Roman"/>
                <a:ea typeface="Times New Roman"/>
              </a:rPr>
              <a:t>1.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Декоративная нашивка из лент, тесьмы и т. п. на дамских шляпах, обуви или платье.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dirty="0">
                <a:solidFill>
                  <a:srgbClr val="000050"/>
                </a:solidFill>
                <a:latin typeface="Times New Roman"/>
                <a:ea typeface="Times New Roman"/>
              </a:rPr>
              <a:t>2.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Стеклянный, фарфоровый или металлический кружок, с отверстием посередине, надевающийся на свечку, чтобы предохранить подсвечник от капающего со свечки стеарина, воска и т. п.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dirty="0">
                <a:solidFill>
                  <a:srgbClr val="000050"/>
                </a:solidFill>
                <a:latin typeface="Times New Roman"/>
                <a:ea typeface="Times New Roman"/>
              </a:rPr>
              <a:t>3.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Название различных предметов домашнего обихода, имеющих форму цветочных лепестков, расходящихся из одного центра.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|| 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Круглое блюдце для варенья.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008000"/>
                </a:solidFill>
                <a:latin typeface="Times New Roman"/>
                <a:ea typeface="Times New Roman"/>
              </a:rPr>
              <a:t>Дюжина хрустальных розеток.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i="1" dirty="0">
                <a:solidFill>
                  <a:srgbClr val="000050"/>
                </a:solidFill>
                <a:latin typeface="Times New Roman"/>
                <a:ea typeface="Times New Roman"/>
              </a:rPr>
              <a:t>4.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800080"/>
                </a:solidFill>
                <a:latin typeface="Times New Roman"/>
                <a:ea typeface="Times New Roman"/>
              </a:rPr>
              <a:t>Деревянный или фарфоровый кружок, прикрепляемый к стене под электрический выключатель, предохранитель и т. п. (тех.).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i="1" dirty="0">
                <a:solidFill>
                  <a:srgbClr val="000050"/>
                </a:solidFill>
                <a:latin typeface="Times New Roman"/>
                <a:ea typeface="Times New Roman"/>
              </a:rPr>
              <a:t>5.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800080"/>
                </a:solidFill>
                <a:latin typeface="Times New Roman"/>
                <a:ea typeface="Times New Roman"/>
              </a:rPr>
              <a:t>Абажур для электрической лампы в виде волнистого раструба.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i="1" dirty="0">
                <a:solidFill>
                  <a:srgbClr val="000050"/>
                </a:solidFill>
                <a:latin typeface="Times New Roman"/>
                <a:ea typeface="Times New Roman"/>
              </a:rPr>
              <a:t>6.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800080"/>
                </a:solidFill>
                <a:latin typeface="Times New Roman"/>
                <a:ea typeface="Times New Roman"/>
              </a:rPr>
              <a:t>Орденский бант для ношения на груди.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i="1" dirty="0">
                <a:solidFill>
                  <a:srgbClr val="000050"/>
                </a:solidFill>
                <a:latin typeface="Times New Roman"/>
                <a:ea typeface="Times New Roman"/>
              </a:rPr>
              <a:t>7.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800080"/>
                </a:solidFill>
                <a:latin typeface="Times New Roman"/>
                <a:ea typeface="Times New Roman"/>
              </a:rPr>
              <a:t>То же, что </a:t>
            </a:r>
            <a:r>
              <a:rPr lang="ru-RU" i="1" u="sng" dirty="0">
                <a:solidFill>
                  <a:srgbClr val="3973C5"/>
                </a:solidFill>
                <a:latin typeface="Times New Roman"/>
                <a:ea typeface="Times New Roman"/>
                <a:hlinkClick r:id="rId2"/>
              </a:rPr>
              <a:t>розетта</a:t>
            </a:r>
            <a:r>
              <a:rPr lang="ru-RU" i="1" dirty="0">
                <a:solidFill>
                  <a:srgbClr val="800080"/>
                </a:solidFill>
                <a:latin typeface="Times New Roman"/>
                <a:ea typeface="Times New Roman"/>
              </a:rPr>
              <a:t> (архит.).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869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Лексикографические компетенции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7817942" cy="4144963"/>
          </a:xfrm>
        </p:spPr>
        <p:txBody>
          <a:bodyPr>
            <a:noAutofit/>
          </a:bodyPr>
          <a:lstStyle/>
          <a:p>
            <a:pPr>
              <a:spcBef>
                <a:spcPts val="1128"/>
              </a:spcBef>
            </a:pPr>
            <a:r>
              <a:rPr lang="ru-RU" sz="2200" dirty="0" smtClean="0"/>
              <a:t>Какие словари существуют и на какие вопросы в них можно получить ответы?</a:t>
            </a:r>
          </a:p>
          <a:p>
            <a:pPr lvl="2">
              <a:spcBef>
                <a:spcPts val="1128"/>
              </a:spcBef>
            </a:pPr>
            <a:r>
              <a:rPr lang="ru-RU" sz="2200" dirty="0" smtClean="0"/>
              <a:t>Какова специфика школьных словарей?</a:t>
            </a:r>
          </a:p>
          <a:p>
            <a:pPr>
              <a:spcBef>
                <a:spcPts val="1128"/>
              </a:spcBef>
            </a:pPr>
            <a:r>
              <a:rPr lang="ru-RU" sz="2200" dirty="0" smtClean="0"/>
              <a:t>Почему данные разных словарей могут различаться?</a:t>
            </a:r>
          </a:p>
          <a:p>
            <a:pPr>
              <a:spcBef>
                <a:spcPts val="1128"/>
              </a:spcBef>
            </a:pPr>
            <a:r>
              <a:rPr lang="ru-RU" sz="2200" dirty="0" smtClean="0"/>
              <a:t>Как выбрать словарь на современном свободном книжном рынке?</a:t>
            </a:r>
          </a:p>
          <a:p>
            <a:pPr>
              <a:spcBef>
                <a:spcPts val="1128"/>
              </a:spcBef>
            </a:pPr>
            <a:r>
              <a:rPr lang="ru-RU" sz="2200" dirty="0" smtClean="0"/>
              <a:t>Каким словарным ресурсам в интернете можно доверять?</a:t>
            </a:r>
          </a:p>
          <a:p>
            <a:pPr>
              <a:spcBef>
                <a:spcPts val="1128"/>
              </a:spcBef>
            </a:pPr>
            <a:r>
              <a:rPr lang="ru-RU" sz="2200" dirty="0"/>
              <a:t>Как </a:t>
            </a:r>
            <a:r>
              <a:rPr lang="ru-RU" sz="2200" dirty="0" smtClean="0"/>
              <a:t>устроены словари и как ими пользоваться?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8626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876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0050"/>
                </a:solidFill>
                <a:latin typeface="Times New Roman"/>
                <a:ea typeface="Times New Roman"/>
              </a:rPr>
              <a:t>РОЗЕ'ТКА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, и, 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ж.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[от фр. </a:t>
            </a:r>
            <a:r>
              <a:rPr lang="ru-RU" dirty="0" err="1">
                <a:solidFill>
                  <a:srgbClr val="000050"/>
                </a:solidFill>
                <a:latin typeface="Times New Roman"/>
                <a:ea typeface="Times New Roman"/>
              </a:rPr>
              <a:t>rosette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 — букв. розочка]. </a:t>
            </a:r>
            <a:r>
              <a:rPr lang="ru-RU" b="1" dirty="0">
                <a:solidFill>
                  <a:srgbClr val="000050"/>
                </a:solidFill>
                <a:latin typeface="Times New Roman"/>
                <a:ea typeface="Times New Roman"/>
              </a:rPr>
              <a:t>1.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Декоративная нашивка из лент, тесьмы и т. п. на дамских шляпах, обуви или платье.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dirty="0">
                <a:solidFill>
                  <a:srgbClr val="000050"/>
                </a:solidFill>
                <a:latin typeface="Times New Roman"/>
                <a:ea typeface="Times New Roman"/>
              </a:rPr>
              <a:t>2.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Стеклянный, фарфоровый или металлический кружок, с отверстием посередине, надевающийся на свечку, чтобы предохранить подсвечник от капающего со свечки стеарина, воска и т. п.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dirty="0">
                <a:solidFill>
                  <a:srgbClr val="000050"/>
                </a:solidFill>
                <a:latin typeface="Times New Roman"/>
                <a:ea typeface="Times New Roman"/>
              </a:rPr>
              <a:t>3.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Название различных предметов домашнего обихода, имеющих форму цветочных лепестков, расходящихся из одного центра.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|| </a:t>
            </a:r>
            <a:r>
              <a:rPr lang="ru-RU" dirty="0">
                <a:solidFill>
                  <a:srgbClr val="800080"/>
                </a:solidFill>
                <a:latin typeface="Times New Roman"/>
                <a:ea typeface="Times New Roman"/>
              </a:rPr>
              <a:t>Круглое блюдце для варенья.</a:t>
            </a:r>
            <a:r>
              <a:rPr lang="ru-RU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008000"/>
                </a:solidFill>
                <a:latin typeface="Times New Roman"/>
                <a:ea typeface="Times New Roman"/>
              </a:rPr>
              <a:t>Дюжина хрустальных розеток.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i="1" dirty="0">
                <a:solidFill>
                  <a:srgbClr val="000050"/>
                </a:solidFill>
                <a:latin typeface="Times New Roman"/>
                <a:ea typeface="Times New Roman"/>
              </a:rPr>
              <a:t>4.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800080"/>
                </a:solidFill>
                <a:latin typeface="Times New Roman"/>
                <a:ea typeface="Times New Roman"/>
              </a:rPr>
              <a:t>Деревянный или фарфоровый кружок, прикрепляемый к стене под электрический выключатель, предохранитель и т. п. (тех.).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i="1" dirty="0">
                <a:solidFill>
                  <a:srgbClr val="000050"/>
                </a:solidFill>
                <a:latin typeface="Times New Roman"/>
                <a:ea typeface="Times New Roman"/>
              </a:rPr>
              <a:t>5.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800080"/>
                </a:solidFill>
                <a:latin typeface="Times New Roman"/>
                <a:ea typeface="Times New Roman"/>
              </a:rPr>
              <a:t>Абажур для электрической лампы в виде волнистого раструба.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i="1" dirty="0">
                <a:solidFill>
                  <a:srgbClr val="000050"/>
                </a:solidFill>
                <a:latin typeface="Times New Roman"/>
                <a:ea typeface="Times New Roman"/>
              </a:rPr>
              <a:t>6.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800080"/>
                </a:solidFill>
                <a:latin typeface="Times New Roman"/>
                <a:ea typeface="Times New Roman"/>
              </a:rPr>
              <a:t>Орденский бант для ношения на груди.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b="1" i="1" dirty="0">
                <a:solidFill>
                  <a:srgbClr val="000050"/>
                </a:solidFill>
                <a:latin typeface="Times New Roman"/>
                <a:ea typeface="Times New Roman"/>
              </a:rPr>
              <a:t>7.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 </a:t>
            </a:r>
            <a:r>
              <a:rPr lang="ru-RU" i="1" dirty="0">
                <a:solidFill>
                  <a:srgbClr val="800080"/>
                </a:solidFill>
                <a:latin typeface="Times New Roman"/>
                <a:ea typeface="Times New Roman"/>
              </a:rPr>
              <a:t>То же, что </a:t>
            </a:r>
            <a:r>
              <a:rPr lang="ru-RU" i="1" u="sng" dirty="0">
                <a:solidFill>
                  <a:srgbClr val="3973C5"/>
                </a:solidFill>
                <a:latin typeface="Times New Roman"/>
                <a:ea typeface="Times New Roman"/>
                <a:hlinkClick r:id="rId2"/>
              </a:rPr>
              <a:t>розетта</a:t>
            </a:r>
            <a:r>
              <a:rPr lang="ru-RU" i="1" dirty="0">
                <a:solidFill>
                  <a:srgbClr val="800080"/>
                </a:solidFill>
                <a:latin typeface="Times New Roman"/>
                <a:ea typeface="Times New Roman"/>
              </a:rPr>
              <a:t> (архит.).</a:t>
            </a:r>
            <a:r>
              <a:rPr lang="ru-RU" i="1" dirty="0">
                <a:solidFill>
                  <a:srgbClr val="000050"/>
                </a:solidFill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4967716"/>
            <a:ext cx="9144000" cy="191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6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116588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60" y="2047394"/>
            <a:ext cx="6406108" cy="47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35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БАС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72816"/>
            <a:ext cx="2232248" cy="2232248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620688"/>
            <a:ext cx="2448272" cy="434604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04664"/>
            <a:ext cx="3923928" cy="122413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472" y="3933056"/>
            <a:ext cx="3923928" cy="12241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2000" y="4077072"/>
            <a:ext cx="4608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Большой академический словарь русского языка </a:t>
            </a:r>
            <a:r>
              <a:rPr lang="ru-RU" sz="2000" dirty="0"/>
              <a:t>: [более 150 000 слов русского языка его классического (XIX в.) и нового (XX–XXI вв.) периодов] / </a:t>
            </a:r>
            <a:r>
              <a:rPr lang="ru-RU" sz="2000" dirty="0" smtClean="0"/>
              <a:t>РАН, Ин-т лингв. </a:t>
            </a:r>
            <a:r>
              <a:rPr lang="ru-RU" sz="2000" dirty="0" err="1"/>
              <a:t>и</a:t>
            </a:r>
            <a:r>
              <a:rPr lang="ru-RU" sz="2000" dirty="0" err="1" smtClean="0"/>
              <a:t>сслед</a:t>
            </a:r>
            <a:r>
              <a:rPr lang="ru-RU" sz="2000" dirty="0" smtClean="0"/>
              <a:t>. </a:t>
            </a:r>
            <a:r>
              <a:rPr lang="ru-RU" sz="2000" dirty="0"/>
              <a:t>– Москва ; Санкт-Петербург : Наука, 2004–    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87" y="410204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Словарь современного русского литературного языка </a:t>
            </a:r>
            <a:r>
              <a:rPr lang="ru-RU" sz="2000" dirty="0"/>
              <a:t>: в 17 т. / </a:t>
            </a:r>
            <a:r>
              <a:rPr lang="ru-RU" sz="2000" dirty="0" smtClean="0"/>
              <a:t>АН СССР</a:t>
            </a:r>
            <a:r>
              <a:rPr lang="ru-RU" sz="2000" dirty="0"/>
              <a:t>, Ин-т рус. яз. Москва ; Ленинград : Изд-во Акад. наук СССР, 1948–1965. 17 т. </a:t>
            </a:r>
          </a:p>
        </p:txBody>
      </p:sp>
    </p:spTree>
    <p:extLst>
      <p:ext uri="{BB962C8B-B14F-4D97-AF65-F5344CB8AC3E}">
        <p14:creationId xmlns:p14="http://schemas.microsoft.com/office/powerpoint/2010/main" val="266733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5598"/>
            <a:ext cx="9144000" cy="476175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8219256" cy="990600"/>
          </a:xfrm>
        </p:spPr>
        <p:txBody>
          <a:bodyPr>
            <a:normAutofit/>
          </a:bodyPr>
          <a:lstStyle/>
          <a:p>
            <a:r>
              <a:rPr lang="ru-RU" u="sng" dirty="0">
                <a:hlinkClick r:id="rId3"/>
              </a:rPr>
              <a:t>https://iling.spb.ru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589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8219256" cy="990600"/>
          </a:xfrm>
        </p:spPr>
        <p:txBody>
          <a:bodyPr>
            <a:normAutofit/>
          </a:bodyPr>
          <a:lstStyle/>
          <a:p>
            <a:r>
              <a:rPr lang="ru-RU" u="sng" dirty="0">
                <a:hlinkClick r:id="rId2"/>
              </a:rPr>
              <a:t>https://iling.spb.ru</a:t>
            </a:r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808"/>
            <a:ext cx="9144000" cy="45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48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МАС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84784"/>
            <a:ext cx="2179960" cy="246335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340768"/>
            <a:ext cx="5364222" cy="2664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4077072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Словарь русского языка </a:t>
            </a:r>
            <a:r>
              <a:rPr lang="ru-RU" dirty="0"/>
              <a:t>: в 4 т. / под ред. А. П. Евгеньевой ; </a:t>
            </a:r>
            <a:r>
              <a:rPr lang="ru-RU" dirty="0" smtClean="0"/>
              <a:t>РАН, </a:t>
            </a:r>
            <a:r>
              <a:rPr lang="ru-RU" dirty="0"/>
              <a:t>Ин-т лингв. </a:t>
            </a:r>
            <a:r>
              <a:rPr lang="ru-RU" dirty="0" err="1"/>
              <a:t>исслед</a:t>
            </a:r>
            <a:r>
              <a:rPr lang="ru-RU" dirty="0"/>
              <a:t>. – 4-е изд., стер. – Москва : Русский язык : </a:t>
            </a:r>
            <a:r>
              <a:rPr lang="ru-RU" dirty="0" err="1"/>
              <a:t>Полиграфресурсы</a:t>
            </a:r>
            <a:r>
              <a:rPr lang="ru-RU" dirty="0"/>
              <a:t>, 1999. – 4 т.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Предыдущие </a:t>
            </a:r>
            <a:r>
              <a:rPr lang="ru-RU" dirty="0"/>
              <a:t>изд.: 1-е – 1957–1961 гг., 2-е, </a:t>
            </a:r>
            <a:r>
              <a:rPr lang="ru-RU" dirty="0" err="1"/>
              <a:t>испр</a:t>
            </a:r>
            <a:r>
              <a:rPr lang="ru-RU" dirty="0"/>
              <a:t>. и доп., – 1981–1984 гг., 3-е, стер., – 1985–1988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Новое </a:t>
            </a:r>
            <a:r>
              <a:rPr lang="ru-RU" dirty="0"/>
              <a:t>издание словаря: Академический толковый словарь русского языка / </a:t>
            </a:r>
            <a:r>
              <a:rPr lang="ru-RU" dirty="0" smtClean="0"/>
              <a:t>РАН, </a:t>
            </a:r>
            <a:r>
              <a:rPr lang="ru-RU" dirty="0"/>
              <a:t>Ин-т рус. яз. им. В. В. Виноградова ; под редакцией Л. П. Крысина. Москва : ЯСК, 2016–    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8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Словари С. И. Ожегова и Н. Ю. Шведовой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1"/>
            <a:ext cx="2160240" cy="27962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9992" y="5229200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Толковый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словарь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русского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языка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с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включением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сведений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о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происхождении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слов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/ </a:t>
            </a:r>
            <a:r>
              <a:rPr lang="ru-RU" sz="2000" dirty="0" smtClean="0">
                <a:latin typeface="Arial"/>
                <a:cs typeface="Arial"/>
              </a:rPr>
              <a:t>отв. ред. </a:t>
            </a:r>
          </a:p>
          <a:p>
            <a:r>
              <a:rPr lang="en-US" sz="2000" dirty="0" err="1" smtClean="0">
                <a:latin typeface="Arial"/>
                <a:cs typeface="Arial"/>
              </a:rPr>
              <a:t>Н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err="1">
                <a:latin typeface="Arial"/>
                <a:cs typeface="Arial"/>
              </a:rPr>
              <a:t>Ю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err="1" smtClean="0">
                <a:latin typeface="Arial"/>
                <a:cs typeface="Arial"/>
              </a:rPr>
              <a:t>Шведова</a:t>
            </a:r>
            <a:r>
              <a:rPr lang="ru-RU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; </a:t>
            </a:r>
            <a:r>
              <a:rPr lang="en-US" sz="2000" dirty="0" err="1">
                <a:latin typeface="Arial"/>
                <a:cs typeface="Arial"/>
              </a:rPr>
              <a:t>Рос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err="1">
                <a:latin typeface="Arial"/>
                <a:cs typeface="Arial"/>
              </a:rPr>
              <a:t>акад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err="1" smtClean="0">
                <a:latin typeface="Arial"/>
                <a:cs typeface="Arial"/>
              </a:rPr>
              <a:t>наук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– </a:t>
            </a:r>
            <a:r>
              <a:rPr lang="en-US" sz="2000" dirty="0" err="1" smtClean="0">
                <a:latin typeface="Arial"/>
                <a:cs typeface="Arial"/>
              </a:rPr>
              <a:t>Москва</a:t>
            </a:r>
            <a:r>
              <a:rPr lang="en-US" sz="2000" dirty="0" smtClean="0">
                <a:latin typeface="Arial"/>
                <a:cs typeface="Arial"/>
              </a:rPr>
              <a:t>, 20</a:t>
            </a:r>
            <a:r>
              <a:rPr lang="ru-RU" sz="2000" dirty="0" smtClean="0">
                <a:latin typeface="Arial"/>
                <a:cs typeface="Arial"/>
              </a:rPr>
              <a:t>07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ru-RU" sz="2000" dirty="0">
              <a:latin typeface="Arial"/>
              <a:cs typeface="Arial"/>
            </a:endParaRPr>
          </a:p>
          <a:p>
            <a:endParaRPr lang="ru-RU" sz="2000" dirty="0">
              <a:latin typeface="Arial"/>
              <a:cs typeface="Arial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498477"/>
            <a:ext cx="2160240" cy="282451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40" y="1196752"/>
            <a:ext cx="2210192" cy="289535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448" y="2564904"/>
            <a:ext cx="2759314" cy="27179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5301208"/>
            <a:ext cx="432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Словарь русского языка </a:t>
            </a:r>
            <a:r>
              <a:rPr lang="ru-RU" sz="2000" dirty="0" smtClean="0"/>
              <a:t>: </a:t>
            </a:r>
            <a:r>
              <a:rPr lang="ru-RU" sz="2000" dirty="0"/>
              <a:t>50000 слов / Сост. С. И. Ожегов ; Гл. ред. акад. </a:t>
            </a:r>
            <a:r>
              <a:rPr lang="ru-RU" sz="2000" dirty="0" smtClean="0"/>
              <a:t>С</a:t>
            </a:r>
            <a:r>
              <a:rPr lang="ru-RU" sz="2000" dirty="0"/>
              <a:t>. П. Обнорский ; </a:t>
            </a:r>
            <a:r>
              <a:rPr lang="ru-RU" sz="2000" dirty="0" smtClean="0"/>
              <a:t>АН СССР ; </a:t>
            </a:r>
            <a:r>
              <a:rPr lang="ru-RU" sz="2000" dirty="0"/>
              <a:t>Ин-т рус. яз. </a:t>
            </a:r>
            <a:r>
              <a:rPr lang="en-US" sz="2000" dirty="0">
                <a:cs typeface="Arial"/>
              </a:rPr>
              <a:t>–</a:t>
            </a:r>
            <a:r>
              <a:rPr lang="ru-RU" sz="2000" dirty="0" smtClean="0"/>
              <a:t> </a:t>
            </a:r>
            <a:r>
              <a:rPr lang="ru-RU" sz="2000" dirty="0"/>
              <a:t>Москва : Гос. изд-во </a:t>
            </a:r>
            <a:r>
              <a:rPr lang="ru-RU" sz="2000" dirty="0" err="1"/>
              <a:t>иностр</a:t>
            </a:r>
            <a:r>
              <a:rPr lang="ru-RU" sz="2000" dirty="0"/>
              <a:t>. и нац. словарей, </a:t>
            </a:r>
            <a:r>
              <a:rPr lang="ru-RU" sz="2000" dirty="0" smtClean="0"/>
              <a:t>1949.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983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4575364"/>
          </a:xfrm>
          <a:prstGeom prst="rect">
            <a:avLst/>
          </a:prstGeom>
        </p:spPr>
      </p:pic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ru-RU" u="sng" dirty="0">
                <a:hlinkClick r:id="rId3"/>
              </a:rPr>
              <a:t>http://slovari.ru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3508"/>
            <a:ext cx="9144000" cy="283388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3212976"/>
            <a:ext cx="925252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30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Толково-энциклопедический словарь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72816"/>
            <a:ext cx="2880320" cy="2880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4088" y="1357600"/>
            <a:ext cx="33123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/>
                <a:cs typeface="Arial"/>
              </a:rPr>
              <a:t>Баба-яга </a:t>
            </a:r>
          </a:p>
          <a:p>
            <a:r>
              <a:rPr lang="ru-RU" sz="2000" dirty="0" smtClean="0">
                <a:latin typeface="Arial"/>
                <a:cs typeface="Arial"/>
              </a:rPr>
              <a:t>Балтийское море</a:t>
            </a:r>
          </a:p>
          <a:p>
            <a:r>
              <a:rPr lang="ru-RU" sz="2000" dirty="0" smtClean="0">
                <a:latin typeface="Arial"/>
                <a:cs typeface="Arial"/>
              </a:rPr>
              <a:t>Баня</a:t>
            </a:r>
          </a:p>
          <a:p>
            <a:r>
              <a:rPr lang="ru-RU" sz="2000" dirty="0" smtClean="0">
                <a:latin typeface="Arial"/>
                <a:cs typeface="Arial"/>
              </a:rPr>
              <a:t>Баранка</a:t>
            </a:r>
          </a:p>
          <a:p>
            <a:r>
              <a:rPr lang="ru-RU" sz="2000" dirty="0" smtClean="0">
                <a:latin typeface="Arial"/>
                <a:cs typeface="Arial"/>
              </a:rPr>
              <a:t>Барин</a:t>
            </a:r>
          </a:p>
          <a:p>
            <a:r>
              <a:rPr lang="ru-RU" sz="2000" dirty="0" smtClean="0">
                <a:latin typeface="Arial"/>
                <a:cs typeface="Arial"/>
              </a:rPr>
              <a:t>Барыня</a:t>
            </a:r>
          </a:p>
          <a:p>
            <a:r>
              <a:rPr lang="ru-RU" sz="2000" dirty="0" smtClean="0">
                <a:latin typeface="Arial"/>
                <a:cs typeface="Arial"/>
              </a:rPr>
              <a:t>Барышня</a:t>
            </a:r>
          </a:p>
          <a:p>
            <a:r>
              <a:rPr lang="ru-RU" sz="2000" dirty="0" smtClean="0">
                <a:latin typeface="Arial"/>
                <a:cs typeface="Arial"/>
              </a:rPr>
              <a:t>«Бедная Лиза»</a:t>
            </a:r>
          </a:p>
          <a:p>
            <a:r>
              <a:rPr lang="ru-RU" sz="2000" dirty="0" smtClean="0">
                <a:latin typeface="Arial"/>
                <a:cs typeface="Arial"/>
              </a:rPr>
              <a:t>Белая гвардия</a:t>
            </a:r>
          </a:p>
          <a:p>
            <a:r>
              <a:rPr lang="ru-RU" sz="2000" dirty="0" smtClean="0">
                <a:latin typeface="Arial"/>
                <a:cs typeface="Arial"/>
              </a:rPr>
              <a:t>Белка</a:t>
            </a:r>
          </a:p>
          <a:p>
            <a:r>
              <a:rPr lang="ru-RU" sz="2000" dirty="0" smtClean="0">
                <a:latin typeface="Arial"/>
                <a:cs typeface="Arial"/>
              </a:rPr>
              <a:t>Белое море</a:t>
            </a:r>
          </a:p>
          <a:p>
            <a:r>
              <a:rPr lang="ru-RU" sz="2000" dirty="0" smtClean="0">
                <a:latin typeface="Arial"/>
                <a:cs typeface="Arial"/>
              </a:rPr>
              <a:t>«Белое солнце пустыни»</a:t>
            </a:r>
          </a:p>
          <a:p>
            <a:r>
              <a:rPr lang="ru-RU" sz="2000" dirty="0" smtClean="0">
                <a:latin typeface="Arial"/>
                <a:cs typeface="Arial"/>
              </a:rPr>
              <a:t>Белорусский вокзал</a:t>
            </a:r>
          </a:p>
          <a:p>
            <a:r>
              <a:rPr lang="ru-RU" sz="2000" dirty="0" smtClean="0">
                <a:latin typeface="Arial"/>
                <a:cs typeface="Arial"/>
              </a:rPr>
              <a:t>Белые ночи</a:t>
            </a:r>
          </a:p>
          <a:p>
            <a:r>
              <a:rPr lang="ru-RU" sz="2000" dirty="0" smtClean="0">
                <a:latin typeface="Arial"/>
                <a:cs typeface="Arial"/>
              </a:rPr>
              <a:t>Береза</a:t>
            </a:r>
          </a:p>
          <a:p>
            <a:r>
              <a:rPr lang="ru-RU" sz="2000" dirty="0" smtClean="0">
                <a:latin typeface="Arial"/>
                <a:cs typeface="Arial"/>
              </a:rPr>
              <a:t>Библиотека Ленина</a:t>
            </a:r>
          </a:p>
          <a:p>
            <a:r>
              <a:rPr lang="ru-RU" sz="2000" dirty="0" smtClean="0">
                <a:latin typeface="Arial"/>
                <a:cs typeface="Arial"/>
              </a:rPr>
              <a:t>Битва за Москву</a:t>
            </a:r>
          </a:p>
          <a:p>
            <a:endParaRPr lang="ru-RU" sz="2000" dirty="0" smtClean="0">
              <a:latin typeface="Arial"/>
              <a:cs typeface="Arial"/>
            </a:endParaRPr>
          </a:p>
          <a:p>
            <a:endParaRPr lang="ru-RU" sz="2000" dirty="0" smtClean="0">
              <a:latin typeface="Arial"/>
              <a:cs typeface="Arial"/>
            </a:endParaRPr>
          </a:p>
          <a:p>
            <a:endParaRPr lang="ru-RU" sz="2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653136"/>
            <a:ext cx="460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/>
                <a:cs typeface="Arial"/>
              </a:rPr>
              <a:t>Россия. Большой лингвострановедческий словарь</a:t>
            </a:r>
            <a:r>
              <a:rPr lang="ru-RU" sz="2000" dirty="0">
                <a:latin typeface="Arial"/>
                <a:cs typeface="Arial"/>
              </a:rPr>
              <a:t> : 2000 реалий истории, культуры, природы, быта и др. / </a:t>
            </a:r>
            <a:r>
              <a:rPr lang="ru-RU" sz="2000" dirty="0" smtClean="0">
                <a:latin typeface="Arial"/>
                <a:cs typeface="Arial"/>
              </a:rPr>
              <a:t>под </a:t>
            </a:r>
            <a:r>
              <a:rPr lang="ru-RU" sz="2000" dirty="0">
                <a:latin typeface="Arial"/>
                <a:cs typeface="Arial"/>
              </a:rPr>
              <a:t>общ. ред. Ю. Е. Прохорова ; Гос. ин-т русского яз. им. А. С. Пушкина. </a:t>
            </a:r>
            <a:r>
              <a:rPr lang="mr-IN" sz="2000" dirty="0" smtClean="0">
                <a:latin typeface="Arial"/>
                <a:cs typeface="Arial"/>
              </a:rPr>
              <a:t>–</a:t>
            </a:r>
            <a:r>
              <a:rPr lang="ru-RU" sz="2000" dirty="0" smtClean="0"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Москва : АСТ-Пресс, 2009.  </a:t>
            </a:r>
          </a:p>
        </p:txBody>
      </p:sp>
    </p:spTree>
    <p:extLst>
      <p:ext uri="{BB962C8B-B14F-4D97-AF65-F5344CB8AC3E}">
        <p14:creationId xmlns:p14="http://schemas.microsoft.com/office/powerpoint/2010/main" val="42360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34520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6632"/>
            <a:ext cx="1043221" cy="104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 txBox="1">
            <a:spLocks/>
          </p:cNvSpPr>
          <p:nvPr/>
        </p:nvSpPr>
        <p:spPr>
          <a:xfrm>
            <a:off x="609600" y="6858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1. Словари описательные и нормативные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4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Орфоэпические словари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995020" cy="136815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356992"/>
            <a:ext cx="936104" cy="13167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9712" y="1196752"/>
            <a:ext cx="71642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Большой орфоэпический словарь русского языка </a:t>
            </a:r>
            <a:r>
              <a:rPr lang="ru-RU" sz="2000" dirty="0"/>
              <a:t>: литературное произношение и ударение начала ХХI века: норма и ее варианты / М. Л. </a:t>
            </a:r>
            <a:r>
              <a:rPr lang="ru-RU" sz="2000" dirty="0" err="1"/>
              <a:t>Каленчук</a:t>
            </a:r>
            <a:r>
              <a:rPr lang="ru-RU" sz="2000" dirty="0"/>
              <a:t>, </a:t>
            </a:r>
            <a:r>
              <a:rPr lang="ru-RU" sz="2000" dirty="0" smtClean="0"/>
              <a:t>Л</a:t>
            </a:r>
            <a:r>
              <a:rPr lang="ru-RU" sz="2000" dirty="0"/>
              <a:t>. Л. Касаткин, </a:t>
            </a:r>
            <a:endParaRPr lang="ru-RU" sz="2000" dirty="0" smtClean="0"/>
          </a:p>
          <a:p>
            <a:r>
              <a:rPr lang="ru-RU" sz="2000" dirty="0" smtClean="0"/>
              <a:t>Р</a:t>
            </a:r>
            <a:r>
              <a:rPr lang="ru-RU" sz="2000" dirty="0"/>
              <a:t>. Ф. Касаткина ; под ред. Л. Л. Касаткина ; </a:t>
            </a:r>
            <a:r>
              <a:rPr lang="ru-RU" sz="2000" dirty="0" smtClean="0"/>
              <a:t>РАН, </a:t>
            </a:r>
            <a:r>
              <a:rPr lang="ru-RU" sz="2000" dirty="0"/>
              <a:t>Ин-т рус. яз. им. В. В. Виноградова. – Москва : АСТ-ПРЕСС, 2012.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3212976"/>
            <a:ext cx="698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Словарь ударений русского языка </a:t>
            </a:r>
            <a:r>
              <a:rPr lang="ru-RU" sz="2000" dirty="0"/>
              <a:t>: около 10 000 слов : все трудные случаи : все типы ударений : способы запоминания / И. Л. Резниченко ; Рос. акад. наук. – Москва : АСТ-ПРЕСС, </a:t>
            </a:r>
            <a:r>
              <a:rPr lang="ru-RU" sz="2000" dirty="0" smtClean="0"/>
              <a:t>2015.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4904000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Орфоэпический </a:t>
            </a:r>
            <a:r>
              <a:rPr lang="ru-RU" sz="2000" b="1" dirty="0"/>
              <a:t>словарь русского языка </a:t>
            </a:r>
            <a:r>
              <a:rPr lang="ru-RU" sz="2000" dirty="0"/>
              <a:t>: произношение, ударение, грамматические формы / [Н. А. Еськова, С. Н. </a:t>
            </a:r>
            <a:r>
              <a:rPr lang="ru-RU" sz="2000" dirty="0" err="1"/>
              <a:t>Борунова</a:t>
            </a:r>
            <a:r>
              <a:rPr lang="ru-RU" sz="2000" dirty="0"/>
              <a:t>, В. Л. Воронцова] ; под ред. Н. А. Еськовой. – 10-е изд., </a:t>
            </a:r>
            <a:r>
              <a:rPr lang="ru-RU" sz="2000" dirty="0" err="1"/>
              <a:t>испр</a:t>
            </a:r>
            <a:r>
              <a:rPr lang="ru-RU" sz="2000" dirty="0"/>
              <a:t>. и доп. – Москва : АСТ, </a:t>
            </a:r>
            <a:r>
              <a:rPr lang="ru-RU" sz="2000" dirty="0" err="1"/>
              <a:t>Lingua</a:t>
            </a:r>
            <a:r>
              <a:rPr lang="ru-RU" sz="2000" dirty="0"/>
              <a:t>, 2015. – 1007 с. – </a:t>
            </a:r>
            <a:r>
              <a:rPr lang="ru-RU" sz="2000" dirty="0" smtClean="0"/>
              <a:t>С </a:t>
            </a:r>
            <a:r>
              <a:rPr lang="ru-RU" sz="2000" dirty="0"/>
              <a:t>1-го по 9-е изд. под ред. Р. И. Аванесова.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1" y="5073306"/>
            <a:ext cx="936799" cy="145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7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Школьные орфоэпические словари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1168400" cy="16256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645024"/>
            <a:ext cx="1223617" cy="18934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3558495"/>
            <a:ext cx="6534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Словарь ударения и произношения слов русского языка. 5-9 классы </a:t>
            </a:r>
            <a:r>
              <a:rPr lang="ru-RU" sz="2000" dirty="0" smtClean="0"/>
              <a:t>: </a:t>
            </a:r>
            <a:r>
              <a:rPr lang="ru-RU" sz="2000" dirty="0"/>
              <a:t>нормативное ударение, произношение, образование грамматических форм более 3500 слов русского языка, варианты нормы и поэтические примеры из произведений русской классической поэзии / И. Л. Резниченко. </a:t>
            </a:r>
            <a:r>
              <a:rPr lang="mr-IN" sz="2000" dirty="0" smtClean="0"/>
              <a:t>–</a:t>
            </a:r>
            <a:r>
              <a:rPr lang="ru-RU" sz="2000" dirty="0" smtClean="0"/>
              <a:t> Москва </a:t>
            </a:r>
            <a:r>
              <a:rPr lang="ru-RU" sz="2000" dirty="0"/>
              <a:t>: АСТ-Пресс Школа</a:t>
            </a:r>
            <a:r>
              <a:rPr lang="ru-RU" sz="2000" dirty="0" smtClean="0"/>
              <a:t>, </a:t>
            </a:r>
            <a:r>
              <a:rPr lang="ru-RU" sz="2000" dirty="0"/>
              <a:t>2017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1509752"/>
            <a:ext cx="6336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Орфоэпический словарь русского языка. 9-11 классы </a:t>
            </a:r>
            <a:r>
              <a:rPr lang="ru-RU" sz="2000" dirty="0" smtClean="0"/>
              <a:t>: </a:t>
            </a:r>
            <a:r>
              <a:rPr lang="ru-RU" sz="2000" dirty="0"/>
              <a:t>более 8000 слов, особенности произношения и ударения / Е. С. </a:t>
            </a:r>
            <a:r>
              <a:rPr lang="ru-RU" sz="2000" dirty="0" err="1"/>
              <a:t>Скачедубова</a:t>
            </a:r>
            <a:r>
              <a:rPr lang="ru-RU" sz="2000" dirty="0"/>
              <a:t> ; Ин-т русского яз. им. В. В. Виноградова РАН. </a:t>
            </a:r>
            <a:r>
              <a:rPr lang="mr-IN" sz="2000" dirty="0" smtClean="0"/>
              <a:t>–</a:t>
            </a:r>
            <a:r>
              <a:rPr lang="ru-RU" sz="2000" dirty="0" smtClean="0"/>
              <a:t> Москва </a:t>
            </a:r>
            <a:r>
              <a:rPr lang="ru-RU" sz="2000" dirty="0"/>
              <a:t>: АСТ-ПРЕСС</a:t>
            </a:r>
            <a:r>
              <a:rPr lang="ru-RU" sz="2000" dirty="0" smtClean="0"/>
              <a:t>, 2016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0629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2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619"/>
            <a:ext cx="9324528" cy="51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43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100"/>
            <a:ext cx="9144000" cy="499505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100"/>
            <a:ext cx="9144000" cy="499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53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5536" y="3501008"/>
            <a:ext cx="4176464" cy="302433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200" b="1" dirty="0"/>
              <a:t>Словарь</a:t>
            </a:r>
            <a:r>
              <a:rPr lang="ru-RU" sz="2200" dirty="0"/>
              <a:t>-</a:t>
            </a:r>
            <a:r>
              <a:rPr lang="ru-RU" sz="2200" b="1" dirty="0" smtClean="0"/>
              <a:t>тезаурус</a:t>
            </a:r>
            <a:endParaRPr lang="ru-RU" sz="22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/>
              <a:t>синонимов</a:t>
            </a:r>
            <a:r>
              <a:rPr lang="ru-RU" sz="2200" dirty="0"/>
              <a:t> </a:t>
            </a:r>
            <a:r>
              <a:rPr lang="ru-RU" sz="2200" b="1" dirty="0"/>
              <a:t>русского</a:t>
            </a:r>
            <a:r>
              <a:rPr lang="ru-RU" sz="2200" dirty="0"/>
              <a:t> </a:t>
            </a:r>
            <a:r>
              <a:rPr lang="ru-RU" sz="2200" b="1" dirty="0" smtClean="0"/>
              <a:t>язык </a:t>
            </a:r>
            <a:r>
              <a:rPr lang="ru-RU" sz="2200" dirty="0" smtClean="0"/>
              <a:t>: </a:t>
            </a:r>
            <a:r>
              <a:rPr lang="ru-RU" sz="2200" dirty="0"/>
              <a:t>600 ключевых понятий, около 7300 синонимических рядов, 40 000 слов-синонимов / под общей редакцией профессора Л. Г. </a:t>
            </a:r>
            <a:r>
              <a:rPr lang="ru-RU" sz="2200" dirty="0" smtClean="0"/>
              <a:t>Бабенко. </a:t>
            </a:r>
            <a:r>
              <a:rPr lang="mr-IN" sz="2200" dirty="0" smtClean="0"/>
              <a:t>–</a:t>
            </a:r>
            <a:r>
              <a:rPr lang="ru-RU" sz="2200" dirty="0" smtClean="0"/>
              <a:t> Москва : Словари</a:t>
            </a:r>
            <a:r>
              <a:rPr lang="ru-RU" sz="2200" dirty="0"/>
              <a:t> XXI века</a:t>
            </a:r>
            <a:r>
              <a:rPr lang="ru-RU" sz="2200" dirty="0" smtClean="0"/>
              <a:t>, 2017</a:t>
            </a:r>
            <a:r>
              <a:rPr lang="ru-RU" sz="2200" dirty="0"/>
              <a:t>. </a:t>
            </a:r>
            <a:endParaRPr lang="ru-RU" sz="22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40768"/>
            <a:ext cx="1272840" cy="1912737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873" y="1265400"/>
            <a:ext cx="1493407" cy="20195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0" y="350100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/>
              <a:t>Толковый словарь антонимов русского языка </a:t>
            </a:r>
            <a:r>
              <a:rPr lang="ru-RU" sz="2200" dirty="0" smtClean="0"/>
              <a:t>: </a:t>
            </a:r>
            <a:r>
              <a:rPr lang="ru-RU" sz="2200" dirty="0"/>
              <a:t>около 2700 антонимов, общее понятие, объединяющее антонимическую пару, толкование значений, употребление / М. Р. Львов ; </a:t>
            </a:r>
            <a:r>
              <a:rPr lang="ru-RU" sz="2200" dirty="0" smtClean="0"/>
              <a:t>Ин-т рус. яз. </a:t>
            </a:r>
            <a:r>
              <a:rPr lang="ru-RU" sz="2200" dirty="0"/>
              <a:t>им. В. В. Виноградова РАН</a:t>
            </a:r>
            <a:r>
              <a:rPr lang="ru-RU" sz="2200" dirty="0" smtClean="0"/>
              <a:t>. </a:t>
            </a:r>
            <a:r>
              <a:rPr lang="mr-IN" sz="2200" dirty="0" smtClean="0"/>
              <a:t>–</a:t>
            </a:r>
            <a:r>
              <a:rPr lang="ru-RU" sz="2200" dirty="0" smtClean="0"/>
              <a:t> Москва </a:t>
            </a:r>
            <a:r>
              <a:rPr lang="ru-RU" sz="2200" dirty="0"/>
              <a:t>: АСТ-ПРЕСС ШКОЛА, 2019.</a:t>
            </a:r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Словари синонимов и антонимов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484784"/>
            <a:ext cx="5585172" cy="491676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20" y="160852"/>
            <a:ext cx="689344" cy="10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78983"/>
            <a:ext cx="9001000" cy="659901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20" y="160852"/>
            <a:ext cx="689344" cy="10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5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8640"/>
            <a:ext cx="1008112" cy="136330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992" y="116632"/>
            <a:ext cx="5750352" cy="309634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3501008"/>
            <a:ext cx="5885194" cy="151216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180" y="5301208"/>
            <a:ext cx="4973124" cy="1368152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650950" y="2305358"/>
            <a:ext cx="1486041" cy="171709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657166" y="4327799"/>
            <a:ext cx="1486041" cy="17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1556792"/>
            <a:ext cx="6707088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 smtClean="0"/>
              <a:t>Словарь паронимов русского языка </a:t>
            </a:r>
            <a:r>
              <a:rPr lang="ru-RU" sz="2200" dirty="0" smtClean="0"/>
              <a:t>/ </a:t>
            </a:r>
          </a:p>
          <a:p>
            <a:pPr marL="0" indent="0">
              <a:buNone/>
            </a:pPr>
            <a:r>
              <a:rPr lang="ru-RU" sz="2200" dirty="0" smtClean="0"/>
              <a:t>Г. П. </a:t>
            </a:r>
            <a:r>
              <a:rPr lang="ru-RU" sz="2200" dirty="0" err="1" smtClean="0"/>
              <a:t>Снетова</a:t>
            </a:r>
            <a:r>
              <a:rPr lang="ru-RU" sz="2200" dirty="0" smtClean="0"/>
              <a:t>, О. Б. Власова. Москва : Мир и образование, 2018.</a:t>
            </a:r>
          </a:p>
          <a:p>
            <a:pPr marL="0" indent="0">
              <a:buNone/>
            </a:pPr>
            <a:endParaRPr lang="ru-RU" sz="3500" b="1" dirty="0" smtClean="0"/>
          </a:p>
          <a:p>
            <a:pPr marL="0" indent="0">
              <a:buNone/>
            </a:pPr>
            <a:r>
              <a:rPr lang="ru-RU" sz="2200" b="1" dirty="0" smtClean="0"/>
              <a:t>Словарь </a:t>
            </a:r>
            <a:r>
              <a:rPr lang="ru-RU" sz="2200" b="1" dirty="0"/>
              <a:t>паронимов современного русского языка</a:t>
            </a:r>
            <a:r>
              <a:rPr lang="ru-RU" sz="2200" dirty="0"/>
              <a:t> / Ю. А. </a:t>
            </a:r>
            <a:r>
              <a:rPr lang="ru-RU" sz="2200" dirty="0" err="1"/>
              <a:t>Бельчиков</a:t>
            </a:r>
            <a:r>
              <a:rPr lang="ru-RU" sz="2200" dirty="0"/>
              <a:t>, М. С. Панюшева. – Москва : Русский язык, 1994. – 454, [1] с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endParaRPr lang="ru-RU" sz="3500" dirty="0"/>
          </a:p>
          <a:p>
            <a:pPr marL="0" indent="0">
              <a:buNone/>
            </a:pPr>
            <a:r>
              <a:rPr lang="ru-RU" sz="2200" b="1" dirty="0" smtClean="0"/>
              <a:t>Паронимы </a:t>
            </a:r>
            <a:r>
              <a:rPr lang="ru-RU" sz="2200" b="1" dirty="0"/>
              <a:t>в русском языке</a:t>
            </a:r>
            <a:r>
              <a:rPr lang="ru-RU" sz="2200" dirty="0"/>
              <a:t> : самый полный толковый словарь : более 3 500 паронимов : около 1 500 паронимических рядов / 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В</a:t>
            </a:r>
            <a:r>
              <a:rPr lang="ru-RU" sz="2200" dirty="0"/>
              <a:t>. И. Красных. – Москва : АСТ : </a:t>
            </a:r>
            <a:r>
              <a:rPr lang="ru-RU" sz="2200" dirty="0" err="1"/>
              <a:t>Астрель</a:t>
            </a:r>
            <a:r>
              <a:rPr lang="ru-RU" sz="2200" dirty="0"/>
              <a:t>, 2010. – 590, [1] с.</a:t>
            </a:r>
          </a:p>
          <a:p>
            <a:pPr marL="0" indent="0">
              <a:buNone/>
            </a:pPr>
            <a:endParaRPr lang="ru-RU" sz="2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212976"/>
            <a:ext cx="954860" cy="153205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1484784"/>
            <a:ext cx="960888" cy="1368152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013176"/>
            <a:ext cx="1061904" cy="1676481"/>
          </a:xfrm>
          <a:prstGeom prst="rect">
            <a:avLst/>
          </a:prstGeom>
        </p:spPr>
      </p:pic>
      <p:sp>
        <p:nvSpPr>
          <p:cNvPr id="9" name="Название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Словари паронимов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392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0072" y="1988840"/>
            <a:ext cx="3497462" cy="41449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ru-RU" sz="2400" dirty="0" smtClean="0"/>
              <a:t>Как правильно?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55576" y="1988840"/>
            <a:ext cx="3497462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v"/>
            </a:pPr>
            <a:r>
              <a:rPr lang="ru-RU" sz="2400" dirty="0" smtClean="0">
                <a:solidFill>
                  <a:srgbClr val="292934"/>
                </a:solidFill>
              </a:rPr>
              <a:t>Что существует в языке?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0" y="3356992"/>
            <a:ext cx="3275856" cy="218390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356992"/>
            <a:ext cx="3312368" cy="2208245"/>
          </a:xfrm>
          <a:prstGeom prst="rect">
            <a:avLst/>
          </a:prstGeom>
        </p:spPr>
      </p:pic>
      <p:sp>
        <p:nvSpPr>
          <p:cNvPr id="8" name="Название 1"/>
          <p:cNvSpPr txBox="1">
            <a:spLocks/>
          </p:cNvSpPr>
          <p:nvPr/>
        </p:nvSpPr>
        <p:spPr>
          <a:xfrm>
            <a:off x="609600" y="6858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1. Словари описательные и нормативные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7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</p:spPr>
        <p:txBody>
          <a:bodyPr/>
          <a:lstStyle/>
          <a:p>
            <a:r>
              <a:rPr lang="ru-RU" dirty="0" smtClean="0"/>
              <a:t>Этимологические словари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0" y="2708920"/>
            <a:ext cx="958124" cy="138019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37" y="1448211"/>
            <a:ext cx="838034" cy="118870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22" y="4221088"/>
            <a:ext cx="984110" cy="14401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3688" y="1268760"/>
            <a:ext cx="7128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Русский </a:t>
            </a:r>
            <a:r>
              <a:rPr lang="ru-RU" sz="2000" b="1" dirty="0"/>
              <a:t>этимологический словарь </a:t>
            </a:r>
            <a:r>
              <a:rPr lang="ru-RU" sz="2000" dirty="0"/>
              <a:t>/ А. Е. Аникин ; Рос. акад. наук, Ин-т рус. яз. им. В. В. Виноградова ; Ин-т филологии Сибирского </a:t>
            </a:r>
            <a:r>
              <a:rPr lang="ru-RU" sz="2000" dirty="0" err="1"/>
              <a:t>отд-ния</a:t>
            </a:r>
            <a:r>
              <a:rPr lang="ru-RU" sz="2000" dirty="0"/>
              <a:t> РАН. – </a:t>
            </a:r>
            <a:r>
              <a:rPr lang="ru-RU" sz="2000" dirty="0" err="1"/>
              <a:t>Вып</a:t>
            </a:r>
            <a:r>
              <a:rPr lang="ru-RU" sz="2000" dirty="0"/>
              <a:t>. 1 (2007) –    . – Москва : Рукописные памятники Древней Руси, 2007–    .</a:t>
            </a:r>
          </a:p>
          <a:p>
            <a:r>
              <a:rPr lang="ru-RU" sz="2000" dirty="0"/>
              <a:t> </a:t>
            </a:r>
          </a:p>
          <a:p>
            <a:r>
              <a:rPr lang="ru-RU" sz="2000" b="1" dirty="0" smtClean="0"/>
              <a:t>Этимологический </a:t>
            </a:r>
            <a:r>
              <a:rPr lang="ru-RU" sz="2000" b="1" dirty="0"/>
              <a:t>словарь русского языка </a:t>
            </a:r>
            <a:r>
              <a:rPr lang="ru-RU" sz="2000" dirty="0"/>
              <a:t>: в 4 т. / </a:t>
            </a:r>
            <a:endParaRPr lang="ru-RU" sz="2000" dirty="0" smtClean="0"/>
          </a:p>
          <a:p>
            <a:r>
              <a:rPr lang="ru-RU" sz="2000" dirty="0" smtClean="0"/>
              <a:t>М</a:t>
            </a:r>
            <a:r>
              <a:rPr lang="ru-RU" sz="2000" dirty="0"/>
              <a:t>. Фасмер ; перевод с нем. и доп. чл.-</a:t>
            </a:r>
            <a:r>
              <a:rPr lang="ru-RU" sz="2000" dirty="0" err="1"/>
              <a:t>кор</a:t>
            </a:r>
            <a:r>
              <a:rPr lang="ru-RU" sz="2000" dirty="0"/>
              <a:t>. Акад. наук СССР О. Н. Трубачева ; под ред. и с предисл. проф. Б. А. Ларина. – Изд. 2-е, стер. – Москва : Прогресс, 1986. – 4 т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 </a:t>
            </a:r>
          </a:p>
          <a:p>
            <a:r>
              <a:rPr lang="ru-RU" sz="2000" b="1" dirty="0" smtClean="0"/>
              <a:t>Историко</a:t>
            </a:r>
            <a:r>
              <a:rPr lang="ru-RU" sz="2000" b="1" dirty="0"/>
              <a:t>-этимологический словарь современного русского языка </a:t>
            </a:r>
            <a:r>
              <a:rPr lang="ru-RU" sz="2000" dirty="0"/>
              <a:t>: в 2 т. / П. Я. Черных. – 3-е изд., стер. – Москва : Русский язык, 1999. – 2 т.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b="1" dirty="0"/>
              <a:t>История слов </a:t>
            </a:r>
            <a:r>
              <a:rPr lang="ru-RU" sz="2000" dirty="0"/>
              <a:t>: около 1 500 слов и выражений и более 5 000 слов, с ними связанных / В. В. Виноградов ; [отв. ред. чл.-</a:t>
            </a:r>
            <a:r>
              <a:rPr lang="ru-RU" sz="2000" dirty="0" err="1"/>
              <a:t>кор</a:t>
            </a:r>
            <a:r>
              <a:rPr lang="ru-RU" sz="2000" dirty="0"/>
              <a:t>. Н. Ю. Шведова]. – Москва : Толк, 1994</a:t>
            </a:r>
            <a:r>
              <a:rPr lang="ru-RU" sz="2000" dirty="0" smtClean="0"/>
              <a:t>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5709213"/>
            <a:ext cx="792088" cy="113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57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Этимологические ресурсы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1700808"/>
            <a:ext cx="8748464" cy="446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92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Этимологические словари для школы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1412776"/>
            <a:ext cx="71287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Этимологический </a:t>
            </a:r>
            <a:r>
              <a:rPr lang="ru-RU" sz="2000" b="1" dirty="0"/>
              <a:t>словарь. Античные корни в русском языке </a:t>
            </a:r>
            <a:r>
              <a:rPr lang="ru-RU" sz="2000" dirty="0"/>
              <a:t>: [история, культура, мифология, обряды и быт древних греков и римлян : 1 600 словарных статей] / </a:t>
            </a:r>
            <a:endParaRPr lang="ru-RU" sz="2000" dirty="0" smtClean="0"/>
          </a:p>
          <a:p>
            <a:r>
              <a:rPr lang="ru-RU" sz="2000" dirty="0" smtClean="0"/>
              <a:t>А</a:t>
            </a:r>
            <a:r>
              <a:rPr lang="ru-RU" sz="2000" dirty="0"/>
              <a:t>. Г. </a:t>
            </a:r>
            <a:r>
              <a:rPr lang="ru-RU" sz="2000" dirty="0" err="1" smtClean="0"/>
              <a:t>Ильяхов</a:t>
            </a:r>
            <a:r>
              <a:rPr lang="ru-RU" sz="2000" dirty="0" smtClean="0"/>
              <a:t>. </a:t>
            </a:r>
            <a:r>
              <a:rPr lang="ru-RU" sz="2000" dirty="0"/>
              <a:t>– Москва : АСТ-ПРЕСС, 2016.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b="1" dirty="0" smtClean="0"/>
              <a:t>Школьный </a:t>
            </a:r>
            <a:r>
              <a:rPr lang="ru-RU" sz="2000" b="1" dirty="0"/>
              <a:t>этимологический словарь русского языка : значение и происхождение слов</a:t>
            </a:r>
            <a:r>
              <a:rPr lang="ru-RU" sz="2000" dirty="0"/>
              <a:t> / Н. М. </a:t>
            </a:r>
            <a:r>
              <a:rPr lang="ru-RU" sz="2000" dirty="0" err="1"/>
              <a:t>Шанский</a:t>
            </a:r>
            <a:r>
              <a:rPr lang="ru-RU" sz="2000" dirty="0"/>
              <a:t>, Т. А. Боброва. – 2-е изд. – Москва : Дрофа : Русский язык, 1997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b="1" dirty="0"/>
              <a:t>Этимологический словарь русского языка. 7-11 </a:t>
            </a:r>
            <a:r>
              <a:rPr lang="ru-RU" sz="2000" b="1" dirty="0" smtClean="0"/>
              <a:t>классы</a:t>
            </a:r>
            <a:r>
              <a:rPr lang="ru-RU" sz="2000" dirty="0" smtClean="0"/>
              <a:t> </a:t>
            </a:r>
            <a:r>
              <a:rPr lang="ru-RU" sz="2000" dirty="0"/>
              <a:t>: 1600 слов, происхождение, исторические связи / </a:t>
            </a:r>
            <a:endParaRPr lang="ru-RU" sz="2000" dirty="0" smtClean="0"/>
          </a:p>
          <a:p>
            <a:r>
              <a:rPr lang="ru-RU" sz="2000" dirty="0" smtClean="0"/>
              <a:t>Е</a:t>
            </a:r>
            <a:r>
              <a:rPr lang="ru-RU" sz="2000" dirty="0"/>
              <a:t>. Л. </a:t>
            </a:r>
            <a:r>
              <a:rPr lang="ru-RU" sz="2000" dirty="0" err="1"/>
              <a:t>Березович</a:t>
            </a:r>
            <a:r>
              <a:rPr lang="ru-RU" sz="2000" dirty="0"/>
              <a:t>, Н. В. </a:t>
            </a:r>
            <a:r>
              <a:rPr lang="ru-RU" sz="2000" dirty="0" err="1"/>
              <a:t>Галинова</a:t>
            </a:r>
            <a:r>
              <a:rPr lang="ru-RU" sz="2000" dirty="0"/>
              <a:t> ; Институт русского языка им. В. В. Виноградова РАН. - Москва : АСТ-ПРЕСС ШКОЛА, 2019.  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76" y="1340767"/>
            <a:ext cx="1044188" cy="150206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151929"/>
            <a:ext cx="1008111" cy="1501208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820192"/>
            <a:ext cx="1008113" cy="16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Фразеологические словари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1600200"/>
            <a:ext cx="6419056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Русская </a:t>
            </a:r>
            <a:r>
              <a:rPr lang="ru-RU" sz="2000" b="1" dirty="0"/>
              <a:t>фразеология : историко-этимологический словарь </a:t>
            </a:r>
            <a:r>
              <a:rPr lang="ru-RU" sz="2000" dirty="0"/>
              <a:t>: около 6 000 фразеологизмов / А. К. </a:t>
            </a:r>
            <a:r>
              <a:rPr lang="ru-RU" sz="2000" dirty="0" err="1"/>
              <a:t>Бирих</a:t>
            </a:r>
            <a:r>
              <a:rPr lang="ru-RU" sz="2000" dirty="0"/>
              <a:t>, </a:t>
            </a:r>
            <a:r>
              <a:rPr lang="ru-RU" sz="2000" dirty="0" smtClean="0"/>
              <a:t>В</a:t>
            </a:r>
            <a:r>
              <a:rPr lang="ru-RU" sz="2000" dirty="0"/>
              <a:t>. М. Мокиенко, Л. И. Степанова ; под ред. д-ра </a:t>
            </a:r>
            <a:r>
              <a:rPr lang="ru-RU" sz="2000" dirty="0" err="1"/>
              <a:t>филол</a:t>
            </a:r>
            <a:r>
              <a:rPr lang="ru-RU" sz="2000" dirty="0"/>
              <a:t>. наук, проф. В. М. Мокиенко ; С.-</a:t>
            </a:r>
            <a:r>
              <a:rPr lang="ru-RU" sz="2000" dirty="0" err="1"/>
              <a:t>Петерб</a:t>
            </a:r>
            <a:r>
              <a:rPr lang="ru-RU" sz="2000" dirty="0"/>
              <a:t>. гос. ун-т, </a:t>
            </a:r>
            <a:r>
              <a:rPr lang="ru-RU" sz="2000" dirty="0" err="1"/>
              <a:t>межкаф</a:t>
            </a:r>
            <a:r>
              <a:rPr lang="ru-RU" sz="2000" dirty="0"/>
              <a:t>. словарный кабинет им. Б. А. Ларина. – 3-е изд., </a:t>
            </a:r>
            <a:r>
              <a:rPr lang="ru-RU" sz="2000" dirty="0" err="1"/>
              <a:t>испр</a:t>
            </a:r>
            <a:r>
              <a:rPr lang="ru-RU" sz="2000" dirty="0"/>
              <a:t>. и доп. – Москва : </a:t>
            </a:r>
            <a:r>
              <a:rPr lang="ru-RU" sz="2000" dirty="0" err="1"/>
              <a:t>Астрель</a:t>
            </a:r>
            <a:r>
              <a:rPr lang="ru-RU" sz="2000" dirty="0"/>
              <a:t> : АСТ : Люкс, 2005.</a:t>
            </a:r>
          </a:p>
          <a:p>
            <a:endParaRPr lang="ru-RU" sz="20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2" y="1700808"/>
            <a:ext cx="1218566" cy="17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27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45508"/>
            <a:ext cx="1702777" cy="26315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1484784"/>
            <a:ext cx="5760640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Словарь-тезаурус русских пословиц, поговорок и метких </a:t>
            </a:r>
            <a:r>
              <a:rPr lang="ru-RU" sz="2200" b="1" dirty="0" smtClean="0"/>
              <a:t>выражений</a:t>
            </a:r>
            <a:r>
              <a:rPr lang="ru-RU" sz="2200" dirty="0" smtClean="0"/>
              <a:t> </a:t>
            </a:r>
            <a:r>
              <a:rPr lang="ru-RU" sz="2200" dirty="0"/>
              <a:t>: более 22 000 пословиц, поговорок, </a:t>
            </a:r>
            <a:r>
              <a:rPr lang="ru-RU" sz="2200" dirty="0" err="1"/>
              <a:t>молвушек</a:t>
            </a:r>
            <a:r>
              <a:rPr lang="ru-RU" sz="2200" dirty="0"/>
              <a:t>, присловий, приговорок, присказок, загадок, примет, дразнилок, считалок / </a:t>
            </a:r>
            <a:endParaRPr lang="ru-RU" sz="2200" dirty="0" smtClean="0"/>
          </a:p>
          <a:p>
            <a:r>
              <a:rPr lang="ru-RU" sz="2200" dirty="0" smtClean="0"/>
              <a:t>В</a:t>
            </a:r>
            <a:r>
              <a:rPr lang="ru-RU" sz="2200" dirty="0"/>
              <a:t>. И. Зимин</a:t>
            </a:r>
            <a:r>
              <a:rPr lang="ru-RU" sz="2200" dirty="0" smtClean="0"/>
              <a:t>. </a:t>
            </a:r>
            <a:r>
              <a:rPr lang="mr-IN" sz="2200" dirty="0" smtClean="0"/>
              <a:t>–</a:t>
            </a:r>
            <a:r>
              <a:rPr lang="ru-RU" sz="2200" dirty="0" smtClean="0"/>
              <a:t> Москва </a:t>
            </a:r>
            <a:r>
              <a:rPr lang="ru-RU" sz="2200" dirty="0"/>
              <a:t>: АСТ-Пресс Школа, </a:t>
            </a:r>
            <a:r>
              <a:rPr lang="ru-RU" sz="2200" dirty="0" err="1"/>
              <a:t>cop</a:t>
            </a:r>
            <a:r>
              <a:rPr lang="ru-RU" sz="2200" dirty="0"/>
              <a:t>. 2017.</a:t>
            </a:r>
          </a:p>
        </p:txBody>
      </p:sp>
    </p:spTree>
    <p:extLst>
      <p:ext uri="{BB962C8B-B14F-4D97-AF65-F5344CB8AC3E}">
        <p14:creationId xmlns:p14="http://schemas.microsoft.com/office/powerpoint/2010/main" val="16667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51" y="0"/>
            <a:ext cx="6174517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5" y="26753"/>
            <a:ext cx="864095" cy="13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Школьные </a:t>
            </a:r>
            <a:r>
              <a:rPr lang="ru-RU" dirty="0" smtClean="0"/>
              <a:t>словари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1338068" cy="180199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077072"/>
            <a:ext cx="1368152" cy="21720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4410977"/>
            <a:ext cx="639045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Словарь грамматических трудностей русского языка. 5-11 </a:t>
            </a:r>
            <a:r>
              <a:rPr lang="ru-RU" b="1" dirty="0" smtClean="0"/>
              <a:t>классы </a:t>
            </a:r>
            <a:r>
              <a:rPr lang="ru-RU" dirty="0" smtClean="0"/>
              <a:t>: </a:t>
            </a:r>
            <a:r>
              <a:rPr lang="ru-RU" dirty="0"/>
              <a:t>учебное пособие : более 3000 слов : грамматическая характеристика : справочная информация / И. М. </a:t>
            </a:r>
            <a:r>
              <a:rPr lang="ru-RU" dirty="0" err="1"/>
              <a:t>Гольберг</a:t>
            </a:r>
            <a:r>
              <a:rPr lang="ru-RU" dirty="0"/>
              <a:t>, С. В. Иванов ; Институт русского языка им. В. В. Виноградова. - Москва : </a:t>
            </a:r>
            <a:r>
              <a:rPr lang="ru-RU" dirty="0" err="1"/>
              <a:t>Аст</a:t>
            </a:r>
            <a:r>
              <a:rPr lang="ru-RU" dirty="0"/>
              <a:t>-пресс </a:t>
            </a:r>
            <a:r>
              <a:rPr lang="ru-RU" dirty="0" smtClean="0"/>
              <a:t>школа, </a:t>
            </a:r>
            <a:r>
              <a:rPr lang="ru-RU" dirty="0"/>
              <a:t>2018.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1772816"/>
            <a:ext cx="640871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Морфемно</a:t>
            </a:r>
            <a:r>
              <a:rPr lang="ru-RU" b="1" dirty="0"/>
              <a:t>-словообразовательный словарь русского языка. 5-11 </a:t>
            </a:r>
            <a:r>
              <a:rPr lang="ru-RU" b="1" dirty="0" smtClean="0"/>
              <a:t>классы </a:t>
            </a:r>
            <a:r>
              <a:rPr lang="ru-RU" dirty="0"/>
              <a:t>: учебное пособие : 600 разнообразных слов из упражнений учебников федерального перечня / Т. В. Попова, Е. С. Зайкова ; Институт русского языка им. В. В. Виноградова РАН. - Москва : АСТ-Пресс </a:t>
            </a:r>
            <a:r>
              <a:rPr lang="ru-RU" dirty="0" smtClean="0"/>
              <a:t>школа, </a:t>
            </a:r>
            <a:r>
              <a:rPr lang="ru-RU" dirty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778445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44824"/>
            <a:ext cx="2489200" cy="3276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9872" y="1772816"/>
            <a:ext cx="525658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Словарь языка </a:t>
            </a:r>
            <a:r>
              <a:rPr lang="ru-RU" sz="2200" b="1" dirty="0" smtClean="0"/>
              <a:t>поэзии </a:t>
            </a:r>
            <a:r>
              <a:rPr lang="ru-RU" sz="2200" dirty="0"/>
              <a:t>: выразительные средства русской лирики конца XVIII </a:t>
            </a:r>
            <a:r>
              <a:rPr lang="mr-IN" sz="2200" dirty="0" smtClean="0"/>
              <a:t>–</a:t>
            </a:r>
            <a:r>
              <a:rPr lang="ru-RU" sz="2200" dirty="0" smtClean="0"/>
              <a:t> первой </a:t>
            </a:r>
            <a:r>
              <a:rPr lang="ru-RU" sz="2200" dirty="0"/>
              <a:t>трети XIX века / Н. Н. Иванова, О. Е. Иванова. </a:t>
            </a:r>
            <a:r>
              <a:rPr lang="mr-IN" sz="2200" dirty="0"/>
              <a:t>–</a:t>
            </a:r>
            <a:r>
              <a:rPr lang="ru-RU" sz="2200" dirty="0" smtClean="0"/>
              <a:t> </a:t>
            </a:r>
            <a:r>
              <a:rPr lang="ru-RU" sz="2200" dirty="0"/>
              <a:t>Москва : Азбуковник, 2015.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4077072"/>
            <a:ext cx="53285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Информационно-поисковая система </a:t>
            </a:r>
            <a:r>
              <a:rPr lang="ru-RU" sz="2200" b="1" dirty="0"/>
              <a:t>«Образный инструментарий русской лирики</a:t>
            </a:r>
            <a:r>
              <a:rPr lang="ru-RU" sz="2200" b="1" dirty="0" smtClean="0"/>
              <a:t>»</a:t>
            </a:r>
            <a:r>
              <a:rPr lang="ru-RU" sz="2200" dirty="0" smtClean="0"/>
              <a:t> // </a:t>
            </a:r>
            <a:r>
              <a:rPr lang="ru-RU" sz="2400" dirty="0" err="1"/>
              <a:t>http</a:t>
            </a:r>
            <a:r>
              <a:rPr lang="ru-RU" sz="2400" dirty="0"/>
              <a:t>://</a:t>
            </a:r>
            <a:r>
              <a:rPr lang="ru-RU" sz="2400" dirty="0" err="1" smtClean="0"/>
              <a:t>lexrus.ru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75478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131"/>
            <a:ext cx="9144000" cy="561937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33256"/>
            <a:ext cx="9144000" cy="178567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163490" y="5158456"/>
            <a:ext cx="909977" cy="10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0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Словарный каталог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556792"/>
            <a:ext cx="9144000" cy="48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Описательные словари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628800"/>
            <a:ext cx="2400300" cy="33909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23144"/>
            <a:ext cx="4094088" cy="409408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304156"/>
            <a:ext cx="4248472" cy="54066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373216"/>
            <a:ext cx="4464496" cy="21602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56819" y="3399964"/>
            <a:ext cx="4176465" cy="20208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656692" y="3392996"/>
            <a:ext cx="4464496" cy="2160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5489937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Arial"/>
                <a:cs typeface="Arial"/>
              </a:rPr>
              <a:t>Даль В. И. </a:t>
            </a:r>
            <a:r>
              <a:rPr lang="ru-RU" sz="2000" dirty="0" smtClean="0">
                <a:latin typeface="Arial"/>
                <a:cs typeface="Arial"/>
              </a:rPr>
              <a:t>Толковый словарь живого великорусского языка : в 4 т. /  Владимир Даль </a:t>
            </a:r>
            <a:r>
              <a:rPr lang="ru-RU" sz="2000" dirty="0">
                <a:latin typeface="Arial"/>
                <a:cs typeface="Arial"/>
              </a:rPr>
              <a:t>; </a:t>
            </a:r>
            <a:r>
              <a:rPr lang="ru-RU" sz="2000" dirty="0" smtClean="0">
                <a:latin typeface="Arial"/>
                <a:cs typeface="Arial"/>
              </a:rPr>
              <a:t>под </a:t>
            </a:r>
            <a:r>
              <a:rPr lang="ru-RU" sz="2000" dirty="0">
                <a:latin typeface="Arial"/>
                <a:cs typeface="Arial"/>
              </a:rPr>
              <a:t>ред. проф. И. А. </a:t>
            </a:r>
            <a:r>
              <a:rPr lang="ru-RU" sz="2000" dirty="0" err="1">
                <a:latin typeface="Arial"/>
                <a:cs typeface="Arial"/>
              </a:rPr>
              <a:t>Бодуэна</a:t>
            </a:r>
            <a:r>
              <a:rPr lang="ru-RU" sz="2000" dirty="0">
                <a:latin typeface="Arial"/>
                <a:cs typeface="Arial"/>
              </a:rPr>
              <a:t>-де-</a:t>
            </a:r>
            <a:r>
              <a:rPr lang="ru-RU" sz="2000" dirty="0" err="1">
                <a:latin typeface="Arial"/>
                <a:cs typeface="Arial"/>
              </a:rPr>
              <a:t>Куртенэ</a:t>
            </a:r>
            <a:r>
              <a:rPr lang="ru-RU" sz="2000" dirty="0">
                <a:latin typeface="Arial"/>
                <a:cs typeface="Arial"/>
              </a:rPr>
              <a:t>. </a:t>
            </a:r>
            <a:r>
              <a:rPr lang="mr-IN" sz="2000" dirty="0" smtClean="0">
                <a:latin typeface="Arial"/>
                <a:cs typeface="Arial"/>
              </a:rPr>
              <a:t>–</a:t>
            </a:r>
            <a:r>
              <a:rPr lang="ru-RU" sz="2000" dirty="0" smtClean="0">
                <a:latin typeface="Arial"/>
                <a:cs typeface="Arial"/>
              </a:rPr>
              <a:t> 4</a:t>
            </a:r>
            <a:r>
              <a:rPr lang="ru-RU" sz="2000" dirty="0">
                <a:latin typeface="Arial"/>
                <a:cs typeface="Arial"/>
              </a:rPr>
              <a:t>-е изд., </a:t>
            </a:r>
            <a:r>
              <a:rPr lang="ru-RU" sz="2000" dirty="0" err="1">
                <a:latin typeface="Arial"/>
                <a:cs typeface="Arial"/>
              </a:rPr>
              <a:t>испр</a:t>
            </a:r>
            <a:r>
              <a:rPr lang="ru-RU" sz="2000" dirty="0">
                <a:latin typeface="Arial"/>
                <a:cs typeface="Arial"/>
              </a:rPr>
              <a:t>. и значит. доп. </a:t>
            </a:r>
            <a:r>
              <a:rPr lang="mr-IN" sz="2000" dirty="0" smtClean="0">
                <a:latin typeface="Arial"/>
                <a:cs typeface="Arial"/>
              </a:rPr>
              <a:t>–</a:t>
            </a:r>
            <a:r>
              <a:rPr lang="ru-RU" sz="2000" dirty="0" smtClean="0">
                <a:latin typeface="Arial"/>
                <a:cs typeface="Arial"/>
              </a:rPr>
              <a:t> Санкт</a:t>
            </a:r>
            <a:r>
              <a:rPr lang="ru-RU" sz="2000" dirty="0">
                <a:latin typeface="Arial"/>
                <a:cs typeface="Arial"/>
              </a:rPr>
              <a:t>-Петербург ; Москва : т-во </a:t>
            </a:r>
            <a:endParaRPr lang="ru-RU" sz="2000" dirty="0" smtClean="0">
              <a:latin typeface="Arial"/>
              <a:cs typeface="Arial"/>
            </a:endParaRPr>
          </a:p>
          <a:p>
            <a:r>
              <a:rPr lang="ru-RU" sz="2000" dirty="0" smtClean="0">
                <a:latin typeface="Arial"/>
                <a:cs typeface="Arial"/>
              </a:rPr>
              <a:t>М.О</a:t>
            </a:r>
            <a:r>
              <a:rPr lang="ru-RU" sz="2000" dirty="0">
                <a:latin typeface="Arial"/>
                <a:cs typeface="Arial"/>
              </a:rPr>
              <a:t>. Вольф, </a:t>
            </a:r>
            <a:r>
              <a:rPr lang="ru-RU" sz="2000" dirty="0" smtClean="0">
                <a:latin typeface="Arial"/>
                <a:cs typeface="Arial"/>
              </a:rPr>
              <a:t>1911</a:t>
            </a:r>
            <a:r>
              <a:rPr lang="mr-IN" sz="2000" dirty="0" smtClean="0">
                <a:latin typeface="Arial"/>
                <a:cs typeface="Arial"/>
              </a:rPr>
              <a:t>–</a:t>
            </a:r>
            <a:r>
              <a:rPr lang="ru-RU" sz="2000" dirty="0" smtClean="0">
                <a:latin typeface="Arial"/>
                <a:cs typeface="Arial"/>
              </a:rPr>
              <a:t>1912. </a:t>
            </a:r>
            <a:endParaRPr lang="ru-RU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9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Словарный каталог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6672" y="1340769"/>
            <a:ext cx="10620672" cy="57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4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Словарный каталог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03" y="1468380"/>
            <a:ext cx="7746521" cy="538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2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412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13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411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1362"/>
            <a:ext cx="9144000" cy="436402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67"/>
            <a:ext cx="9144000" cy="19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74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пользоваться словарем?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03" y="1900560"/>
            <a:ext cx="5975933" cy="39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954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457536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ru-RU" u="sng" dirty="0">
                <a:hlinkClick r:id="rId3"/>
              </a:rPr>
              <a:t>http://slovari.ru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084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350168"/>
            <a:ext cx="8229600" cy="990600"/>
          </a:xfrm>
        </p:spPr>
        <p:txBody>
          <a:bodyPr>
            <a:noAutofit/>
          </a:bodyPr>
          <a:lstStyle/>
          <a:p>
            <a:r>
              <a:rPr lang="ru-RU" sz="2800" dirty="0"/>
              <a:t>Толковый словарь живого великорусского языка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</a:t>
            </a:r>
            <a:r>
              <a:rPr lang="ru-RU" sz="2800" dirty="0"/>
              <a:t>. И. Даля под ред. И. А. </a:t>
            </a:r>
            <a:r>
              <a:rPr lang="ru-RU" sz="2800" dirty="0" err="1"/>
              <a:t>Бодуэна</a:t>
            </a:r>
            <a:r>
              <a:rPr lang="ru-RU" sz="2800" dirty="0"/>
              <a:t> де </a:t>
            </a:r>
            <a:r>
              <a:rPr lang="ru-RU" sz="2800" dirty="0" err="1" smtClean="0"/>
              <a:t>Куртенэ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360512"/>
            <a:ext cx="9036496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Настоящий толковый словарь является </a:t>
            </a:r>
            <a:r>
              <a:rPr lang="ru-RU" sz="2200" b="1" dirty="0" smtClean="0"/>
              <a:t>третьим</a:t>
            </a:r>
            <a:r>
              <a:rPr lang="ru-RU" sz="2200" dirty="0" smtClean="0"/>
              <a:t>, </a:t>
            </a:r>
            <a:r>
              <a:rPr lang="ru-RU" sz="2200" b="1" dirty="0" smtClean="0"/>
              <a:t>«исправленным и значительно дополненным», изданием </a:t>
            </a:r>
            <a:r>
              <a:rPr lang="ru-RU" sz="2200" dirty="0" smtClean="0"/>
              <a:t>«Толкового словаря живого великорусского языка» В. И. Даля (</a:t>
            </a:r>
            <a:r>
              <a:rPr lang="ru-RU" sz="2200" b="1" dirty="0" smtClean="0"/>
              <a:t>1863 — 1866, </a:t>
            </a:r>
            <a:r>
              <a:rPr lang="ru-RU" sz="2200" dirty="0" smtClean="0"/>
              <a:t>св. 200 тысяч слов; 2 изд., </a:t>
            </a:r>
            <a:r>
              <a:rPr lang="ru-RU" sz="2200" b="1" dirty="0" smtClean="0"/>
              <a:t>1880 — 1882</a:t>
            </a:r>
            <a:r>
              <a:rPr lang="ru-RU" sz="2200" dirty="0" smtClean="0"/>
              <a:t>). Это издание вышло под редакцией профессора И. А. </a:t>
            </a:r>
            <a:r>
              <a:rPr lang="ru-RU" sz="2200" dirty="0" err="1" smtClean="0"/>
              <a:t>Бодуэна</a:t>
            </a:r>
            <a:r>
              <a:rPr lang="ru-RU" sz="2200" dirty="0" smtClean="0"/>
              <a:t> де </a:t>
            </a:r>
            <a:r>
              <a:rPr lang="ru-RU" sz="2200" dirty="0" err="1" smtClean="0"/>
              <a:t>Куртенэ</a:t>
            </a:r>
            <a:r>
              <a:rPr lang="ru-RU" sz="2200" dirty="0" smtClean="0"/>
              <a:t>, который </a:t>
            </a:r>
            <a:r>
              <a:rPr lang="ru-RU" sz="2200" b="1" dirty="0" smtClean="0"/>
              <a:t>ввёл в словарь Даля не менее 20 тысяч новых слов</a:t>
            </a:r>
            <a:r>
              <a:rPr lang="ru-RU" sz="2200" dirty="0" smtClean="0"/>
              <a:t>, в том числе </a:t>
            </a:r>
            <a:r>
              <a:rPr lang="ru-RU" sz="2200" b="1" dirty="0" smtClean="0"/>
              <a:t>вульгарно-бранных</a:t>
            </a:r>
            <a:r>
              <a:rPr lang="ru-RU" sz="2200" dirty="0" smtClean="0"/>
              <a:t>. Все редакторские дополнения были отмечены особыми </a:t>
            </a:r>
            <a:r>
              <a:rPr lang="ru-RU" sz="2200" b="1" dirty="0" smtClean="0"/>
              <a:t>скобками</a:t>
            </a:r>
            <a:r>
              <a:rPr lang="ru-RU" sz="2200" dirty="0" smtClean="0"/>
              <a:t>, чтобы можно было отделить их от подлинного текста Даля, который </a:t>
            </a:r>
            <a:r>
              <a:rPr lang="ru-RU" sz="2200" b="1" dirty="0" smtClean="0"/>
              <a:t>остался в неприкосновенности</a:t>
            </a:r>
            <a:r>
              <a:rPr lang="ru-RU" sz="2200" dirty="0" smtClean="0"/>
              <a:t>. Одной из главных задач редактора было упорядочение словообразовательного гнезда: многие слова были «вынуты» из гнезда и помещены на свои алфавитные места; были произведены перестановки внутри гнезд, изменены и дополнены грамматические пометы; глаголы, открывающие словарную статью, переведены из несовершенного в совершенный вид. </a:t>
            </a:r>
            <a:r>
              <a:rPr lang="ru-RU" sz="2200" b="1" dirty="0" smtClean="0"/>
              <a:t>В советское время «</a:t>
            </a:r>
            <a:r>
              <a:rPr lang="ru-RU" sz="2200" b="1" dirty="0" err="1" smtClean="0"/>
              <a:t>бодуэновский</a:t>
            </a:r>
            <a:r>
              <a:rPr lang="ru-RU" sz="2200" b="1" dirty="0" smtClean="0"/>
              <a:t> словарь Даля» не переиздавался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71249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50273"/>
            <a:ext cx="8064896" cy="2646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40404"/>
                </a:solidFill>
                <a:ea typeface="Times New Roman"/>
              </a:rPr>
              <a:t>1. </a:t>
            </a:r>
            <a:r>
              <a:rPr lang="ru-RU" sz="2000" b="1" dirty="0" err="1" smtClean="0">
                <a:solidFill>
                  <a:srgbClr val="47822A"/>
                </a:solidFill>
                <a:ea typeface="Times New Roman"/>
              </a:rPr>
              <a:t>панцырь</a:t>
            </a:r>
            <a:r>
              <a:rPr lang="ru-RU" sz="2000" b="1" dirty="0" smtClean="0">
                <a:solidFill>
                  <a:srgbClr val="47822A"/>
                </a:solidFill>
                <a:ea typeface="Times New Roman"/>
              </a:rPr>
              <a:t>                                                                        </a:t>
            </a:r>
            <a:r>
              <a:rPr lang="ru-RU" sz="1600" dirty="0" smtClean="0">
                <a:solidFill>
                  <a:srgbClr val="033F73"/>
                </a:solidFill>
                <a:ea typeface="Times New Roman"/>
                <a:hlinkClick r:id="rId2"/>
              </a:rPr>
              <a:t>ДАЛЬ </a:t>
            </a:r>
            <a:r>
              <a:rPr lang="ru-RU" sz="1600" dirty="0">
                <a:solidFill>
                  <a:srgbClr val="033F73"/>
                </a:solidFill>
                <a:ea typeface="Times New Roman"/>
                <a:hlinkClick r:id="rId2"/>
              </a:rPr>
              <a:t>,39265</a:t>
            </a:r>
            <a:endParaRPr lang="ru-RU" dirty="0">
              <a:latin typeface="Times New Roman"/>
              <a:ea typeface="Times New Roman"/>
            </a:endParaRPr>
          </a:p>
          <a:p>
            <a:pPr algn="just"/>
            <a:r>
              <a:rPr lang="ru-RU" sz="1600" b="1" dirty="0" err="1">
                <a:solidFill>
                  <a:srgbClr val="1E1F20"/>
                </a:solidFill>
                <a:latin typeface="Georgia"/>
                <a:ea typeface="Times New Roman"/>
                <a:cs typeface="Times New Roman"/>
              </a:rPr>
              <a:t>Па'нцырь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 м., </a:t>
            </a:r>
            <a:r>
              <a:rPr lang="ru-RU" dirty="0" err="1">
                <a:solidFill>
                  <a:srgbClr val="1E1F20"/>
                </a:solidFill>
                <a:latin typeface="Times_Dal_html"/>
                <a:ea typeface="Times New Roman"/>
                <a:cs typeface="Arial"/>
              </a:rPr>
              <a:t>нuм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. [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Panzer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, итал.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panciera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,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отъ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pancia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,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животъ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], броня,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собствн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. долгая кольчуга, до </a:t>
            </a:r>
            <a:r>
              <a:rPr lang="ru-RU" dirty="0" err="1">
                <a:solidFill>
                  <a:srgbClr val="1E1F20"/>
                </a:solidFill>
                <a:latin typeface="Times_Dal_html"/>
                <a:ea typeface="Times New Roman"/>
                <a:cs typeface="Arial"/>
              </a:rPr>
              <a:t>колuнъ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,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съ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 короткими рукавами, кольчужная рубаха. </a:t>
            </a:r>
            <a:r>
              <a:rPr lang="ru-RU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За кожей </a:t>
            </a:r>
            <a:r>
              <a:rPr lang="ru-RU" i="1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панцыря</a:t>
            </a:r>
            <a:r>
              <a:rPr lang="ru-RU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 </a:t>
            </a:r>
            <a:r>
              <a:rPr lang="ru-RU" i="1" dirty="0" err="1">
                <a:solidFill>
                  <a:srgbClr val="1E1F20"/>
                </a:solidFill>
                <a:latin typeface="Times_Dal_html"/>
                <a:ea typeface="Times New Roman"/>
                <a:cs typeface="Arial"/>
              </a:rPr>
              <a:t>нuтъ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.</a:t>
            </a:r>
            <a:r>
              <a:rPr lang="ru-RU" sz="1600" b="1" dirty="0">
                <a:solidFill>
                  <a:srgbClr val="1E1F20"/>
                </a:solidFill>
                <a:latin typeface="Georgia"/>
                <a:ea typeface="Times New Roman"/>
                <a:cs typeface="Times New Roman"/>
              </a:rPr>
              <a:t> </a:t>
            </a:r>
            <a:r>
              <a:rPr lang="ru-RU" sz="1600" b="1" dirty="0" err="1">
                <a:solidFill>
                  <a:srgbClr val="1E1F20"/>
                </a:solidFill>
                <a:latin typeface="Georgia"/>
                <a:ea typeface="Times New Roman"/>
                <a:cs typeface="Times New Roman"/>
              </a:rPr>
              <a:t>Па'нцырникъ</a:t>
            </a:r>
            <a:r>
              <a:rPr lang="ru-RU" sz="1600" b="1" dirty="0">
                <a:solidFill>
                  <a:srgbClr val="1E1F20"/>
                </a:solidFill>
                <a:latin typeface="Georgia"/>
                <a:ea typeface="Times New Roman"/>
                <a:cs typeface="Times New Roman"/>
              </a:rPr>
              <a:t> 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[м.]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воинъ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въ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 </a:t>
            </a:r>
            <a:r>
              <a:rPr lang="ru-RU" dirty="0" err="1">
                <a:solidFill>
                  <a:srgbClr val="1E1F20"/>
                </a:solidFill>
                <a:latin typeface="Times_Dal_html"/>
                <a:ea typeface="Times New Roman"/>
                <a:cs typeface="Arial"/>
              </a:rPr>
              <a:t>панцырu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,</a:t>
            </a:r>
            <a:r>
              <a:rPr lang="ru-RU" sz="1600" b="1" dirty="0" err="1">
                <a:solidFill>
                  <a:srgbClr val="1E1F20"/>
                </a:solidFill>
                <a:latin typeface="Georgia"/>
                <a:ea typeface="Times New Roman"/>
                <a:cs typeface="Times New Roman"/>
              </a:rPr>
              <a:t>па'нцырные</a:t>
            </a:r>
            <a:r>
              <a:rPr lang="ru-RU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 воины. </a:t>
            </a:r>
            <a:r>
              <a:rPr lang="ru-RU" i="1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Панцырные</a:t>
            </a:r>
            <a:r>
              <a:rPr lang="ru-RU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бояре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,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родъ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 шляхты или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однодворцевъ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въ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западныхъ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губернiяхъ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. || </a:t>
            </a:r>
            <a:r>
              <a:rPr lang="ru-RU" sz="2000" b="1" i="1" dirty="0" err="1" smtClean="0">
                <a:solidFill>
                  <a:srgbClr val="47822A"/>
                </a:solidFill>
                <a:ea typeface="Times New Roman"/>
              </a:rPr>
              <a:t>Панцырь</a:t>
            </a:r>
            <a:r>
              <a:rPr lang="ru-RU" sz="2000" b="1" i="1" dirty="0" smtClean="0">
                <a:solidFill>
                  <a:srgbClr val="47822A"/>
                </a:solidFill>
                <a:ea typeface="Times New Roman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на</a:t>
            </a:r>
            <a:r>
              <a:rPr lang="ru-RU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 </a:t>
            </a:r>
            <a:r>
              <a:rPr lang="ru-RU" i="1" dirty="0" err="1">
                <a:solidFill>
                  <a:srgbClr val="1E1F20"/>
                </a:solidFill>
                <a:latin typeface="Times_Dal_html"/>
                <a:ea typeface="Times New Roman"/>
                <a:cs typeface="Arial"/>
              </a:rPr>
              <a:t>кабанu</a:t>
            </a:r>
            <a:r>
              <a:rPr lang="ru-RU" i="1" dirty="0">
                <a:solidFill>
                  <a:srgbClr val="1E1F20"/>
                </a:solidFill>
                <a:latin typeface="Times_Dal_html"/>
                <a:ea typeface="Times New Roman"/>
                <a:cs typeface="Arial"/>
              </a:rPr>
              <a:t> </a:t>
            </a:r>
            <a:r>
              <a:rPr lang="ru-RU" i="1" dirty="0" err="1">
                <a:solidFill>
                  <a:srgbClr val="1E1F20"/>
                </a:solidFill>
                <a:latin typeface="Times New Roman"/>
                <a:ea typeface="Times New Roman"/>
              </a:rPr>
              <a:t>квк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. сухая грязь и смола, свалявшаяся со щетиной. </a:t>
            </a:r>
            <a:r>
              <a:rPr lang="ru-RU" sz="1600" b="1" dirty="0" err="1">
                <a:solidFill>
                  <a:srgbClr val="1E1F20"/>
                </a:solidFill>
                <a:latin typeface="Georgia"/>
                <a:ea typeface="Times New Roman"/>
                <a:cs typeface="Times New Roman"/>
              </a:rPr>
              <a:t>Па'нцырный</a:t>
            </a:r>
            <a:r>
              <a:rPr lang="ru-RU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 </a:t>
            </a:r>
            <a:r>
              <a:rPr lang="ru-RU" i="1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товаръ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, проволочный: </a:t>
            </a:r>
            <a:r>
              <a:rPr lang="ru-RU" dirty="0" err="1">
                <a:solidFill>
                  <a:srgbClr val="1E1F20"/>
                </a:solidFill>
                <a:latin typeface="Times_Dal_html"/>
                <a:ea typeface="Times New Roman"/>
                <a:cs typeface="Arial"/>
              </a:rPr>
              <a:t>сuтки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, </a:t>
            </a:r>
            <a:r>
              <a:rPr lang="ru-RU" dirty="0" err="1">
                <a:solidFill>
                  <a:srgbClr val="1E1F20"/>
                </a:solidFill>
                <a:latin typeface="Times_Dal_html"/>
                <a:ea typeface="Times New Roman"/>
                <a:cs typeface="Arial"/>
              </a:rPr>
              <a:t>цuпочки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.</a:t>
            </a:r>
            <a:r>
              <a:rPr lang="ru-RU" i="1" dirty="0" err="1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Панцырное</a:t>
            </a:r>
            <a:r>
              <a:rPr lang="ru-RU" i="1" dirty="0">
                <a:solidFill>
                  <a:srgbClr val="000000"/>
                </a:solidFill>
                <a:latin typeface="Georgia"/>
                <a:ea typeface="Times New Roman"/>
                <a:cs typeface="Times New Roman"/>
              </a:rPr>
              <a:t> судно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, [бронированное, </a:t>
            </a:r>
            <a:r>
              <a:rPr lang="ru-RU" dirty="0" err="1">
                <a:solidFill>
                  <a:srgbClr val="1E1F20"/>
                </a:solidFill>
                <a:latin typeface="Times New Roman"/>
                <a:ea typeface="Times New Roman"/>
              </a:rPr>
              <a:t>броненосецъ</a:t>
            </a:r>
            <a:r>
              <a:rPr lang="ru-RU" dirty="0">
                <a:solidFill>
                  <a:srgbClr val="1E1F20"/>
                </a:solidFill>
                <a:latin typeface="Times New Roman"/>
                <a:ea typeface="Times New Roman"/>
              </a:rPr>
              <a:t>].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020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Современные описательные словари</a:t>
            </a:r>
            <a:endParaRPr lang="ru-RU" dirty="0"/>
          </a:p>
        </p:txBody>
      </p:sp>
      <p:pic>
        <p:nvPicPr>
          <p:cNvPr id="4" name="Рисунок 1" descr="Ð°ÑÑÐ¸Ð½ÐºÐ¸ Ð¿Ð¾ Ð·Ð°Ð¿ÑÐ¾ÑÑ ÑÐ»Ð¾Ð²Ð°ÑÐ¸ Ð´Ð»Ñ Ð¸Ð½ÑÐµÐ»Ð»ÐµÐºÑÑÐ°Ð»ÑÐ½ÑÑ Ð³ÑÑÐ¼Ð°Ð½Ð¾Ð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1224136" cy="189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484784"/>
            <a:ext cx="1188132" cy="18002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962" y="3284984"/>
            <a:ext cx="1265141" cy="208206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1772816"/>
            <a:ext cx="7365918" cy="5616513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4293096"/>
            <a:ext cx="1485796" cy="220492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3501008"/>
            <a:ext cx="1777079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Ясность.thmx</Template>
  <TotalTime>26007</TotalTime>
  <Words>1773</Words>
  <Application>Microsoft Macintosh PowerPoint</Application>
  <PresentationFormat>Экран (4:3)</PresentationFormat>
  <Paragraphs>138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Ясность</vt:lpstr>
      <vt:lpstr> Словари  русского языка  для учителя и ученика</vt:lpstr>
      <vt:lpstr>Лексикографические компетенции</vt:lpstr>
      <vt:lpstr>Презентация PowerPoint</vt:lpstr>
      <vt:lpstr>Презентация PowerPoint</vt:lpstr>
      <vt:lpstr>Описательные словари</vt:lpstr>
      <vt:lpstr>http://slovari.ru</vt:lpstr>
      <vt:lpstr>Толковый словарь живого великорусского языка  В. И. Даля под ред. И. А. Бодуэна де Куртенэ</vt:lpstr>
      <vt:lpstr>Презентация PowerPoint</vt:lpstr>
      <vt:lpstr>Современные описательные словари</vt:lpstr>
      <vt:lpstr>2. Словари комплексные и аспектные</vt:lpstr>
      <vt:lpstr>Основные аспекты описания</vt:lpstr>
      <vt:lpstr>Толковые словари</vt:lpstr>
      <vt:lpstr>Толковые словари</vt:lpstr>
      <vt:lpstr>Толковые словари</vt:lpstr>
      <vt:lpstr>http://feb-web.ru</vt:lpstr>
      <vt:lpstr>http://feb-web.ru</vt:lpstr>
      <vt:lpstr>http://feb-web.ru</vt:lpstr>
      <vt:lpstr>Презентация PowerPoint</vt:lpstr>
      <vt:lpstr>Презентация PowerPoint</vt:lpstr>
      <vt:lpstr>Презентация PowerPoint</vt:lpstr>
      <vt:lpstr>Презентация PowerPoint</vt:lpstr>
      <vt:lpstr>БАС</vt:lpstr>
      <vt:lpstr>https://iling.spb.ru</vt:lpstr>
      <vt:lpstr>https://iling.spb.ru</vt:lpstr>
      <vt:lpstr>МАС</vt:lpstr>
      <vt:lpstr>Словари С. И. Ожегова и Н. Ю. Шведовой</vt:lpstr>
      <vt:lpstr>http://slovari.ru</vt:lpstr>
      <vt:lpstr>Толково-энциклопедический словарь</vt:lpstr>
      <vt:lpstr>Презентация PowerPoint</vt:lpstr>
      <vt:lpstr>Орфоэпические словари</vt:lpstr>
      <vt:lpstr>Школьные орфоэпические словари</vt:lpstr>
      <vt:lpstr>Презентация PowerPoint</vt:lpstr>
      <vt:lpstr>Презентация PowerPoint</vt:lpstr>
      <vt:lpstr>Презентация PowerPoint</vt:lpstr>
      <vt:lpstr>Словари синонимов и антонимов</vt:lpstr>
      <vt:lpstr>Презентация PowerPoint</vt:lpstr>
      <vt:lpstr>Презентация PowerPoint</vt:lpstr>
      <vt:lpstr>Презентация PowerPoint</vt:lpstr>
      <vt:lpstr>Словари паронимов</vt:lpstr>
      <vt:lpstr>Этимологические словари</vt:lpstr>
      <vt:lpstr>Этимологические ресурсы</vt:lpstr>
      <vt:lpstr>Этимологические словари для школы</vt:lpstr>
      <vt:lpstr>Фразеологические словари</vt:lpstr>
      <vt:lpstr>Презентация PowerPoint</vt:lpstr>
      <vt:lpstr>Презентация PowerPoint</vt:lpstr>
      <vt:lpstr>Школьные словари</vt:lpstr>
      <vt:lpstr>Презентация PowerPoint</vt:lpstr>
      <vt:lpstr>Презентация PowerPoint</vt:lpstr>
      <vt:lpstr>Словарный каталог</vt:lpstr>
      <vt:lpstr>Словарный каталог</vt:lpstr>
      <vt:lpstr>Словарный каталог</vt:lpstr>
      <vt:lpstr>Презентация PowerPoint</vt:lpstr>
      <vt:lpstr>Презентация PowerPoint</vt:lpstr>
      <vt:lpstr>Презентация PowerPoint</vt:lpstr>
      <vt:lpstr>Как пользоваться словарем?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типологии вариативности в орфографии и пунктуации</dc:title>
  <dc:creator>elenaArutyunovaElenaelena@outlook.com</dc:creator>
  <cp:lastModifiedBy>Елена</cp:lastModifiedBy>
  <cp:revision>377</cp:revision>
  <dcterms:created xsi:type="dcterms:W3CDTF">2015-09-24T14:35:35Z</dcterms:created>
  <dcterms:modified xsi:type="dcterms:W3CDTF">2019-08-23T03:07:58Z</dcterms:modified>
</cp:coreProperties>
</file>