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25" r:id="rId2"/>
    <p:sldId id="641" r:id="rId3"/>
    <p:sldId id="644" r:id="rId4"/>
    <p:sldId id="654" r:id="rId5"/>
    <p:sldId id="661" r:id="rId6"/>
    <p:sldId id="663" r:id="rId7"/>
    <p:sldId id="646" r:id="rId8"/>
    <p:sldId id="647" r:id="rId9"/>
    <p:sldId id="665" r:id="rId10"/>
    <p:sldId id="666" r:id="rId11"/>
    <p:sldId id="667" r:id="rId12"/>
    <p:sldId id="668" r:id="rId13"/>
    <p:sldId id="669" r:id="rId14"/>
    <p:sldId id="673" r:id="rId15"/>
    <p:sldId id="674" r:id="rId16"/>
    <p:sldId id="660" r:id="rId17"/>
    <p:sldId id="670" r:id="rId18"/>
    <p:sldId id="645" r:id="rId19"/>
    <p:sldId id="637" r:id="rId20"/>
    <p:sldId id="653" r:id="rId21"/>
    <p:sldId id="655" r:id="rId22"/>
    <p:sldId id="671" r:id="rId23"/>
    <p:sldId id="626" r:id="rId24"/>
    <p:sldId id="648" r:id="rId25"/>
    <p:sldId id="649" r:id="rId26"/>
    <p:sldId id="657" r:id="rId27"/>
    <p:sldId id="658" r:id="rId28"/>
    <p:sldId id="659" r:id="rId29"/>
    <p:sldId id="675" r:id="rId30"/>
    <p:sldId id="672" r:id="rId31"/>
    <p:sldId id="643" r:id="rId32"/>
    <p:sldId id="642" r:id="rId33"/>
    <p:sldId id="664" r:id="rId34"/>
  </p:sldIdLst>
  <p:sldSz cx="12192000" cy="6858000"/>
  <p:notesSz cx="6805613" cy="99441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89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5" pos="7650" userDrawn="1">
          <p15:clr>
            <a:srgbClr val="A4A3A4"/>
          </p15:clr>
        </p15:guide>
        <p15:guide id="6" orient="horz" pos="1200" userDrawn="1">
          <p15:clr>
            <a:srgbClr val="A4A3A4"/>
          </p15:clr>
        </p15:guide>
        <p15:guide id="7" pos="692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D64214"/>
    <a:srgbClr val="ED7D31"/>
    <a:srgbClr val="EAB200"/>
    <a:srgbClr val="FFD966"/>
    <a:srgbClr val="00B0F0"/>
    <a:srgbClr val="FF99CC"/>
    <a:srgbClr val="00B050"/>
    <a:srgbClr val="B1BDF1"/>
    <a:srgbClr val="95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00" autoAdjust="0"/>
    <p:restoredTop sz="55431" autoAdjust="0"/>
  </p:normalViewPr>
  <p:slideViewPr>
    <p:cSldViewPr snapToGrid="0">
      <p:cViewPr>
        <p:scale>
          <a:sx n="100" d="100"/>
          <a:sy n="100" d="100"/>
        </p:scale>
        <p:origin x="186" y="420"/>
      </p:cViewPr>
      <p:guideLst>
        <p:guide orient="horz" pos="890"/>
        <p:guide orient="horz" pos="1200"/>
        <p:guide pos="347"/>
        <p:guide pos="7650"/>
        <p:guide pos="6924"/>
      </p:guideLst>
    </p:cSldViewPr>
  </p:slideViewPr>
  <p:outlineViewPr>
    <p:cViewPr>
      <p:scale>
        <a:sx n="33" d="100"/>
        <a:sy n="33" d="100"/>
      </p:scale>
      <p:origin x="0" y="39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384"/>
    </p:cViewPr>
  </p:sorterViewPr>
  <p:notesViewPr>
    <p:cSldViewPr snapToGrid="0">
      <p:cViewPr>
        <p:scale>
          <a:sx n="130" d="100"/>
          <a:sy n="130" d="100"/>
        </p:scale>
        <p:origin x="192" y="-4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A5FDA-3ABD-4F5A-A8E1-3EACD844AA0E}" type="datetime1">
              <a:rPr lang="ru-RU" smtClean="0"/>
              <a:t>13.08.2020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21B72-D5D6-4B25-81DB-AB85CA74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68871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9099" cy="49893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40" y="3"/>
            <a:ext cx="2949099" cy="49893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AABCD87-94AF-4B5B-BAF1-F5284FE899C7}" type="datetime1">
              <a:rPr lang="ru-RU" smtClean="0"/>
              <a:t>13.08.2020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3" y="4785598"/>
            <a:ext cx="5444490" cy="391548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447256E-483B-4BC1-BFF8-D2418426C5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270089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834F1D5-33B3-480A-A4E8-311841A67364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888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357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>
                <a:solidFill>
                  <a:prstClr val="black"/>
                </a:solidFill>
              </a:rPr>
              <a:pPr/>
              <a:t>13.08.2020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57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>
                <a:solidFill>
                  <a:prstClr val="black"/>
                </a:solidFill>
              </a:rPr>
              <a:pPr/>
              <a:t>13.08.2020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57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>
                <a:solidFill>
                  <a:prstClr val="black"/>
                </a:solidFill>
              </a:rPr>
              <a:pPr/>
              <a:t>13.08.2020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57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— педагогических и информационных, —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—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—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324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— педагогических и информационных, —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—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—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324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Российской экономической школы.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прошел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(8–9 классы).</a:t>
            </a:r>
          </a:p>
          <a:p>
            <a:pPr indent="287970"/>
            <a:r>
              <a:rPr lang="ru-RU" b="1" dirty="0"/>
              <a:t>В УМК в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доступной и понятной форме изложены следующие темы</a:t>
            </a:r>
            <a:r>
              <a:rPr lang="ru-RU" b="1" dirty="0"/>
              <a:t>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способы сохранить и преумножить сбережения;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махинаций.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F9092B0-3572-41E5-ACB1-B45717419603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434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Российской экономической школы.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прошел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(8–9 классы).</a:t>
            </a:r>
          </a:p>
          <a:p>
            <a:pPr indent="287970"/>
            <a:r>
              <a:rPr lang="ru-RU" b="1" dirty="0"/>
              <a:t>В УМК в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доступной и понятной форме изложены следующие темы</a:t>
            </a:r>
            <a:r>
              <a:rPr lang="ru-RU" b="1" dirty="0"/>
              <a:t>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способы сохранить и преумножить сбережения;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махинаций.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F9092B0-3572-41E5-ACB1-B45717419603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603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 defTabSz="914306">
              <a:defRPr/>
            </a:pPr>
            <a:r>
              <a:rPr lang="ru-RU" dirty="0"/>
              <a:t>Издательством выпущен курс «Основы финансовой грамотности» коллектива авторов</a:t>
            </a:r>
            <a:r>
              <a:rPr lang="ru-RU" baseline="0" dirty="0"/>
              <a:t> </a:t>
            </a:r>
            <a:r>
              <a:rPr lang="ru-RU" dirty="0"/>
              <a:t>Российской экономической школы. Он</a:t>
            </a:r>
            <a:r>
              <a:rPr lang="ru-RU" baseline="0" dirty="0"/>
              <a:t> </a:t>
            </a:r>
            <a:r>
              <a:rPr lang="ru-RU" dirty="0"/>
              <a:t>является составной частью учебно-методического комплекта по курсам «Обществознание» и «Экономика». Пособие содержит методические рекомендации по организации и проведению уроков. УМК прошел предварительную экспертизу в Российской академии образования и может быть использован в образовательной программе </a:t>
            </a:r>
            <a:r>
              <a:rPr lang="ru-RU" dirty="0">
                <a:solidFill>
                  <a:srgbClr val="FF0000"/>
                </a:solidFill>
              </a:rPr>
              <a:t>среднего общего образования </a:t>
            </a:r>
            <a:r>
              <a:rPr lang="ru-RU" dirty="0"/>
              <a:t>(8–9 классы).</a:t>
            </a:r>
          </a:p>
          <a:p>
            <a:pPr indent="287970"/>
            <a:r>
              <a:rPr lang="ru-RU" b="1" dirty="0"/>
              <a:t>В УМК в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доступной и понятной форме изложены следующие темы</a:t>
            </a:r>
            <a:r>
              <a:rPr lang="ru-RU" b="1" dirty="0"/>
              <a:t>:</a:t>
            </a:r>
            <a:endParaRPr lang="ru-RU" dirty="0"/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личное финансовое планирование, расходы и доходы семьи;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способы сохранить и преумножить сбережения;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кредитование и возможные риски;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мобильные платежи и защита от мошенников;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страхование;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налоги;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пенсия;</a:t>
            </a:r>
          </a:p>
          <a:p>
            <a:pPr marL="628585" lvl="1" indent="-171433">
              <a:buFont typeface="Arial" panose="020B0604020202020204" pitchFamily="34" charset="0"/>
              <a:buChar char="•"/>
            </a:pPr>
            <a:r>
              <a:rPr lang="ru-RU" dirty="0"/>
              <a:t>защита от финансовых махинаций.</a:t>
            </a: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F9092B0-3572-41E5-ACB1-B45717419603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95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— педагогических и информационных, —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—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—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819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— педагогических и информационных, —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—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—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— педагогических и информационных, —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—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—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018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— педагогических и информационных, —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—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—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231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r>
              <a:rPr lang="ru-RU" sz="1200" dirty="0"/>
              <a:t>Как известно, реализация проекта «Современная школа» предполагает внедрение </a:t>
            </a:r>
            <a:r>
              <a:rPr lang="ru-RU" sz="1200" b="1" dirty="0"/>
              <a:t>новых методов и образовательных технологий</a:t>
            </a:r>
            <a:r>
              <a:rPr lang="ru-RU" sz="1200" dirty="0"/>
              <a:t> — педагогических и информационных, — которые способствуют: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вовлечению учащихся в учебный процесс, повышению их мотивации;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получению прочных базовых знаний и умений;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формированию умения применять полученные знания в жизни на благо обществу.</a:t>
            </a:r>
          </a:p>
          <a:p>
            <a:pPr indent="287970"/>
            <a:r>
              <a:rPr lang="ru-RU" sz="1200" dirty="0"/>
              <a:t>Иными словами, современная школа — это такая школа, в которой широко используются </a:t>
            </a:r>
            <a:r>
              <a:rPr lang="ru-RU" sz="1200" b="1" dirty="0"/>
              <a:t>практики развивающего обучения: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dirty="0"/>
              <a:t>создание учебных ситуаций, </a:t>
            </a:r>
            <a:r>
              <a:rPr lang="ru-RU" sz="1200" i="1" dirty="0"/>
              <a:t>инициирующих</a:t>
            </a:r>
            <a:r>
              <a:rPr lang="ru-RU" sz="1200" dirty="0"/>
              <a:t> учебную деятельность учащихся, </a:t>
            </a:r>
            <a:r>
              <a:rPr lang="ru-RU" sz="1200" i="1" dirty="0"/>
              <a:t>мотивирующих</a:t>
            </a:r>
            <a:r>
              <a:rPr lang="ru-RU" sz="1200" dirty="0"/>
              <a:t> их на учебную деятельность;</a:t>
            </a:r>
            <a:endParaRPr lang="ru-RU" sz="1200" dirty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учение в общении</a:t>
            </a:r>
            <a:r>
              <a:rPr lang="ru-RU" sz="1200" dirty="0"/>
              <a:t> (</a:t>
            </a:r>
            <a:r>
              <a:rPr lang="ru-RU" sz="1200" i="1" dirty="0"/>
              <a:t>учебное сотрудничество), </a:t>
            </a:r>
            <a:r>
              <a:rPr lang="ru-RU" sz="1200" i="0" dirty="0"/>
              <a:t>задания на работу в парах и малых группах;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поисковая активность </a:t>
            </a:r>
            <a:r>
              <a:rPr lang="ru-RU" sz="1200" dirty="0"/>
              <a:t>— задания поискового характера, учебные исследования, проекты;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ru-RU" sz="1200" i="1" dirty="0"/>
              <a:t>оценочная самостоятельность </a:t>
            </a:r>
            <a:r>
              <a:rPr lang="ru-RU" sz="1200" dirty="0"/>
              <a:t>школьников, задания на само- и взаимооценку.</a:t>
            </a:r>
          </a:p>
          <a:p>
            <a:pPr indent="287970"/>
            <a:r>
              <a:rPr lang="ru-RU" sz="1200" dirty="0"/>
              <a:t>Все эти практики широко</a:t>
            </a:r>
            <a:r>
              <a:rPr lang="ru-RU" sz="1200" baseline="0" dirty="0"/>
              <a:t> представлены в учебниках «Просвещения».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1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44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76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1ADD950F-4718-4BFC-B9E0-69B49DFC71DA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026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88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41B17-1BDD-4936-9ADF-A2ABFA4D152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72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51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192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35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357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35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8000"/>
            <a:r>
              <a:rPr lang="ru-RU" sz="1800" dirty="0"/>
              <a:t>Формирование социально активной личности, сознательно и деятельно участвующей в деятельности, направленной на преобразование социальных условий, — необходимое условие создания гражданского общества и правового государства.</a:t>
            </a:r>
          </a:p>
          <a:p>
            <a:pPr indent="288000"/>
            <a:r>
              <a:rPr lang="ru-RU" sz="1800" dirty="0"/>
              <a:t>Наши учебные издания помогут вам подготовить людей, способных с пользой участвовать в преобразовании сферы социальных отношений.</a:t>
            </a:r>
          </a:p>
          <a:p>
            <a:pPr indent="288000"/>
            <a:r>
              <a:rPr lang="ru-RU" sz="1800" dirty="0"/>
              <a:t>Обращаем ваше особое внимание на новые проекты, такие как:</a:t>
            </a:r>
          </a:p>
          <a:p>
            <a:pPr indent="288000"/>
            <a:r>
              <a:rPr lang="ru-RU" sz="1800" dirty="0"/>
              <a:t>– «Экология»,</a:t>
            </a:r>
          </a:p>
          <a:p>
            <a:pPr indent="288000"/>
            <a:r>
              <a:rPr lang="ru-RU" sz="1800" dirty="0"/>
              <a:t>– «Лидерство»,</a:t>
            </a:r>
          </a:p>
          <a:p>
            <a:pPr indent="288000"/>
            <a:r>
              <a:rPr lang="ru-RU" sz="1800" dirty="0"/>
              <a:t>– «</a:t>
            </a:r>
            <a:r>
              <a:rPr lang="ru-RU" sz="1800" dirty="0" err="1"/>
              <a:t>Волонтерство</a:t>
            </a:r>
            <a:r>
              <a:rPr lang="ru-RU" sz="1800" dirty="0"/>
              <a:t>», а также проект «Право» издательства «Просвещение», который оказывает правовую поддержку школам и педагогам.</a:t>
            </a:r>
          </a:p>
          <a:p>
            <a:endParaRPr lang="ru-RU" sz="18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648F52C9-DC5B-46C3-93BE-8BD8D1CF841E}" type="datetime1">
              <a:rPr lang="ru-RU" smtClean="0"/>
              <a:t>13.08.2020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357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83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85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917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405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7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61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83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0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95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73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73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88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="" xmlns:a16="http://schemas.microsoft.com/office/drawing/2014/main" id="{336A5C21-8560-4361-BC34-8E7691E5DE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40683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" name="Слайд think-cell" r:id="rId17" imgW="359" imgH="360" progId="TCLayout.ActiveDocument.1">
                  <p:embed/>
                </p:oleObj>
              </mc:Choice>
              <mc:Fallback>
                <p:oleObj name="Слайд think-cell" r:id="rId17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="" xmlns:a16="http://schemas.microsoft.com/office/drawing/2014/main" id="{C09A8BCA-0AC5-4653-AE0C-127E1ECAA6AD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.xml"/><Relationship Id="rId7" Type="http://schemas.openxmlformats.org/officeDocument/2006/relationships/oleObject" Target="../embeddings/oleObject2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4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gi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op.prosv.ru/formirovanie-funkcionalnoj-gramotnosti-sbornik-zadach-po-russkomu-yazyku-dlya-8-11-klassov2781" TargetMode="External"/><Relationship Id="rId11" Type="http://schemas.openxmlformats.org/officeDocument/2006/relationships/image" Target="../media/image56.png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hyperlink" Target="https://prosv.ru/pages/pisa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hyperlink" Target="https://shop.prosv.ru/formirovanie-funkcionalnoj-gramotnosti-sbornik-zadach-po-russkomu-yazyku-dlya-8-11-klassov2781" TargetMode="External"/><Relationship Id="rId4" Type="http://schemas.openxmlformats.org/officeDocument/2006/relationships/hyperlink" Target="mailto:vopros@prosv.ru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29.xml"/><Relationship Id="rId7" Type="http://schemas.openxmlformats.org/officeDocument/2006/relationships/image" Target="../media/image1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27.xml"/><Relationship Id="rId10" Type="http://schemas.openxmlformats.org/officeDocument/2006/relationships/hyperlink" Target="mailto:dobrotina.irina@yandex.ru" TargetMode="External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image" Target="../media/image9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fgosreestr.r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/>
          <a:stretch/>
        </p:blipFill>
        <p:spPr>
          <a:xfrm>
            <a:off x="-7293" y="14514"/>
            <a:ext cx="12199293" cy="6843486"/>
          </a:xfrm>
          <a:prstGeom prst="rect">
            <a:avLst/>
          </a:prstGeom>
        </p:spPr>
      </p:pic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7970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8" name="Слайд think-cell" r:id="rId7" imgW="359" imgH="360" progId="TCLayout.ActiveDocument.1">
                  <p:embed/>
                </p:oleObj>
              </mc:Choice>
              <mc:Fallback>
                <p:oleObj name="Слайд think-cell" r:id="rId7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63DCCC5-C5C7-4939-A893-4A4DB73304DC}"/>
              </a:ext>
            </a:extLst>
          </p:cNvPr>
          <p:cNvSpPr/>
          <p:nvPr/>
        </p:nvSpPr>
        <p:spPr>
          <a:xfrm rot="10800000">
            <a:off x="-7293" y="14514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6379" y="5131008"/>
            <a:ext cx="10977053" cy="292388"/>
          </a:xfr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5000"/>
              </a:lnSpc>
            </a:pPr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ГРУППА КОМПАНИЙ «ПРОСВЕЩЕНИЕ»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3845" y="2367401"/>
            <a:ext cx="10804038" cy="2339102"/>
          </a:xfr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«Родная литература (русская)»: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начинаем учебный год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Родная литература.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Литературное чтение на родном языке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 УМК по родной русской литературе и литературному чтению  на родном русском языке</a:t>
            </a: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773" y="5996760"/>
            <a:ext cx="11408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сети Интернет 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ru-RU" sz="1000" dirty="0">
                <a:solidFill>
                  <a:schemeClr val="bg1"/>
                </a:solidFill>
              </a:rPr>
              <a:t>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Издательство  «Просвещение», 2020 г.</a:t>
            </a:r>
          </a:p>
        </p:txBody>
      </p:sp>
      <p:pic>
        <p:nvPicPr>
          <p:cNvPr id="28" name="Picture 7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9" y="1014118"/>
            <a:ext cx="21336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970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/>
              <a:t>      </a:t>
            </a:r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7370975" y="1543452"/>
            <a:ext cx="4359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Предмет «Родная русская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ли­тература» не повторяет содержания  курса «Литература» и сведений                         по истории и теории литературы 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925" y="211068"/>
            <a:ext cx="1000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регионов (Курская область)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29147" y="562679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25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11380" r="59584" b="40426"/>
          <a:stretch/>
        </p:blipFill>
        <p:spPr bwMode="auto">
          <a:xfrm>
            <a:off x="796158" y="973693"/>
            <a:ext cx="5478518" cy="503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9" t="11409" r="14707" b="30426"/>
          <a:stretch/>
        </p:blipFill>
        <p:spPr bwMode="auto">
          <a:xfrm>
            <a:off x="6302818" y="1155710"/>
            <a:ext cx="5472355" cy="549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968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/>
              <a:t>      </a:t>
            </a:r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7370975" y="1543452"/>
            <a:ext cx="4359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Предмет «Родная русская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ли­тература» не повторяет содержания  курса «Литература» и сведений                         по истории и теории литературы 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925" y="211068"/>
            <a:ext cx="1000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регионов (Орловская область)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29147" y="562679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46689" y="1140823"/>
            <a:ext cx="5126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Раздел 1. УНТ области/края.</a:t>
            </a:r>
          </a:p>
          <a:p>
            <a:r>
              <a:rPr lang="ru-RU" dirty="0"/>
              <a:t>Раздел 2. Творчество местных поэтов и писателей</a:t>
            </a:r>
          </a:p>
          <a:p>
            <a:r>
              <a:rPr lang="ru-RU" dirty="0"/>
              <a:t>XIX века, XX века, современные авторы </a:t>
            </a:r>
          </a:p>
          <a:p>
            <a:r>
              <a:rPr lang="ru-RU" dirty="0"/>
              <a:t>Раздел 3. Публицистика области/края.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7" t="15346" r="51367" b="13238"/>
          <a:stretch/>
        </p:blipFill>
        <p:spPr bwMode="auto">
          <a:xfrm>
            <a:off x="906516" y="2449102"/>
            <a:ext cx="3980793" cy="427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15498" r="51078" b="23656"/>
          <a:stretch/>
        </p:blipFill>
        <p:spPr bwMode="auto">
          <a:xfrm>
            <a:off x="5853195" y="1324301"/>
            <a:ext cx="5842650" cy="518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514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8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/>
              <a:t>      </a:t>
            </a:r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7370975" y="1543452"/>
            <a:ext cx="4359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Предмет «Родная русская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ли­тература» не повторяет содержания  курса «Литература» и сведений                         по истории и теории литературы 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925" y="211068"/>
            <a:ext cx="1000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регионов (Брянская область)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29147" y="562679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38959" y="973693"/>
            <a:ext cx="632197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F5597"/>
                </a:solidFill>
              </a:rPr>
              <a:t>На изучение модуля «Литературная </a:t>
            </a:r>
            <a:r>
              <a:rPr lang="ru-RU" sz="2000" dirty="0" err="1">
                <a:solidFill>
                  <a:srgbClr val="2F5597"/>
                </a:solidFill>
              </a:rPr>
              <a:t>Брянщина</a:t>
            </a:r>
            <a:r>
              <a:rPr lang="ru-RU" sz="2000" dirty="0">
                <a:solidFill>
                  <a:srgbClr val="2F5597"/>
                </a:solidFill>
              </a:rPr>
              <a:t>» отводится в 7 классе 35часов, по 1 уроку в неделю.</a:t>
            </a:r>
          </a:p>
          <a:p>
            <a:endParaRPr lang="ru-RU" sz="2000" dirty="0">
              <a:solidFill>
                <a:srgbClr val="2F5597"/>
              </a:solidFill>
            </a:endParaRPr>
          </a:p>
          <a:p>
            <a:r>
              <a:rPr lang="ru-RU" sz="2000" dirty="0">
                <a:solidFill>
                  <a:srgbClr val="2F5597"/>
                </a:solidFill>
              </a:rPr>
              <a:t>«Святая вера в отчий край и дом» - произведения местных авторов о малой родине, </a:t>
            </a:r>
          </a:p>
          <a:p>
            <a:r>
              <a:rPr lang="ru-RU" sz="2000" dirty="0">
                <a:solidFill>
                  <a:srgbClr val="2F5597"/>
                </a:solidFill>
              </a:rPr>
              <a:t>«Листает ветер летопись веков» - историческая тема в местной литературе, </a:t>
            </a:r>
          </a:p>
          <a:p>
            <a:r>
              <a:rPr lang="ru-RU" sz="2000" dirty="0">
                <a:solidFill>
                  <a:srgbClr val="2F5597"/>
                </a:solidFill>
              </a:rPr>
              <a:t>«Давайте жить светло и честно» - нравственные проблемы в произведениях местных писателей, </a:t>
            </a:r>
          </a:p>
          <a:p>
            <a:r>
              <a:rPr lang="ru-RU" sz="2000" dirty="0">
                <a:solidFill>
                  <a:srgbClr val="2F5597"/>
                </a:solidFill>
              </a:rPr>
              <a:t>«Живу в объятии природы» - родная природа в местной литературе, </a:t>
            </a:r>
          </a:p>
          <a:p>
            <a:r>
              <a:rPr lang="ru-RU" sz="2000" dirty="0">
                <a:solidFill>
                  <a:srgbClr val="2F5597"/>
                </a:solidFill>
              </a:rPr>
              <a:t>«Любовь к мудрости» - философские проблемы в творчестве местных писателей, </a:t>
            </a:r>
          </a:p>
          <a:p>
            <a:r>
              <a:rPr lang="ru-RU" sz="2000" dirty="0">
                <a:solidFill>
                  <a:srgbClr val="2F5597"/>
                </a:solidFill>
              </a:rPr>
              <a:t>«Когда полыхала планета» - тема Великой Отечественной войны в произведениях местных писателей.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50000" r="30285" b="17942"/>
          <a:stretch/>
        </p:blipFill>
        <p:spPr bwMode="auto">
          <a:xfrm>
            <a:off x="6557511" y="2440771"/>
            <a:ext cx="5273845" cy="242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344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>
                <a:solidFill>
                  <a:prstClr val="white"/>
                </a:solidFill>
              </a:rPr>
              <a:t>      </a:t>
            </a:r>
            <a:endParaRPr lang="ru-RU" sz="16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7370975" y="1543452"/>
            <a:ext cx="4359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Предмет «Родная русская </a:t>
            </a:r>
          </a:p>
          <a:p>
            <a:r>
              <a:rPr lang="ru-RU" sz="200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ли­тература» не повторяет содержания  курса «Литература» и сведений                         по истории и теории литературы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white"/>
                </a:solidFill>
              </a:rPr>
              <a:pPr/>
              <a:t>13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925" y="211068"/>
            <a:ext cx="1000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регионов (Красноярский край)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prstClr val="white">
                    <a:lumMod val="65000"/>
                  </a:prst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29147" y="562679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37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3" t="37755" r="23163" b="33418"/>
          <a:stretch/>
        </p:blipFill>
        <p:spPr bwMode="auto">
          <a:xfrm>
            <a:off x="450617" y="1150305"/>
            <a:ext cx="5122493" cy="167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8064" y="3231931"/>
            <a:ext cx="5877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Проблемно-тематический принцип:</a:t>
            </a:r>
          </a:p>
          <a:p>
            <a:r>
              <a:rPr lang="ru-RU" dirty="0"/>
              <a:t>5 класс. «Сибирская природа. Сибиряк на своей земле»: </a:t>
            </a:r>
          </a:p>
          <a:p>
            <a:r>
              <a:rPr lang="ru-RU" dirty="0"/>
              <a:t>фольклор, поэты о родной природе, мир детства, сибиряк на своей земле </a:t>
            </a:r>
          </a:p>
          <a:p>
            <a:r>
              <a:rPr lang="ru-RU" dirty="0"/>
              <a:t>6 класс. «Сибирская семья»: мы часть природы, законы доброты, братья наши меньшие</a:t>
            </a:r>
          </a:p>
          <a:p>
            <a:r>
              <a:rPr lang="ru-RU" dirty="0"/>
              <a:t>9 класс. «Человек – род – память»: малая родина, историческая память, быть человеком, время настоящее и будущее</a:t>
            </a:r>
          </a:p>
          <a:p>
            <a:endParaRPr lang="ru-RU" dirty="0"/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t="18502" r="20627" b="15595"/>
          <a:stretch/>
        </p:blipFill>
        <p:spPr bwMode="auto">
          <a:xfrm>
            <a:off x="6238022" y="1634314"/>
            <a:ext cx="5687312" cy="397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48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>
                <a:solidFill>
                  <a:prstClr val="white"/>
                </a:solidFill>
              </a:rPr>
              <a:t>      </a:t>
            </a:r>
            <a:endParaRPr lang="ru-RU" sz="16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white"/>
                </a:solidFill>
              </a:rPr>
              <a:pPr/>
              <a:t>14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925" y="211068"/>
            <a:ext cx="1000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регионов  </a:t>
            </a:r>
            <a:r>
              <a:rPr lang="ru-RU" sz="2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(Смоленская область)</a:t>
            </a:r>
            <a:endParaRPr lang="ru-RU" sz="2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prstClr val="white">
                    <a:lumMod val="65000"/>
                  </a:prst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29147" y="562679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45012" y="1038587"/>
            <a:ext cx="110617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F5597"/>
                </a:solidFill>
              </a:rPr>
              <a:t>СОДЕРЖАНИЕ УЧЕБНОГО </a:t>
            </a:r>
            <a:r>
              <a:rPr lang="ru-RU" dirty="0" smtClean="0">
                <a:solidFill>
                  <a:srgbClr val="2F5597"/>
                </a:solidFill>
              </a:rPr>
              <a:t>ПРЕДМЕТА ,  9 </a:t>
            </a:r>
            <a:r>
              <a:rPr lang="ru-RU" dirty="0">
                <a:solidFill>
                  <a:srgbClr val="2F5597"/>
                </a:solidFill>
              </a:rPr>
              <a:t>КЛАСС (17 ЧАСОВ)</a:t>
            </a:r>
          </a:p>
          <a:p>
            <a:r>
              <a:rPr lang="ru-RU" dirty="0">
                <a:solidFill>
                  <a:srgbClr val="2F5597"/>
                </a:solidFill>
              </a:rPr>
              <a:t>Введение</a:t>
            </a:r>
          </a:p>
          <a:p>
            <a:r>
              <a:rPr lang="ru-RU" dirty="0">
                <a:solidFill>
                  <a:srgbClr val="2F5597"/>
                </a:solidFill>
              </a:rPr>
              <a:t>Книги, которые помогают жить. «Литература — это всё же жизнь души</a:t>
            </a:r>
          </a:p>
          <a:p>
            <a:r>
              <a:rPr lang="ru-RU" dirty="0">
                <a:solidFill>
                  <a:srgbClr val="2F5597"/>
                </a:solidFill>
              </a:rPr>
              <a:t>человеческой, никак не идея. Рассказ должен разбередить душу, войти прямо </a:t>
            </a:r>
            <a:r>
              <a:rPr lang="ru-RU" dirty="0" smtClean="0">
                <a:solidFill>
                  <a:srgbClr val="2F5597"/>
                </a:solidFill>
              </a:rPr>
              <a:t>в сердце</a:t>
            </a:r>
            <a:r>
              <a:rPr lang="ru-RU" dirty="0">
                <a:solidFill>
                  <a:srgbClr val="2F5597"/>
                </a:solidFill>
              </a:rPr>
              <a:t>, утешить, успокоить» (В. Шукшин).</a:t>
            </a:r>
          </a:p>
          <a:p>
            <a:r>
              <a:rPr lang="ru-RU" dirty="0">
                <a:solidFill>
                  <a:srgbClr val="2F5597"/>
                </a:solidFill>
              </a:rPr>
              <a:t>Мир детства</a:t>
            </a:r>
          </a:p>
          <a:p>
            <a:r>
              <a:rPr lang="ru-RU" dirty="0">
                <a:solidFill>
                  <a:srgbClr val="2F5597"/>
                </a:solidFill>
              </a:rPr>
              <a:t>Ю. </a:t>
            </a:r>
            <a:r>
              <a:rPr lang="ru-RU" dirty="0" err="1">
                <a:solidFill>
                  <a:srgbClr val="2F5597"/>
                </a:solidFill>
              </a:rPr>
              <a:t>Куранов</a:t>
            </a:r>
            <a:r>
              <a:rPr lang="ru-RU" dirty="0">
                <a:solidFill>
                  <a:srgbClr val="2F5597"/>
                </a:solidFill>
              </a:rPr>
              <a:t> «Царевна». Детская вера в сказку. «Тихий, древний, </a:t>
            </a:r>
            <a:r>
              <a:rPr lang="ru-RU" dirty="0" smtClean="0">
                <a:solidFill>
                  <a:srgbClr val="2F5597"/>
                </a:solidFill>
              </a:rPr>
              <a:t>мудрый голос </a:t>
            </a:r>
            <a:r>
              <a:rPr lang="ru-RU" dirty="0">
                <a:solidFill>
                  <a:srgbClr val="2F5597"/>
                </a:solidFill>
              </a:rPr>
              <a:t>русской сказки» (А. Ильин). «Обыкновенное чудо».</a:t>
            </a:r>
          </a:p>
          <a:p>
            <a:r>
              <a:rPr lang="ru-RU" dirty="0">
                <a:solidFill>
                  <a:srgbClr val="2F5597"/>
                </a:solidFill>
              </a:rPr>
              <a:t>Нравственность</a:t>
            </a:r>
          </a:p>
          <a:p>
            <a:r>
              <a:rPr lang="ru-RU" dirty="0">
                <a:solidFill>
                  <a:srgbClr val="2F5597"/>
                </a:solidFill>
              </a:rPr>
              <a:t>Ю. Буйда «Продавец добра». Добро как материальные ценности, </a:t>
            </a:r>
            <a:r>
              <a:rPr lang="ru-RU" dirty="0" smtClean="0">
                <a:solidFill>
                  <a:srgbClr val="2F5597"/>
                </a:solidFill>
              </a:rPr>
              <a:t>его всесилие </a:t>
            </a:r>
            <a:r>
              <a:rPr lang="ru-RU" dirty="0">
                <a:solidFill>
                  <a:srgbClr val="2F5597"/>
                </a:solidFill>
              </a:rPr>
              <a:t>в современном писателю мире. Истинный смысл слова «добро</a:t>
            </a:r>
            <a:r>
              <a:rPr lang="ru-RU" dirty="0" smtClean="0">
                <a:solidFill>
                  <a:srgbClr val="2F5597"/>
                </a:solidFill>
              </a:rPr>
              <a:t>». «</a:t>
            </a:r>
            <a:r>
              <a:rPr lang="ru-RU" dirty="0">
                <a:solidFill>
                  <a:srgbClr val="2F5597"/>
                </a:solidFill>
              </a:rPr>
              <a:t>Добра-то много, да добра нет».</a:t>
            </a:r>
          </a:p>
          <a:p>
            <a:r>
              <a:rPr lang="ru-RU" dirty="0">
                <a:solidFill>
                  <a:srgbClr val="2F5597"/>
                </a:solidFill>
              </a:rPr>
              <a:t>А. Алексин «Ты меня слышишь?». Неравнодушие юной девушки, </a:t>
            </a:r>
            <a:r>
              <a:rPr lang="ru-RU" dirty="0" smtClean="0">
                <a:solidFill>
                  <a:srgbClr val="2F5597"/>
                </a:solidFill>
              </a:rPr>
              <a:t>душевная чуткость </a:t>
            </a:r>
            <a:r>
              <a:rPr lang="ru-RU" dirty="0">
                <a:solidFill>
                  <a:srgbClr val="2F5597"/>
                </a:solidFill>
              </a:rPr>
              <a:t>героини-телефонистки, умение услышать внутреннюю </a:t>
            </a:r>
            <a:r>
              <a:rPr lang="ru-RU" dirty="0" smtClean="0">
                <a:solidFill>
                  <a:srgbClr val="2F5597"/>
                </a:solidFill>
              </a:rPr>
              <a:t>тревогу клиента </a:t>
            </a:r>
            <a:r>
              <a:rPr lang="ru-RU" dirty="0">
                <a:solidFill>
                  <a:srgbClr val="2F5597"/>
                </a:solidFill>
              </a:rPr>
              <a:t>– геолога, пришедшего издалека на почту, чтобы в день </a:t>
            </a:r>
            <a:r>
              <a:rPr lang="ru-RU" dirty="0" smtClean="0">
                <a:solidFill>
                  <a:srgbClr val="2F5597"/>
                </a:solidFill>
              </a:rPr>
              <a:t>рождения поговорить </a:t>
            </a:r>
            <a:r>
              <a:rPr lang="ru-RU" dirty="0">
                <a:solidFill>
                  <a:srgbClr val="2F5597"/>
                </a:solidFill>
              </a:rPr>
              <a:t>с женой по телефону. Повесть А. Алексина как «мастерская</a:t>
            </a:r>
          </a:p>
          <a:p>
            <a:r>
              <a:rPr lang="ru-RU" dirty="0">
                <a:solidFill>
                  <a:srgbClr val="2F5597"/>
                </a:solidFill>
              </a:rPr>
              <a:t>доброты».</a:t>
            </a:r>
          </a:p>
          <a:p>
            <a:r>
              <a:rPr lang="ru-RU" dirty="0">
                <a:solidFill>
                  <a:srgbClr val="2F5597"/>
                </a:solidFill>
              </a:rPr>
              <a:t>В. </a:t>
            </a:r>
            <a:r>
              <a:rPr lang="ru-RU" dirty="0" err="1">
                <a:solidFill>
                  <a:srgbClr val="2F5597"/>
                </a:solidFill>
              </a:rPr>
              <a:t>Крупин</a:t>
            </a:r>
            <a:r>
              <a:rPr lang="ru-RU" dirty="0">
                <a:solidFill>
                  <a:srgbClr val="2F5597"/>
                </a:solidFill>
              </a:rPr>
              <a:t> «А ты улыбайся!». Тема добра и зла. Проблема </a:t>
            </a:r>
            <a:r>
              <a:rPr lang="ru-RU" dirty="0" smtClean="0">
                <a:solidFill>
                  <a:srgbClr val="2F5597"/>
                </a:solidFill>
              </a:rPr>
              <a:t>детской жестокости</a:t>
            </a:r>
            <a:r>
              <a:rPr lang="ru-RU" dirty="0">
                <a:solidFill>
                  <a:srgbClr val="2F5597"/>
                </a:solidFill>
              </a:rPr>
              <a:t>, её причины, наша ответственность за неё.</a:t>
            </a:r>
          </a:p>
          <a:p>
            <a:r>
              <a:rPr lang="ru-RU" dirty="0">
                <a:solidFill>
                  <a:srgbClr val="2F5597"/>
                </a:solidFill>
              </a:rPr>
              <a:t>Сочинение-рассуждение на тему: «Быть или не быть добру в этом мире</a:t>
            </a:r>
            <a:r>
              <a:rPr lang="ru-RU" dirty="0" smtClean="0">
                <a:solidFill>
                  <a:srgbClr val="2F5597"/>
                </a:solidFill>
              </a:rPr>
              <a:t>?» или </a:t>
            </a:r>
            <a:r>
              <a:rPr lang="ru-RU" dirty="0">
                <a:solidFill>
                  <a:srgbClr val="2F5597"/>
                </a:solidFill>
              </a:rPr>
              <a:t>«Что такое добро?»</a:t>
            </a:r>
          </a:p>
        </p:txBody>
      </p:sp>
    </p:spTree>
    <p:extLst>
      <p:ext uri="{BB962C8B-B14F-4D97-AF65-F5344CB8AC3E}">
        <p14:creationId xmlns:p14="http://schemas.microsoft.com/office/powerpoint/2010/main" val="88532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>
                <a:solidFill>
                  <a:prstClr val="white"/>
                </a:solidFill>
              </a:rPr>
              <a:t>      </a:t>
            </a:r>
            <a:endParaRPr lang="ru-RU" sz="16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white"/>
                </a:solidFill>
              </a:rPr>
              <a:pPr/>
              <a:t>15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925" y="211068"/>
            <a:ext cx="1000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регионов  </a:t>
            </a:r>
            <a:r>
              <a:rPr lang="ru-RU" sz="2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(Новосибирская  область)</a:t>
            </a:r>
            <a:endParaRPr lang="ru-RU" sz="2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prstClr val="white">
                    <a:lumMod val="65000"/>
                  </a:prst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29147" y="562679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2" t="35692" r="27091" b="22069"/>
          <a:stretch/>
        </p:blipFill>
        <p:spPr bwMode="auto">
          <a:xfrm>
            <a:off x="126925" y="678095"/>
            <a:ext cx="4638675" cy="25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65599" y="1219200"/>
            <a:ext cx="737405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гуманитарного образования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НИПКиПРО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рекомендует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направить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содержание рабочих программ обязательных предметных областей «Родной язык и литературное чтение на родном языке»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язык и родная литература» на освоение особенностей словесности (языка и литературы) малой родины – Сибири (тексты сибирских писателей и поэтов, публицистика Сибири (журналы, газеты));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привлечь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выразительного чтения, разыгрывания, пересказа, анализа языковых средств выразительности в качестве образцов сибирской словесности произведения Ю.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Магалифа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 Стюарт, К. Лисовского, В. Шукшина, В. Шамова, 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Шалина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Щукина, В. Распутина, С. Самойленко, Б.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Богаткова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П. Ершова, И. Уткина, В. Астафьева, 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Береснева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 Белозёрова, Е.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Буравлёва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Коптелова,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Пухначёва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Картушина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93318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9" t="17645" r="24864" b="45942"/>
          <a:stretch/>
        </p:blipFill>
        <p:spPr bwMode="auto">
          <a:xfrm>
            <a:off x="9120351" y="572466"/>
            <a:ext cx="2782614" cy="190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2608" y="465084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НОВЫЙ ПРЕДМЕТ «РОДНАЯ ЛИТЕРАТУРА (РУССКАЯ)»</a:t>
            </a:r>
            <a:br>
              <a:rPr lang="ru-RU" b="1" dirty="0">
                <a:solidFill>
                  <a:srgbClr val="2F5597"/>
                </a:solidFill>
              </a:rPr>
            </a:br>
            <a:r>
              <a:rPr lang="ru-RU" b="1" dirty="0">
                <a:solidFill>
                  <a:srgbClr val="2F5597"/>
                </a:solidFill>
              </a:rPr>
              <a:t>ЦЕЛИ, ЗАДАЧИ, СОДЕРЖАНИЕ</a:t>
            </a:r>
          </a:p>
          <a:p>
            <a:r>
              <a:rPr lang="ru-RU" sz="1600" dirty="0"/>
              <a:t>М.А. Аристова, </a:t>
            </a:r>
            <a:r>
              <a:rPr lang="ru-RU" sz="1600" dirty="0" err="1"/>
              <a:t>к.п.н</a:t>
            </a:r>
            <a:r>
              <a:rPr lang="ru-RU" sz="1600" dirty="0"/>
              <a:t>., старший научный сотрудник лаборатории общего филологического образования ФГБНУ «Институт стратегии развития образования РАО»;</a:t>
            </a:r>
            <a:endParaRPr lang="ru-RU" sz="1600" b="1" i="1" dirty="0"/>
          </a:p>
          <a:p>
            <a:r>
              <a:rPr lang="ru-RU" sz="1600" dirty="0"/>
              <a:t>Н.В. Беляева, </a:t>
            </a:r>
            <a:r>
              <a:rPr lang="ru-RU" sz="1600" dirty="0" err="1"/>
              <a:t>д.п.н</a:t>
            </a:r>
            <a:r>
              <a:rPr lang="ru-RU" sz="1600" dirty="0"/>
              <a:t>., ведущий научный сотрудник лаборатории общего филологического образования ФГБНУ «Институт стратегии развития образования РАО»;</a:t>
            </a:r>
            <a:endParaRPr lang="ru-RU" sz="1600" b="1" i="1" dirty="0"/>
          </a:p>
          <a:p>
            <a:r>
              <a:rPr lang="ru-RU" sz="1600" dirty="0"/>
              <a:t>Ж.Н. Критарова, </a:t>
            </a:r>
            <a:r>
              <a:rPr lang="ru-RU" sz="1600" dirty="0" err="1"/>
              <a:t>к.п.н</a:t>
            </a:r>
            <a:r>
              <a:rPr lang="ru-RU" sz="1600" dirty="0"/>
              <a:t>., старший научный сотрудник лаборатории общего филологического образования ФГБНУ «Институт стратегии развития образования РАО»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4269" y="3296977"/>
            <a:ext cx="11177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2F5597"/>
                </a:solidFill>
              </a:rPr>
              <a:t>От класса к классу могут быть протянуты </a:t>
            </a:r>
            <a:r>
              <a:rPr lang="ru-RU" b="1" i="1" dirty="0">
                <a:solidFill>
                  <a:srgbClr val="2F5597"/>
                </a:solidFill>
              </a:rPr>
              <a:t>сквозные содержательные линии</a:t>
            </a:r>
            <a:r>
              <a:rPr lang="ru-RU" i="1" dirty="0">
                <a:solidFill>
                  <a:srgbClr val="2F5597"/>
                </a:solidFill>
              </a:rPr>
              <a:t>, выделены темы, связанные с национальной спецификой русских традиций, быта и нравов, и </a:t>
            </a:r>
            <a:r>
              <a:rPr lang="ru-RU" b="1" i="1" dirty="0">
                <a:solidFill>
                  <a:srgbClr val="2F5597"/>
                </a:solidFill>
              </a:rPr>
              <a:t>ключевые слова</a:t>
            </a:r>
            <a:r>
              <a:rPr lang="ru-RU" i="1" dirty="0">
                <a:solidFill>
                  <a:srgbClr val="2F5597"/>
                </a:solidFill>
              </a:rPr>
              <a:t>, которые показывают важные для национального сознания ценностные понятия, проявляющиеся в культурном пространстве на протяжении длительного времени - вплоть до наших дней.</a:t>
            </a:r>
          </a:p>
          <a:p>
            <a:r>
              <a:rPr lang="ru-RU" i="1" dirty="0">
                <a:solidFill>
                  <a:srgbClr val="2F5597"/>
                </a:solidFill>
              </a:rPr>
              <a:t>Ключевые слова, отражающие культурные понятия, формирующие ценностное поле русской литературы, объединяют произведения в сквозные линии (например, родные просторы - русский лес - берёза). </a:t>
            </a:r>
            <a:r>
              <a:rPr lang="ru-RU" b="1" i="1" dirty="0" err="1">
                <a:solidFill>
                  <a:srgbClr val="2F5597"/>
                </a:solidFill>
              </a:rPr>
              <a:t>Подтемы</a:t>
            </a:r>
            <a:r>
              <a:rPr lang="ru-RU" b="1" i="1" dirty="0">
                <a:solidFill>
                  <a:srgbClr val="2F5597"/>
                </a:solidFill>
              </a:rPr>
              <a:t> проблемно-тематических блоков </a:t>
            </a:r>
            <a:r>
              <a:rPr lang="ru-RU" i="1" dirty="0">
                <a:solidFill>
                  <a:srgbClr val="2F5597"/>
                </a:solidFill>
              </a:rPr>
              <a:t>могут быть связаны с национально-культурной спецификой русских традиций, быта и нравов (например, национальные праздники - Масленица - блины), а также с произведениями, раскрывающими основные черты русского национального характера и загадки русской души (например, русский характер - защитники Родины - поэты, павшие на Великой Отечественной войне), с проблемами взросления подростков, сохранения и развития русского языка и т. 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901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8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6144" y="313104"/>
            <a:ext cx="10760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«Родная литература (русская)»</a:t>
            </a:r>
          </a:p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курса и учебных пособий для основной  школы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6144" y="1529255"/>
            <a:ext cx="416973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Программа учебного предмета «Родная литература (русская)» для 5–9 классов основной школы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сочетание  проблемно-тематического, концентрического и хронологического принципов;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содержание программы для каждого класса включает произведения фольклора, русской классики и современной литературы, актуализирующие вечные проблемы и ценности (добро и зло, природа и человек, дом и семья, сострадание и жестокость, великодушие и милосердие, нравственный выбор человека и др.). </a:t>
            </a:r>
          </a:p>
          <a:p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418181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6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37792" y="1510210"/>
            <a:ext cx="668754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соответствии с указанными общими принципами формирования содержания курса «Родная литература (русская)» в программе выделяются три содержательные линии (три проблемно-тематических блока): </a:t>
            </a:r>
          </a:p>
          <a:p>
            <a:r>
              <a:rPr lang="ru-RU" sz="2000" dirty="0"/>
              <a:t>•	«Россия – родина моя»; </a:t>
            </a:r>
          </a:p>
          <a:p>
            <a:r>
              <a:rPr lang="ru-RU" sz="2000" dirty="0"/>
              <a:t>•	«Русские традиции»; </a:t>
            </a:r>
          </a:p>
          <a:p>
            <a:r>
              <a:rPr lang="ru-RU" sz="2000" dirty="0"/>
              <a:t>•	«Русский характер – русская душа».</a:t>
            </a:r>
          </a:p>
          <a:p>
            <a:pPr algn="ctr"/>
            <a:r>
              <a:rPr lang="ru-RU" sz="2400" dirty="0">
                <a:solidFill>
                  <a:srgbClr val="2F5597"/>
                </a:solidFill>
              </a:rPr>
              <a:t>РАЗДЕЛ 1. РОССИЯ – РОДИНА МОЯ</a:t>
            </a:r>
          </a:p>
          <a:p>
            <a:r>
              <a:rPr lang="ru-RU" sz="2400" b="1" dirty="0">
                <a:solidFill>
                  <a:srgbClr val="2F5597"/>
                </a:solidFill>
              </a:rPr>
              <a:t>Преданья старины глубокой</a:t>
            </a:r>
          </a:p>
          <a:p>
            <a:r>
              <a:rPr lang="ru-RU" sz="2400" i="1" dirty="0">
                <a:solidFill>
                  <a:srgbClr val="2F5597"/>
                </a:solidFill>
              </a:rPr>
              <a:t>5 класс: Пословицы и поговорки о Родине, России, русском народе. Русские народные и литературные сказки </a:t>
            </a:r>
          </a:p>
          <a:p>
            <a:r>
              <a:rPr lang="ru-RU" sz="2400" i="1" dirty="0">
                <a:solidFill>
                  <a:srgbClr val="2F5597"/>
                </a:solidFill>
              </a:rPr>
              <a:t>9 класс: Отечественная война 1812 года в русском фольклоре и литературе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894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=""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6144" y="313104"/>
            <a:ext cx="10760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«Родная литература (русская)»</a:t>
            </a:r>
          </a:p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курса и учебных пособий для основной  школы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5577" y="2081903"/>
            <a:ext cx="36586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Текст</a:t>
            </a:r>
          </a:p>
          <a:p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Шрифт: </a:t>
            </a:r>
            <a:r>
              <a:rPr lang="en-U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Open Sans Light</a:t>
            </a:r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(14)</a:t>
            </a:r>
          </a:p>
          <a:p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418181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3975" y="1597445"/>
            <a:ext cx="2089587" cy="288374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863" y="1493569"/>
            <a:ext cx="3244639" cy="437754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2381" y="3887266"/>
            <a:ext cx="2457526" cy="261455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5791" y="1493570"/>
            <a:ext cx="2273341" cy="30914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144476" y="4685940"/>
            <a:ext cx="5882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Содержательные линии курса родной русской литера­туры акцентируют внимание на ценностных категориях, актуальных как для исторического прошлого, так и для наших дней. Они представлены в таких тематических блоках, как, например, «Тепло родного дома» и  «Загадки русской души», куда включаются не только произведения русской классики, но и более близкие и понятные детям книги современных авторов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6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</p:spTree>
    <p:extLst>
      <p:ext uri="{BB962C8B-B14F-4D97-AF65-F5344CB8AC3E}">
        <p14:creationId xmlns:p14="http://schemas.microsoft.com/office/powerpoint/2010/main" val="983201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=""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/>
              <a:t>19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15204" y="604351"/>
            <a:ext cx="9518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Диалогический контекст курса русской родной литературы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57279" y="1380842"/>
            <a:ext cx="46048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Курс дает возможность выявления </a:t>
            </a:r>
          </a:p>
          <a:p>
            <a:r>
              <a:rPr lang="ru-RU" sz="1600" dirty="0">
                <a:solidFill>
                  <a:srgbClr val="2F559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диа­логического контекста 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прошлого и современного, русской и других национальных культур. </a:t>
            </a:r>
          </a:p>
          <a:p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Каждая содержательная линия предусматривает такой вариативный компонент со­держания курса родной русской литературы, который пред­полагает </a:t>
            </a:r>
            <a:r>
              <a:rPr lang="ru-RU" sz="1600" dirty="0">
                <a:solidFill>
                  <a:srgbClr val="2F559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обращение к литературе народов России и мира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обладающей высоким ценностным потенциалом, и </a:t>
            </a:r>
            <a:r>
              <a:rPr lang="ru-RU" sz="1600" dirty="0">
                <a:solidFill>
                  <a:srgbClr val="2F559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произве­дениям молодых современных авторов  из разных регионов многонациональной России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если их творчество является «визитной карточкой» литературы региона.</a:t>
            </a:r>
          </a:p>
          <a:p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отдельные тематические блоки содержания могут быть введены литературные произведения, которые включают в круг национально-специфических явлений образы и моти­вы, отраженные средствами живописи, музыки, кино, театра, что позволяет актуализировать </a:t>
            </a:r>
            <a:r>
              <a:rPr lang="ru-RU" sz="1600" dirty="0">
                <a:solidFill>
                  <a:srgbClr val="2F559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диалог искусств </a:t>
            </a:r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русской культуре. </a:t>
            </a:r>
          </a:p>
          <a:p>
            <a:endParaRPr lang="ru-RU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2178" y="1380842"/>
            <a:ext cx="3182139" cy="431797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6334" y="2441864"/>
            <a:ext cx="2994135" cy="395193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</p:spTree>
    <p:extLst>
      <p:ext uri="{BB962C8B-B14F-4D97-AF65-F5344CB8AC3E}">
        <p14:creationId xmlns:p14="http://schemas.microsoft.com/office/powerpoint/2010/main" val="350020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7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=""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7ED3B4AB-2944-4CB8-974F-92CE170CCDE7}"/>
              </a:ext>
            </a:extLst>
          </p:cNvPr>
          <p:cNvSpPr/>
          <p:nvPr/>
        </p:nvSpPr>
        <p:spPr>
          <a:xfrm rot="10800000">
            <a:off x="6207154" y="996726"/>
            <a:ext cx="5000367" cy="5836745"/>
          </a:xfrm>
          <a:prstGeom prst="rect">
            <a:avLst/>
          </a:prstGeom>
          <a:gradFill>
            <a:gsLst>
              <a:gs pos="0">
                <a:srgbClr val="00B0F0"/>
              </a:gs>
              <a:gs pos="88000">
                <a:srgbClr val="2D2B8D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357793" y="633480"/>
            <a:ext cx="4849728" cy="5570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/>
              <a:t>      </a:t>
            </a:r>
            <a:r>
              <a:rPr lang="ru-RU" sz="2000" b="1" dirty="0"/>
              <a:t>НОРМАТИВНАЯ ОСНОВА КУРСА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Федеральный закон от 29 декабря 2012 г. № 273-ФЗ «Об образовании в Российской Федерации»;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Федеральный закон от 3 августа 2018 г. № 317-ФЗ «О внесении из­менений в статьи 11 и 14 Федерального закона «Об об­разовании                в Российской Федерации»;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Федеральный закон от 31.07.2020 N 304-ФЗ "О внесении изменений в Федеральный закон «Об образовании в Российской Федерации" по вопросам воспитания обучающихся»;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приказ Министерства образования и науки Российской Федерации  от 17 дека­бря 2010 г. № 1897 «Об утверждении федерального                                госу­дарственного образовательного стандарта основного общего образования»     (в редакции приказа  </a:t>
            </a:r>
            <a:r>
              <a:rPr lang="ru-RU" dirty="0" err="1"/>
              <a:t>Минобрнауки</a:t>
            </a:r>
            <a:r>
              <a:rPr lang="ru-RU" dirty="0"/>
              <a:t> России            от 31 декабря 2015 г. № 1577).</a:t>
            </a:r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894" y="1847020"/>
            <a:ext cx="55889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«… общероссийская гражданская идентичность основана на сохранении русской культурной доминанты, присущей всем народам, населяющим РФ. Современное российское общество объединяет единый культурный код, который ос­нован на сохранении и развитии русской культуры и языка, исторического и культурного наследия всех народов РФ и в котором заключены такие основополагающие общече­ловеческие принципы, как уважение самобытных традиций народов, населяющих РФ, и интегрирование их лучших достижений в единую российскую культуру.»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</a:endParaRPr>
          </a:p>
          <a:p>
            <a:r>
              <a:rPr lang="ru-R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Указ Президента РФ от б дека­бря 2018 г. № 703 «О внесении изменений в Стратегию государственной национальной политики РФ на период до 2025 года, утвержденную Указом Президента РФ от 19 декабря 2012 г. № 1666 (п. 11.1)»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6925" y="211068"/>
            <a:ext cx="1000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Цель введения курса «Родная литература (русская)»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893" y="831357"/>
            <a:ext cx="58392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Основной целью курса является  сохранение русского языка, литературы и культуры как способа обеспечения национальной безопасности страны.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786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84786" y="562679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58315" y="832748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19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=""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/>
              <a:t>19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96876" y="627444"/>
            <a:ext cx="9649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УМК «Родная русская литература». Учебное пособие для 5 класса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2721" y="2628050"/>
            <a:ext cx="2807468" cy="380739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04" y="1473853"/>
            <a:ext cx="3034409" cy="402406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6938" y="1369513"/>
            <a:ext cx="3277431" cy="448065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4098" y="2659828"/>
            <a:ext cx="2935303" cy="393205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</p:spTree>
    <p:extLst>
      <p:ext uri="{BB962C8B-B14F-4D97-AF65-F5344CB8AC3E}">
        <p14:creationId xmlns:p14="http://schemas.microsoft.com/office/powerpoint/2010/main" val="3538585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=""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464369" y="5237768"/>
            <a:ext cx="231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/>
              <a:t>19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16051" y="327362"/>
            <a:ext cx="10202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УМК «Родная русская литература».</a:t>
            </a:r>
          </a:p>
          <a:p>
            <a:r>
              <a:rPr lang="ru-RU" sz="2400" b="1" spc="-4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система рубрик учебных пособий </a:t>
            </a: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5-9 классов</a:t>
            </a:r>
            <a:endParaRPr lang="ru-RU" sz="2400" b="1" spc="-4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578" y="3819140"/>
            <a:ext cx="4575756" cy="19443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6987" y="4430036"/>
            <a:ext cx="4138334" cy="1615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8062" y="1454724"/>
            <a:ext cx="2398034" cy="22215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578" y="1541075"/>
            <a:ext cx="4138484" cy="20488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9966" y="1346191"/>
            <a:ext cx="4050710" cy="2903009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</p:spTree>
    <p:extLst>
      <p:ext uri="{BB962C8B-B14F-4D97-AF65-F5344CB8AC3E}">
        <p14:creationId xmlns:p14="http://schemas.microsoft.com/office/powerpoint/2010/main" val="1348756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54967" y="408729"/>
            <a:ext cx="8063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Примеры взаимосвязи рубрик (9 класс)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418181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3268" y="2017985"/>
            <a:ext cx="4453759" cy="36933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/>
              <a:t>А.С.Пушкин</a:t>
            </a:r>
            <a:r>
              <a:rPr lang="ru-RU" dirty="0"/>
              <a:t>, «Полководец»</a:t>
            </a:r>
          </a:p>
          <a:p>
            <a:r>
              <a:rPr lang="ru-RU" dirty="0"/>
              <a:t>…О вождь несчастливый!... Суров был жребий твой:</a:t>
            </a:r>
          </a:p>
          <a:p>
            <a:r>
              <a:rPr lang="ru-RU" dirty="0"/>
              <a:t>Всё в жертву ты принёс земле тебе чужой.</a:t>
            </a:r>
          </a:p>
          <a:p>
            <a:r>
              <a:rPr lang="ru-RU" dirty="0"/>
              <a:t>Непроницаемый для взгляда черни дикой,</a:t>
            </a:r>
          </a:p>
          <a:p>
            <a:r>
              <a:rPr lang="ru-RU" dirty="0"/>
              <a:t>В </a:t>
            </a:r>
            <a:r>
              <a:rPr lang="ru-RU" dirty="0" err="1"/>
              <a:t>молчаньи</a:t>
            </a:r>
            <a:r>
              <a:rPr lang="ru-RU" dirty="0"/>
              <a:t> </a:t>
            </a:r>
            <a:r>
              <a:rPr lang="ru-RU" dirty="0" err="1"/>
              <a:t>шел</a:t>
            </a:r>
            <a:r>
              <a:rPr lang="ru-RU" dirty="0"/>
              <a:t> один ты с </a:t>
            </a:r>
            <a:r>
              <a:rPr lang="ru-RU" dirty="0" err="1"/>
              <a:t>мыслию</a:t>
            </a:r>
            <a:r>
              <a:rPr lang="ru-RU" dirty="0"/>
              <a:t> великой,</a:t>
            </a:r>
          </a:p>
          <a:p>
            <a:r>
              <a:rPr lang="ru-RU" dirty="0"/>
              <a:t>И в имени </a:t>
            </a:r>
            <a:r>
              <a:rPr lang="ru-RU" dirty="0" err="1"/>
              <a:t>твоем</a:t>
            </a:r>
            <a:r>
              <a:rPr lang="ru-RU" dirty="0"/>
              <a:t> звук чуждый не </a:t>
            </a:r>
            <a:r>
              <a:rPr lang="ru-RU" dirty="0" err="1"/>
              <a:t>взлюбя</a:t>
            </a:r>
            <a:r>
              <a:rPr lang="ru-RU" dirty="0"/>
              <a:t>,</a:t>
            </a:r>
          </a:p>
          <a:p>
            <a:r>
              <a:rPr lang="ru-RU" dirty="0"/>
              <a:t>Своими криками преследуя тебя,</a:t>
            </a:r>
          </a:p>
          <a:p>
            <a:r>
              <a:rPr lang="ru-RU" dirty="0"/>
              <a:t>Народ, таинственно спасаемый тобою,</a:t>
            </a:r>
          </a:p>
          <a:p>
            <a:r>
              <a:rPr lang="ru-RU" dirty="0"/>
              <a:t>Ругался над твоей священной сединою.</a:t>
            </a:r>
          </a:p>
          <a:p>
            <a:r>
              <a:rPr lang="ru-RU" dirty="0"/>
              <a:t>И тот, чей острый ум тебя и постигал,</a:t>
            </a:r>
          </a:p>
          <a:p>
            <a:r>
              <a:rPr lang="ru-RU" dirty="0"/>
              <a:t>В угоду им тебя лукаво порицал...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4967" y="2128344"/>
            <a:ext cx="2948152" cy="1379483"/>
          </a:xfrm>
          <a:prstGeom prst="round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F5597"/>
                </a:solidFill>
              </a:rPr>
              <a:t>Историко-культурный комментарий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54967" y="4382815"/>
            <a:ext cx="2948152" cy="1379483"/>
          </a:xfrm>
          <a:prstGeom prst="round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2F5597"/>
                </a:solidFill>
              </a:rPr>
              <a:t>Из первых уст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759007" y="2017986"/>
            <a:ext cx="2948152" cy="1379483"/>
          </a:xfrm>
          <a:prstGeom prst="round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F5597"/>
                </a:solidFill>
              </a:rPr>
              <a:t>Литературные имена России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827021" y="4275083"/>
            <a:ext cx="2948152" cy="1379483"/>
          </a:xfrm>
          <a:prstGeom prst="round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F5597"/>
                </a:solidFill>
              </a:rPr>
              <a:t>Диалог искусств</a:t>
            </a:r>
          </a:p>
        </p:txBody>
      </p:sp>
    </p:spTree>
    <p:extLst>
      <p:ext uri="{BB962C8B-B14F-4D97-AF65-F5344CB8AC3E}">
        <p14:creationId xmlns:p14="http://schemas.microsoft.com/office/powerpoint/2010/main" val="4273740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6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=""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54967" y="408729"/>
            <a:ext cx="8063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Учебный предмет </a:t>
            </a:r>
          </a:p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«Литературное чтение на родном (русском) языке»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8637" y="1515281"/>
            <a:ext cx="52638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соответствии с требованиями ФГОС НОО к результатам освоения основной образовательной программы по учебному предмету «Литературное чтение на родном языке» курс формирует следующее  понимание родной литературы как: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одной из основных национально-культурных ценностей народа,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особого способа познания жизни,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явления национальной и мировой культуры,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средства сохранения и передачи нравственных ценностей и традиций,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средства формирования представлений о мире, национальной истории и культуре,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средства воспитания потребности в систематическом чтении на родном языке для обеспечения культурной самоидентификации. </a:t>
            </a:r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418181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813" y="1515281"/>
            <a:ext cx="3530345" cy="48410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</p:spTree>
    <p:extLst>
      <p:ext uri="{BB962C8B-B14F-4D97-AF65-F5344CB8AC3E}">
        <p14:creationId xmlns:p14="http://schemas.microsoft.com/office/powerpoint/2010/main" val="714367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=""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09190" y="408729"/>
            <a:ext cx="9022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«Литературное чтение на родном (русском) языке»</a:t>
            </a:r>
          </a:p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«Литературное чтение»: связь учебных предметов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418181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701" y="2920300"/>
            <a:ext cx="2463029" cy="3126404"/>
          </a:xfrm>
          <a:prstGeom prst="rect">
            <a:avLst/>
          </a:prstGeom>
          <a:ln>
            <a:solidFill>
              <a:srgbClr val="D64214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27" y="1515452"/>
            <a:ext cx="2908776" cy="398872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056" y="2927407"/>
            <a:ext cx="4586464" cy="3112190"/>
          </a:xfrm>
          <a:prstGeom prst="rect">
            <a:avLst/>
          </a:prstGeom>
          <a:ln>
            <a:solidFill>
              <a:srgbClr val="D64214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329702" y="1521487"/>
            <a:ext cx="76810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Курс «Литературное чтение на русском родном языке», основанный на тех же принципах,               что и основной курс «Литературное чтение», предусматривает знакомство младших школьников с произведениями русской литературы, в которых наиболее ярко отражены духовные основы русской культуры, русский национальный характер, обычаи, традиции русского народа.</a:t>
            </a:r>
            <a:endParaRPr lang="ru-RU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61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</p:spTree>
    <p:extLst>
      <p:ext uri="{BB962C8B-B14F-4D97-AF65-F5344CB8AC3E}">
        <p14:creationId xmlns:p14="http://schemas.microsoft.com/office/powerpoint/2010/main" val="2065920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=""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7036" y="558194"/>
            <a:ext cx="11233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Учебные предметы «Литературное чтение </a:t>
            </a:r>
          </a:p>
          <a:p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родном (русском)  языке» и «Родной язык (русский )»: общие принципы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418181"/>
            <a:ext cx="11229949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2095" y="1516018"/>
            <a:ext cx="40420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Учебный предмет «Литературное чтение на родном (русском) языке» </a:t>
            </a:r>
            <a:r>
              <a:rPr lang="ru-RU" sz="2000" dirty="0">
                <a:solidFill>
                  <a:srgbClr val="2F559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тесно связан с предметом                  «Родной язык (русский)» </a:t>
            </a: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и способствует обогащению речи школьников, развитию их речевой культуры и коммуникативной компетенции. </a:t>
            </a:r>
          </a:p>
          <a:p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Оба курса объединяет                      </a:t>
            </a:r>
            <a:r>
              <a:rPr lang="ru-RU" sz="2000" dirty="0">
                <a:solidFill>
                  <a:srgbClr val="2F559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культурно-исторический  подход                                       к представлению дидактического материала</a:t>
            </a: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на основе которого выстраиваются проблемно-тематические блоки, отраженные                в структуре учебных пособий.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234" y="1516018"/>
            <a:ext cx="3145427" cy="294364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9594" y="3210791"/>
            <a:ext cx="4700781" cy="3065298"/>
          </a:xfrm>
          <a:prstGeom prst="rect">
            <a:avLst/>
          </a:prstGeom>
          <a:ln>
            <a:solidFill>
              <a:srgbClr val="D64214"/>
            </a:solidFill>
          </a:ln>
        </p:spPr>
      </p:pic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61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</p:spTree>
    <p:extLst>
      <p:ext uri="{BB962C8B-B14F-4D97-AF65-F5344CB8AC3E}">
        <p14:creationId xmlns:p14="http://schemas.microsoft.com/office/powerpoint/2010/main" val="1305193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7" t="24187" r="17120" b="52263"/>
          <a:stretch/>
        </p:blipFill>
        <p:spPr bwMode="auto">
          <a:xfrm>
            <a:off x="181303" y="268013"/>
            <a:ext cx="5621862" cy="23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53643" r="52021" b="27065"/>
          <a:stretch/>
        </p:blipFill>
        <p:spPr bwMode="auto">
          <a:xfrm>
            <a:off x="386254" y="3133395"/>
            <a:ext cx="5645019" cy="194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54253" r="13939" b="20729"/>
          <a:stretch/>
        </p:blipFill>
        <p:spPr bwMode="auto">
          <a:xfrm>
            <a:off x="6207589" y="1163984"/>
            <a:ext cx="5992024" cy="246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56941" y="4106916"/>
            <a:ext cx="5493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«Диалог культур»</a:t>
            </a:r>
          </a:p>
          <a:p>
            <a:r>
              <a:rPr lang="ru-RU" dirty="0"/>
              <a:t>Какими предстают родина и чужбина в пословицах и поговорках разных народов? Что общего у них с русскими пословицами и поговорками, а в чём различие?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8539" y="5395748"/>
            <a:ext cx="8445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F5597"/>
                </a:solidFill>
              </a:rPr>
              <a:t>Проект:</a:t>
            </a:r>
          </a:p>
          <a:p>
            <a:r>
              <a:rPr lang="ru-RU" dirty="0"/>
              <a:t>Составьте сборник пословиц и поговорок о Москве. Объясните их значение, подберите к ним примеры из стихотворений русских поэтов. По желанию нарисуйте или подберите иллюстрации.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0117" y="215065"/>
            <a:ext cx="50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уроки в 5 классе</a:t>
            </a:r>
          </a:p>
        </p:txBody>
      </p:sp>
    </p:spTree>
    <p:extLst>
      <p:ext uri="{BB962C8B-B14F-4D97-AF65-F5344CB8AC3E}">
        <p14:creationId xmlns:p14="http://schemas.microsoft.com/office/powerpoint/2010/main" val="446722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755524" y="88941"/>
            <a:ext cx="50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уроки в 9 классе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0717" y="599090"/>
            <a:ext cx="11414235" cy="5849007"/>
          </a:xfrm>
        </p:spPr>
        <p:txBody>
          <a:bodyPr>
            <a:normAutofit/>
          </a:bodyPr>
          <a:lstStyle/>
          <a:p>
            <a:r>
              <a:rPr lang="ru-RU" sz="2400" dirty="0"/>
              <a:t>Вспомните, какие произведения русских писателей об Отечественной войне 1812 года вы читали? Что вам в них особенно запомнилось?</a:t>
            </a:r>
          </a:p>
          <a:p>
            <a:r>
              <a:rPr lang="ru-RU" sz="2400" dirty="0"/>
              <a:t>Прочитайте русскую народную историческую песню и стихотворения В.А. Жуковского и А.С. Пушкина о войне 1812 года и подумайте, какая мысль объединяет столь разные произведения? </a:t>
            </a:r>
          </a:p>
          <a:p>
            <a:r>
              <a:rPr lang="ru-RU" sz="2400" dirty="0"/>
              <a:t>Рассмотрите рисунок-карикатуру, выполненную художником И.И. </a:t>
            </a:r>
            <a:r>
              <a:rPr lang="ru-RU" sz="2400" dirty="0" err="1"/>
              <a:t>Теребенёвым</a:t>
            </a:r>
            <a:r>
              <a:rPr lang="ru-RU" sz="2400" dirty="0"/>
              <a:t> – автором популярной серии из 43 гравюр, высмеивавших Наполеона и его армию (так называемые «</a:t>
            </a:r>
            <a:r>
              <a:rPr lang="ru-RU" sz="2400" dirty="0" err="1"/>
              <a:t>Теребенёвские</a:t>
            </a:r>
            <a:r>
              <a:rPr lang="ru-RU" sz="2400" dirty="0"/>
              <a:t> листы»). Обратите внимание на подпись к рисунку, стилизованную под народную речь. Как вы считаете, соответствует ли эта карикатура и подпись к ней по настроению и смыслу народной песне </a:t>
            </a:r>
            <a:r>
              <a:rPr lang="ru-RU" sz="2400" i="1" dirty="0"/>
              <a:t>«Как не две </a:t>
            </a:r>
            <a:r>
              <a:rPr lang="ru-RU" sz="2400" i="1" dirty="0" err="1"/>
              <a:t>тученьки</a:t>
            </a:r>
            <a:r>
              <a:rPr lang="ru-RU" sz="2400" i="1" dirty="0"/>
              <a:t> не две </a:t>
            </a:r>
            <a:r>
              <a:rPr lang="ru-RU" sz="2400" i="1" dirty="0" err="1"/>
              <a:t>грозныя</a:t>
            </a:r>
            <a:r>
              <a:rPr lang="ru-RU" sz="2400" i="1" dirty="0"/>
              <a:t>…»</a:t>
            </a:r>
            <a:r>
              <a:rPr lang="ru-RU" sz="2400" dirty="0"/>
              <a:t>? Докажите свою позицию.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i="1" dirty="0" err="1"/>
              <a:t>Наполеонова</a:t>
            </a:r>
            <a:r>
              <a:rPr lang="ru-RU" sz="1800" i="1" dirty="0"/>
              <a:t> пляска. Карикатура. Худ. И.И. </a:t>
            </a:r>
            <a:r>
              <a:rPr lang="ru-RU" sz="1800" i="1" dirty="0" err="1"/>
              <a:t>Теребенёв</a:t>
            </a:r>
            <a:r>
              <a:rPr lang="ru-RU" sz="1800" i="1" dirty="0"/>
              <a:t>. 1813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i="1" dirty="0"/>
              <a:t>Подпись: «Не удалось тебе нас переладить на свою погудку: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i="1" dirty="0"/>
              <a:t>Попляши же, басурман, под нашу дудку!»</a:t>
            </a:r>
          </a:p>
          <a:p>
            <a:pPr algn="r">
              <a:spcBef>
                <a:spcPts val="0"/>
              </a:spcBef>
            </a:pPr>
            <a:endParaRPr lang="ru-RU" sz="2000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89" y="4210291"/>
            <a:ext cx="3075521" cy="249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7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145" y="543910"/>
            <a:ext cx="10825655" cy="56330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Чтение стихотворения В.А. Жуковского «Певец во стане русских воинов» </a:t>
            </a:r>
          </a:p>
          <a:p>
            <a:r>
              <a:rPr lang="ru-RU" dirty="0"/>
              <a:t>Обратите внимание на особенность построения стихотворения: в нем на призывы Певца отвечают Воины. Как вы можете охарактеризовать образ Певца? Как вы думаете, в чем заключается смысл собирательного образа Воинов?  </a:t>
            </a:r>
          </a:p>
          <a:p>
            <a:r>
              <a:rPr lang="ru-RU" dirty="0"/>
              <a:t>Каким предстаёт в стихотворении Жуковского образ вождя? Назовите его имя и кратко расскажите о нем. В каких ещё произведениях русских писателей нарисован образ этого полководца? Что в них общего, а в чем они отличаются?</a:t>
            </a:r>
          </a:p>
          <a:p>
            <a:r>
              <a:rPr lang="ru-RU" dirty="0"/>
              <a:t>Для более полного ответа на этот вопрос учащиеся могут обратиться к </a:t>
            </a:r>
            <a:r>
              <a:rPr lang="ru-RU" b="1" dirty="0"/>
              <a:t>историко-культурному комментарию</a:t>
            </a:r>
            <a:r>
              <a:rPr lang="ru-RU" dirty="0"/>
              <a:t>, который дан в специальной рубрике учебника. Это поможет не только уточнить понимание текста произведения, но и расширит представления учеников о его историческом контексте.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796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54967" y="408729"/>
            <a:ext cx="8063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Первые уроки в 9 классе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418181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3268" y="2017985"/>
            <a:ext cx="4453759" cy="36933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/>
              <a:t>А.С.Пушкин</a:t>
            </a:r>
            <a:r>
              <a:rPr lang="ru-RU" dirty="0"/>
              <a:t>, «Полководец»</a:t>
            </a:r>
          </a:p>
          <a:p>
            <a:r>
              <a:rPr lang="ru-RU" dirty="0"/>
              <a:t>…О вождь несчастливый!... Суров был жребий твой:</a:t>
            </a:r>
          </a:p>
          <a:p>
            <a:r>
              <a:rPr lang="ru-RU" dirty="0"/>
              <a:t>Всё в жертву ты принёс земле тебе чужой.</a:t>
            </a:r>
          </a:p>
          <a:p>
            <a:r>
              <a:rPr lang="ru-RU" dirty="0"/>
              <a:t>Непроницаемый для взгляда черни дикой,</a:t>
            </a:r>
          </a:p>
          <a:p>
            <a:r>
              <a:rPr lang="ru-RU" dirty="0"/>
              <a:t>В </a:t>
            </a:r>
            <a:r>
              <a:rPr lang="ru-RU" dirty="0" err="1"/>
              <a:t>молчаньи</a:t>
            </a:r>
            <a:r>
              <a:rPr lang="ru-RU" dirty="0"/>
              <a:t> </a:t>
            </a:r>
            <a:r>
              <a:rPr lang="ru-RU" dirty="0" err="1"/>
              <a:t>шел</a:t>
            </a:r>
            <a:r>
              <a:rPr lang="ru-RU" dirty="0"/>
              <a:t> один ты с </a:t>
            </a:r>
            <a:r>
              <a:rPr lang="ru-RU" dirty="0" err="1"/>
              <a:t>мыслию</a:t>
            </a:r>
            <a:r>
              <a:rPr lang="ru-RU" dirty="0"/>
              <a:t> великой,</a:t>
            </a:r>
          </a:p>
          <a:p>
            <a:r>
              <a:rPr lang="ru-RU" dirty="0"/>
              <a:t>И в имени </a:t>
            </a:r>
            <a:r>
              <a:rPr lang="ru-RU" dirty="0" err="1"/>
              <a:t>твоем</a:t>
            </a:r>
            <a:r>
              <a:rPr lang="ru-RU" dirty="0"/>
              <a:t> звук чуждый не </a:t>
            </a:r>
            <a:r>
              <a:rPr lang="ru-RU" dirty="0" err="1"/>
              <a:t>взлюбя</a:t>
            </a:r>
            <a:r>
              <a:rPr lang="ru-RU" dirty="0"/>
              <a:t>,</a:t>
            </a:r>
          </a:p>
          <a:p>
            <a:r>
              <a:rPr lang="ru-RU" dirty="0"/>
              <a:t>Своими криками преследуя тебя,</a:t>
            </a:r>
          </a:p>
          <a:p>
            <a:r>
              <a:rPr lang="ru-RU" dirty="0"/>
              <a:t>Народ, таинственно спасаемый тобою,</a:t>
            </a:r>
          </a:p>
          <a:p>
            <a:r>
              <a:rPr lang="ru-RU" dirty="0"/>
              <a:t>Ругался над твоей священной сединою.</a:t>
            </a:r>
          </a:p>
          <a:p>
            <a:r>
              <a:rPr lang="ru-RU" dirty="0"/>
              <a:t>И тот, чей острый ум тебя и постигал,</a:t>
            </a:r>
          </a:p>
          <a:p>
            <a:r>
              <a:rPr lang="ru-RU" dirty="0"/>
              <a:t>В угоду им тебя лукаво порицал...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4967" y="2128344"/>
            <a:ext cx="2948152" cy="1379483"/>
          </a:xfrm>
          <a:prstGeom prst="round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F5597"/>
                </a:solidFill>
              </a:rPr>
              <a:t>Историко-культурный комментарий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54967" y="4382815"/>
            <a:ext cx="2948152" cy="1379483"/>
          </a:xfrm>
          <a:prstGeom prst="round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2F5597"/>
                </a:solidFill>
              </a:rPr>
              <a:t>Из первых уст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759007" y="2017986"/>
            <a:ext cx="2948152" cy="1379483"/>
          </a:xfrm>
          <a:prstGeom prst="round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F5597"/>
                </a:solidFill>
              </a:rPr>
              <a:t>Литературные имена России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827021" y="4275083"/>
            <a:ext cx="2948152" cy="1379483"/>
          </a:xfrm>
          <a:prstGeom prst="roundRect">
            <a:avLst/>
          </a:prstGeom>
          <a:noFill/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2F5597"/>
                </a:solidFill>
              </a:rPr>
              <a:t>Диалог искусств</a:t>
            </a:r>
          </a:p>
        </p:txBody>
      </p:sp>
    </p:spTree>
    <p:extLst>
      <p:ext uri="{BB962C8B-B14F-4D97-AF65-F5344CB8AC3E}">
        <p14:creationId xmlns:p14="http://schemas.microsoft.com/office/powerpoint/2010/main" val="2870214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87828" y="1900232"/>
            <a:ext cx="10422892" cy="4157417"/>
          </a:xfrm>
          <a:prstGeom prst="rect">
            <a:avLst/>
          </a:prstGeom>
        </p:spPr>
        <p:txBody>
          <a:bodyPr wrap="square" lIns="94611" tIns="47306" rIns="94611" bIns="47306">
            <a:spAutoFit/>
          </a:bodyPr>
          <a:lstStyle/>
          <a:p>
            <a:pPr algn="just"/>
            <a:r>
              <a:rPr lang="ru-RU" sz="1673" dirty="0"/>
              <a:t>Приказами </a:t>
            </a:r>
            <a:r>
              <a:rPr lang="ru-RU" sz="1673" dirty="0" err="1"/>
              <a:t>Минобрнауки</a:t>
            </a:r>
            <a:r>
              <a:rPr lang="ru-RU" sz="1673" dirty="0"/>
              <a:t> России от </a:t>
            </a:r>
            <a:r>
              <a:rPr lang="ru-RU" sz="1673" b="1" dirty="0"/>
              <a:t>31 декабря 2015 г. </a:t>
            </a:r>
            <a:r>
              <a:rPr lang="ru-RU" sz="1673" dirty="0"/>
              <a:t>были</a:t>
            </a:r>
            <a:r>
              <a:rPr lang="ru-RU" sz="1673" b="1" dirty="0"/>
              <a:t> </a:t>
            </a:r>
            <a:r>
              <a:rPr lang="ru-RU" sz="1673" dirty="0"/>
              <a:t>внесены изменения в федеральные государственные  образовательные стандарты. В частности, произошло разграничение </a:t>
            </a:r>
            <a:r>
              <a:rPr lang="ru-RU" sz="1673" b="1" dirty="0"/>
              <a:t>предметной области «Филология» </a:t>
            </a:r>
            <a:r>
              <a:rPr lang="ru-RU" sz="1673" dirty="0"/>
              <a:t>на 3 предметные области:   </a:t>
            </a:r>
          </a:p>
          <a:p>
            <a:pPr algn="just"/>
            <a:r>
              <a:rPr lang="ru-RU" sz="1673" b="1" i="1" dirty="0"/>
              <a:t>            «Русский язык. Литература»,  </a:t>
            </a:r>
          </a:p>
          <a:p>
            <a:pPr algn="just"/>
            <a:r>
              <a:rPr lang="ru-RU" sz="1673" b="1" i="1" dirty="0"/>
              <a:t>            «Родной язык. Родная литература», </a:t>
            </a:r>
          </a:p>
          <a:p>
            <a:pPr algn="just"/>
            <a:r>
              <a:rPr lang="ru-RU" sz="1673" b="1" i="1" dirty="0"/>
              <a:t>             «Иностранный язык. Второй иностранный язык» </a:t>
            </a:r>
          </a:p>
          <a:p>
            <a:pPr algn="just"/>
            <a:endParaRPr lang="ru-RU" sz="1673" b="1" i="1" dirty="0"/>
          </a:p>
          <a:p>
            <a:pPr marL="265519" indent="-265519" algn="just">
              <a:buFont typeface="Wingdings" panose="05000000000000000000" pitchFamily="2" charset="2"/>
              <a:buChar char="v"/>
            </a:pPr>
            <a:r>
              <a:rPr lang="ru-RU" sz="1487" b="1" cap="all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Родной язык и литературное чтение на родном языке</a:t>
            </a:r>
          </a:p>
          <a:p>
            <a:pPr algn="just"/>
            <a:r>
              <a:rPr lang="ru-RU" sz="1487" b="1" cap="all" dirty="0">
                <a:solidFill>
                  <a:srgbClr val="09A789"/>
                </a:solidFill>
                <a:latin typeface="Myriad Pro" pitchFamily="34" charset="0"/>
                <a:ea typeface="+mj-ea"/>
                <a:cs typeface="+mj-cs"/>
              </a:rPr>
              <a:t> </a:t>
            </a:r>
            <a:r>
              <a:rPr lang="ru-RU" sz="1673" b="1" dirty="0"/>
              <a:t>             Приказом № 1576  </a:t>
            </a:r>
            <a:r>
              <a:rPr lang="ru-RU" sz="1673" dirty="0"/>
              <a:t>во</a:t>
            </a:r>
            <a:r>
              <a:rPr lang="ru-RU" sz="1673" b="1" dirty="0"/>
              <a:t> ФГОС</a:t>
            </a:r>
            <a:r>
              <a:rPr lang="ru-RU" sz="1673" dirty="0"/>
              <a:t> </a:t>
            </a:r>
            <a:r>
              <a:rPr lang="ru-RU" sz="1673" b="1" dirty="0"/>
              <a:t>НОО </a:t>
            </a:r>
            <a:r>
              <a:rPr lang="ru-RU" sz="1487" b="1" dirty="0"/>
              <a:t>(утвержденный  приказом № 373 от 6 октября 2009 г.) </a:t>
            </a:r>
            <a:r>
              <a:rPr lang="ru-RU" sz="1673" dirty="0"/>
              <a:t>добавлен пункт 12.2, включающий предметные результаты по родному языку и литературному чтению на родном языке.</a:t>
            </a:r>
          </a:p>
          <a:p>
            <a:pPr marL="318623" indent="-318623" algn="just">
              <a:buFont typeface="Wingdings" panose="05000000000000000000" pitchFamily="2" charset="2"/>
              <a:buChar char="v"/>
            </a:pPr>
            <a:r>
              <a:rPr lang="ru-RU" sz="1487" b="1" cap="all" dirty="0">
                <a:solidFill>
                  <a:srgbClr val="0070C0"/>
                </a:solidFill>
                <a:latin typeface="Myriad Pro" pitchFamily="34" charset="0"/>
                <a:ea typeface="+mj-ea"/>
                <a:cs typeface="+mj-cs"/>
              </a:rPr>
              <a:t> Родной язык и родная литература </a:t>
            </a:r>
          </a:p>
          <a:p>
            <a:pPr algn="just"/>
            <a:r>
              <a:rPr lang="ru-RU" sz="1673" b="1" dirty="0"/>
              <a:t>            Приказом № 1577   </a:t>
            </a:r>
            <a:r>
              <a:rPr lang="ru-RU" sz="1673" dirty="0"/>
              <a:t>во</a:t>
            </a:r>
            <a:r>
              <a:rPr lang="ru-RU" sz="1673" b="1" dirty="0"/>
              <a:t> ФГОС</a:t>
            </a:r>
            <a:r>
              <a:rPr lang="ru-RU" sz="1673" dirty="0"/>
              <a:t> </a:t>
            </a:r>
            <a:r>
              <a:rPr lang="ru-RU" sz="1673" b="1" dirty="0"/>
              <a:t>ООО</a:t>
            </a:r>
            <a:r>
              <a:rPr lang="ru-RU" sz="1673" dirty="0"/>
              <a:t> </a:t>
            </a:r>
            <a:r>
              <a:rPr lang="ru-RU" sz="1673" b="1" dirty="0"/>
              <a:t>(</a:t>
            </a:r>
            <a:r>
              <a:rPr lang="ru-RU" sz="1487" b="1" dirty="0"/>
              <a:t>утвержденный  приказом № 1897 от 17 декабря 2010 г.)</a:t>
            </a:r>
            <a:r>
              <a:rPr lang="ru-RU" sz="1673" b="1" dirty="0"/>
              <a:t> </a:t>
            </a:r>
            <a:r>
              <a:rPr lang="ru-RU" sz="1673" dirty="0"/>
              <a:t>добавлен пункт 11.2, включающий предметные результаты по родному языку и родной литературе.</a:t>
            </a:r>
          </a:p>
          <a:p>
            <a:pPr algn="just"/>
            <a:r>
              <a:rPr lang="ru-RU" sz="1673" b="1" dirty="0"/>
              <a:t>             Приказом № 1578 </a:t>
            </a:r>
            <a:r>
              <a:rPr lang="ru-RU" sz="1673" dirty="0"/>
              <a:t>во</a:t>
            </a:r>
            <a:r>
              <a:rPr lang="ru-RU" sz="1673" b="1" dirty="0"/>
              <a:t> ФГОС СОО</a:t>
            </a:r>
            <a:r>
              <a:rPr lang="ru-RU" sz="1673" dirty="0"/>
              <a:t> </a:t>
            </a:r>
            <a:r>
              <a:rPr lang="ru-RU" sz="1673" b="1" dirty="0"/>
              <a:t>(</a:t>
            </a:r>
            <a:r>
              <a:rPr lang="ru-RU" sz="1487" b="1" dirty="0"/>
              <a:t>утвержденный  приказом № 413 от 17 мая 2012 г.) </a:t>
            </a:r>
            <a:r>
              <a:rPr lang="ru-RU" sz="1673" dirty="0"/>
              <a:t>добавлен пункт 9.2, включающий предметные результаты по родному языку и родной литературе на базовом и углубленном уровнях.</a:t>
            </a:r>
            <a:endParaRPr lang="ru-RU" sz="1673" b="1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65487" y="742861"/>
            <a:ext cx="8945045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Предметная область «Родной язык и родная литература»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34750" y="4434653"/>
            <a:ext cx="5548126" cy="26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15" dirty="0"/>
              <a:t> 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598621" y="981039"/>
            <a:ext cx="1823823" cy="24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45C47"/>
              </a:buClr>
              <a:buSzPct val="120000"/>
            </a:pPr>
            <a:endParaRPr lang="en-US" sz="1022" b="1" dirty="0">
              <a:latin typeface="Myriad Pro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026" y="1444336"/>
            <a:ext cx="10584693" cy="203132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418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=""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280577" y="557546"/>
            <a:ext cx="619324" cy="35665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30</a:t>
            </a:fld>
            <a:endParaRPr lang="en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953" y="472726"/>
            <a:ext cx="11322947" cy="467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Параметры пособий</a:t>
            </a:r>
            <a:r>
              <a:rPr lang="en-US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информация о приобретении</a:t>
            </a:r>
            <a:r>
              <a:rPr lang="en-US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3200" b="1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37769"/>
              </p:ext>
            </p:extLst>
          </p:nvPr>
        </p:nvGraphicFramePr>
        <p:xfrm>
          <a:off x="384690" y="1568738"/>
          <a:ext cx="10964254" cy="2476500"/>
        </p:xfrm>
        <a:graphic>
          <a:graphicData uri="http://schemas.openxmlformats.org/drawingml/2006/table">
            <a:tbl>
              <a:tblPr/>
              <a:tblGrid>
                <a:gridCol w="2008132">
                  <a:extLst>
                    <a:ext uri="{9D8B030D-6E8A-4147-A177-3AD203B41FA5}">
                      <a16:colId xmlns="" xmlns:a16="http://schemas.microsoft.com/office/drawing/2014/main" val="539208348"/>
                    </a:ext>
                  </a:extLst>
                </a:gridCol>
                <a:gridCol w="4648279">
                  <a:extLst>
                    <a:ext uri="{9D8B030D-6E8A-4147-A177-3AD203B41FA5}">
                      <a16:colId xmlns="" xmlns:a16="http://schemas.microsoft.com/office/drawing/2014/main" val="2044401723"/>
                    </a:ext>
                  </a:extLst>
                </a:gridCol>
                <a:gridCol w="175615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551684">
                  <a:extLst>
                    <a:ext uri="{9D8B030D-6E8A-4147-A177-3AD203B41FA5}">
                      <a16:colId xmlns="" xmlns:a16="http://schemas.microsoft.com/office/drawing/2014/main" val="2749784155"/>
                    </a:ext>
                  </a:extLst>
                </a:gridCol>
              </a:tblGrid>
              <a:tr h="416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Авторы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Название учебника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Код</a:t>
                      </a:r>
                    </a:p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номенклатуры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Параметры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40919605"/>
                  </a:ext>
                </a:extLst>
              </a:tr>
              <a:tr h="430482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О.М., Кузнецова М.И., Романова В.Ю., Рябинина Л.А., Соколова О.В.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Литературное чтение на родном русском языке. 1 класс. Учебное пособие для общеобразовательных организаций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06-0574-01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84х108 1/16, 1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60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с., 4 краски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5089202"/>
                  </a:ext>
                </a:extLst>
              </a:tr>
              <a:tr h="502860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О.М., Аристова М. А., Беляева Н. В.,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Добротина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И.Н.,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Критарова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Ж.Н.,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Мухаметшина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Р.Ф.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Родная русская литература. 5 класс. Учебное пособие  для общеобразовательных организаций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12-1248-01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84х108 1/16, 1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92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с., 4 краски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1778118"/>
                  </a:ext>
                </a:extLst>
              </a:tr>
              <a:tr h="620081"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Александрова О.М., Аристова М. А., Беляева Н. В.,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Добротина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И.Н.,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Критарова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Ж.Н., </a:t>
                      </a:r>
                      <a:r>
                        <a:rPr lang="ru-RU" sz="1200" kern="1200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Мухаметшина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Р.Ф.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Родная русская литература. 9 класс. Учебное пособие  для общеобразовательных организаций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12-1252-01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84х108 1/16, 1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92</a:t>
                      </a:r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FuturaPT-Book"/>
                        </a:rPr>
                        <a:t> с., 4 краски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4413955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16194" y="4152900"/>
            <a:ext cx="112633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Учебное пособие ― учебное издание, дополняющее или заменяющее частично или полностью учебник, официально утверждённое в качестве данного вида издания (ГОСТ Р 7.0.3-2006)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АО «Издательство «Просвещение» включено в перечень организаций, осуществляющих выпуск учебных пособий (приказ Министерства образования и науки РФ № 699 от 09.06.2016 г.)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altLang="zh-CN" sz="14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Учебные пособия могут приобретаться за счёт бюджетных средств в соответствии с Федеральным законом № 273 «Об образовании в РФ» (ст. 8, 18, 28, 35)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690" y="5584357"/>
            <a:ext cx="11340139" cy="10673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ru-RU" sz="1600" b="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По вопросам приобретения учебных пособий можно обращаться в отдел по работе с государственными заказами: руководитель Трофимова Галина Владимировна (только 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оптовые закупки </a:t>
            </a:r>
            <a:r>
              <a:rPr lang="ru-RU" sz="1600" b="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пособий), 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тел.: +7 (495) 789-30-40, доб. 41-44, 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e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-</a:t>
            </a:r>
            <a:r>
              <a:rPr lang="ru-RU" sz="1600" dirty="0" err="1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mail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: GTrofimova@prosv.ru,  </a:t>
            </a:r>
            <a:r>
              <a:rPr lang="ru-RU" sz="1600" b="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либо самостоятельно заказать в нашем интернет-магазине 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FuturaPT-Book"/>
              </a:rPr>
              <a:t>shop.prosv.ru </a:t>
            </a:r>
          </a:p>
        </p:txBody>
      </p:sp>
    </p:spTree>
    <p:extLst>
      <p:ext uri="{BB962C8B-B14F-4D97-AF65-F5344CB8AC3E}">
        <p14:creationId xmlns:p14="http://schemas.microsoft.com/office/powerpoint/2010/main" val="1697000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327" y="858277"/>
            <a:ext cx="9486900" cy="877005"/>
          </a:xfrm>
        </p:spPr>
        <p:txBody>
          <a:bodyPr>
            <a:normAutofit/>
          </a:bodyPr>
          <a:lstStyle/>
          <a:p>
            <a:r>
              <a:rPr lang="ru-RU" sz="24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Сервисы для педагогов на сайте                                                 Группы компаний «Просвещение» </a:t>
            </a:r>
            <a:r>
              <a:rPr lang="en-US" sz="24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prosv.ru</a:t>
            </a:r>
            <a:r>
              <a:rPr lang="ru-RU" sz="24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66" name="Подзаголовок 2"/>
          <p:cNvSpPr txBox="1">
            <a:spLocks/>
          </p:cNvSpPr>
          <p:nvPr/>
        </p:nvSpPr>
        <p:spPr>
          <a:xfrm>
            <a:off x="2798855" y="2862924"/>
            <a:ext cx="7330667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268415" y="2427885"/>
            <a:ext cx="1347316" cy="6835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Каталог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1761080" y="2427764"/>
            <a:ext cx="1632546" cy="6836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Горячая линия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8861102" y="2445247"/>
            <a:ext cx="3007387" cy="664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defRPr/>
            </a:pPr>
            <a:r>
              <a:rPr lang="ru-RU" dirty="0"/>
              <a:t>Материалы для подготовки к участию в международных исследованиях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02390" y="4098119"/>
            <a:ext cx="1719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catalog.prosv.ru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6" y="3343893"/>
            <a:ext cx="473619" cy="564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0215" y="4098119"/>
            <a:ext cx="1834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vopros</a:t>
            </a:r>
            <a:r>
              <a:rPr lang="ru-RU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</a:t>
            </a:r>
            <a:r>
              <a:rPr lang="ru-RU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3492" name="Picture 4" descr="ÐÐ°ÑÑÐ¸Ð½ÐºÐ¸ Ð¿Ð¾ Ð·Ð°Ð¿ÑÐ¾ÑÑ Ð³Ð¾ÑÑÑÐ°Ñ Ð»Ð¸Ð½Ð¸Ñ Ð·Ð½Ð°ÑÐ¾Ðº Ð²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619" y="3206049"/>
            <a:ext cx="965192" cy="68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7"/>
          <a:stretch/>
        </p:blipFill>
        <p:spPr>
          <a:xfrm>
            <a:off x="4191836" y="3237524"/>
            <a:ext cx="910413" cy="95213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3601810" y="2427764"/>
            <a:ext cx="1973331" cy="6836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Рабочие программы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4178950" y="4098119"/>
            <a:ext cx="936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prosv.ru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0" name="Рисунок 2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93" y="4849533"/>
            <a:ext cx="1158252" cy="1158252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585119" y="617894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vopros@prosv.ru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4" name="Рисунок 2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87" y="4849533"/>
            <a:ext cx="1158252" cy="1158252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5114975" y="6162355"/>
            <a:ext cx="1480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shop.prosv.ru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8187" y="4793656"/>
            <a:ext cx="1277713" cy="1277713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7338283" y="6127777"/>
            <a:ext cx="1777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academy.prosv.ru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4512" name="Прямоугольник 64511"/>
          <p:cNvSpPr/>
          <p:nvPr/>
        </p:nvSpPr>
        <p:spPr>
          <a:xfrm>
            <a:off x="9228041" y="4064883"/>
            <a:ext cx="257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prosv.ru/pages/pisa.html</a:t>
            </a:r>
            <a:r>
              <a:rPr lang="en-US" dirty="0"/>
              <a:t> </a:t>
            </a:r>
            <a:endParaRPr lang="en-US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6177149" y="4117984"/>
            <a:ext cx="2256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prosv.ru/</a:t>
            </a:r>
            <a:r>
              <a:rPr lang="en-US" u="sng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reklama</a:t>
            </a:r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ru-RU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E188DD6-3492-479B-AF66-F48E9A8F543C}"/>
              </a:ext>
            </a:extLst>
          </p:cNvPr>
          <p:cNvSpPr txBox="1"/>
          <p:nvPr/>
        </p:nvSpPr>
        <p:spPr>
          <a:xfrm>
            <a:off x="5781428" y="2445247"/>
            <a:ext cx="2988143" cy="664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Презентации и рекламные материалы</a:t>
            </a:r>
          </a:p>
        </p:txBody>
      </p:sp>
      <p:pic>
        <p:nvPicPr>
          <p:cNvPr id="90" name="Picture 2" descr="https://dabar.srce.hr/sites/default/files/field/image/2000px-gnome-x-office-presentation.svg_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41" y="3184773"/>
            <a:ext cx="1045315" cy="81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ÐÐ°ÑÑÐ¸Ð½ÐºÐ¸ Ð¿Ð¾ Ð·Ð°Ð¿ÑÐ¾ÑÑ Ð¸ÑÑÐ»ÐµÐ´Ð¾Ð²Ð°Ð½Ð¸Ñ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822" y="3275015"/>
            <a:ext cx="1423842" cy="8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48" name="Номер слайда 788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92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58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9999658" y="627445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</p:spTree>
    <p:extLst>
      <p:ext uri="{BB962C8B-B14F-4D97-AF65-F5344CB8AC3E}">
        <p14:creationId xmlns:p14="http://schemas.microsoft.com/office/powerpoint/2010/main" val="834426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15" y="1424776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ВНИМАНИЕ!</a:t>
            </a:r>
            <a:b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Подзаголовок 2"/>
          <p:cNvSpPr txBox="1">
            <a:spLocks/>
          </p:cNvSpPr>
          <p:nvPr/>
        </p:nvSpPr>
        <p:spPr>
          <a:xfrm>
            <a:off x="2680854" y="2563374"/>
            <a:ext cx="8329865" cy="229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Адрес: 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Москва, ул.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Краснопролетарская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 16, стр. 3, подъезд 8,  бизнес-центр «Новослободский»</a:t>
            </a:r>
            <a:b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8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 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(495) 789-30-40</a:t>
            </a:r>
            <a:b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8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 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(495) 789-30-41</a:t>
            </a:r>
            <a:b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8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 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prosv.ru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линия: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vopros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@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prosv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.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ru</a:t>
            </a:r>
            <a:endParaRPr lang="ru-RU" sz="36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8" name="Рисунок 2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2" y="2475336"/>
            <a:ext cx="2011642" cy="2011642"/>
          </a:xfrm>
          <a:prstGeom prst="rect">
            <a:avLst/>
          </a:prstGeom>
        </p:spPr>
      </p:pic>
      <p:sp>
        <p:nvSpPr>
          <p:cNvPr id="69" name="Заголовок 1"/>
          <p:cNvSpPr txBox="1">
            <a:spLocks/>
          </p:cNvSpPr>
          <p:nvPr/>
        </p:nvSpPr>
        <p:spPr bwMode="auto">
          <a:xfrm>
            <a:off x="215445" y="5667488"/>
            <a:ext cx="9007880" cy="740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</p:spTree>
    <p:extLst>
      <p:ext uri="{BB962C8B-B14F-4D97-AF65-F5344CB8AC3E}">
        <p14:creationId xmlns:p14="http://schemas.microsoft.com/office/powerpoint/2010/main" val="2433828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1957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5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pic>
        <p:nvPicPr>
          <p:cNvPr id="6" name="Рисунок 5" descr="000356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81" b="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63DCCC5-C5C7-4939-A893-4A4DB73304DC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23" name="Группа 23">
            <a:extLst>
              <a:ext uri="{FF2B5EF4-FFF2-40B4-BE49-F238E27FC236}">
                <a16:creationId xmlns="" xmlns:a16="http://schemas.microsoft.com/office/drawing/2014/main" id="{C5B8FA12-8F11-450D-B1D4-14C77A453207}"/>
              </a:ext>
            </a:extLst>
          </p:cNvPr>
          <p:cNvGrpSpPr/>
          <p:nvPr/>
        </p:nvGrpSpPr>
        <p:grpSpPr>
          <a:xfrm>
            <a:off x="4807264" y="1202085"/>
            <a:ext cx="2131199" cy="736914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20327" y="2017376"/>
            <a:ext cx="213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основано в 1930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907" y="2552898"/>
            <a:ext cx="10543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Спасибо за совместную работу!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113" y="5954233"/>
            <a:ext cx="1154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сети Интернет и </a:t>
            </a:r>
          </a:p>
          <a:p>
            <a:r>
              <a:rPr lang="ru-RU" sz="1000" dirty="0">
                <a:solidFill>
                  <a:schemeClr val="bg1"/>
                </a:solidFill>
              </a:rPr>
              <a:t>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Издательство «Просвещение», 2020 г.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9847" y="4343400"/>
            <a:ext cx="807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Добротина Ирина Нургаиновна,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dobrotina.irina@yandex.ru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664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5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=""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7ED3B4AB-2944-4CB8-974F-92CE170CCDE7}"/>
              </a:ext>
            </a:extLst>
          </p:cNvPr>
          <p:cNvSpPr/>
          <p:nvPr/>
        </p:nvSpPr>
        <p:spPr>
          <a:xfrm rot="10800000">
            <a:off x="325858" y="1764321"/>
            <a:ext cx="5009264" cy="4627323"/>
          </a:xfrm>
          <a:prstGeom prst="rect">
            <a:avLst/>
          </a:prstGeom>
          <a:gradFill>
            <a:gsLst>
              <a:gs pos="0">
                <a:srgbClr val="00B0F0"/>
              </a:gs>
              <a:gs pos="88000">
                <a:srgbClr val="2D2B8D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/>
              <a:t>      </a:t>
            </a:r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38958" y="1744278"/>
            <a:ext cx="499616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Предметная область  «Родной язык и литературное чтение на родном языке» 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             </a:t>
            </a:r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начальной школы представлена учебными предметами </a:t>
            </a:r>
            <a:r>
              <a:rPr lang="ru-RU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«Родной язык (уточнение)» и «Литературное чтение на родном (уточнение) языке»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8957" y="1036392"/>
            <a:ext cx="5386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УМК «Литературное чтение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родном русском языке»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-4 классы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1769" y="4057940"/>
            <a:ext cx="1743622" cy="23909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7ED3B4AB-2944-4CB8-974F-92CE170CCDE7}"/>
              </a:ext>
            </a:extLst>
          </p:cNvPr>
          <p:cNvSpPr/>
          <p:nvPr/>
        </p:nvSpPr>
        <p:spPr>
          <a:xfrm rot="10800000">
            <a:off x="6407572" y="1764322"/>
            <a:ext cx="5009264" cy="4587236"/>
          </a:xfrm>
          <a:prstGeom prst="rect">
            <a:avLst/>
          </a:prstGeom>
          <a:gradFill>
            <a:gsLst>
              <a:gs pos="0">
                <a:srgbClr val="00B0F0"/>
              </a:gs>
              <a:gs pos="88000">
                <a:srgbClr val="2D2B8D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9147" y="3976455"/>
            <a:ext cx="1762669" cy="247246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1" name="Прямоугольник 50"/>
          <p:cNvSpPr/>
          <p:nvPr/>
        </p:nvSpPr>
        <p:spPr>
          <a:xfrm>
            <a:off x="6402439" y="1036392"/>
            <a:ext cx="4983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УМК «Родная русская литература» 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5-9 классы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407572" y="1764322"/>
            <a:ext cx="48664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Предметная область  «Родной язык и родная литература» для основной школы представлена учебными предметами </a:t>
            </a:r>
            <a:r>
              <a:rPr lang="ru-RU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«Родной язык (уточнение) » и «Родная  литература (уточнение)»</a:t>
            </a:r>
          </a:p>
          <a:p>
            <a:pPr lvl="0"/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" name="Рисунок 56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72" y="4489427"/>
            <a:ext cx="1250528" cy="186418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76" name="Рисунок 75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836" y="4489427"/>
            <a:ext cx="1330037" cy="186213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77" name="Рисунок 76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7" y="4489427"/>
            <a:ext cx="1386873" cy="19022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78" name="Picture 4" descr="\\arkansas.msk.prosv.ru\From red\презентации\Обложки Русский родной язык\RR_YZIK _4.jp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09" y="4475794"/>
            <a:ext cx="1434869" cy="19294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sx="1000" sy="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80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514" y="361983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10440514" y="722346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82" name="Прямая соединительная линия 81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280555"/>
            <a:ext cx="9621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Предметная область «Родной язык и родная литература»</a:t>
            </a:r>
          </a:p>
        </p:txBody>
      </p:sp>
    </p:spTree>
    <p:extLst>
      <p:ext uri="{BB962C8B-B14F-4D97-AF65-F5344CB8AC3E}">
        <p14:creationId xmlns:p14="http://schemas.microsoft.com/office/powerpoint/2010/main" val="1200456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36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2D2B8D"/>
                </a:solidFill>
              </a:rPr>
              <a:t>Мониторинг обеспеченности программами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77672" y="1274490"/>
            <a:ext cx="11423175" cy="52564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	Согласно данным федерального мониторинга (Институт развития родных языков народов Российской Федерации), реализация образовательных программ в субъектах Российской Федерации в 2018-2019 учебном году осуществлялась по 76 родным языкам из числа языков народов России.</a:t>
            </a:r>
          </a:p>
          <a:p>
            <a:pPr marL="0" indent="0">
              <a:buNone/>
            </a:pPr>
            <a:r>
              <a:rPr lang="ru-RU" dirty="0"/>
              <a:t>	По состоянию на 27 февраля 2020 г. в Реестр примерных основных образовательных программ  включён:</a:t>
            </a:r>
          </a:p>
          <a:p>
            <a:pPr marL="0" indent="0">
              <a:buNone/>
            </a:pPr>
            <a:r>
              <a:rPr lang="ru-RU" dirty="0"/>
              <a:t>-	полный комплект ПООП (родной язык и родная литература </a:t>
            </a:r>
            <a:r>
              <a:rPr lang="ru-RU" u="sng" dirty="0"/>
              <a:t>для всех уровней образования</a:t>
            </a:r>
            <a:r>
              <a:rPr lang="ru-RU" dirty="0"/>
              <a:t>) </a:t>
            </a:r>
            <a:r>
              <a:rPr lang="ru-RU" u="sng" dirty="0"/>
              <a:t>по семи языкам </a:t>
            </a:r>
            <a:r>
              <a:rPr lang="ru-RU" dirty="0"/>
              <a:t>(башкирскому, карачаево-балкарскому, крымско-татарскому, татарскому, украинскому, хакасскому, чеченскому);</a:t>
            </a:r>
          </a:p>
          <a:p>
            <a:pPr marL="0" indent="0">
              <a:buNone/>
            </a:pPr>
            <a:r>
              <a:rPr lang="ru-RU" dirty="0"/>
              <a:t>-	комплект ПООП по родному языку и родной литературе </a:t>
            </a:r>
            <a:r>
              <a:rPr lang="ru-RU" u="sng" dirty="0"/>
              <a:t>для начального и основного общего образования по пяти языкам </a:t>
            </a:r>
            <a:r>
              <a:rPr lang="ru-RU" dirty="0"/>
              <a:t>(алтайскому, кабардино-черкесскому, казахскому, удмуртскому, якутскому);</a:t>
            </a:r>
          </a:p>
          <a:p>
            <a:pPr marL="0" indent="0">
              <a:buNone/>
            </a:pPr>
            <a:r>
              <a:rPr lang="ru-RU" dirty="0"/>
              <a:t>-	полный комплект ПООП </a:t>
            </a:r>
            <a:r>
              <a:rPr lang="ru-RU" u="sng" dirty="0"/>
              <a:t>только по родному языку по трём языкам </a:t>
            </a:r>
            <a:r>
              <a:rPr lang="ru-RU" dirty="0"/>
              <a:t>(вепсскому, карельскому, финскому);</a:t>
            </a:r>
          </a:p>
          <a:p>
            <a:pPr marL="0" indent="0">
              <a:buNone/>
            </a:pPr>
            <a:r>
              <a:rPr lang="ru-RU" dirty="0"/>
              <a:t>-	</a:t>
            </a:r>
            <a:r>
              <a:rPr lang="ru-RU" dirty="0">
                <a:solidFill>
                  <a:srgbClr val="FF0000"/>
                </a:solidFill>
              </a:rPr>
              <a:t>комплект ПООП </a:t>
            </a:r>
            <a:r>
              <a:rPr lang="ru-RU" u="sng" dirty="0">
                <a:solidFill>
                  <a:srgbClr val="FF0000"/>
                </a:solidFill>
              </a:rPr>
              <a:t>только по родному языку для начального и основного общего образования по </a:t>
            </a:r>
            <a:r>
              <a:rPr lang="ru-RU" u="sng" dirty="0" err="1">
                <a:solidFill>
                  <a:srgbClr val="FF0000"/>
                </a:solidFill>
              </a:rPr>
              <a:t>трем</a:t>
            </a:r>
            <a:r>
              <a:rPr lang="ru-RU" u="sng" dirty="0">
                <a:solidFill>
                  <a:srgbClr val="FF0000"/>
                </a:solidFill>
              </a:rPr>
              <a:t> языкам</a:t>
            </a:r>
            <a:r>
              <a:rPr lang="ru-RU" dirty="0">
                <a:solidFill>
                  <a:srgbClr val="FF0000"/>
                </a:solidFill>
              </a:rPr>
              <a:t> (</a:t>
            </a:r>
            <a:r>
              <a:rPr lang="ru-RU" dirty="0" err="1">
                <a:solidFill>
                  <a:srgbClr val="FF0000"/>
                </a:solidFill>
              </a:rPr>
              <a:t>коми</a:t>
            </a:r>
            <a:r>
              <a:rPr lang="ru-RU" dirty="0">
                <a:solidFill>
                  <a:srgbClr val="FF0000"/>
                </a:solidFill>
              </a:rPr>
              <a:t>, русскому, чувашскому);</a:t>
            </a:r>
          </a:p>
          <a:p>
            <a:pPr marL="0" indent="0">
              <a:buNone/>
            </a:pPr>
            <a:r>
              <a:rPr lang="ru-RU" dirty="0"/>
              <a:t>-	комплект ПООП </a:t>
            </a:r>
            <a:r>
              <a:rPr lang="ru-RU" u="sng" dirty="0"/>
              <a:t>для начального уровня образования по двум языкам</a:t>
            </a:r>
            <a:r>
              <a:rPr lang="ru-RU" dirty="0"/>
              <a:t> (</a:t>
            </a:r>
            <a:r>
              <a:rPr lang="ru-RU" dirty="0" err="1"/>
              <a:t>мокшанский</a:t>
            </a:r>
            <a:r>
              <a:rPr lang="ru-RU" dirty="0"/>
              <a:t>, эрзянский). </a:t>
            </a:r>
          </a:p>
          <a:p>
            <a:pPr marL="0" indent="0">
              <a:buNone/>
            </a:pPr>
            <a:r>
              <a:rPr lang="ru-RU" dirty="0"/>
              <a:t>	По 55 языкам ПООП не разработаны или находятся на стадии экспертизы.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Screenshot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-6467"/>
            <a:ext cx="2790423" cy="87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95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518" y="380343"/>
            <a:ext cx="10972800" cy="48772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https://fgosreestr.ru/</a:t>
            </a:r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88696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Screenshot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-6467"/>
            <a:ext cx="2790423" cy="87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6" t="9950" r="18806" b="9254"/>
          <a:stretch/>
        </p:blipFill>
        <p:spPr bwMode="auto">
          <a:xfrm>
            <a:off x="2209204" y="945931"/>
            <a:ext cx="7798615" cy="55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052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=""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7ED3B4AB-2944-4CB8-974F-92CE170CCDE7}"/>
              </a:ext>
            </a:extLst>
          </p:cNvPr>
          <p:cNvSpPr/>
          <p:nvPr/>
        </p:nvSpPr>
        <p:spPr>
          <a:xfrm rot="10800000">
            <a:off x="6407572" y="1150865"/>
            <a:ext cx="5009264" cy="5684753"/>
          </a:xfrm>
          <a:prstGeom prst="rect">
            <a:avLst/>
          </a:prstGeom>
          <a:gradFill>
            <a:gsLst>
              <a:gs pos="0">
                <a:srgbClr val="00B0F0"/>
              </a:gs>
              <a:gs pos="88000">
                <a:srgbClr val="2D2B8D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/>
              <a:t>      </a:t>
            </a:r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6502214" y="1253046"/>
            <a:ext cx="4962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Предметы «Литература» и   «Родная ли­тература (русская)» нельзя интегрировать в один курс: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они входят в разные предметные области;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эти предметы  предполагают разную итоговую аттестацию;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аттестат об основном общем образовании вносятся отметки по учебным предметам "Русский язык", "Родной язык (русский)", "Литература" и "Родная литература (русская)".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учебном плане на их из­учение отводятся отдельные часы.</a:t>
            </a:r>
            <a:r>
              <a:rPr lang="ru-R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lvl="0"/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4657" y="1150865"/>
            <a:ext cx="588340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«Родная  литература (русская) » и «Ли­тература» имеют </a:t>
            </a:r>
            <a:r>
              <a:rPr lang="ru-RU" sz="2000" dirty="0">
                <a:solidFill>
                  <a:srgbClr val="2F559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общий объект/предмет изучения</a:t>
            </a: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НО это  </a:t>
            </a:r>
            <a:r>
              <a:rPr lang="ru-RU" sz="2000" dirty="0">
                <a:solidFill>
                  <a:srgbClr val="2F559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разные учебные предметы</a:t>
            </a: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которые  различаются: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целевыми установками;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приоритетными личностными резуль­татами;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содержанием, т. е. отбором произведений.</a:t>
            </a:r>
          </a:p>
          <a:p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Курс русской родной литературы является дополнительным по своему содержанию к пред­мету «Литература» и должен учитывать особенности функционирования русского языка и восприятия русской литературы в разных регионах Российской Федерации.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718" y="133368"/>
            <a:ext cx="9583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Различие учебных предметов 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«Литература» и «Родная литература (русская)»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382498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29147" y="742861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29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6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="" xmlns:a16="http://schemas.microsoft.com/office/drawing/2014/main" id="{C57A16CD-55A2-4F01-A658-438A93B431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7ED3B4AB-2944-4CB8-974F-92CE170CCDE7}"/>
              </a:ext>
            </a:extLst>
          </p:cNvPr>
          <p:cNvSpPr/>
          <p:nvPr/>
        </p:nvSpPr>
        <p:spPr>
          <a:xfrm rot="10800000">
            <a:off x="6632295" y="1042065"/>
            <a:ext cx="4784541" cy="4796806"/>
          </a:xfrm>
          <a:prstGeom prst="rect">
            <a:avLst/>
          </a:prstGeom>
          <a:gradFill>
            <a:gsLst>
              <a:gs pos="0">
                <a:srgbClr val="00B0F0"/>
              </a:gs>
              <a:gs pos="88000">
                <a:srgbClr val="2D2B8D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/>
              <a:t>      </a:t>
            </a:r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7370975" y="1543452"/>
            <a:ext cx="43598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Предмет «Родная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ли­тература (русская)» не повторяет содержания  курса «Литература» и сведений     по истории и теории литературы </a:t>
            </a:r>
          </a:p>
          <a:p>
            <a:pPr lvl="0"/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5056" y="1134763"/>
            <a:ext cx="62672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Учебный предмет «Родная литература (русская)» нацелен               на </a:t>
            </a:r>
            <a:r>
              <a:rPr lang="ru-RU" sz="2000" dirty="0">
                <a:solidFill>
                  <a:srgbClr val="2F559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формирование интереса к родной русской литературе и русской культуре в контексте единого исторического и культурного пространства России, диалога культур всех народов Российской Федерации</a:t>
            </a:r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</a:p>
          <a:p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основу нового предмета положена система ценностных кодов - единых для россий­ской национальной культурной традиции. </a:t>
            </a:r>
          </a:p>
          <a:p>
            <a:r>
              <a:rPr lang="ru-RU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Задача нового предмета - расширить литературный и культурный кругозор обучающихся за счет их знакомства                 с дополнительными произведениями фольклора, русской клас­сики и современной литературы, наиболее ярко воплотивши­ми национальные особенности русской литературы и культуры и актуализирующими вечные проблемы и ценности.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Microsoft Sans Serif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925" y="211068"/>
            <a:ext cx="10007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Задачи учебного предмета «Родная литература (русская)»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5-9 классы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549" y="3125642"/>
            <a:ext cx="1440468" cy="2012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9782" y="3670124"/>
            <a:ext cx="1354251" cy="2024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8114" y="4222537"/>
            <a:ext cx="1305075" cy="1830609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29147" y="562679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63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765577" y="3854743"/>
            <a:ext cx="502438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ru-RU" dirty="0"/>
              <a:t>      </a:t>
            </a:r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7370975" y="1543452"/>
            <a:ext cx="4359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Предмет «Родная русская 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ли­тература» не повторяет содержания  курса «Литература» и сведений                         по истории и теории литературы 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schemeClr val="bg1"/>
                </a:solidFill>
              </a:rPr>
              <a:pPr/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Номер слайда 8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925" y="211068"/>
            <a:ext cx="10007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 регионов (Курская область)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Издательство "Просвещение", 2020</a:t>
            </a:r>
          </a:p>
        </p:txBody>
      </p:sp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47" y="202316"/>
            <a:ext cx="10366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929147" y="562679"/>
            <a:ext cx="995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2D2B8D"/>
                </a:solidFill>
              </a:rPr>
              <a:t>основано в 1930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973693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12615" r="24642" b="43657"/>
          <a:stretch/>
        </p:blipFill>
        <p:spPr bwMode="auto">
          <a:xfrm>
            <a:off x="126925" y="1075429"/>
            <a:ext cx="4819080" cy="401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t="17557" r="60170" b="63548"/>
          <a:stretch/>
        </p:blipFill>
        <p:spPr bwMode="auto">
          <a:xfrm>
            <a:off x="4886024" y="4342448"/>
            <a:ext cx="6844783" cy="251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1" t="18414" r="23742" b="37647"/>
          <a:stretch/>
        </p:blipFill>
        <p:spPr bwMode="auto">
          <a:xfrm>
            <a:off x="6226105" y="237456"/>
            <a:ext cx="4920556" cy="3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0506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L45Bs_49czdZE6X9rW1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13534</TotalTime>
  <Words>5895</Words>
  <Application>Microsoft Office PowerPoint</Application>
  <PresentationFormat>Произвольный</PresentationFormat>
  <Paragraphs>580</Paragraphs>
  <Slides>33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Слайд think-cell</vt:lpstr>
      <vt:lpstr>ГРУППА КОМПАНИЙ «ПРОСВЕЩЕНИЕ» </vt:lpstr>
      <vt:lpstr>Презентация PowerPoint</vt:lpstr>
      <vt:lpstr>Презентация PowerPoint</vt:lpstr>
      <vt:lpstr>Презентация PowerPoint</vt:lpstr>
      <vt:lpstr>Мониторинг обеспеченности программами</vt:lpstr>
      <vt:lpstr>https://fgosreestr.ru/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Сервисы для педагогов на сайте                                                 Группы компаний «Просвещение» prosv.ru </vt:lpstr>
      <vt:lpstr>СПАСИБО ЗА ВНИМАНИЕ!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123</cp:lastModifiedBy>
  <cp:revision>925</cp:revision>
  <cp:lastPrinted>2019-08-02T09:06:22Z</cp:lastPrinted>
  <dcterms:created xsi:type="dcterms:W3CDTF">2018-07-24T05:59:49Z</dcterms:created>
  <dcterms:modified xsi:type="dcterms:W3CDTF">2020-08-13T07:37:43Z</dcterms:modified>
</cp:coreProperties>
</file>