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67" r:id="rId5"/>
    <p:sldId id="258" r:id="rId6"/>
    <p:sldId id="270" r:id="rId7"/>
    <p:sldId id="271" r:id="rId8"/>
    <p:sldId id="260" r:id="rId9"/>
    <p:sldId id="272" r:id="rId10"/>
    <p:sldId id="273" r:id="rId11"/>
    <p:sldId id="27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267F"/>
    <a:srgbClr val="FECB00"/>
    <a:srgbClr val="729F11"/>
    <a:srgbClr val="111E31"/>
    <a:srgbClr val="F7E8E1"/>
    <a:srgbClr val="F1FCFE"/>
    <a:srgbClr val="DBF6FE"/>
    <a:srgbClr val="6BC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-684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5776" y="926592"/>
            <a:ext cx="6669023" cy="453542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Mistral" pitchFamily="66" charset="0"/>
              </a:rPr>
              <a:t>ЛИНГВОДИДАКТИЧЕСКАЯ КОМПЕТЕНТНОСТЬ УЧИТЕЛЯ ИЯ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400" b="1" dirty="0" smtClean="0">
                <a:latin typeface="Mistral" pitchFamily="66" charset="0"/>
              </a:rPr>
              <a:t>Иценко И.А. канд. пед.наук</a:t>
            </a:r>
            <a:br>
              <a:rPr lang="ru-RU" sz="4400" b="1" dirty="0" smtClean="0">
                <a:latin typeface="Mistral" pitchFamily="66" charset="0"/>
              </a:rPr>
            </a:br>
            <a:r>
              <a:rPr lang="ru-RU" sz="4400" b="1" dirty="0" smtClean="0">
                <a:latin typeface="Mistral" pitchFamily="66" charset="0"/>
              </a:rPr>
              <a:t>МАОУ СОШ № 30 г. Томск</a:t>
            </a:r>
            <a:r>
              <a:rPr lang="ru-RU" sz="4400" dirty="0">
                <a:latin typeface="Mistral" pitchFamily="66" charset="0"/>
              </a:rPr>
              <a:t/>
            </a:r>
            <a:br>
              <a:rPr lang="ru-RU" sz="4400" dirty="0">
                <a:latin typeface="Mistral" pitchFamily="66" charset="0"/>
              </a:rPr>
            </a:br>
            <a:endParaRPr lang="en-US" sz="4400" b="1" dirty="0">
              <a:solidFill>
                <a:srgbClr val="6F267F"/>
              </a:solidFill>
              <a:latin typeface="Mistral" pitchFamily="66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764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96" y="0"/>
            <a:ext cx="8985504" cy="126796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Лингводидактическая практика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1414272"/>
            <a:ext cx="8778240" cy="544372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b="1" dirty="0" smtClean="0">
                <a:latin typeface="Comic Sans MS" pitchFamily="66" charset="0"/>
              </a:rPr>
              <a:t>1. Работа </a:t>
            </a:r>
            <a:r>
              <a:rPr lang="ru-RU" b="1" dirty="0">
                <a:latin typeface="Comic Sans MS" pitchFamily="66" charset="0"/>
              </a:rPr>
              <a:t>с лексикой предыдущего урока (только при наличии картинок или рисунков)</a:t>
            </a:r>
          </a:p>
          <a:p>
            <a:pPr marL="0" lvl="0" indent="0">
              <a:buNone/>
            </a:pPr>
            <a:r>
              <a:rPr lang="ru-RU" b="1" dirty="0" smtClean="0">
                <a:latin typeface="Comic Sans MS" pitchFamily="66" charset="0"/>
              </a:rPr>
              <a:t>2. Аудиовизуальная </a:t>
            </a:r>
            <a:r>
              <a:rPr lang="ru-RU" b="1" dirty="0">
                <a:latin typeface="Comic Sans MS" pitchFamily="66" charset="0"/>
              </a:rPr>
              <a:t>тренировка	</a:t>
            </a:r>
          </a:p>
          <a:p>
            <a:r>
              <a:rPr lang="ru-RU" b="1" dirty="0">
                <a:latin typeface="Comic Sans MS" pitchFamily="66" charset="0"/>
              </a:rPr>
              <a:t>Введение слов, слушая диктора и иллюстрируя каждое слово</a:t>
            </a:r>
          </a:p>
          <a:p>
            <a:pPr marL="0" lvl="0" indent="0">
              <a:buNone/>
            </a:pPr>
            <a:r>
              <a:rPr lang="ru-RU" b="1" dirty="0" smtClean="0">
                <a:latin typeface="Comic Sans MS" pitchFamily="66" charset="0"/>
              </a:rPr>
              <a:t>3. Речевая </a:t>
            </a:r>
            <a:r>
              <a:rPr lang="ru-RU" b="1" dirty="0">
                <a:latin typeface="Comic Sans MS" pitchFamily="66" charset="0"/>
              </a:rPr>
              <a:t>тренировка</a:t>
            </a:r>
          </a:p>
          <a:p>
            <a:pPr lvl="0"/>
            <a:r>
              <a:rPr lang="ru-RU" b="1" dirty="0">
                <a:latin typeface="Comic Sans MS" pitchFamily="66" charset="0"/>
              </a:rPr>
              <a:t>Прочитай по-английски написанное слово и нарисуй его</a:t>
            </a:r>
          </a:p>
          <a:p>
            <a:pPr lvl="0"/>
            <a:r>
              <a:rPr lang="ru-RU" b="1" dirty="0">
                <a:latin typeface="Comic Sans MS" pitchFamily="66" charset="0"/>
              </a:rPr>
              <a:t>Подпиши картинку</a:t>
            </a:r>
          </a:p>
          <a:p>
            <a:pPr lvl="0"/>
            <a:r>
              <a:rPr lang="ru-RU" b="1" dirty="0">
                <a:latin typeface="Comic Sans MS" pitchFamily="66" charset="0"/>
              </a:rPr>
              <a:t>Игра «Подзорная труба»</a:t>
            </a:r>
          </a:p>
          <a:p>
            <a:pPr lvl="0"/>
            <a:r>
              <a:rPr lang="ru-RU" b="1" dirty="0">
                <a:latin typeface="Comic Sans MS" pitchFamily="66" charset="0"/>
              </a:rPr>
              <a:t>Выучи стихотворение и на его основе сочини свое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3763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719962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Comic Sans MS" pitchFamily="66" charset="0"/>
              </a:rPr>
              <a:t>Лингводидактическая практика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072" y="1109472"/>
            <a:ext cx="8948928" cy="565708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b="1" dirty="0" smtClean="0">
                <a:latin typeface="Comic Sans MS" pitchFamily="66" charset="0"/>
              </a:rPr>
              <a:t>4. Тренинг </a:t>
            </a:r>
            <a:r>
              <a:rPr lang="ru-RU" b="1" dirty="0">
                <a:latin typeface="Comic Sans MS" pitchFamily="66" charset="0"/>
              </a:rPr>
              <a:t>перевода слов и словосочетаний</a:t>
            </a:r>
          </a:p>
          <a:p>
            <a:pPr lvl="0"/>
            <a:r>
              <a:rPr lang="ru-RU" b="1" dirty="0">
                <a:latin typeface="Comic Sans MS" pitchFamily="66" charset="0"/>
              </a:rPr>
              <a:t>Читая английские слова, переводи их на русский язык</a:t>
            </a:r>
          </a:p>
          <a:p>
            <a:pPr marL="0" lvl="0" indent="0">
              <a:buNone/>
            </a:pPr>
            <a:r>
              <a:rPr lang="ru-RU" b="1" dirty="0" smtClean="0">
                <a:latin typeface="Comic Sans MS" pitchFamily="66" charset="0"/>
              </a:rPr>
              <a:t>5. Диктант</a:t>
            </a:r>
            <a:endParaRPr lang="ru-RU" b="1" dirty="0">
              <a:latin typeface="Comic Sans MS" pitchFamily="66" charset="0"/>
            </a:endParaRPr>
          </a:p>
          <a:p>
            <a:pPr lvl="0"/>
            <a:r>
              <a:rPr lang="ru-RU" b="1" dirty="0">
                <a:latin typeface="Comic Sans MS" pitchFamily="66" charset="0"/>
              </a:rPr>
              <a:t>Виды диктантов</a:t>
            </a:r>
          </a:p>
          <a:p>
            <a:pPr marL="0" lvl="0" indent="0">
              <a:buNone/>
            </a:pPr>
            <a:r>
              <a:rPr lang="ru-RU" b="1" dirty="0" smtClean="0">
                <a:latin typeface="Comic Sans MS" pitchFamily="66" charset="0"/>
              </a:rPr>
              <a:t>6. Работа </a:t>
            </a:r>
            <a:r>
              <a:rPr lang="ru-RU" b="1" dirty="0">
                <a:latin typeface="Comic Sans MS" pitchFamily="66" charset="0"/>
              </a:rPr>
              <a:t>с текстами</a:t>
            </a:r>
          </a:p>
          <a:p>
            <a:pPr lvl="0"/>
            <a:r>
              <a:rPr lang="ru-RU" b="1" dirty="0">
                <a:latin typeface="Comic Sans MS" pitchFamily="66" charset="0"/>
              </a:rPr>
              <a:t>Анализ грамматики (русские тексты с непереводимыми включения)</a:t>
            </a:r>
          </a:p>
          <a:p>
            <a:pPr marL="0" lvl="0" indent="0">
              <a:buNone/>
            </a:pPr>
            <a:r>
              <a:rPr lang="ru-RU" b="1" dirty="0" smtClean="0">
                <a:latin typeface="Comic Sans MS" pitchFamily="66" charset="0"/>
              </a:rPr>
              <a:t>7. Работа </a:t>
            </a:r>
            <a:r>
              <a:rPr lang="ru-RU" b="1" dirty="0">
                <a:latin typeface="Comic Sans MS" pitchFamily="66" charset="0"/>
              </a:rPr>
              <a:t>над своим текстом</a:t>
            </a:r>
          </a:p>
          <a:p>
            <a:pPr lvl="0"/>
            <a:r>
              <a:rPr lang="ru-RU" b="1" dirty="0">
                <a:latin typeface="Comic Sans MS" pitchFamily="66" charset="0"/>
              </a:rPr>
              <a:t>Составьте вместе вопросы на русском языке</a:t>
            </a:r>
          </a:p>
          <a:p>
            <a:pPr lvl="0"/>
            <a:r>
              <a:rPr lang="ru-RU" b="1" dirty="0">
                <a:latin typeface="Comic Sans MS" pitchFamily="66" charset="0"/>
              </a:rPr>
              <a:t>Разделить лист пополам, пишем в левой половине рассказ на русском языке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148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1201738"/>
            <a:ext cx="6858000" cy="9556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Что такое лингводидактика</a:t>
            </a:r>
            <a:r>
              <a:rPr lang="en-US" sz="2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? </a:t>
            </a:r>
            <a:endParaRPr lang="ru-RU" sz="28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69232" y="2675731"/>
            <a:ext cx="6510338" cy="1003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Аспекты лингводидактики</a:t>
            </a:r>
            <a:r>
              <a:rPr lang="en-US" sz="2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?</a:t>
            </a:r>
            <a:endParaRPr lang="ru-RU" sz="28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295401" y="4525962"/>
            <a:ext cx="6858000" cy="1046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В чем заключается лингводидактическая практика</a:t>
            </a:r>
            <a:r>
              <a:rPr lang="en-US" sz="2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? </a:t>
            </a:r>
            <a:endParaRPr lang="ru-RU" sz="28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2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350" y="1500187"/>
            <a:ext cx="7203387" cy="310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94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4537" y="2151698"/>
            <a:ext cx="5015484" cy="2387600"/>
          </a:xfrm>
        </p:spPr>
        <p:txBody>
          <a:bodyPr>
            <a:noAutofit/>
          </a:bodyPr>
          <a:lstStyle/>
          <a:p>
            <a:r>
              <a:rPr lang="ru-RU" sz="19900" b="1" dirty="0" smtClean="0">
                <a:solidFill>
                  <a:srgbClr val="6F267F"/>
                </a:solidFill>
                <a:latin typeface="Aharoni" pitchFamily="2" charset="-79"/>
                <a:cs typeface="Aharoni" pitchFamily="2" charset="-79"/>
              </a:rPr>
              <a:t>?</a:t>
            </a:r>
            <a:endParaRPr lang="en-US" sz="19900" b="1" dirty="0">
              <a:solidFill>
                <a:srgbClr val="6F267F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0144" y="341376"/>
            <a:ext cx="8631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	</a:t>
            </a:r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Л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ингводидактика</a:t>
            </a:r>
            <a:r>
              <a:rPr lang="ru-RU" sz="4000" b="1" dirty="0" smtClean="0">
                <a:latin typeface="Comic Sans MS" pitchFamily="66" charset="0"/>
              </a:rPr>
              <a:t> </a:t>
            </a:r>
            <a:r>
              <a:rPr lang="ru-RU" sz="4000" b="1" dirty="0">
                <a:latin typeface="Comic Sans MS" pitchFamily="66" charset="0"/>
              </a:rPr>
              <a:t>– это общая теория обучения языку, разрабатывающая ее методологические основы, в то время как методика характеризует сам процесс обучения конкретному языку в конкретных условиях его </a:t>
            </a:r>
            <a:r>
              <a:rPr lang="ru-RU" sz="4000" b="1" dirty="0" smtClean="0">
                <a:latin typeface="Comic Sans MS" pitchFamily="66" charset="0"/>
              </a:rPr>
              <a:t>преподавания</a:t>
            </a:r>
            <a:endParaRPr lang="ru-RU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14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52" y="1580198"/>
            <a:ext cx="7924800" cy="511321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Comic Sans MS" pitchFamily="66" charset="0"/>
              </a:rPr>
              <a:t>лингводидактика включает в себя лингвистические и методические аспекты </a:t>
            </a:r>
            <a:r>
              <a:rPr lang="ru-RU" dirty="0">
                <a:latin typeface="Comic Sans MS" pitchFamily="66" charset="0"/>
              </a:rPr>
              <a:t> </a:t>
            </a:r>
            <a:endParaRPr lang="en-US" b="1" dirty="0">
              <a:solidFill>
                <a:srgbClr val="6F267F"/>
              </a:solidFill>
              <a:latin typeface="Comic Sans MS" pitchFamily="66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4425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04544" y="1231393"/>
            <a:ext cx="7571232" cy="4693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rgbClr val="FF0000"/>
                </a:solidFill>
                <a:latin typeface="Comic Sans MS" pitchFamily="66" charset="0"/>
              </a:rPr>
              <a:t>Современная система обучения языкам в </a:t>
            </a:r>
            <a:r>
              <a:rPr lang="ru-RU" sz="4400" b="1" dirty="0" smtClean="0">
                <a:solidFill>
                  <a:srgbClr val="FF0000"/>
                </a:solidFill>
                <a:latin typeface="Comic Sans MS" pitchFamily="66" charset="0"/>
              </a:rPr>
              <a:t>школе</a:t>
            </a:r>
            <a:r>
              <a:rPr lang="ru-RU" sz="4400" b="1" dirty="0" smtClean="0">
                <a:latin typeface="Comic Sans MS" pitchFamily="66" charset="0"/>
              </a:rPr>
              <a:t> </a:t>
            </a:r>
            <a:r>
              <a:rPr lang="ru-RU" sz="4400" dirty="0">
                <a:latin typeface="Comic Sans MS" pitchFamily="66" charset="0"/>
              </a:rPr>
              <a:t>строится на совместной взаимосвязанной деятельности </a:t>
            </a:r>
            <a:r>
              <a:rPr lang="ru-RU" sz="4400" dirty="0" smtClean="0">
                <a:latin typeface="Comic Sans MS" pitchFamily="66" charset="0"/>
              </a:rPr>
              <a:t>обучающихся и учителя </a:t>
            </a:r>
            <a:endParaRPr lang="ru-RU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89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" y="365126"/>
            <a:ext cx="8887968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Comic Sans MS" pitchFamily="66" charset="0"/>
              </a:rPr>
              <a:t>Процесс обучения </a:t>
            </a: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языку – </a:t>
            </a:r>
            <a:r>
              <a:rPr lang="ru-RU" sz="3200" b="1" dirty="0">
                <a:solidFill>
                  <a:srgbClr val="FF0000"/>
                </a:solidFill>
                <a:latin typeface="Comic Sans MS" pitchFamily="66" charset="0"/>
              </a:rPr>
              <a:t>целостная система, составляющими которой являются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b="1" dirty="0" smtClean="0">
                <a:latin typeface="Comic Sans MS" pitchFamily="66" charset="0"/>
              </a:rPr>
              <a:t>цели </a:t>
            </a:r>
            <a:r>
              <a:rPr lang="ru-RU" b="1" dirty="0">
                <a:latin typeface="Comic Sans MS" pitchFamily="66" charset="0"/>
              </a:rPr>
              <a:t>и задачи обучения языку; </a:t>
            </a:r>
          </a:p>
          <a:p>
            <a:r>
              <a:rPr lang="ru-RU" b="1" dirty="0" smtClean="0">
                <a:latin typeface="Comic Sans MS" pitchFamily="66" charset="0"/>
              </a:rPr>
              <a:t>содержание </a:t>
            </a:r>
            <a:r>
              <a:rPr lang="ru-RU" b="1" dirty="0">
                <a:latin typeface="Comic Sans MS" pitchFamily="66" charset="0"/>
              </a:rPr>
              <a:t>учебного материала; </a:t>
            </a:r>
          </a:p>
          <a:p>
            <a:r>
              <a:rPr lang="ru-RU" b="1" dirty="0" smtClean="0">
                <a:latin typeface="Comic Sans MS" pitchFamily="66" charset="0"/>
              </a:rPr>
              <a:t>закономерности </a:t>
            </a:r>
            <a:r>
              <a:rPr lang="ru-RU" b="1">
                <a:latin typeface="Comic Sans MS" pitchFamily="66" charset="0"/>
              </a:rPr>
              <a:t>его </a:t>
            </a:r>
            <a:r>
              <a:rPr lang="ru-RU" b="1" smtClean="0">
                <a:latin typeface="Comic Sans MS" pitchFamily="66" charset="0"/>
              </a:rPr>
              <a:t>усвоения. </a:t>
            </a:r>
            <a:endParaRPr lang="ru-RU" b="1" dirty="0">
              <a:latin typeface="Comic Sans MS" pitchFamily="66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5148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</a:rPr>
              <a:t>основные </a:t>
            </a:r>
            <a:r>
              <a:rPr lang="ru-RU" sz="3600" b="1" i="1" dirty="0" smtClean="0">
                <a:solidFill>
                  <a:srgbClr val="C00000"/>
                </a:solidFill>
                <a:latin typeface="Comic Sans MS" pitchFamily="66" charset="0"/>
              </a:rPr>
              <a:t>функции обучения ИЯ</a:t>
            </a:r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: </a:t>
            </a:r>
          </a:p>
          <a:p>
            <a:pPr>
              <a:buFontTx/>
              <a:buChar char="-"/>
            </a:pPr>
            <a:r>
              <a:rPr lang="ru-RU" sz="3600" b="1" i="1" dirty="0" smtClean="0">
                <a:solidFill>
                  <a:srgbClr val="002060"/>
                </a:solidFill>
                <a:latin typeface="Comic Sans MS" pitchFamily="66" charset="0"/>
              </a:rPr>
              <a:t>образовательная</a:t>
            </a: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</a:p>
          <a:p>
            <a:pPr>
              <a:buFontTx/>
              <a:buChar char="-"/>
            </a:pPr>
            <a:r>
              <a:rPr lang="ru-RU" sz="3600" b="1" i="1" dirty="0" smtClean="0">
                <a:solidFill>
                  <a:srgbClr val="002060"/>
                </a:solidFill>
                <a:latin typeface="Comic Sans MS" pitchFamily="66" charset="0"/>
              </a:rPr>
              <a:t>развивающая</a:t>
            </a: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</a:p>
          <a:p>
            <a:pPr>
              <a:buFontTx/>
              <a:buChar char="-"/>
            </a:pPr>
            <a:r>
              <a:rPr lang="ru-RU" sz="3600" b="1" i="1" dirty="0" smtClean="0">
                <a:solidFill>
                  <a:srgbClr val="002060"/>
                </a:solidFill>
                <a:latin typeface="Comic Sans MS" pitchFamily="66" charset="0"/>
              </a:rPr>
              <a:t>воспитательная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341120" y="1639824"/>
            <a:ext cx="1182624" cy="7193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309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Comic Sans MS" pitchFamily="66" charset="0"/>
              </a:rPr>
              <a:t>Обучение в сотрудничестве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36320" y="1825625"/>
            <a:ext cx="7534656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4400" b="1" dirty="0">
                <a:latin typeface="Comic Sans MS" pitchFamily="66" charset="0"/>
              </a:rPr>
              <a:t>Б</a:t>
            </a:r>
            <a:r>
              <a:rPr lang="ru-RU" sz="4400" b="1" dirty="0" smtClean="0">
                <a:latin typeface="Comic Sans MS" pitchFamily="66" charset="0"/>
              </a:rPr>
              <a:t>лочно-модульное обучение</a:t>
            </a:r>
          </a:p>
          <a:p>
            <a:pPr>
              <a:buFontTx/>
              <a:buChar char="-"/>
            </a:pPr>
            <a:r>
              <a:rPr lang="ru-RU" sz="4400" b="1" dirty="0" smtClean="0">
                <a:latin typeface="Comic Sans MS" pitchFamily="66" charset="0"/>
              </a:rPr>
              <a:t>Проблемное обучение</a:t>
            </a:r>
          </a:p>
          <a:p>
            <a:pPr marL="0" indent="0">
              <a:buNone/>
            </a:pPr>
            <a:r>
              <a:rPr lang="ru-RU" sz="4400" b="1" dirty="0" smtClean="0">
                <a:latin typeface="Comic Sans MS" pitchFamily="66" charset="0"/>
              </a:rPr>
              <a:t>- Здоровьесберегающее обучение</a:t>
            </a:r>
            <a:endParaRPr lang="ru-RU" sz="4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715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566" y="33419"/>
            <a:ext cx="1083434" cy="106817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920666" y="3508146"/>
            <a:ext cx="1800256" cy="8196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03" y="1101594"/>
            <a:ext cx="7488264" cy="5616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607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>
                <a:solidFill>
                  <a:srgbClr val="FF0000"/>
                </a:solidFill>
                <a:latin typeface="Comic Sans MS" pitchFamily="66" charset="0"/>
                <a:ea typeface="Batang" pitchFamily="18" charset="-127"/>
              </a:rPr>
              <a:t>Виды диктантов</a:t>
            </a:r>
            <a:endParaRPr lang="ru-RU" sz="6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4"/>
            <a:ext cx="8332470" cy="4831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Batang" pitchFamily="18" charset="-127"/>
                <a:ea typeface="Batang" pitchFamily="18" charset="-127"/>
              </a:rPr>
              <a:t>- </a:t>
            </a:r>
            <a:r>
              <a:rPr lang="ru-RU" sz="4000" b="1" dirty="0">
                <a:latin typeface="Comic Sans MS" pitchFamily="66" charset="0"/>
                <a:ea typeface="Batang" pitchFamily="18" charset="-127"/>
              </a:rPr>
              <a:t>Аудиодиктанты</a:t>
            </a:r>
          </a:p>
          <a:p>
            <a:pPr marL="0" indent="0">
              <a:buNone/>
            </a:pPr>
            <a:r>
              <a:rPr lang="ru-RU" sz="4000" b="1" dirty="0">
                <a:latin typeface="Comic Sans MS" pitchFamily="66" charset="0"/>
                <a:ea typeface="Batang" pitchFamily="18" charset="-127"/>
              </a:rPr>
              <a:t>- Видеодиктанты</a:t>
            </a:r>
          </a:p>
          <a:p>
            <a:pPr marL="0" indent="0">
              <a:buNone/>
            </a:pPr>
            <a:r>
              <a:rPr lang="ru-RU" sz="4000" b="1" dirty="0">
                <a:latin typeface="Comic Sans MS" pitchFamily="66" charset="0"/>
                <a:ea typeface="Batang" pitchFamily="18" charset="-127"/>
              </a:rPr>
              <a:t>- Диктант «Нарисуй картинку»</a:t>
            </a:r>
          </a:p>
          <a:p>
            <a:pPr marL="0" indent="0">
              <a:buNone/>
            </a:pPr>
            <a:r>
              <a:rPr lang="ru-RU" sz="4000" b="1" dirty="0">
                <a:latin typeface="Comic Sans MS" pitchFamily="66" charset="0"/>
                <a:ea typeface="Batang" pitchFamily="18" charset="-127"/>
              </a:rPr>
              <a:t>- Фотодиктант</a:t>
            </a:r>
          </a:p>
          <a:p>
            <a:pPr marL="0" indent="0">
              <a:buNone/>
            </a:pPr>
            <a:r>
              <a:rPr lang="ru-RU" sz="4000" b="1" dirty="0">
                <a:latin typeface="Comic Sans MS" pitchFamily="66" charset="0"/>
                <a:ea typeface="Batang" pitchFamily="18" charset="-127"/>
              </a:rPr>
              <a:t>- Взаимодиктовка</a:t>
            </a:r>
          </a:p>
          <a:p>
            <a:pPr>
              <a:buFontTx/>
              <a:buChar char="-"/>
            </a:pPr>
            <a:r>
              <a:rPr lang="ru-RU" sz="4000" b="1" dirty="0">
                <a:latin typeface="Comic Sans MS" pitchFamily="66" charset="0"/>
                <a:ea typeface="Batang" pitchFamily="18" charset="-127"/>
              </a:rPr>
              <a:t>Диктант под диктовку учителя</a:t>
            </a:r>
          </a:p>
          <a:p>
            <a:pPr marL="0" indent="0">
              <a:buNone/>
            </a:pPr>
            <a:r>
              <a:rPr lang="ru-RU" sz="4000" b="1" dirty="0">
                <a:latin typeface="Comic Sans MS" pitchFamily="66" charset="0"/>
                <a:ea typeface="Batang" pitchFamily="18" charset="-127"/>
              </a:rPr>
              <a:t>- </a:t>
            </a:r>
            <a:r>
              <a:rPr lang="ru-RU" sz="4000" b="1" dirty="0" err="1">
                <a:latin typeface="Comic Sans MS" pitchFamily="66" charset="0"/>
                <a:ea typeface="Batang" pitchFamily="18" charset="-127"/>
              </a:rPr>
              <a:t>Самодиктант</a:t>
            </a:r>
            <a:endParaRPr lang="ru-RU" sz="4000" b="1" dirty="0">
              <a:latin typeface="Comic Sans MS" pitchFamily="66" charset="0"/>
              <a:ea typeface="Batang" pitchFamily="18" charset="-127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551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187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ЛИНГВОДИДАКТИЧЕСКАЯ КОМПЕТЕНТНОСТЬ УЧИТЕЛЯ ИЯ Иценко И.А. канд. пед.наук МАОУ СОШ № 30 г. Томск </vt:lpstr>
      <vt:lpstr>?</vt:lpstr>
      <vt:lpstr>Презентация PowerPoint</vt:lpstr>
      <vt:lpstr>лингводидактика включает в себя лингвистические и методические аспекты  </vt:lpstr>
      <vt:lpstr>Презентация PowerPoint</vt:lpstr>
      <vt:lpstr>Процесс обучения языку – целостная система, составляющими которой являются</vt:lpstr>
      <vt:lpstr>Обучение в сотрудничестве </vt:lpstr>
      <vt:lpstr>Презентация PowerPoint</vt:lpstr>
      <vt:lpstr>Виды диктантов</vt:lpstr>
      <vt:lpstr>Лингводидактическая практика</vt:lpstr>
      <vt:lpstr>Лингводидактическая практика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Ирина Александровна Иценко</cp:lastModifiedBy>
  <cp:revision>56</cp:revision>
  <dcterms:created xsi:type="dcterms:W3CDTF">2018-09-04T12:10:47Z</dcterms:created>
  <dcterms:modified xsi:type="dcterms:W3CDTF">2018-12-17T03:13:26Z</dcterms:modified>
</cp:coreProperties>
</file>