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254303-5B0B-4740-8EFD-2CCD51FA153D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5"/>
            <p14:sldId id="262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ABD97-D6C6-41DE-A376-26D64D99457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BD0CA-DF6A-4080-8DA8-B25E6CD47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26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0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2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6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1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3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6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1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2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3FD216F-39CF-4C31-821B-7C8D4A83F1F8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7BBEBD-980E-4A1F-BE41-E85378FFB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englishkids.britishcouncil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" TargetMode="External"/><Relationship Id="rId2" Type="http://schemas.openxmlformats.org/officeDocument/2006/relationships/hyperlink" Target="https://dictionary.cambridg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englishkids.britishcouncil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015" y="141029"/>
            <a:ext cx="11799277" cy="1239894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СЕМИНАР-СОВЕЩАНИЕ 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«СОВРЕМЕННЫЕ ОБРАЗОВАТЕЛЬНЫЕ ТЕХНОЛОГИИ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РАБОТЕ УЧИТЕЛЯ ИНОСТРАННОГО ЯЗЫКА»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1262" y="2048608"/>
            <a:ext cx="97682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Презентация на тему: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en-US" sz="3200" b="1" dirty="0" smtClean="0">
                <a:solidFill>
                  <a:schemeClr val="bg1"/>
                </a:solidFill>
              </a:rPr>
              <a:t>Lead-in</a:t>
            </a:r>
            <a:r>
              <a:rPr lang="ru-RU" sz="3200" b="1" dirty="0" smtClean="0">
                <a:solidFill>
                  <a:schemeClr val="bg1"/>
                </a:solidFill>
              </a:rPr>
              <a:t>: проверенные приёмы»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Составитель: </a:t>
            </a:r>
            <a:r>
              <a:rPr lang="ru-RU" sz="2400" dirty="0" smtClean="0">
                <a:solidFill>
                  <a:schemeClr val="bg1"/>
                </a:solidFill>
              </a:rPr>
              <a:t>учитель английского языка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Назарова Анна Алексеевна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									</a:t>
            </a:r>
            <a:r>
              <a:rPr lang="ru-RU" sz="2400" b="1" dirty="0" smtClean="0">
                <a:solidFill>
                  <a:schemeClr val="bg1"/>
                </a:solidFill>
              </a:rPr>
              <a:t>ОУ: </a:t>
            </a:r>
            <a:r>
              <a:rPr lang="ru-RU" sz="2400" dirty="0" smtClean="0">
                <a:solidFill>
                  <a:schemeClr val="bg1"/>
                </a:solidFill>
              </a:rPr>
              <a:t>МБОУ </a:t>
            </a:r>
            <a:r>
              <a:rPr lang="ru-RU" sz="2400" dirty="0" err="1" smtClean="0">
                <a:solidFill>
                  <a:schemeClr val="bg1"/>
                </a:solidFill>
              </a:rPr>
              <a:t>Академ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лицей им. </a:t>
            </a:r>
            <a:r>
              <a:rPr lang="ru-RU" sz="2400" dirty="0" err="1" smtClean="0">
                <a:solidFill>
                  <a:schemeClr val="bg1"/>
                </a:solidFill>
              </a:rPr>
              <a:t>Г.А.Псахье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E-mail: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troaa@aclic.ru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8376" y="6255723"/>
            <a:ext cx="3024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Томск-2020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7470" y="1461447"/>
            <a:ext cx="778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История или шутка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Jok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816" y="2178423"/>
            <a:ext cx="60960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 flipH="1">
            <a:off x="1918447" y="2178423"/>
            <a:ext cx="2537011" cy="1748118"/>
          </a:xfrm>
          <a:prstGeom prst="wedgeRect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39469" y="2452317"/>
            <a:ext cx="2294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Why didn't the skeleton go to the party?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845691" y="4171270"/>
            <a:ext cx="2498668" cy="1748118"/>
          </a:xfrm>
          <a:prstGeom prst="wedgeRect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03437" y="4445165"/>
            <a:ext cx="2294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Because he has NO BODY to go with!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6216" y="6387324"/>
            <a:ext cx="798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learnenglishkids.britishcouncil.org</a:t>
            </a:r>
            <a:endParaRPr lang="en-US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368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7469" y="1659449"/>
            <a:ext cx="778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Расстановка и сортировка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5 Steps to the Perfect Clinic - Clinics by Desig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5" y="2506158"/>
            <a:ext cx="2992251" cy="330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40115" y="2966372"/>
            <a:ext cx="4132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I were in the UK, I would go to …firstly;</a:t>
            </a:r>
          </a:p>
          <a:p>
            <a:r>
              <a:rPr lang="en-US" sz="2000" dirty="0" smtClean="0"/>
              <a:t>then to …</a:t>
            </a:r>
          </a:p>
          <a:p>
            <a:r>
              <a:rPr lang="en-US" sz="2000" dirty="0" smtClean="0"/>
              <a:t>after that to …</a:t>
            </a:r>
          </a:p>
          <a:p>
            <a:r>
              <a:rPr lang="en-US" sz="2000" dirty="0" smtClean="0"/>
              <a:t>…</a:t>
            </a:r>
            <a:endParaRPr lang="ru-RU" sz="2000" dirty="0"/>
          </a:p>
        </p:txBody>
      </p:sp>
      <p:pic>
        <p:nvPicPr>
          <p:cNvPr id="6148" name="Picture 4" descr="Famous Places in The United Kingdom in 2020 | United kingdom, Famous  places, Kingd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1" t="3097" r="7034" b="4749"/>
          <a:stretch/>
        </p:blipFill>
        <p:spPr bwMode="auto">
          <a:xfrm>
            <a:off x="8510953" y="2367316"/>
            <a:ext cx="3075340" cy="421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790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7469" y="1659449"/>
            <a:ext cx="778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Опрос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823" y="2682004"/>
            <a:ext cx="9653953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Опрос «да-нет», начинаясь с широкой темы, уходит в более узкую, приводящую к конкретной проблеме урока. 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8194" name="Picture 2" descr="Ученики поднимают руку и учитель принимает класс.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62" y="3767192"/>
            <a:ext cx="4152656" cy="276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6477" y="1925515"/>
            <a:ext cx="105947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Liu </a:t>
            </a:r>
            <a:r>
              <a:rPr lang="en-US" sz="2400" dirty="0" err="1"/>
              <a:t>Jingxia</a:t>
            </a:r>
            <a:r>
              <a:rPr lang="en-US" sz="2400" dirty="0"/>
              <a:t>, He </a:t>
            </a:r>
            <a:r>
              <a:rPr lang="en-US" sz="2400" dirty="0" smtClean="0"/>
              <a:t>Jing</a:t>
            </a:r>
            <a:r>
              <a:rPr lang="ru-RU" sz="2400" dirty="0" smtClean="0"/>
              <a:t>//</a:t>
            </a:r>
            <a:r>
              <a:rPr lang="en-US" sz="2400" dirty="0"/>
              <a:t>How to Have a Good Lead-in in English </a:t>
            </a:r>
            <a:r>
              <a:rPr lang="en-US" sz="2400" dirty="0" smtClean="0"/>
              <a:t>Classrooms</a:t>
            </a:r>
            <a:r>
              <a:rPr lang="ru-RU" sz="2400" dirty="0" smtClean="0"/>
              <a:t>. - </a:t>
            </a:r>
            <a:r>
              <a:rPr lang="en-US" sz="2400" dirty="0"/>
              <a:t>China Three Gorges University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https://dictionary.cambridge.org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hlinkClick r:id="rId3"/>
              </a:rPr>
              <a:t>https://celtatrain.com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hlinkClick r:id="rId3"/>
              </a:rPr>
              <a:t>https://quizlet.com</a:t>
            </a:r>
            <a:endParaRPr lang="en-US" sz="24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https://learnenglishkids.britishcouncil.org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66267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0266" y="437154"/>
            <a:ext cx="7729728" cy="1188720"/>
          </a:xfrm>
        </p:spPr>
        <p:txBody>
          <a:bodyPr/>
          <a:lstStyle/>
          <a:p>
            <a:r>
              <a:rPr lang="ru-RU" cap="none" dirty="0" smtClean="0"/>
              <a:t>В данной презентации освещены следующие вопросы:</a:t>
            </a:r>
            <a:endParaRPr lang="ru-RU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396511" y="2110154"/>
            <a:ext cx="955723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sz="3200" i="1" dirty="0" smtClean="0"/>
              <a:t>Что</a:t>
            </a:r>
            <a:r>
              <a:rPr lang="ru-RU" sz="3200" dirty="0" smtClean="0"/>
              <a:t> </a:t>
            </a:r>
            <a:r>
              <a:rPr lang="ru-RU" sz="3200" dirty="0"/>
              <a:t>такое </a:t>
            </a:r>
            <a:r>
              <a:rPr lang="en-US" sz="3200" dirty="0" smtClean="0"/>
              <a:t>lead-in</a:t>
            </a:r>
            <a:r>
              <a:rPr lang="ru-RU" sz="3200" dirty="0" smtClean="0"/>
              <a:t>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3200" i="1" dirty="0"/>
              <a:t>Зачем</a:t>
            </a:r>
            <a:r>
              <a:rPr lang="ru-RU" sz="3200" dirty="0"/>
              <a:t> нужен </a:t>
            </a:r>
            <a:r>
              <a:rPr lang="en-US" sz="3200" dirty="0"/>
              <a:t>lead-in</a:t>
            </a:r>
            <a:r>
              <a:rPr lang="ru-RU" sz="3200" dirty="0"/>
              <a:t>?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sz="3200" dirty="0" smtClean="0"/>
              <a:t>Какими </a:t>
            </a:r>
            <a:r>
              <a:rPr lang="ru-RU" sz="3200" i="1" dirty="0" smtClean="0"/>
              <a:t>характеристик</a:t>
            </a:r>
            <a:r>
              <a:rPr lang="ru-RU" sz="3200" dirty="0" smtClean="0"/>
              <a:t>ами обладает </a:t>
            </a:r>
            <a:r>
              <a:rPr lang="en-US" sz="3200" dirty="0" smtClean="0"/>
              <a:t>lead-in</a:t>
            </a:r>
            <a:r>
              <a:rPr lang="ru-RU" sz="3200" dirty="0" smtClean="0"/>
              <a:t>?</a:t>
            </a:r>
            <a:endParaRPr lang="ru-RU" sz="3200" dirty="0"/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sz="3200" dirty="0" smtClean="0"/>
              <a:t>Какие </a:t>
            </a:r>
            <a:r>
              <a:rPr lang="ru-RU" sz="3200" i="1" dirty="0"/>
              <a:t>приемы</a:t>
            </a:r>
            <a:r>
              <a:rPr lang="ru-RU" sz="3200" dirty="0"/>
              <a:t> я использую в своей </a:t>
            </a:r>
            <a:r>
              <a:rPr lang="ru-RU" sz="3200" dirty="0" smtClean="0"/>
              <a:t>работе? 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sz="3200" dirty="0" smtClean="0"/>
              <a:t>Список источников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528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928" y="428360"/>
            <a:ext cx="7729728" cy="995993"/>
          </a:xfrm>
        </p:spPr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smtClean="0"/>
              <a:t>lead-in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8876" y="1811215"/>
            <a:ext cx="102518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Lead-in</a:t>
            </a:r>
            <a:r>
              <a:rPr lang="en-US" sz="2400" dirty="0" smtClean="0"/>
              <a:t> is </a:t>
            </a:r>
            <a:r>
              <a:rPr lang="en-US" sz="2400" dirty="0"/>
              <a:t>something that introduces something </a:t>
            </a:r>
            <a:r>
              <a:rPr lang="en-US" sz="2400" dirty="0" smtClean="0"/>
              <a:t>else. </a:t>
            </a:r>
            <a:r>
              <a:rPr lang="en-US" sz="2400" u="sng" dirty="0" smtClean="0"/>
              <a:t>(dictionary.cambridge.org)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Lead-in </a:t>
            </a:r>
            <a:r>
              <a:rPr lang="en-US" sz="2400" dirty="0" smtClean="0"/>
              <a:t>is </a:t>
            </a:r>
            <a:r>
              <a:rPr lang="en-US" sz="2400" dirty="0"/>
              <a:t>a </a:t>
            </a:r>
            <a:r>
              <a:rPr lang="en-US" sz="2400" dirty="0" smtClean="0"/>
              <a:t>technique used </a:t>
            </a:r>
            <a:r>
              <a:rPr lang="en-US" sz="2400" dirty="0"/>
              <a:t>by teachers at the beginning of a presentation to prepare students to learn </a:t>
            </a:r>
            <a:r>
              <a:rPr lang="en-US" sz="2400" dirty="0" smtClean="0"/>
              <a:t>and establish </a:t>
            </a:r>
            <a:r>
              <a:rPr lang="en-US" sz="2400" dirty="0"/>
              <a:t>a communicative link between the learners and the information about to </a:t>
            </a:r>
            <a:r>
              <a:rPr lang="en-US" sz="2400" dirty="0" smtClean="0"/>
              <a:t>be presented. </a:t>
            </a:r>
            <a:r>
              <a:rPr lang="en-US" sz="2400" u="sng" dirty="0"/>
              <a:t>(</a:t>
            </a:r>
            <a:r>
              <a:rPr lang="en-US" sz="2400" u="sng" dirty="0" err="1"/>
              <a:t>Arendas</a:t>
            </a:r>
            <a:r>
              <a:rPr lang="en-US" sz="2400" u="sng" dirty="0"/>
              <a:t>, </a:t>
            </a:r>
            <a:r>
              <a:rPr lang="en-US" sz="2400" u="sng" dirty="0" smtClean="0"/>
              <a:t>1998)</a:t>
            </a: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***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/>
              <a:t>Таким образом, </a:t>
            </a:r>
            <a:r>
              <a:rPr lang="en-US" sz="2400" b="1" dirty="0"/>
              <a:t>l</a:t>
            </a:r>
            <a:r>
              <a:rPr lang="en-US" sz="2400" b="1" dirty="0" smtClean="0"/>
              <a:t>ead-in</a:t>
            </a:r>
            <a:r>
              <a:rPr lang="en-US" sz="2400" dirty="0" smtClean="0"/>
              <a:t> </a:t>
            </a:r>
            <a:r>
              <a:rPr lang="ru-RU" sz="2400" dirty="0" smtClean="0"/>
              <a:t>– это прием, используемый учителем перед основным заданием с целью ознакомления и установления коммуникативной связи между учениками и информацией основного задания.</a:t>
            </a:r>
            <a:endParaRPr lang="en-US" sz="2400" dirty="0" smtClean="0"/>
          </a:p>
          <a:p>
            <a:pPr algn="just"/>
            <a:endParaRPr lang="en-US" sz="1600" dirty="0"/>
          </a:p>
          <a:p>
            <a:pPr algn="just"/>
            <a:endParaRPr lang="en-US" sz="1600" dirty="0" smtClean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480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927" y="437152"/>
            <a:ext cx="7729728" cy="9959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Зачем нужен </a:t>
            </a:r>
            <a:r>
              <a:rPr lang="en-US" dirty="0"/>
              <a:t>lead-in</a:t>
            </a:r>
            <a:r>
              <a:rPr lang="ru-RU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8876" y="1811215"/>
            <a:ext cx="1025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/>
          </a:p>
          <a:p>
            <a:pPr algn="just"/>
            <a:endParaRPr lang="en-US" sz="1600" dirty="0" smtClean="0"/>
          </a:p>
          <a:p>
            <a:pPr algn="just"/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26477" y="1925515"/>
            <a:ext cx="105947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/>
              <a:t>Мы используем данный приём для: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i="1" dirty="0" smtClean="0"/>
              <a:t>мотивации</a:t>
            </a:r>
            <a:r>
              <a:rPr lang="ru-RU" sz="2400" dirty="0" smtClean="0"/>
              <a:t> учеников на получение знаний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(ФГОС и персонализированная модель образования);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ривлечения </a:t>
            </a:r>
            <a:r>
              <a:rPr lang="ru-RU" sz="2400" i="1" dirty="0" smtClean="0"/>
              <a:t>внимания</a:t>
            </a:r>
            <a:r>
              <a:rPr lang="ru-RU" sz="2400" dirty="0" smtClean="0"/>
              <a:t> к какой-либо проблеме;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у</a:t>
            </a:r>
            <a:r>
              <a:rPr lang="ru-RU" sz="2400" dirty="0" smtClean="0"/>
              <a:t>величения </a:t>
            </a:r>
            <a:r>
              <a:rPr lang="ru-RU" sz="2400" i="1" dirty="0" smtClean="0"/>
              <a:t>вовлеченности </a:t>
            </a:r>
            <a:r>
              <a:rPr lang="ru-RU" sz="2400" dirty="0" smtClean="0"/>
              <a:t>в предмет урока;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стимулирования учеников к выражению их </a:t>
            </a:r>
            <a:r>
              <a:rPr lang="ru-RU" sz="2400" i="1" dirty="0" smtClean="0"/>
              <a:t>собственного мнения</a:t>
            </a:r>
            <a:r>
              <a:rPr lang="ru-RU" sz="24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Стимулирования учеников к </a:t>
            </a:r>
            <a:r>
              <a:rPr lang="ru-RU" sz="2400" i="1" dirty="0" smtClean="0"/>
              <a:t>использованию изученного </a:t>
            </a:r>
            <a:r>
              <a:rPr lang="ru-RU" sz="2400" dirty="0" smtClean="0"/>
              <a:t>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118658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927" y="437152"/>
            <a:ext cx="7729728" cy="113667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Какими характеристиками обладает </a:t>
            </a:r>
            <a:r>
              <a:rPr lang="en-US" dirty="0"/>
              <a:t>lead-in</a:t>
            </a:r>
            <a:r>
              <a:rPr lang="ru-RU" dirty="0"/>
              <a:t>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8876" y="1811215"/>
            <a:ext cx="1025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/>
          </a:p>
          <a:p>
            <a:pPr algn="just"/>
            <a:endParaRPr lang="en-US" sz="1600" dirty="0" smtClean="0"/>
          </a:p>
          <a:p>
            <a:pPr algn="just"/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444261"/>
            <a:ext cx="71745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 smtClean="0"/>
              <a:t>Lead-in </a:t>
            </a:r>
            <a:r>
              <a:rPr lang="ru-RU" sz="2400" u="sng" dirty="0" smtClean="0"/>
              <a:t>должен быть: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интересным;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связанным с изучаемой темой;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соответствующим аудитории;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коротким (3-7 минут);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близким к </a:t>
            </a:r>
            <a:r>
              <a:rPr lang="ru-RU" sz="2400" dirty="0"/>
              <a:t>повседневной жизни учеников.</a:t>
            </a:r>
            <a:endParaRPr lang="ru-RU" sz="2400" dirty="0"/>
          </a:p>
        </p:txBody>
      </p:sp>
      <p:pic>
        <p:nvPicPr>
          <p:cNvPr id="1026" name="Picture 2" descr="Communicate Consistently With Customers About Their Technology Needs and  Your Value | Managed IT Services Mi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60" y="2066192"/>
            <a:ext cx="4151507" cy="31121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561" t="54002" r="38574" b="21242"/>
          <a:stretch/>
        </p:blipFill>
        <p:spPr>
          <a:xfrm>
            <a:off x="4500281" y="2250721"/>
            <a:ext cx="3314435" cy="3890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978874" y="1541722"/>
            <a:ext cx="10251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Описание картинки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 flipH="1">
            <a:off x="782415" y="1967244"/>
            <a:ext cx="3165231" cy="1582615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38601" y="2404608"/>
            <a:ext cx="258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do you see</a:t>
            </a:r>
          </a:p>
          <a:p>
            <a:pPr algn="ctr"/>
            <a:r>
              <a:rPr lang="en-US" sz="2000" dirty="0" smtClean="0"/>
              <a:t> in the picture?</a:t>
            </a:r>
            <a:endParaRPr lang="ru-RU" sz="2000" dirty="0"/>
          </a:p>
        </p:txBody>
      </p:sp>
      <p:sp>
        <p:nvSpPr>
          <p:cNvPr id="11" name="Овальная выноска 10"/>
          <p:cNvSpPr/>
          <p:nvPr/>
        </p:nvSpPr>
        <p:spPr>
          <a:xfrm flipH="1">
            <a:off x="846992" y="3946436"/>
            <a:ext cx="3165231" cy="1582615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63158" y="4390292"/>
            <a:ext cx="258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is the weather like?</a:t>
            </a:r>
            <a:endParaRPr lang="ru-RU" sz="2000" dirty="0"/>
          </a:p>
        </p:txBody>
      </p:sp>
      <p:sp>
        <p:nvSpPr>
          <p:cNvPr id="13" name="Овальная выноска 12"/>
          <p:cNvSpPr/>
          <p:nvPr/>
        </p:nvSpPr>
        <p:spPr>
          <a:xfrm>
            <a:off x="8367350" y="1919103"/>
            <a:ext cx="2863355" cy="163314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flipH="1">
            <a:off x="8704444" y="2250721"/>
            <a:ext cx="2335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is the bear doing? How is it feeling?</a:t>
            </a:r>
            <a:endParaRPr lang="ru-RU" sz="2000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8440645" y="3946436"/>
            <a:ext cx="2863355" cy="163314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flipH="1">
            <a:off x="8704442" y="4409067"/>
            <a:ext cx="233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happened next?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106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7470" y="1461447"/>
            <a:ext cx="778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</a:rPr>
              <a:t>Лексика и грамматика из задания (темы)</a:t>
            </a:r>
            <a:endParaRPr lang="ru-RU" sz="3200" b="1" dirty="0">
              <a:solidFill>
                <a:srgbClr val="00B0F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12" b="11872"/>
          <a:stretch/>
        </p:blipFill>
        <p:spPr>
          <a:xfrm>
            <a:off x="1676943" y="2046222"/>
            <a:ext cx="8935372" cy="41171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9007" y="6301925"/>
            <a:ext cx="536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quizlet.com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41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7469" y="1659449"/>
            <a:ext cx="778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Two truths and </a:t>
            </a:r>
            <a:r>
              <a:rPr lang="en-US" sz="3200" b="1" dirty="0" smtClean="0">
                <a:solidFill>
                  <a:srgbClr val="FF0000"/>
                </a:solidFill>
              </a:rPr>
              <a:t>one lie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226" y="2682004"/>
            <a:ext cx="7729728" cy="310198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Sometimes </a:t>
            </a:r>
            <a:r>
              <a:rPr lang="en-US" sz="2800" dirty="0">
                <a:solidFill>
                  <a:srgbClr val="00B050"/>
                </a:solidFill>
              </a:rPr>
              <a:t>men wear skirts such as togas and kilts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Levi’s is the most popular brand of jeans in the world.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In </a:t>
            </a:r>
            <a:r>
              <a:rPr lang="en-US" sz="2800" dirty="0">
                <a:solidFill>
                  <a:srgbClr val="FF0000"/>
                </a:solidFill>
              </a:rPr>
              <a:t>the United States, each person has ten pairs of blue jeans. </a:t>
            </a:r>
          </a:p>
          <a:p>
            <a:pPr marL="0" indent="0">
              <a:buNone/>
            </a:pP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9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15" y="208795"/>
            <a:ext cx="10911354" cy="11887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Какие приемы я использую в своей работе?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8874" y="1541722"/>
            <a:ext cx="10251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Ментальные карты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pic>
        <p:nvPicPr>
          <p:cNvPr id="2050" name="Picture 2" descr="Abstract Flowchart Vector Design Stock Vector - Illustration of drawn,  organization: 6255606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108" y="2126497"/>
            <a:ext cx="4387362" cy="43873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72100" y="2426677"/>
            <a:ext cx="984738" cy="37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Topic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2385" y="5468815"/>
            <a:ext cx="87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3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32385" y="4370501"/>
            <a:ext cx="87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2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68662" y="2439189"/>
            <a:ext cx="87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56551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117</TotalTime>
  <Words>389</Words>
  <Application>Microsoft Office PowerPoint</Application>
  <PresentationFormat>Широкоэкранный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Parcel</vt:lpstr>
      <vt:lpstr>Презентация PowerPoint</vt:lpstr>
      <vt:lpstr>В данной презентации освещены следующие вопросы:</vt:lpstr>
      <vt:lpstr>Что такое lead-in?</vt:lpstr>
      <vt:lpstr>Зачем нужен lead-in?</vt:lpstr>
      <vt:lpstr>Какими характеристиками обладает lead-in?</vt:lpstr>
      <vt:lpstr>Какие приемы я использую в своей работе? </vt:lpstr>
      <vt:lpstr>Какие приемы я использую в своей работе? </vt:lpstr>
      <vt:lpstr>Какие приемы я использую в своей работе? </vt:lpstr>
      <vt:lpstr>Какие приемы я использую в своей работе? </vt:lpstr>
      <vt:lpstr>Какие приемы я использую в своей работе? </vt:lpstr>
      <vt:lpstr>Какие приемы я использую в своей работе? </vt:lpstr>
      <vt:lpstr>Какие приемы я использую в своей работе? </vt:lpstr>
      <vt:lpstr>Список источников</vt:lpstr>
    </vt:vector>
  </TitlesOfParts>
  <Company>МБОУ Академический лицей г.Томска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Трофимова Анна Алексеевна</dc:creator>
  <cp:lastModifiedBy>Трофимова Анна Алексеевна</cp:lastModifiedBy>
  <cp:revision>13</cp:revision>
  <dcterms:created xsi:type="dcterms:W3CDTF">2020-10-22T07:14:03Z</dcterms:created>
  <dcterms:modified xsi:type="dcterms:W3CDTF">2020-10-22T09:11:44Z</dcterms:modified>
</cp:coreProperties>
</file>