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5" r:id="rId2"/>
  </p:sldMasterIdLst>
  <p:notesMasterIdLst>
    <p:notesMasterId r:id="rId18"/>
  </p:notesMasterIdLst>
  <p:sldIdLst>
    <p:sldId id="256" r:id="rId3"/>
    <p:sldId id="257" r:id="rId4"/>
    <p:sldId id="258" r:id="rId5"/>
    <p:sldId id="260" r:id="rId6"/>
    <p:sldId id="266" r:id="rId7"/>
    <p:sldId id="275" r:id="rId8"/>
    <p:sldId id="268" r:id="rId9"/>
    <p:sldId id="269" r:id="rId10"/>
    <p:sldId id="283" r:id="rId11"/>
    <p:sldId id="285" r:id="rId12"/>
    <p:sldId id="274" r:id="rId13"/>
    <p:sldId id="276" r:id="rId14"/>
    <p:sldId id="280" r:id="rId15"/>
    <p:sldId id="281" r:id="rId16"/>
    <p:sldId id="28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78691" autoAdjust="0"/>
  </p:normalViewPr>
  <p:slideViewPr>
    <p:cSldViewPr snapToGrid="0">
      <p:cViewPr varScale="1">
        <p:scale>
          <a:sx n="57" d="100"/>
          <a:sy n="57" d="100"/>
        </p:scale>
        <p:origin x="-122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90FF2-5C1D-4CF4-841F-3AF1109AB4B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791F0-2711-476B-93A9-9AB1F6AF9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178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7371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Ресурс предлагает как почти готовые решения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будущих презентаций, так и возможность создавать проекты с чистого листа (фото 1). Учащиеся обычно выбирают последний вариант, останавливаясь на создании мультфильмов (фото2). На экране справа (фото 3) выбирается дизайн проекта, его участники и при необходимости стандартные ситуации. Выбранным персонажам можно придать движение (фото 4) и подходящие эмоции и позы. Параллельно с созданием презентации авторы накладывают записанный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аудиотрек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созданный сценарий. Вашему вниманию мы представляем отрывок грамматического правила, который создали ученики 7 класса</a:t>
            </a: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0131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Отдельные приложения дают неограниченные возможности в создании собственных неповторимых картин и образов.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0040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Рисованное</a:t>
            </a:r>
            <a:r>
              <a:rPr lang="ru-RU" baseline="0" dirty="0"/>
              <a:t> видео создается за 5 шагов:</a:t>
            </a:r>
          </a:p>
          <a:p>
            <a:r>
              <a:rPr lang="ru-RU" baseline="0" dirty="0"/>
              <a:t>Сначала ученики придумываю и пишут текст истории, затем озвучивают его (картинка 1), выделяют смысловые фрагменты, синхронизируют фрагменты со звуковой дорожкой (фото 2) , а на заключительном этапе рисуют образ для каждого смыслового фрагмента. Вот что получилось у наших учеников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4429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Осуществляя работу над проектом (фото 1) в рамках технологии цифрового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сторителлинга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для нас, безусловно, был  важен факт ее влияния, на результаты и качество знаний учащихся, а именно на развитие у них иноязычной коммуникативной компетенции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 тем, как начать работу над проектом (фото 2), в 2-х группах учащихся среднего звена  был  проведен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предэксперементальный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срез, для определения  исходного уровня 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сформированности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их компетенций.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контрольно-измерительных материалов (фото 3) были выбраны материалы международного экзамена, разработанные Кембриджским университетом.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постэкспериментального среза показали, что у группы детей посещающих занятия по  внеурочной деятельности, появилась выраженная устойчивая учебно-познавательная мотивация учения (фото 5), готовность передавать коммуникативное содержание в ситуации общения, умение использовать коммуникативные функции языка.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7548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Итак, цифровой сторителлинг в образовании – это персонифицированный подход к ученику </a:t>
            </a:r>
            <a:r>
              <a:rPr lang="ru-RU" dirty="0" smtClean="0"/>
              <a:t>…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0956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Ваши</a:t>
            </a:r>
            <a:r>
              <a:rPr lang="ru-RU" baseline="0" dirty="0"/>
              <a:t> отзывы и вопросы вы можете оставить в комментариях или связаться с нами по </a:t>
            </a:r>
            <a:r>
              <a:rPr lang="ru-RU" baseline="0" dirty="0" err="1"/>
              <a:t>эл</a:t>
            </a:r>
            <a:r>
              <a:rPr lang="ru-RU" baseline="0" dirty="0"/>
              <a:t>. почте </a:t>
            </a:r>
          </a:p>
          <a:p>
            <a:r>
              <a:rPr lang="en-US" baseline="0" dirty="0"/>
              <a:t>nat.bogoryad@gmail.com</a:t>
            </a:r>
          </a:p>
          <a:p>
            <a:r>
              <a:rPr lang="en-US" baseline="0" dirty="0"/>
              <a:t>gauermarias@gmail.com</a:t>
            </a:r>
            <a:endParaRPr lang="ru-RU" baseline="0" dirty="0"/>
          </a:p>
          <a:p>
            <a:r>
              <a:rPr lang="ru-RU" baseline="0" dirty="0"/>
              <a:t>Будем рады поделиться и обменяться опытом!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858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основе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видеоифографики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лежит метод цифрового повествования (цифровой сторителлинг).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 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сторителлинга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storytelling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 известна ещё с 90-х годов прошлого века как литературный приём.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современном мире,  сторителлинг преобразовался в цифровой сторителлинг – и подразумевает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под собой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 электронной коммуникации, основанный на организации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мультимедийного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контента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вокруг одной истории.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 обладает высоким дидактическим потенциалом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Его использование в образовании можно рассматривать в контексте осмысления понятия «эдьютейнмент»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где обучение неразрывно связано и основывается на развлечении.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7509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Актуальность метода обусловлена возросшим интересом современного общества к удобным и доступным в использовании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мультимедийным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информационным продуктам.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цифровой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сторителлинг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является эффективным инструментом в арсенале современного педагога,  способствуя решению целого ряда  задач, стоящих перед ним.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повышение мотивации учащихся к изучению предмета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развитие речевых умений учащихся и универсальных учебных действий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эффективное использование устной и письменной коммуникации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развитие умения творчески и критически мыслить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грамотная постановка учебных задач и их решение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работа в сотрудничестве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совершенствование </a:t>
            </a:r>
            <a:r>
              <a:rPr lang="en-US" dirty="0">
                <a:solidFill>
                  <a:schemeClr val="bg1"/>
                </a:solidFill>
              </a:rPr>
              <a:t>IT</a:t>
            </a:r>
            <a:r>
              <a:rPr lang="ru-RU" dirty="0">
                <a:solidFill>
                  <a:schemeClr val="bg1"/>
                </a:solidFill>
              </a:rPr>
              <a:t>-компетентности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развитие умений создания проектные работы</a:t>
            </a:r>
            <a:endParaRPr lang="en-US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225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самых привлекательных интересных и простых для восприятия учащихся являются приложения, в основе которых лежит технология 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Видеоскрайбинг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Scribing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- анимационные видеоролики, имеющие характерную особенность – рисованное изображение создается прямо на глазах зрителя.  Самыми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доступными ресурсами нам представляются следующие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(перечислить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названия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477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Обучение </a:t>
            </a:r>
            <a:r>
              <a:rPr lang="ru-RU" baseline="0" dirty="0" err="1"/>
              <a:t>видеоскрайбингу</a:t>
            </a:r>
            <a:r>
              <a:rPr lang="ru-RU" baseline="0" dirty="0"/>
              <a:t> </a:t>
            </a:r>
            <a:r>
              <a:rPr lang="ru-RU" baseline="0" dirty="0" err="1"/>
              <a:t>целесообрано</a:t>
            </a:r>
            <a:r>
              <a:rPr lang="ru-RU" baseline="0" dirty="0"/>
              <a:t> начать с этого ресурса, поскольку он довольно прост в освоении.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970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Сервис располагает рубрикатором тем с большой коллекцией готовых рисунков, в том числе и по образованию (первое фото).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первом этапе работы создается черновик будущего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рассказа, выбирается рубрика и подходящая тема (фото 2). Следующий шаг – написание самого текста истории  (фото 3) – программа сама разбивает текст на смысловые части и дает подсказки о том, какая информация должна быть включена в каждую часть. (Фото 4)</a:t>
            </a: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9025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 программа предлагает готовые изображения, которые помогут проиллюстрировать созданный текст (фото 1). 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заключительном этапе автор текста должен озвучить созданный видеоролик (фото 2): сделать это он может самостоятельно или воспользоваться закадровым голосом рассказчика. И ваше Видео готово!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5557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Еще</a:t>
            </a:r>
            <a:r>
              <a:rPr lang="ru-RU" baseline="0" dirty="0"/>
              <a:t> одним достойным он-</a:t>
            </a:r>
            <a:r>
              <a:rPr lang="ru-RU" baseline="0" dirty="0" err="1"/>
              <a:t>лайн</a:t>
            </a:r>
            <a:r>
              <a:rPr lang="ru-RU" baseline="0" dirty="0"/>
              <a:t> сервисом генератором анимационных презентаций заслуженно считается </a:t>
            </a:r>
            <a:r>
              <a:rPr lang="en-US" baseline="0" dirty="0" err="1"/>
              <a:t>powtoon</a:t>
            </a:r>
            <a:r>
              <a:rPr lang="en-US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791F0-2711-476B-93A9-9AB1F6AF9BF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141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06955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0072735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6031341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3130909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411723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811923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6769468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616562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912376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563431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44496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9406911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4128610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2678219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731523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45314292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823993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860433802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2782802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248287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956116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732260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420308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8558904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646623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233245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222075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932596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30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391051F-B8DA-43DC-BED0-73C02892B7E9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39C1007-4027-4290-BF94-FD569E4B3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0879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ransition spd="slow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wtoon.com/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640262" cy="297180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ВИДЕОИНФОГРАФИКА КАК СПОСОБ ПОВЫШЕНИЯ МОТИВАЦИИ И РАЗВИТИЯ КОММУНИКАЦИИ УЧАЩИХСЯ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391" y="3843867"/>
            <a:ext cx="6007239" cy="2340802"/>
          </a:xfrm>
        </p:spPr>
        <p:txBody>
          <a:bodyPr>
            <a:noAutofit/>
          </a:bodyPr>
          <a:lstStyle/>
          <a:p>
            <a:pPr algn="r"/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Гауэр 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Мария Сергеевна</a:t>
            </a:r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Богоряд 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Наталия Владимировна</a:t>
            </a:r>
          </a:p>
          <a:p>
            <a:pPr algn="r"/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Учителя английского языка</a:t>
            </a:r>
            <a:endParaRPr lang="ru-RU" sz="2000" b="1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Школы 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«Перспектива»</a:t>
            </a:r>
          </a:p>
          <a:p>
            <a:pPr algn="r"/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Томска</a:t>
            </a:r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26296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332" y="532279"/>
            <a:ext cx="10349548" cy="286699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2978" y="1001026"/>
            <a:ext cx="10408921" cy="3210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2100" y="1605633"/>
            <a:ext cx="10147020" cy="3489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500" t="10870" r="6125" b="865"/>
          <a:stretch/>
        </p:blipFill>
        <p:spPr>
          <a:xfrm>
            <a:off x="350118" y="256943"/>
            <a:ext cx="11642174" cy="6187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8083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9023668" cy="1507067"/>
          </a:xfrm>
        </p:spPr>
        <p:txBody>
          <a:bodyPr/>
          <a:lstStyle/>
          <a:p>
            <a:pPr algn="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70" b="16100"/>
          <a:stretch/>
        </p:blipFill>
        <p:spPr bwMode="auto">
          <a:xfrm>
            <a:off x="867092" y="853439"/>
            <a:ext cx="5808028" cy="308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599983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212" y="600551"/>
            <a:ext cx="6575425" cy="4931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212" y="600551"/>
            <a:ext cx="6911499" cy="518362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90" b="6089"/>
          <a:stretch/>
        </p:blipFill>
        <p:spPr>
          <a:xfrm>
            <a:off x="684212" y="600551"/>
            <a:ext cx="9051153" cy="5724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677764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1430" y="655320"/>
            <a:ext cx="5513169" cy="4583362"/>
          </a:xfrm>
          <a:prstGeom prst="rect">
            <a:avLst/>
          </a:prstGeom>
        </p:spPr>
      </p:pic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6331" y="3331673"/>
            <a:ext cx="5000137" cy="313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16615" y="953231"/>
            <a:ext cx="4759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цифрового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сторителлинга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развитие иноязычной коммуникативной компетенции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589" y="259080"/>
            <a:ext cx="4652010" cy="6202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67" t="5110" r="27167" b="30001"/>
          <a:stretch/>
        </p:blipFill>
        <p:spPr>
          <a:xfrm>
            <a:off x="208517" y="707812"/>
            <a:ext cx="6412090" cy="49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99871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964680" y="1271958"/>
            <a:ext cx="494010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ru-RU" sz="3200" b="1" dirty="0">
                <a:solidFill>
                  <a:srgbClr val="0070C0"/>
                </a:solidFill>
              </a:rPr>
              <a:t>Персонификация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ru-RU" sz="3200" b="1" dirty="0">
                <a:solidFill>
                  <a:srgbClr val="0070C0"/>
                </a:solidFill>
              </a:rPr>
              <a:t>Совместная деятельность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ru-RU" sz="3200" b="1" dirty="0" err="1">
                <a:solidFill>
                  <a:srgbClr val="0070C0"/>
                </a:solidFill>
              </a:rPr>
              <a:t>Геймификация</a:t>
            </a:r>
            <a:endParaRPr lang="ru-RU" sz="3200" b="1" dirty="0">
              <a:solidFill>
                <a:srgbClr val="0070C0"/>
              </a:solidFill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IT</a:t>
            </a:r>
            <a:r>
              <a:rPr lang="ru-RU" sz="3200" b="1" dirty="0">
                <a:solidFill>
                  <a:srgbClr val="0070C0"/>
                </a:solidFill>
              </a:rPr>
              <a:t> технологии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8353" y="1435459"/>
            <a:ext cx="5064327" cy="4558940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55520" y="381000"/>
            <a:ext cx="880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Цифровой сторителлинг: </a:t>
            </a:r>
          </a:p>
        </p:txBody>
      </p:sp>
    </p:spTree>
    <p:extLst>
      <p:ext uri="{BB962C8B-B14F-4D97-AF65-F5344CB8AC3E}">
        <p14:creationId xmlns:p14="http://schemas.microsoft.com/office/powerpoint/2010/main" xmlns="" val="2715229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1262" y="2028306"/>
            <a:ext cx="8780584" cy="3966094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внимание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68582" y="4717473"/>
            <a:ext cx="7331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Контактная информация</a:t>
            </a:r>
            <a:r>
              <a:rPr lang="en-US" dirty="0"/>
              <a:t>:</a:t>
            </a:r>
            <a:r>
              <a:rPr lang="ru-RU" dirty="0"/>
              <a:t> </a:t>
            </a:r>
          </a:p>
          <a:p>
            <a:r>
              <a:rPr lang="en-US" dirty="0"/>
              <a:t>nat.bogoryad@gmail.com</a:t>
            </a:r>
          </a:p>
          <a:p>
            <a:r>
              <a:rPr lang="en-US" dirty="0"/>
              <a:t>gauermarias@gmail.com</a:t>
            </a:r>
            <a:endParaRPr lang="ru-RU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56FDA7A9-C0F3-4625-8CE8-8E4548520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1310" y="685800"/>
            <a:ext cx="1257301" cy="361526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293107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87" y="4997885"/>
            <a:ext cx="8782825" cy="996514"/>
          </a:xfrm>
        </p:spPr>
        <p:txBody>
          <a:bodyPr>
            <a:normAutofit fontScale="90000"/>
          </a:bodyPr>
          <a:lstStyle/>
          <a:p>
            <a:r>
              <a:rPr lang="ru-RU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Цифровой сторителлинг</a:t>
            </a:r>
            <a:r>
              <a:rPr lang="ru-RU" cap="none" dirty="0">
                <a:solidFill>
                  <a:srgbClr val="002060"/>
                </a:solidFill>
              </a:rPr>
              <a:t/>
            </a:r>
            <a:br>
              <a:rPr lang="ru-RU" cap="none" dirty="0">
                <a:solidFill>
                  <a:srgbClr val="002060"/>
                </a:solidFill>
              </a:rPr>
            </a:br>
            <a:r>
              <a:rPr lang="ru-RU" cap="none" dirty="0">
                <a:solidFill>
                  <a:schemeClr val="bg1"/>
                </a:solidFill>
              </a:rPr>
              <a:t>(</a:t>
            </a:r>
            <a:r>
              <a:rPr lang="en-US" cap="none" dirty="0">
                <a:solidFill>
                  <a:schemeClr val="bg1"/>
                </a:solidFill>
              </a:rPr>
              <a:t>Digital Storytelling)</a:t>
            </a:r>
            <a:endParaRPr lang="ru-RU" cap="none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87" y="356506"/>
            <a:ext cx="7229476" cy="361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397240" y="576290"/>
            <a:ext cx="33122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Сторителлинг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Storytelling)</a:t>
            </a:r>
            <a:r>
              <a:rPr lang="ru-RU" sz="3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1826" y="1920240"/>
            <a:ext cx="5877624" cy="452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542295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092" y="4807372"/>
            <a:ext cx="9237028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EDUTAINMENT=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EDUCATION+ ENTERTAINMENT </a:t>
            </a:r>
            <a:b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32" t="12481" r="17483" b="6822"/>
          <a:stretch/>
        </p:blipFill>
        <p:spPr>
          <a:xfrm>
            <a:off x="3352800" y="480907"/>
            <a:ext cx="6050866" cy="377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4212" y="4511040"/>
            <a:ext cx="855122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9978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3932" y="685801"/>
            <a:ext cx="8534400" cy="9906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педагогических задач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3920" y="1981201"/>
            <a:ext cx="3322364" cy="313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412" y="1432560"/>
            <a:ext cx="10027920" cy="454490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повышение мотивации учащихся к изучению предмета</a:t>
            </a: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развитие речевых умений учащихся и универсальных учебных действий</a:t>
            </a:r>
          </a:p>
          <a:p>
            <a:r>
              <a:rPr lang="ru-RU" b="1" dirty="0">
                <a:solidFill>
                  <a:schemeClr val="bg1"/>
                </a:solidFill>
              </a:rPr>
              <a:t>эффективное использование устной и письменной коммуникации</a:t>
            </a:r>
          </a:p>
          <a:p>
            <a:r>
              <a:rPr lang="ru-RU" b="1" dirty="0">
                <a:solidFill>
                  <a:schemeClr val="bg1"/>
                </a:solidFill>
              </a:rPr>
              <a:t>развитие умения творчески и критически мыслить</a:t>
            </a:r>
          </a:p>
          <a:p>
            <a:r>
              <a:rPr lang="ru-RU" b="1" dirty="0">
                <a:solidFill>
                  <a:schemeClr val="bg1"/>
                </a:solidFill>
              </a:rPr>
              <a:t>грамотная постановка учебных задач и их решение</a:t>
            </a:r>
          </a:p>
          <a:p>
            <a:r>
              <a:rPr lang="ru-RU" b="1" dirty="0">
                <a:solidFill>
                  <a:schemeClr val="bg1"/>
                </a:solidFill>
              </a:rPr>
              <a:t>работа в сотрудничестве</a:t>
            </a:r>
          </a:p>
          <a:p>
            <a:r>
              <a:rPr lang="ru-RU" b="1" dirty="0">
                <a:solidFill>
                  <a:schemeClr val="bg1"/>
                </a:solidFill>
              </a:rPr>
              <a:t>совершенствование </a:t>
            </a:r>
            <a:r>
              <a:rPr lang="en-US" b="1" dirty="0">
                <a:solidFill>
                  <a:schemeClr val="bg1"/>
                </a:solidFill>
              </a:rPr>
              <a:t>IT</a:t>
            </a:r>
            <a:r>
              <a:rPr lang="ru-RU" b="1" dirty="0">
                <a:solidFill>
                  <a:schemeClr val="bg1"/>
                </a:solidFill>
              </a:rPr>
              <a:t>-компетентности</a:t>
            </a:r>
          </a:p>
          <a:p>
            <a:r>
              <a:rPr lang="ru-RU" b="1" dirty="0">
                <a:solidFill>
                  <a:schemeClr val="bg1"/>
                </a:solidFill>
              </a:rPr>
              <a:t>развитие умений создания проектные работы</a:t>
            </a:r>
          </a:p>
        </p:txBody>
      </p:sp>
    </p:spTree>
    <p:extLst>
      <p:ext uri="{BB962C8B-B14F-4D97-AF65-F5344CB8AC3E}">
        <p14:creationId xmlns:p14="http://schemas.microsoft.com/office/powerpoint/2010/main" xmlns="" val="33867309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2" y="473038"/>
            <a:ext cx="10775630" cy="1455397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Видеоскрайбинг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(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video scribing)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2" y="2028000"/>
            <a:ext cx="8534400" cy="240792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Mysimpleshow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Powtoon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>
                <a:solidFill>
                  <a:schemeClr val="bg1"/>
                </a:solidFill>
                <a:hlinkClick r:id="rId3"/>
              </a:rPr>
              <a:t>www.powtoon.com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r>
              <a:rPr lang="ru-RU" dirty="0" err="1">
                <a:solidFill>
                  <a:schemeClr val="bg1"/>
                </a:solidFill>
              </a:rPr>
              <a:t>Объясняшки</a:t>
            </a:r>
            <a:r>
              <a:rPr lang="ru-RU" dirty="0">
                <a:solidFill>
                  <a:schemeClr val="bg1"/>
                </a:solidFill>
              </a:rPr>
              <a:t> (приложение для </a:t>
            </a:r>
            <a:r>
              <a:rPr lang="en-US" dirty="0">
                <a:solidFill>
                  <a:schemeClr val="bg1"/>
                </a:solidFill>
              </a:rPr>
              <a:t>iOS 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977" y="3523173"/>
            <a:ext cx="4787265" cy="912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138" y="4821362"/>
            <a:ext cx="3721104" cy="12758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331" y="4821361"/>
            <a:ext cx="1275807" cy="1275807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7"/>
          <a:srcRect t="22003" b="27826"/>
          <a:stretch/>
        </p:blipFill>
        <p:spPr>
          <a:xfrm>
            <a:off x="6615331" y="1717231"/>
            <a:ext cx="4996911" cy="131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75881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4487332"/>
            <a:ext cx="6858000" cy="1507067"/>
          </a:xfrm>
        </p:spPr>
        <p:txBody>
          <a:bodyPr/>
          <a:lstStyle/>
          <a:p>
            <a:pPr algn="r"/>
            <a:r>
              <a:rPr lang="en-US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mysimpleshow.com</a:t>
            </a:r>
            <a:endParaRPr lang="ru-RU" b="1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8092" y="912018"/>
            <a:ext cx="6810374" cy="2928461"/>
          </a:xfrm>
        </p:spPr>
      </p:pic>
    </p:spTree>
    <p:extLst>
      <p:ext uri="{BB962C8B-B14F-4D97-AF65-F5344CB8AC3E}">
        <p14:creationId xmlns:p14="http://schemas.microsoft.com/office/powerpoint/2010/main" xmlns="" val="380486488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4" t="9319" r="31101" b="359"/>
          <a:stretch/>
        </p:blipFill>
        <p:spPr>
          <a:xfrm>
            <a:off x="684212" y="593321"/>
            <a:ext cx="9204961" cy="5880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0" t="10248" r="26329" b="-2537"/>
          <a:stretch/>
        </p:blipFill>
        <p:spPr>
          <a:xfrm>
            <a:off x="684212" y="382982"/>
            <a:ext cx="10804629" cy="6301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39" y="382982"/>
            <a:ext cx="10820702" cy="6091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66" t="8434" r="25960" b="5209"/>
          <a:stretch/>
        </p:blipFill>
        <p:spPr>
          <a:xfrm>
            <a:off x="668139" y="149537"/>
            <a:ext cx="11003713" cy="653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09130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3" t="9430" r="24942"/>
          <a:stretch/>
        </p:blipFill>
        <p:spPr>
          <a:xfrm>
            <a:off x="684212" y="435543"/>
            <a:ext cx="9213448" cy="51655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06" r="25790" b="9169"/>
          <a:stretch/>
        </p:blipFill>
        <p:spPr>
          <a:xfrm>
            <a:off x="684212" y="331536"/>
            <a:ext cx="11206509" cy="56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49249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01" y="922674"/>
            <a:ext cx="9868197" cy="18814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64334" y="4536995"/>
            <a:ext cx="4039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powtoon.com</a:t>
            </a:r>
            <a:endParaRPr lang="ru-RU" sz="3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ктор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7792</TotalTime>
  <Words>731</Words>
  <Application>Microsoft Office PowerPoint</Application>
  <PresentationFormat>Произвольный</PresentationFormat>
  <Paragraphs>88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HDOfficeLightV0</vt:lpstr>
      <vt:lpstr>Сектор</vt:lpstr>
      <vt:lpstr>ВИДЕОИНФОГРАФИКА КАК СПОСОБ ПОВЫШЕНИЯ МОТИВАЦИИ И РАЗВИТИЯ КОММУНИКАЦИИ УЧАЩИХСЯ </vt:lpstr>
      <vt:lpstr>Цифровой сторителлинг (Digital Storytelling)</vt:lpstr>
      <vt:lpstr>EDUTAINMENT= EDUCATION+ ENTERTAINMENT  </vt:lpstr>
      <vt:lpstr>Решение педагогических задач</vt:lpstr>
      <vt:lpstr>Видеоскрайбинг (video scribing)</vt:lpstr>
      <vt:lpstr>mysimpleshow.com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Благодарим за внимание</vt:lpstr>
    </vt:vector>
  </TitlesOfParts>
  <Company>GTT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Цифровое повествование и мобильные образовательные технологии в Проектной деятельности учащихся на уроках иностранного языка</dc:title>
  <dc:creator>Shumakov</dc:creator>
  <cp:lastModifiedBy>Admin</cp:lastModifiedBy>
  <cp:revision>109</cp:revision>
  <dcterms:created xsi:type="dcterms:W3CDTF">2019-02-06T12:32:29Z</dcterms:created>
  <dcterms:modified xsi:type="dcterms:W3CDTF">2020-10-22T08:58:39Z</dcterms:modified>
</cp:coreProperties>
</file>