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9" r:id="rId2"/>
    <p:sldId id="261" r:id="rId3"/>
    <p:sldId id="266" r:id="rId4"/>
    <p:sldId id="273" r:id="rId5"/>
    <p:sldId id="269" r:id="rId6"/>
    <p:sldId id="268" r:id="rId7"/>
    <p:sldId id="270" r:id="rId8"/>
    <p:sldId id="271" r:id="rId9"/>
    <p:sldId id="282" r:id="rId10"/>
    <p:sldId id="276" r:id="rId11"/>
    <p:sldId id="283" r:id="rId12"/>
    <p:sldId id="286" r:id="rId13"/>
    <p:sldId id="277" r:id="rId14"/>
    <p:sldId id="290" r:id="rId15"/>
    <p:sldId id="274" r:id="rId16"/>
    <p:sldId id="275" r:id="rId17"/>
    <p:sldId id="278" r:id="rId18"/>
    <p:sldId id="281" r:id="rId19"/>
    <p:sldId id="295" r:id="rId20"/>
    <p:sldId id="292" r:id="rId21"/>
    <p:sldId id="29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336600"/>
    <a:srgbClr val="303F2D"/>
    <a:srgbClr val="339933"/>
    <a:srgbClr val="5C795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3" d="100"/>
          <a:sy n="93" d="100"/>
        </p:scale>
        <p:origin x="-2160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A35CA-6822-4681-92B4-A8751C17BCD1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1EF3E-AE9D-42A9-BA1D-CAB727160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DBD0-9006-49E8-A83C-C5F12FA12D57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BC91-FBBA-4371-A68A-C2B56C1EC8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DBD0-9006-49E8-A83C-C5F12FA12D57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BC91-FBBA-4371-A68A-C2B56C1EC8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DBD0-9006-49E8-A83C-C5F12FA12D57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BC91-FBBA-4371-A68A-C2B56C1EC8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DBD0-9006-49E8-A83C-C5F12FA12D57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BC91-FBBA-4371-A68A-C2B56C1EC8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DBD0-9006-49E8-A83C-C5F12FA12D57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BC91-FBBA-4371-A68A-C2B56C1EC8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DBD0-9006-49E8-A83C-C5F12FA12D57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BC91-FBBA-4371-A68A-C2B56C1EC8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DBD0-9006-49E8-A83C-C5F12FA12D57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BC91-FBBA-4371-A68A-C2B56C1EC8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DBD0-9006-49E8-A83C-C5F12FA12D57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BC91-FBBA-4371-A68A-C2B56C1EC8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DBD0-9006-49E8-A83C-C5F12FA12D57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BC91-FBBA-4371-A68A-C2B56C1EC8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DBD0-9006-49E8-A83C-C5F12FA12D57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BC91-FBBA-4371-A68A-C2B56C1EC8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DBD0-9006-49E8-A83C-C5F12FA12D57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BC91-FBBA-4371-A68A-C2B56C1EC8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6DBD0-9006-49E8-A83C-C5F12FA12D57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3BC91-FBBA-4371-A68A-C2B56C1EC8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gif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wmf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wmf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gif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3.png"/><Relationship Id="rId7" Type="http://schemas.openxmlformats.org/officeDocument/2006/relationships/image" Target="../media/image1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4.pn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wmf"/><Relationship Id="rId5" Type="http://schemas.openxmlformats.org/officeDocument/2006/relationships/image" Target="../media/image22.wmf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gif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kukarin_in\Рабочий стол\Копия Презентация_титул копия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468544" cy="71014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14282" y="142852"/>
            <a:ext cx="7429552" cy="14465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itchFamily="18" charset="0"/>
              </a:rPr>
              <a:t>Муниципальное автономное общеобразовательное учреждение  средняя общеобразовательная школа №37 города Томска</a:t>
            </a:r>
          </a:p>
          <a:p>
            <a:pPr algn="ctr"/>
            <a:r>
              <a:rPr lang="ru-RU" sz="16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itchFamily="18" charset="0"/>
              </a:rPr>
              <a:t> 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0"/>
            <a:ext cx="1584176" cy="1817440"/>
          </a:xfrm>
          <a:prstGeom prst="rect">
            <a:avLst/>
          </a:prstGeom>
          <a:noFill/>
          <a:effectLst/>
        </p:spPr>
      </p:pic>
      <p:sp>
        <p:nvSpPr>
          <p:cNvPr id="7" name="Прямоугольник 6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86000" y="273650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FFFF9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9592" y="2736503"/>
            <a:ext cx="77048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/>
            </a:r>
            <a:br>
              <a:rPr lang="ru-RU" sz="24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</a:br>
            <a:r>
              <a:rPr lang="ru-RU" sz="4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КАКИМ ДОЛЖЕН БЫТЬ СОВРЕМЕННЫЙ УРОК…</a:t>
            </a:r>
            <a:endParaRPr lang="ru-RU" sz="480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FFFF9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90462" y="5568751"/>
            <a:ext cx="34824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Баталова Евгения Анатольевна 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учитель математики 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МАОУ   СОШ№37 </a:t>
            </a:r>
            <a:endParaRPr lang="ru-RU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Прямая со стрелкой 38"/>
          <p:cNvCxnSpPr>
            <a:stCxn id="9" idx="2"/>
          </p:cNvCxnSpPr>
          <p:nvPr/>
        </p:nvCxnSpPr>
        <p:spPr>
          <a:xfrm flipH="1">
            <a:off x="2267744" y="2276872"/>
            <a:ext cx="2304256" cy="2160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C:\Documents and Settings\kukarin_in\Рабочий стол\Копия Презентация_титул копия.gif"/>
          <p:cNvPicPr>
            <a:picLocks noChangeAspect="1" noChangeArrowheads="1"/>
          </p:cNvPicPr>
          <p:nvPr/>
        </p:nvPicPr>
        <p:blipFill>
          <a:blip r:embed="rId2" cstate="print"/>
          <a:srcRect t="81748"/>
          <a:stretch>
            <a:fillRect/>
          </a:stretch>
        </p:blipFill>
        <p:spPr bwMode="auto">
          <a:xfrm>
            <a:off x="0" y="0"/>
            <a:ext cx="9144000" cy="1207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9144000" cy="5768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7504" y="0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Муниципальное автономное</a:t>
            </a:r>
            <a:r>
              <a:rPr lang="en-US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 </a:t>
            </a:r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общеобразовательное учреждение  средняя общеобразовательная школа №37 </a:t>
            </a:r>
            <a:endParaRPr lang="en-US" b="1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Times New Roman" pitchFamily="18" charset="0"/>
            </a:endParaRPr>
          </a:p>
          <a:p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города Томска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1872" y="0"/>
            <a:ext cx="1152128" cy="1321775"/>
          </a:xfrm>
          <a:prstGeom prst="rect">
            <a:avLst/>
          </a:prstGeom>
          <a:noFill/>
          <a:effectLst/>
        </p:spPr>
      </p:pic>
      <p:sp>
        <p:nvSpPr>
          <p:cNvPr id="9" name="Скругленный прямоугольник 8"/>
          <p:cNvSpPr/>
          <p:nvPr/>
        </p:nvSpPr>
        <p:spPr>
          <a:xfrm>
            <a:off x="395536" y="1700808"/>
            <a:ext cx="8352928" cy="576064"/>
          </a:xfrm>
          <a:prstGeom prst="roundRect">
            <a:avLst/>
          </a:prstGeom>
          <a:solidFill>
            <a:srgbClr val="F3900D">
              <a:alpha val="50196"/>
            </a:srgbClr>
          </a:solidFill>
          <a:ln>
            <a:solidFill>
              <a:srgbClr val="F3900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Учебная мотивация</a:t>
            </a:r>
            <a:endParaRPr lang="ru-RU" sz="24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2780928"/>
            <a:ext cx="2880320" cy="1224136"/>
          </a:xfrm>
          <a:prstGeom prst="roundRect">
            <a:avLst/>
          </a:prstGeom>
          <a:solidFill>
            <a:srgbClr val="F3900D">
              <a:alpha val="50196"/>
            </a:srgbClr>
          </a:solidFill>
          <a:ln>
            <a:solidFill>
              <a:srgbClr val="F3900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Принятие каждого учащегося</a:t>
            </a:r>
          </a:p>
          <a:p>
            <a:pPr algn="ctr"/>
            <a:endParaRPr lang="ru-RU" sz="20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275856" y="2780928"/>
            <a:ext cx="2736304" cy="1224136"/>
          </a:xfrm>
          <a:prstGeom prst="roundRect">
            <a:avLst/>
          </a:prstGeom>
          <a:solidFill>
            <a:srgbClr val="F3900D">
              <a:alpha val="50196"/>
            </a:srgbClr>
          </a:solidFill>
          <a:ln>
            <a:solidFill>
              <a:srgbClr val="F3900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Создание ситуации успеха для каждого</a:t>
            </a:r>
            <a:endParaRPr lang="ru-RU" sz="20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156176" y="2780928"/>
            <a:ext cx="2736304" cy="1224136"/>
          </a:xfrm>
          <a:prstGeom prst="roundRect">
            <a:avLst/>
          </a:prstGeom>
          <a:solidFill>
            <a:srgbClr val="F3900D">
              <a:alpha val="50196"/>
            </a:srgbClr>
          </a:solidFill>
          <a:ln>
            <a:solidFill>
              <a:srgbClr val="F3900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Положительная обратная связь</a:t>
            </a:r>
            <a:endParaRPr lang="ru-RU" sz="20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51520" y="2636912"/>
            <a:ext cx="37444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pPr algn="just"/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Персональность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обращения,</a:t>
            </a: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контакт глазами 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23528" y="4437112"/>
            <a:ext cx="2736304" cy="1224136"/>
          </a:xfrm>
          <a:prstGeom prst="roundRect">
            <a:avLst/>
          </a:prstGeom>
          <a:solidFill>
            <a:srgbClr val="F3900D">
              <a:alpha val="50196"/>
            </a:srgbClr>
          </a:solidFill>
          <a:ln>
            <a:solidFill>
              <a:srgbClr val="F3900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Актуальный , доступный, интересный материал</a:t>
            </a:r>
            <a:endParaRPr lang="ru-RU" sz="2000" dirty="0" smtClean="0">
              <a:solidFill>
                <a:srgbClr val="00660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987824" y="5085184"/>
            <a:ext cx="3312368" cy="1224136"/>
          </a:xfrm>
          <a:prstGeom prst="roundRect">
            <a:avLst/>
          </a:prstGeom>
          <a:solidFill>
            <a:srgbClr val="F3900D">
              <a:alpha val="50196"/>
            </a:srgbClr>
          </a:solidFill>
          <a:ln>
            <a:solidFill>
              <a:srgbClr val="F3900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Дифференцированный подход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228184" y="4437112"/>
            <a:ext cx="2736304" cy="1224136"/>
          </a:xfrm>
          <a:prstGeom prst="roundRect">
            <a:avLst/>
          </a:prstGeom>
          <a:solidFill>
            <a:srgbClr val="F3900D">
              <a:alpha val="50196"/>
            </a:srgbClr>
          </a:solidFill>
          <a:ln>
            <a:solidFill>
              <a:srgbClr val="F3900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Разнообразные формы и методы работы</a:t>
            </a:r>
          </a:p>
        </p:txBody>
      </p:sp>
      <p:cxnSp>
        <p:nvCxnSpPr>
          <p:cNvPr id="26" name="Прямая со стрелкой 25"/>
          <p:cNvCxnSpPr>
            <a:stCxn id="9" idx="2"/>
          </p:cNvCxnSpPr>
          <p:nvPr/>
        </p:nvCxnSpPr>
        <p:spPr>
          <a:xfrm flipH="1">
            <a:off x="2627784" y="2276872"/>
            <a:ext cx="194421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19" idx="0"/>
          </p:cNvCxnSpPr>
          <p:nvPr/>
        </p:nvCxnSpPr>
        <p:spPr>
          <a:xfrm>
            <a:off x="4572000" y="2348880"/>
            <a:ext cx="7200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9" idx="2"/>
          </p:cNvCxnSpPr>
          <p:nvPr/>
        </p:nvCxnSpPr>
        <p:spPr>
          <a:xfrm>
            <a:off x="4572000" y="2276872"/>
            <a:ext cx="230425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10" idx="2"/>
            <a:endCxn id="22" idx="0"/>
          </p:cNvCxnSpPr>
          <p:nvPr/>
        </p:nvCxnSpPr>
        <p:spPr>
          <a:xfrm>
            <a:off x="1691680" y="4005064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stCxn id="19" idx="2"/>
            <a:endCxn id="23" idx="0"/>
          </p:cNvCxnSpPr>
          <p:nvPr/>
        </p:nvCxnSpPr>
        <p:spPr>
          <a:xfrm>
            <a:off x="4644008" y="4005064"/>
            <a:ext cx="0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stCxn id="20" idx="2"/>
          </p:cNvCxnSpPr>
          <p:nvPr/>
        </p:nvCxnSpPr>
        <p:spPr>
          <a:xfrm>
            <a:off x="7524328" y="4005064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kukarin_in\Рабочий стол\Копия Презентация_титул копия.gif"/>
          <p:cNvPicPr>
            <a:picLocks noChangeAspect="1" noChangeArrowheads="1"/>
          </p:cNvPicPr>
          <p:nvPr/>
        </p:nvPicPr>
        <p:blipFill>
          <a:blip r:embed="rId2" cstate="print"/>
          <a:srcRect t="81748"/>
          <a:stretch>
            <a:fillRect/>
          </a:stretch>
        </p:blipFill>
        <p:spPr bwMode="auto">
          <a:xfrm>
            <a:off x="0" y="0"/>
            <a:ext cx="9144000" cy="1207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85860"/>
            <a:ext cx="9144000" cy="5768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7504" y="0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Муниципальное автономное</a:t>
            </a:r>
            <a:r>
              <a:rPr lang="en-US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 </a:t>
            </a:r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общеобразовательное учреждение  средняя общеобразовательная школа №37 </a:t>
            </a:r>
            <a:endParaRPr lang="en-US" b="1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Times New Roman" pitchFamily="18" charset="0"/>
            </a:endParaRPr>
          </a:p>
          <a:p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города Томска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1872" y="0"/>
            <a:ext cx="1152128" cy="1321775"/>
          </a:xfrm>
          <a:prstGeom prst="rect">
            <a:avLst/>
          </a:prstGeom>
          <a:noFill/>
          <a:effectLst/>
        </p:spPr>
      </p:pic>
      <p:sp>
        <p:nvSpPr>
          <p:cNvPr id="13" name="WordArt 2"/>
          <p:cNvSpPr>
            <a:spLocks noChangeArrowheads="1" noChangeShapeType="1" noTextEdit="1"/>
          </p:cNvSpPr>
          <p:nvPr/>
        </p:nvSpPr>
        <p:spPr bwMode="auto">
          <a:xfrm>
            <a:off x="1428728" y="1709734"/>
            <a:ext cx="58674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 dirty="0" smtClean="0"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Второе </a:t>
            </a:r>
            <a:r>
              <a:rPr lang="ru-RU" sz="2800" kern="10" dirty="0"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правило</a:t>
            </a:r>
          </a:p>
          <a:p>
            <a:pPr algn="ctr"/>
            <a:r>
              <a:rPr lang="ru-RU" sz="2800" kern="10" dirty="0"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 эффективного урока: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838200" y="2943230"/>
            <a:ext cx="7696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 dirty="0">
                <a:solidFill>
                  <a:srgbClr val="00B050"/>
                </a:solidFill>
              </a:rPr>
              <a:t>На уроке загружай и левое и правое полушария. Используй на уроке лево- правополушарный подход.</a:t>
            </a:r>
          </a:p>
        </p:txBody>
      </p:sp>
      <p:pic>
        <p:nvPicPr>
          <p:cNvPr id="15" name="Picture 6" descr="professor0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3733800"/>
            <a:ext cx="2244725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WordArt 5"/>
          <p:cNvSpPr>
            <a:spLocks noChangeArrowheads="1" noChangeShapeType="1" noTextEdit="1"/>
          </p:cNvSpPr>
          <p:nvPr/>
        </p:nvSpPr>
        <p:spPr bwMode="auto">
          <a:xfrm>
            <a:off x="4038600" y="3981456"/>
            <a:ext cx="32766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80"/>
                  </a:solidFill>
                  <a:miter lim="800000"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Рекомендации: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714776" y="4714884"/>
            <a:ext cx="4572000" cy="18928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b="1" dirty="0" smtClean="0"/>
              <a:t>Визуализация изучаемого материала.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b="1" dirty="0" smtClean="0"/>
              <a:t> Нарисовать, то или иное понятие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b="1" dirty="0" smtClean="0"/>
              <a:t>Задание на сравнение.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b="1" dirty="0" smtClean="0">
                <a:solidFill>
                  <a:srgbClr val="00B050"/>
                </a:solidFill>
              </a:rPr>
              <a:t>Правильное использование классной доски. 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utoUpdateAnimBg="0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kukarin_in\Рабочий стол\Копия Презентация_титул копия.gif"/>
          <p:cNvPicPr>
            <a:picLocks noChangeAspect="1" noChangeArrowheads="1"/>
          </p:cNvPicPr>
          <p:nvPr/>
        </p:nvPicPr>
        <p:blipFill>
          <a:blip r:embed="rId2" cstate="print"/>
          <a:srcRect t="81748"/>
          <a:stretch>
            <a:fillRect/>
          </a:stretch>
        </p:blipFill>
        <p:spPr bwMode="auto">
          <a:xfrm>
            <a:off x="0" y="0"/>
            <a:ext cx="9144000" cy="1207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85860"/>
            <a:ext cx="9144000" cy="5768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7504" y="0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Муниципальное автономное</a:t>
            </a:r>
            <a:r>
              <a:rPr lang="en-US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 </a:t>
            </a:r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общеобразовательное учреждение  средняя общеобразовательная школа №37 </a:t>
            </a:r>
            <a:endParaRPr lang="en-US" b="1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Times New Roman" pitchFamily="18" charset="0"/>
            </a:endParaRPr>
          </a:p>
          <a:p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города Томска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1872" y="0"/>
            <a:ext cx="1152128" cy="1321775"/>
          </a:xfrm>
          <a:prstGeom prst="rect">
            <a:avLst/>
          </a:prstGeom>
          <a:noFill/>
          <a:effectLst/>
        </p:spPr>
      </p:pic>
      <p:sp>
        <p:nvSpPr>
          <p:cNvPr id="13" name="WordArt 2"/>
          <p:cNvSpPr>
            <a:spLocks noChangeArrowheads="1" noChangeShapeType="1" noTextEdit="1"/>
          </p:cNvSpPr>
          <p:nvPr/>
        </p:nvSpPr>
        <p:spPr bwMode="auto">
          <a:xfrm>
            <a:off x="1428728" y="1709734"/>
            <a:ext cx="58674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 dirty="0" smtClean="0"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Третье  </a:t>
            </a:r>
            <a:r>
              <a:rPr lang="ru-RU" sz="2800" kern="10" dirty="0"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правило</a:t>
            </a:r>
          </a:p>
          <a:p>
            <a:pPr algn="ctr"/>
            <a:r>
              <a:rPr lang="ru-RU" sz="2800" kern="10" dirty="0"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 эффективного урока:</a:t>
            </a:r>
          </a:p>
        </p:txBody>
      </p:sp>
      <p:pic>
        <p:nvPicPr>
          <p:cNvPr id="12" name="Picture 7" descr="School_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3022406"/>
            <a:ext cx="1890738" cy="352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928662" y="3244334"/>
            <a:ext cx="57850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 dirty="0" smtClean="0">
                <a:solidFill>
                  <a:srgbClr val="00B050"/>
                </a:solidFill>
              </a:rPr>
              <a:t>Используй на уроке полимодальную речь</a:t>
            </a:r>
            <a:endParaRPr lang="ru-RU" sz="2400" b="1" i="1" dirty="0">
              <a:solidFill>
                <a:srgbClr val="00B050"/>
              </a:solidFill>
            </a:endParaRPr>
          </a:p>
        </p:txBody>
      </p:sp>
      <p:sp>
        <p:nvSpPr>
          <p:cNvPr id="19" name="WordArt 6"/>
          <p:cNvSpPr>
            <a:spLocks noChangeArrowheads="1" noChangeShapeType="1" noTextEdit="1"/>
          </p:cNvSpPr>
          <p:nvPr/>
        </p:nvSpPr>
        <p:spPr bwMode="auto">
          <a:xfrm>
            <a:off x="533400" y="3690943"/>
            <a:ext cx="24765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Это значит:</a:t>
            </a: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457200" y="4375174"/>
            <a:ext cx="61722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/>
              <a:t>Учитель, в класс ты должен идти, будучи готовым  произнести детям «</a:t>
            </a:r>
            <a:r>
              <a:rPr lang="ru-RU" sz="2000" b="1" dirty="0">
                <a:solidFill>
                  <a:srgbClr val="00B050"/>
                </a:solidFill>
              </a:rPr>
              <a:t>посмотрите, послушайте, почувствуйте» </a:t>
            </a:r>
            <a:r>
              <a:rPr lang="ru-RU" sz="2000" b="1" dirty="0"/>
              <a:t>и дать им такое задание, которые позволили бы одним посмотреть, другим -послушать, а третьим, выполнив задание своими руками, почувствовать ту информацию, которая заключается в нем.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20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kukarin_in\Рабочий стол\Копия Презентация_титул копия.gif"/>
          <p:cNvPicPr>
            <a:picLocks noChangeAspect="1" noChangeArrowheads="1"/>
          </p:cNvPicPr>
          <p:nvPr/>
        </p:nvPicPr>
        <p:blipFill>
          <a:blip r:embed="rId2" cstate="print"/>
          <a:srcRect t="81748"/>
          <a:stretch>
            <a:fillRect/>
          </a:stretch>
        </p:blipFill>
        <p:spPr bwMode="auto">
          <a:xfrm>
            <a:off x="0" y="0"/>
            <a:ext cx="9144000" cy="1207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9144000" cy="5768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7504" y="0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Муниципальное автономное</a:t>
            </a:r>
            <a:r>
              <a:rPr lang="en-US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 </a:t>
            </a:r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общеобразовательное учреждение  средняя общеобразовательная школа №37 </a:t>
            </a:r>
            <a:endParaRPr lang="en-US" b="1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Times New Roman" pitchFamily="18" charset="0"/>
            </a:endParaRPr>
          </a:p>
          <a:p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города Томска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1872" y="0"/>
            <a:ext cx="1152128" cy="1321775"/>
          </a:xfrm>
          <a:prstGeom prst="rect">
            <a:avLst/>
          </a:prstGeom>
          <a:noFill/>
          <a:effectLst/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3773066"/>
            <a:ext cx="4113245" cy="3084934"/>
          </a:xfrm>
          <a:prstGeom prst="roundRect">
            <a:avLst>
              <a:gd name="adj" fmla="val 16667"/>
            </a:avLst>
          </a:prstGeom>
          <a:ln>
            <a:solidFill>
              <a:srgbClr val="0066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Скругленный прямоугольник 7"/>
          <p:cNvSpPr/>
          <p:nvPr/>
        </p:nvSpPr>
        <p:spPr>
          <a:xfrm>
            <a:off x="395536" y="1700808"/>
            <a:ext cx="8352928" cy="576064"/>
          </a:xfrm>
          <a:prstGeom prst="roundRect">
            <a:avLst/>
          </a:prstGeom>
          <a:solidFill>
            <a:srgbClr val="F3900D">
              <a:alpha val="50196"/>
            </a:srgbClr>
          </a:solidFill>
          <a:ln>
            <a:solidFill>
              <a:srgbClr val="F3900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Планирование деятельности</a:t>
            </a:r>
            <a:endParaRPr lang="ru-RU" sz="24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2708920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КАК?</a:t>
            </a:r>
            <a:endParaRPr lang="ru-RU" sz="40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9592" y="5373216"/>
            <a:ext cx="23122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КАК?</a:t>
            </a:r>
            <a:endParaRPr lang="ru-RU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3568" y="4005064"/>
            <a:ext cx="1368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КАК?</a:t>
            </a:r>
            <a:endParaRPr lang="ru-RU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164288" y="3645024"/>
            <a:ext cx="1656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КАК?</a:t>
            </a:r>
            <a:endParaRPr lang="ru-RU" sz="36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35896" y="3244334"/>
            <a:ext cx="13233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КАК?</a:t>
            </a:r>
            <a:endParaRPr lang="ru-RU" sz="24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 flipH="1">
            <a:off x="4959285" y="2924944"/>
            <a:ext cx="21329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КАК?</a:t>
            </a:r>
            <a:endParaRPr lang="ru-RU" sz="24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668344" y="5589240"/>
            <a:ext cx="11031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КАК?</a:t>
            </a:r>
            <a:endParaRPr lang="ru-RU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kukarin_in\Рабочий стол\Копия Презентация_титул копия.gif"/>
          <p:cNvPicPr>
            <a:picLocks noChangeAspect="1" noChangeArrowheads="1"/>
          </p:cNvPicPr>
          <p:nvPr/>
        </p:nvPicPr>
        <p:blipFill>
          <a:blip r:embed="rId2" cstate="print"/>
          <a:srcRect t="81748"/>
          <a:stretch>
            <a:fillRect/>
          </a:stretch>
        </p:blipFill>
        <p:spPr bwMode="auto">
          <a:xfrm>
            <a:off x="0" y="0"/>
            <a:ext cx="9144000" cy="1207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85860"/>
            <a:ext cx="9144000" cy="5768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7504" y="0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Муниципальное автономное</a:t>
            </a:r>
            <a:r>
              <a:rPr lang="en-US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 </a:t>
            </a:r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общеобразовательное учреждение  средняя общеобразовательная школа №37 </a:t>
            </a:r>
            <a:endParaRPr lang="en-US" b="1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Times New Roman" pitchFamily="18" charset="0"/>
            </a:endParaRPr>
          </a:p>
          <a:p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города Томска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1872" y="0"/>
            <a:ext cx="1152128" cy="1321775"/>
          </a:xfrm>
          <a:prstGeom prst="rect">
            <a:avLst/>
          </a:prstGeom>
          <a:noFill/>
          <a:effectLst/>
        </p:spPr>
      </p:pic>
      <p:sp>
        <p:nvSpPr>
          <p:cNvPr id="13" name="WordArt 2"/>
          <p:cNvSpPr>
            <a:spLocks noChangeArrowheads="1" noChangeShapeType="1" noTextEdit="1"/>
          </p:cNvSpPr>
          <p:nvPr/>
        </p:nvSpPr>
        <p:spPr bwMode="auto">
          <a:xfrm rot="21368582">
            <a:off x="241888" y="1751875"/>
            <a:ext cx="4622619" cy="9764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 dirty="0" smtClean="0"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Четвертое </a:t>
            </a:r>
            <a:r>
              <a:rPr lang="ru-RU" sz="2800" kern="10" dirty="0"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правило</a:t>
            </a:r>
          </a:p>
          <a:p>
            <a:pPr algn="ctr"/>
            <a:r>
              <a:rPr lang="ru-RU" sz="2800" kern="10" dirty="0"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 эффективного урока: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28662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 dirty="0" smtClean="0">
                <a:solidFill>
                  <a:schemeClr val="folHlink"/>
                </a:solidFill>
              </a:rPr>
              <a:t>Используйте ошибку на пользу себе и ученику. Ошибка- не неудача, ошибка- обратная связь.</a:t>
            </a:r>
            <a:endParaRPr lang="ru-RU" b="1" i="1" dirty="0">
              <a:solidFill>
                <a:schemeClr val="folHlink"/>
              </a:solidFill>
            </a:endParaRPr>
          </a:p>
        </p:txBody>
      </p:sp>
      <p:sp>
        <p:nvSpPr>
          <p:cNvPr id="15" name="WordArt 4"/>
          <p:cNvSpPr>
            <a:spLocks noChangeArrowheads="1" noChangeShapeType="1" noTextEdit="1"/>
          </p:cNvSpPr>
          <p:nvPr/>
        </p:nvSpPr>
        <p:spPr bwMode="auto">
          <a:xfrm>
            <a:off x="381000" y="3962408"/>
            <a:ext cx="3810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 dirty="0"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Приемы реагирования учителя </a:t>
            </a:r>
          </a:p>
          <a:p>
            <a:pPr algn="ctr"/>
            <a:r>
              <a:rPr lang="ru-RU" sz="2000" kern="10" dirty="0"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на ошибку ребенка:</a:t>
            </a:r>
          </a:p>
        </p:txBody>
      </p:sp>
      <p:pic>
        <p:nvPicPr>
          <p:cNvPr id="16" name="Picture 8" descr="AMERI06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4795862"/>
            <a:ext cx="1905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4600604" y="3576658"/>
            <a:ext cx="41148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ru-RU" sz="1600" b="1" dirty="0"/>
              <a:t>Благожелательно отнеситесь к неправильному ответу учащихся;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ru-RU" sz="1600" b="1" dirty="0"/>
              <a:t>Подвести его к правильному ответу;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ru-RU" sz="1600" b="1" dirty="0"/>
              <a:t>Дать понять, что впоследствии, возвращаясь к той же информации, он будет  нести ответственность за правильные ответы.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kukarin_in\Рабочий стол\Копия Презентация_титул копия.gif"/>
          <p:cNvPicPr>
            <a:picLocks noChangeAspect="1" noChangeArrowheads="1"/>
          </p:cNvPicPr>
          <p:nvPr/>
        </p:nvPicPr>
        <p:blipFill>
          <a:blip r:embed="rId2" cstate="print"/>
          <a:srcRect t="81748"/>
          <a:stretch>
            <a:fillRect/>
          </a:stretch>
        </p:blipFill>
        <p:spPr bwMode="auto">
          <a:xfrm>
            <a:off x="0" y="0"/>
            <a:ext cx="9144000" cy="1207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9144000" cy="5768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7504" y="0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Муниципальное автономное</a:t>
            </a:r>
            <a:r>
              <a:rPr lang="en-US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 </a:t>
            </a:r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общеобразовательное учреждение  средняя общеобразовательная школа №37 </a:t>
            </a:r>
            <a:endParaRPr lang="en-US" b="1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Times New Roman" pitchFamily="18" charset="0"/>
            </a:endParaRPr>
          </a:p>
          <a:p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города Томска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1872" y="0"/>
            <a:ext cx="1152128" cy="1321775"/>
          </a:xfrm>
          <a:prstGeom prst="rect">
            <a:avLst/>
          </a:prstGeom>
          <a:noFill/>
          <a:effectLst/>
        </p:spPr>
      </p:pic>
      <p:sp>
        <p:nvSpPr>
          <p:cNvPr id="7" name="Прямоугольник 6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560" y="1700808"/>
            <a:ext cx="8352928" cy="576064"/>
          </a:xfrm>
          <a:prstGeom prst="roundRect">
            <a:avLst/>
          </a:prstGeom>
          <a:solidFill>
            <a:srgbClr val="F3900D">
              <a:alpha val="50196"/>
            </a:srgbClr>
          </a:solidFill>
          <a:ln>
            <a:solidFill>
              <a:srgbClr val="F3900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4200"/>
                </a:solidFill>
              </a:rPr>
              <a:t>Правила современного, эффективного урока</a:t>
            </a:r>
            <a:endParaRPr lang="ru-RU" sz="2800" b="1" dirty="0">
              <a:solidFill>
                <a:srgbClr val="0042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2348880"/>
            <a:ext cx="8496944" cy="660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1.Начинай урок с положительных эмоций, они делают обучение успешнее</a:t>
            </a:r>
            <a:r>
              <a:rPr lang="ru-RU" b="1" i="1" dirty="0" smtClean="0">
                <a:solidFill>
                  <a:srgbClr val="00B050"/>
                </a:solidFill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ru-RU" b="1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2. В начале урока должна быть задана мотивация на урок.. Создайте причину для учебы, связанную с семантикой ( восприятие речи).</a:t>
            </a:r>
          </a:p>
          <a:p>
            <a:pPr>
              <a:spcBef>
                <a:spcPct val="50000"/>
              </a:spcBef>
            </a:pPr>
            <a:r>
              <a:rPr lang="ru-RU" b="1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3.</a:t>
            </a:r>
            <a:r>
              <a:rPr lang="ru-RU" b="1" i="1" dirty="0" smtClean="0">
                <a:solidFill>
                  <a:srgbClr val="00B050"/>
                </a:solidFill>
              </a:rPr>
              <a:t> </a:t>
            </a:r>
            <a:r>
              <a:rPr lang="ru-RU" b="1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На уроке загружай и левое и правое полушария. Используй на уроке лево- правополушарный подход.</a:t>
            </a:r>
          </a:p>
          <a:p>
            <a:pPr>
              <a:spcBef>
                <a:spcPct val="50000"/>
              </a:spcBef>
            </a:pPr>
            <a:r>
              <a:rPr lang="ru-RU" b="1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4.</a:t>
            </a:r>
            <a:r>
              <a:rPr lang="ru-RU" b="1" i="1" dirty="0" smtClean="0">
                <a:solidFill>
                  <a:srgbClr val="00B050"/>
                </a:solidFill>
              </a:rPr>
              <a:t> </a:t>
            </a:r>
            <a:r>
              <a:rPr lang="ru-RU" b="1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Используй на уроке полимодальную речь.</a:t>
            </a:r>
          </a:p>
          <a:p>
            <a:pPr>
              <a:spcBef>
                <a:spcPct val="50000"/>
              </a:spcBef>
            </a:pPr>
            <a:r>
              <a:rPr lang="ru-RU" b="1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5.</a:t>
            </a:r>
            <a:r>
              <a:rPr lang="ru-RU" b="1" i="1" dirty="0" smtClean="0">
                <a:solidFill>
                  <a:schemeClr val="folHlink"/>
                </a:solidFill>
              </a:rPr>
              <a:t> </a:t>
            </a:r>
            <a:r>
              <a:rPr lang="ru-RU" b="1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Используйте ошибку на пользу себе и ученику. Ошибка- не неудача, ошибка- обратная связь.</a:t>
            </a:r>
          </a:p>
          <a:p>
            <a:pPr>
              <a:spcBef>
                <a:spcPct val="50000"/>
              </a:spcBef>
            </a:pPr>
            <a:r>
              <a:rPr lang="ru-RU" b="1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6.</a:t>
            </a:r>
            <a:r>
              <a:rPr lang="ru-RU" b="1" i="1" dirty="0" smtClean="0">
                <a:solidFill>
                  <a:srgbClr val="00B050"/>
                </a:solidFill>
              </a:rPr>
              <a:t> </a:t>
            </a:r>
            <a:r>
              <a:rPr lang="ru-RU" b="1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Сравнивай успехи ученика с его собственным прошлым состоянием, а не с успехами другого.</a:t>
            </a:r>
          </a:p>
          <a:p>
            <a:pPr>
              <a:spcBef>
                <a:spcPct val="50000"/>
              </a:spcBef>
            </a:pPr>
            <a:r>
              <a:rPr lang="ru-RU" b="1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7.</a:t>
            </a:r>
            <a:r>
              <a:rPr lang="ru-RU" b="1" i="1" dirty="0" smtClean="0">
                <a:solidFill>
                  <a:srgbClr val="00B050"/>
                </a:solidFill>
              </a:rPr>
              <a:t> </a:t>
            </a:r>
            <a:r>
              <a:rPr lang="ru-RU" b="1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В течение всего урока поддерживай групповой рапорт (контакт) с классом и индивидуальный рапорт с каждым учеником.</a:t>
            </a:r>
          </a:p>
          <a:p>
            <a:pPr>
              <a:spcBef>
                <a:spcPct val="50000"/>
              </a:spcBef>
            </a:pPr>
            <a:endParaRPr lang="ru-RU" b="1" i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ru-RU" b="1" i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ru-RU" b="1" i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ru-RU" b="1" i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ru-RU" b="1" i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kukarin_in\Рабочий стол\Копия Презентация_титул копия.gif"/>
          <p:cNvPicPr>
            <a:picLocks noChangeAspect="1" noChangeArrowheads="1"/>
          </p:cNvPicPr>
          <p:nvPr/>
        </p:nvPicPr>
        <p:blipFill>
          <a:blip r:embed="rId2" cstate="print"/>
          <a:srcRect t="81748"/>
          <a:stretch>
            <a:fillRect/>
          </a:stretch>
        </p:blipFill>
        <p:spPr bwMode="auto">
          <a:xfrm>
            <a:off x="0" y="0"/>
            <a:ext cx="9144000" cy="1207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9144000" cy="5768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7504" y="0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Муниципальное автономное</a:t>
            </a:r>
            <a:r>
              <a:rPr lang="en-US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 </a:t>
            </a:r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общеобразовательное учреждение  средняя общеобразовательная школа №37 </a:t>
            </a:r>
            <a:endParaRPr lang="en-US" b="1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Times New Roman" pitchFamily="18" charset="0"/>
            </a:endParaRPr>
          </a:p>
          <a:p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города Томска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1872" y="0"/>
            <a:ext cx="1152128" cy="1321775"/>
          </a:xfrm>
          <a:prstGeom prst="rect">
            <a:avLst/>
          </a:prstGeom>
          <a:noFill/>
          <a:effectLst/>
        </p:spPr>
      </p:pic>
      <p:sp>
        <p:nvSpPr>
          <p:cNvPr id="7" name="Прямоугольник 6"/>
          <p:cNvSpPr/>
          <p:nvPr/>
        </p:nvSpPr>
        <p:spPr>
          <a:xfrm>
            <a:off x="323528" y="2828836"/>
            <a:ext cx="6534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Определение правильности</a:t>
            </a:r>
          </a:p>
          <a:p>
            <a:r>
              <a:rPr lang="ru-RU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выполненного действия</a:t>
            </a:r>
            <a:br>
              <a:rPr lang="ru-RU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</a:br>
            <a:endParaRPr lang="ru-RU" sz="20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536" y="1700808"/>
            <a:ext cx="8352928" cy="576064"/>
          </a:xfrm>
          <a:prstGeom prst="roundRect">
            <a:avLst/>
          </a:prstGeom>
          <a:solidFill>
            <a:srgbClr val="F3900D">
              <a:alpha val="50196"/>
            </a:srgbClr>
          </a:solidFill>
          <a:ln>
            <a:solidFill>
              <a:srgbClr val="F3900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Самоконтроль</a:t>
            </a:r>
            <a:endParaRPr lang="ru-RU" sz="24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D:\мамено\раб\фотки еще мамены\DSCN9836.JPG"/>
          <p:cNvPicPr>
            <a:picLocks noChangeAspect="1" noChangeArrowheads="1"/>
          </p:cNvPicPr>
          <p:nvPr/>
        </p:nvPicPr>
        <p:blipFill>
          <a:blip r:embed="rId5" cstate="print">
            <a:lum bright="-10000"/>
          </a:blip>
          <a:srcRect r="22751"/>
          <a:stretch>
            <a:fillRect/>
          </a:stretch>
        </p:blipFill>
        <p:spPr bwMode="auto">
          <a:xfrm>
            <a:off x="539552" y="4149080"/>
            <a:ext cx="3240360" cy="2708920"/>
          </a:xfrm>
          <a:prstGeom prst="roundRect">
            <a:avLst>
              <a:gd name="adj" fmla="val 16667"/>
            </a:avLst>
          </a:prstGeom>
          <a:ln>
            <a:solidFill>
              <a:srgbClr val="0066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5" name="Picture 1" descr="D:\мамено\раб\фотки еще мамены\DSCN9815.JPG"/>
          <p:cNvPicPr>
            <a:picLocks noChangeAspect="1" noChangeArrowheads="1"/>
          </p:cNvPicPr>
          <p:nvPr/>
        </p:nvPicPr>
        <p:blipFill>
          <a:blip r:embed="rId6" cstate="print"/>
          <a:srcRect r="19079"/>
          <a:stretch>
            <a:fillRect/>
          </a:stretch>
        </p:blipFill>
        <p:spPr bwMode="auto">
          <a:xfrm>
            <a:off x="5724128" y="4121696"/>
            <a:ext cx="2952328" cy="2736304"/>
          </a:xfrm>
          <a:prstGeom prst="roundRect">
            <a:avLst>
              <a:gd name="adj" fmla="val 16667"/>
            </a:avLst>
          </a:prstGeom>
          <a:ln>
            <a:solidFill>
              <a:srgbClr val="0066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8" name="Picture 4" descr="D:\мамено\раб\фотки еще мамены\DSCN9873.JPG"/>
          <p:cNvPicPr>
            <a:picLocks noChangeAspect="1" noChangeArrowheads="1"/>
          </p:cNvPicPr>
          <p:nvPr/>
        </p:nvPicPr>
        <p:blipFill>
          <a:blip r:embed="rId7" cstate="print"/>
          <a:srcRect l="27950" t="66800" r="27162" b="2751"/>
          <a:stretch>
            <a:fillRect/>
          </a:stretch>
        </p:blipFill>
        <p:spPr bwMode="auto">
          <a:xfrm>
            <a:off x="4211960" y="2276872"/>
            <a:ext cx="4104456" cy="2088232"/>
          </a:xfrm>
          <a:prstGeom prst="roundRect">
            <a:avLst>
              <a:gd name="adj" fmla="val 16667"/>
            </a:avLst>
          </a:prstGeom>
          <a:ln>
            <a:solidFill>
              <a:srgbClr val="0066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5580112" y="3212976"/>
            <a:ext cx="1641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Правильно?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kukarin_in\Рабочий стол\Копия Презентация_титул копия.gif"/>
          <p:cNvPicPr>
            <a:picLocks noChangeAspect="1" noChangeArrowheads="1"/>
          </p:cNvPicPr>
          <p:nvPr/>
        </p:nvPicPr>
        <p:blipFill>
          <a:blip r:embed="rId2" cstate="print"/>
          <a:srcRect t="81748"/>
          <a:stretch>
            <a:fillRect/>
          </a:stretch>
        </p:blipFill>
        <p:spPr bwMode="auto">
          <a:xfrm>
            <a:off x="0" y="0"/>
            <a:ext cx="9144000" cy="1207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9144000" cy="5768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7504" y="0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Муниципальное автономное</a:t>
            </a:r>
            <a:r>
              <a:rPr lang="en-US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 </a:t>
            </a:r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общеобразовательное учреждение  средняя общеобразовательная школа №37 </a:t>
            </a:r>
            <a:endParaRPr lang="en-US" b="1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Times New Roman" pitchFamily="18" charset="0"/>
            </a:endParaRPr>
          </a:p>
          <a:p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города Томска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1872" y="0"/>
            <a:ext cx="1152128" cy="1321775"/>
          </a:xfrm>
          <a:prstGeom prst="rect">
            <a:avLst/>
          </a:prstGeom>
          <a:noFill/>
          <a:effectLst/>
        </p:spPr>
      </p:pic>
      <p:sp>
        <p:nvSpPr>
          <p:cNvPr id="7" name="Скругленный прямоугольник 6"/>
          <p:cNvSpPr/>
          <p:nvPr/>
        </p:nvSpPr>
        <p:spPr>
          <a:xfrm>
            <a:off x="395536" y="1700808"/>
            <a:ext cx="8352928" cy="576064"/>
          </a:xfrm>
          <a:prstGeom prst="roundRect">
            <a:avLst/>
          </a:prstGeom>
          <a:solidFill>
            <a:srgbClr val="F3900D">
              <a:alpha val="50196"/>
            </a:srgbClr>
          </a:solidFill>
          <a:ln>
            <a:solidFill>
              <a:srgbClr val="F3900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Рефлексия</a:t>
            </a:r>
            <a:endParaRPr lang="ru-RU" sz="24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2420888"/>
            <a:ext cx="4464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Самооценка</a:t>
            </a:r>
            <a:r>
              <a:rPr lang="ru-RU" sz="2400" b="1" dirty="0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- определение степени соответствия эталону или качества выполненного действия</a:t>
            </a:r>
            <a:endParaRPr lang="ru-RU" sz="2400" dirty="0">
              <a:solidFill>
                <a:srgbClr val="33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" name="Picture 1" descr="D:\мамено\раб\фотки еще мамены\DSCN98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2492896"/>
            <a:ext cx="3168352" cy="4365104"/>
          </a:xfrm>
          <a:prstGeom prst="roundRect">
            <a:avLst>
              <a:gd name="adj" fmla="val 16667"/>
            </a:avLst>
          </a:prstGeom>
          <a:ln>
            <a:solidFill>
              <a:srgbClr val="3366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23528" y="4797152"/>
            <a:ext cx="4416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Хорошо?       Можно лучше?</a:t>
            </a:r>
            <a:endParaRPr lang="ru-RU" sz="2400" dirty="0">
              <a:solidFill>
                <a:srgbClr val="3366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kukarin_in\Рабочий стол\Копия Презентация_титул копия.gif"/>
          <p:cNvPicPr>
            <a:picLocks noChangeAspect="1" noChangeArrowheads="1"/>
          </p:cNvPicPr>
          <p:nvPr/>
        </p:nvPicPr>
        <p:blipFill>
          <a:blip r:embed="rId2" cstate="print"/>
          <a:srcRect t="81748"/>
          <a:stretch>
            <a:fillRect/>
          </a:stretch>
        </p:blipFill>
        <p:spPr bwMode="auto">
          <a:xfrm>
            <a:off x="0" y="0"/>
            <a:ext cx="9144000" cy="1207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9144000" cy="5768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7504" y="0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Муниципальное автономное</a:t>
            </a:r>
            <a:r>
              <a:rPr lang="en-US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 </a:t>
            </a:r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общеобразовательное учреждение  средняя общеобразовательная школа №37 </a:t>
            </a:r>
            <a:endParaRPr lang="en-US" b="1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Times New Roman" pitchFamily="18" charset="0"/>
            </a:endParaRPr>
          </a:p>
          <a:p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города Томска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1872" y="0"/>
            <a:ext cx="1152128" cy="1321775"/>
          </a:xfrm>
          <a:prstGeom prst="rect">
            <a:avLst/>
          </a:prstGeom>
          <a:noFill/>
          <a:effectLst/>
        </p:spPr>
      </p:pic>
      <p:sp>
        <p:nvSpPr>
          <p:cNvPr id="7" name="Скругленный прямоугольник 6"/>
          <p:cNvSpPr/>
          <p:nvPr/>
        </p:nvSpPr>
        <p:spPr>
          <a:xfrm>
            <a:off x="395536" y="1700808"/>
            <a:ext cx="8352928" cy="576064"/>
          </a:xfrm>
          <a:prstGeom prst="roundRect">
            <a:avLst/>
          </a:prstGeom>
          <a:solidFill>
            <a:srgbClr val="F3900D">
              <a:alpha val="50196"/>
            </a:srgbClr>
          </a:solidFill>
          <a:ln>
            <a:solidFill>
              <a:srgbClr val="F3900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Формы организации эффективного урока</a:t>
            </a:r>
            <a:endParaRPr lang="ru-RU" sz="24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14" descr="J028363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3000372"/>
            <a:ext cx="1346831" cy="1666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14282" y="2569878"/>
            <a:ext cx="7215238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ru-RU" sz="2400" dirty="0" smtClean="0"/>
              <a:t>Метопредметный урок</a:t>
            </a:r>
          </a:p>
          <a:p>
            <a:pPr fontAlgn="auto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ru-RU" sz="2400" dirty="0" smtClean="0"/>
              <a:t>Урок -тренажа</a:t>
            </a:r>
          </a:p>
          <a:p>
            <a:pPr fontAlgn="auto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ru-RU" sz="2400" dirty="0" smtClean="0"/>
              <a:t>Проектный урок</a:t>
            </a:r>
          </a:p>
          <a:p>
            <a:pPr fontAlgn="auto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ru-RU" sz="2400" dirty="0" smtClean="0"/>
              <a:t>Урок-экскурс</a:t>
            </a:r>
          </a:p>
          <a:p>
            <a:pPr fontAlgn="auto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ru-RU" sz="2400" dirty="0" smtClean="0"/>
              <a:t>Урок – экспедиция</a:t>
            </a:r>
          </a:p>
          <a:p>
            <a:pPr fontAlgn="auto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ru-RU" sz="2400" dirty="0" smtClean="0"/>
              <a:t>Урок без учителя</a:t>
            </a:r>
          </a:p>
          <a:p>
            <a:pPr fontAlgn="auto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ru-RU" sz="2400" dirty="0" smtClean="0"/>
              <a:t>Стихотворно-музыкальный урок</a:t>
            </a:r>
          </a:p>
          <a:p>
            <a:pPr fontAlgn="auto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ru-RU" sz="2400" dirty="0" smtClean="0"/>
              <a:t>Урок пресс- конференция</a:t>
            </a:r>
          </a:p>
          <a:p>
            <a:pPr fontAlgn="auto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ru-RU" sz="2400" dirty="0" smtClean="0"/>
              <a:t>Урок взаимообучения</a:t>
            </a:r>
          </a:p>
          <a:p>
            <a:pPr fontAlgn="auto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ru-RU" sz="2400" dirty="0" smtClean="0"/>
              <a:t>Урок- игра (деловые, ролевые ситуационные игры)</a:t>
            </a:r>
          </a:p>
          <a:p>
            <a:pPr fontAlgn="auto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ru-RU" sz="2400" dirty="0" smtClean="0"/>
              <a:t>Интегрированные уроки</a:t>
            </a:r>
          </a:p>
          <a:p>
            <a:pPr fontAlgn="auto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ru-RU" sz="2400" dirty="0" smtClean="0"/>
              <a:t>Урок – фантазия</a:t>
            </a:r>
          </a:p>
          <a:p>
            <a:pPr fontAlgn="auto">
              <a:lnSpc>
                <a:spcPct val="80000"/>
              </a:lnSpc>
              <a:buFont typeface="Arial" pitchFamily="34" charset="0"/>
              <a:buNone/>
              <a:defRPr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kukarin_in\Рабочий стол\Копия Презентация_титул копия.gif"/>
          <p:cNvPicPr>
            <a:picLocks noChangeAspect="1" noChangeArrowheads="1"/>
          </p:cNvPicPr>
          <p:nvPr/>
        </p:nvPicPr>
        <p:blipFill>
          <a:blip r:embed="rId2" cstate="print"/>
          <a:srcRect t="81748"/>
          <a:stretch>
            <a:fillRect/>
          </a:stretch>
        </p:blipFill>
        <p:spPr bwMode="auto">
          <a:xfrm>
            <a:off x="0" y="0"/>
            <a:ext cx="9144000" cy="1207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9144000" cy="5768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7504" y="0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Муниципальное автономное</a:t>
            </a:r>
            <a:r>
              <a:rPr lang="en-US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 </a:t>
            </a:r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общеобразовательное учреждение  средняя общеобразовательная школа №37 </a:t>
            </a:r>
            <a:endParaRPr lang="en-US" b="1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Times New Roman" pitchFamily="18" charset="0"/>
            </a:endParaRPr>
          </a:p>
          <a:p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города Томска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1872" y="0"/>
            <a:ext cx="1152128" cy="1321775"/>
          </a:xfrm>
          <a:prstGeom prst="rect">
            <a:avLst/>
          </a:prstGeom>
          <a:noFill/>
          <a:effectLst/>
        </p:spPr>
      </p:pic>
      <p:sp>
        <p:nvSpPr>
          <p:cNvPr id="7" name="Скругленный прямоугольник 6"/>
          <p:cNvSpPr/>
          <p:nvPr/>
        </p:nvSpPr>
        <p:spPr>
          <a:xfrm>
            <a:off x="285720" y="1714488"/>
            <a:ext cx="8352928" cy="576064"/>
          </a:xfrm>
          <a:prstGeom prst="roundRect">
            <a:avLst/>
          </a:prstGeom>
          <a:solidFill>
            <a:srgbClr val="F3900D">
              <a:alpha val="50196"/>
            </a:srgbClr>
          </a:solidFill>
          <a:ln>
            <a:solidFill>
              <a:srgbClr val="F3900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Критерии Современного урока.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2569878"/>
            <a:ext cx="7215238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80000"/>
              </a:lnSpc>
              <a:buFont typeface="Arial" pitchFamily="34" charset="0"/>
              <a:buNone/>
              <a:defRPr/>
            </a:pPr>
            <a:endParaRPr lang="ru-RU" sz="2400" dirty="0" smtClean="0"/>
          </a:p>
          <a:p>
            <a:pPr fontAlgn="auto">
              <a:lnSpc>
                <a:spcPct val="80000"/>
              </a:lnSpc>
              <a:buFont typeface="Arial" pitchFamily="34" charset="0"/>
              <a:buNone/>
              <a:defRPr/>
            </a:pP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2412432"/>
            <a:ext cx="8929718" cy="430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fontAlgn="auto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Обучение через открытие </a:t>
            </a:r>
          </a:p>
          <a:p>
            <a:pPr marL="571500" indent="-571500" fontAlgn="auto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ru-RU" dirty="0" smtClean="0"/>
              <a:t>Самоопределение обучаемого к выполнению той или иной образовательной деятельности. </a:t>
            </a:r>
          </a:p>
          <a:p>
            <a:pPr marL="571500" indent="-571500" fontAlgn="auto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Наличие дискуссий, характеризующихся различными  точками зрения по изучаемым вопросам, сопоставлением их, поиском за счет обсуждения истинной точки зрения. </a:t>
            </a:r>
          </a:p>
          <a:p>
            <a:pPr marL="571500" indent="-571500" fontAlgn="auto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ru-RU" dirty="0" smtClean="0"/>
              <a:t>Развитие личности </a:t>
            </a:r>
          </a:p>
          <a:p>
            <a:pPr marL="571500" indent="-571500" fontAlgn="auto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Способность ученика проектировать предстоящую деятельность, быть ее субъектом </a:t>
            </a:r>
          </a:p>
          <a:p>
            <a:pPr marL="571500" indent="-571500" fontAlgn="auto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ru-RU" dirty="0" smtClean="0"/>
              <a:t>Демократичность , открытость </a:t>
            </a:r>
          </a:p>
          <a:p>
            <a:pPr marL="571500" indent="-571500" fontAlgn="auto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Осознание учеником деятельности: того как, каким способом получен результат, какие при этом встречались затруднения , как они были устранены, и что чувствовал  ученик при этом. </a:t>
            </a:r>
          </a:p>
          <a:p>
            <a:pPr marL="571500" indent="-571500" fontAlgn="auto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ru-RU" dirty="0" smtClean="0"/>
              <a:t>Моделирование жизненно важных профессиональных затруднений в образовательном пространстве и поиск путей их решения. </a:t>
            </a:r>
          </a:p>
          <a:p>
            <a:pPr marL="571500" indent="-571500" fontAlgn="auto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Позволяет ученикам в коллективном поиске приходить к открытию </a:t>
            </a:r>
          </a:p>
          <a:p>
            <a:pPr marL="571500" indent="-571500" fontAlgn="auto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ru-RU" dirty="0" smtClean="0"/>
              <a:t>Ученик испытывает радость от преодоленной трудности учения, будь то: задача, пример, правило, закон, теорема или  -   выведенное самостоятельно понятие. </a:t>
            </a:r>
          </a:p>
          <a:p>
            <a:pPr marL="571500" indent="-571500" fontAlgn="auto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Педагог ведет учащегося по пути субъективного открытия, он управляет проблемно – поисковой или исследовательской деятельностью учащегося.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576872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1029" name="Picture 5" descr="C:\Documents and Settings\kukarin_in\Рабочий стол\Копия Презентация_титул копия.gif"/>
          <p:cNvPicPr>
            <a:picLocks noChangeAspect="1" noChangeArrowheads="1"/>
          </p:cNvPicPr>
          <p:nvPr/>
        </p:nvPicPr>
        <p:blipFill>
          <a:blip r:embed="rId3" cstate="print"/>
          <a:srcRect t="81748"/>
          <a:stretch>
            <a:fillRect/>
          </a:stretch>
        </p:blipFill>
        <p:spPr bwMode="auto">
          <a:xfrm>
            <a:off x="0" y="0"/>
            <a:ext cx="9144000" cy="1207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0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Муниципальное автономное</a:t>
            </a:r>
            <a:r>
              <a:rPr lang="en-US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 </a:t>
            </a:r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общеобразовательное учреждение  средняя общеобразовательная школа №37 </a:t>
            </a:r>
            <a:endParaRPr lang="en-US" b="1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Times New Roman" pitchFamily="18" charset="0"/>
            </a:endParaRPr>
          </a:p>
          <a:p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города Томска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1872" y="0"/>
            <a:ext cx="1152128" cy="1321775"/>
          </a:xfrm>
          <a:prstGeom prst="rect">
            <a:avLst/>
          </a:prstGeom>
          <a:noFill/>
          <a:effectLst/>
        </p:spPr>
      </p:pic>
      <p:sp>
        <p:nvSpPr>
          <p:cNvPr id="15" name="Скругленный прямоугольник 14"/>
          <p:cNvSpPr/>
          <p:nvPr/>
        </p:nvSpPr>
        <p:spPr>
          <a:xfrm>
            <a:off x="539552" y="1772816"/>
            <a:ext cx="8143932" cy="357190"/>
          </a:xfrm>
          <a:prstGeom prst="roundRect">
            <a:avLst/>
          </a:prstGeom>
          <a:solidFill>
            <a:srgbClr val="F3900D">
              <a:alpha val="50196"/>
            </a:srgbClr>
          </a:solidFill>
          <a:ln>
            <a:solidFill>
              <a:srgbClr val="F3900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4200"/>
                </a:solidFill>
              </a:rPr>
              <a:t>Что значит «современный»?</a:t>
            </a:r>
            <a:endParaRPr lang="ru-RU" sz="2800" b="1" dirty="0">
              <a:solidFill>
                <a:srgbClr val="004200"/>
              </a:solidFill>
            </a:endParaRPr>
          </a:p>
        </p:txBody>
      </p:sp>
      <p:pic>
        <p:nvPicPr>
          <p:cNvPr id="20487" name="Picture 7" descr="D:\мамено\раб\фотачки\DSCN98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357430"/>
            <a:ext cx="2605381" cy="17536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488" name="Picture 8" descr="D:\мамено\раб\фотачки\DSCN989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2428868"/>
            <a:ext cx="2420488" cy="1714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486" name="Picture 6" descr="D:\мамено\раб\с рабочего стола МАМЕНО\3А толерантность\PB26073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4" y="2857496"/>
            <a:ext cx="2800902" cy="19606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642910" y="4786322"/>
            <a:ext cx="835824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6600"/>
                </a:solidFill>
              </a:rPr>
              <a:t>современный – </a:t>
            </a:r>
            <a:r>
              <a:rPr lang="ru-RU" sz="2800" b="1" i="1" dirty="0" smtClean="0"/>
              <a:t>относящийся к настоящему,   текущему времени ;</a:t>
            </a:r>
            <a:endParaRPr lang="en-US" sz="2800" b="1" i="1" dirty="0" smtClean="0"/>
          </a:p>
          <a:p>
            <a:endParaRPr lang="ru-RU" b="1" i="1" dirty="0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642942" y="5626918"/>
            <a:ext cx="75009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6600"/>
                </a:solidFill>
              </a:rPr>
              <a:t>современный</a:t>
            </a:r>
            <a:r>
              <a:rPr lang="ru-RU" sz="2800" b="1" i="1" dirty="0" smtClean="0"/>
              <a:t> – стоящий на уровне </a:t>
            </a:r>
            <a:r>
              <a:rPr lang="ru-RU" sz="2800" b="1" dirty="0" smtClean="0"/>
              <a:t>своего века, отвечающий духу и требованиям (вызовам)</a:t>
            </a:r>
            <a:r>
              <a:rPr lang="en-US" sz="2800" b="1" dirty="0" smtClean="0"/>
              <a:t> </a:t>
            </a:r>
            <a:r>
              <a:rPr lang="ru-RU" sz="2800" b="1" dirty="0" smtClean="0"/>
              <a:t>своего времени, его потребностям 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kukarin_in\Рабочий стол\Копия Презентация_титул копия.gif"/>
          <p:cNvPicPr>
            <a:picLocks noChangeAspect="1" noChangeArrowheads="1"/>
          </p:cNvPicPr>
          <p:nvPr/>
        </p:nvPicPr>
        <p:blipFill>
          <a:blip r:embed="rId2" cstate="print"/>
          <a:srcRect t="81748"/>
          <a:stretch>
            <a:fillRect/>
          </a:stretch>
        </p:blipFill>
        <p:spPr bwMode="auto">
          <a:xfrm>
            <a:off x="0" y="0"/>
            <a:ext cx="9144000" cy="1207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9144000" cy="5768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7504" y="0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Муниципальное автономное</a:t>
            </a:r>
            <a:r>
              <a:rPr lang="en-US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 </a:t>
            </a:r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общеобразовательное учреждение  средняя общеобразовательная школа №37 </a:t>
            </a:r>
            <a:endParaRPr lang="en-US" b="1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Times New Roman" pitchFamily="18" charset="0"/>
            </a:endParaRPr>
          </a:p>
          <a:p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города Томска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1872" y="0"/>
            <a:ext cx="1152128" cy="1321775"/>
          </a:xfrm>
          <a:prstGeom prst="rect">
            <a:avLst/>
          </a:prstGeom>
          <a:noFill/>
          <a:effectLst/>
        </p:spPr>
      </p:pic>
      <p:sp>
        <p:nvSpPr>
          <p:cNvPr id="7" name="Скругленный прямоугольник 6"/>
          <p:cNvSpPr/>
          <p:nvPr/>
        </p:nvSpPr>
        <p:spPr>
          <a:xfrm>
            <a:off x="395536" y="1700808"/>
            <a:ext cx="8352928" cy="576064"/>
          </a:xfrm>
          <a:prstGeom prst="roundRect">
            <a:avLst/>
          </a:prstGeom>
          <a:solidFill>
            <a:srgbClr val="F3900D">
              <a:alpha val="50196"/>
            </a:srgbClr>
          </a:solidFill>
          <a:ln>
            <a:solidFill>
              <a:srgbClr val="F3900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/>
              <a:t>Сотворчество ученика и учителя на уроке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2405147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Рассмотрим эффективные составляющие учения и обучения</a:t>
            </a:r>
          </a:p>
          <a:p>
            <a:pPr indent="1428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 1. Ученик – учитель </a:t>
            </a:r>
          </a:p>
          <a:p>
            <a:pPr indent="357188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Есть вопрос ученика + ответ учителя = повторение пройденного и изучение нового.</a:t>
            </a:r>
          </a:p>
          <a:p>
            <a:pPr indent="357188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Задачи, предложенные учениками с опорой на их интерес = развитие учеников.</a:t>
            </a:r>
          </a:p>
          <a:p>
            <a:pPr indent="357188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Само и </a:t>
            </a:r>
            <a:r>
              <a:rPr lang="ru-RU" dirty="0" err="1" smtClean="0"/>
              <a:t>взаимооценка</a:t>
            </a:r>
            <a:r>
              <a:rPr lang="ru-RU" dirty="0" smtClean="0"/>
              <a:t> учеников + позитив со стороны учителя = развитие критичности и желание работать.</a:t>
            </a:r>
          </a:p>
          <a:p>
            <a:pPr indent="357188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Мониторинг успешности ученика + личностный подход в преподавании = выход учеников на творческий уровень.</a:t>
            </a:r>
          </a:p>
          <a:p>
            <a:pPr indent="357188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Результаты деятельности ученика для работы всего класса + опора на действительность = </a:t>
            </a:r>
            <a:r>
              <a:rPr lang="ru-RU" dirty="0" err="1" smtClean="0"/>
              <a:t>мотивированность</a:t>
            </a:r>
            <a:r>
              <a:rPr lang="ru-RU" dirty="0" smtClean="0"/>
              <a:t> учения. </a:t>
            </a:r>
          </a:p>
          <a:p>
            <a:pPr indent="357188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 </a:t>
            </a:r>
          </a:p>
          <a:p>
            <a:pPr indent="357188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2. Учитель – ученик </a:t>
            </a:r>
          </a:p>
          <a:p>
            <a:pPr indent="357188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00FF"/>
                </a:solidFill>
              </a:rPr>
              <a:t>Алгоритм построения уроков по предмету + эффект новизны + </a:t>
            </a:r>
          </a:p>
          <a:p>
            <a:pPr indent="357188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00FF"/>
                </a:solidFill>
              </a:rPr>
              <a:t>+Позитив для каждого ученика + свобода выбора заданий + </a:t>
            </a:r>
          </a:p>
          <a:p>
            <a:pPr indent="357188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00FF"/>
                </a:solidFill>
              </a:rPr>
              <a:t>+Поощрение </a:t>
            </a:r>
            <a:r>
              <a:rPr lang="ru-RU" dirty="0" err="1" smtClean="0">
                <a:solidFill>
                  <a:srgbClr val="0000FF"/>
                </a:solidFill>
              </a:rPr>
              <a:t>креатива</a:t>
            </a:r>
            <a:r>
              <a:rPr lang="ru-RU" dirty="0" smtClean="0">
                <a:solidFill>
                  <a:srgbClr val="0000FF"/>
                </a:solidFill>
              </a:rPr>
              <a:t> =</a:t>
            </a:r>
          </a:p>
          <a:p>
            <a:pPr indent="357188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00FF"/>
                </a:solidFill>
              </a:rPr>
              <a:t> Интерес, мотивация, деятельность, знания!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kukarin_in\Рабочий стол\Копия Презентация_титул копия.gif"/>
          <p:cNvPicPr>
            <a:picLocks noChangeAspect="1" noChangeArrowheads="1"/>
          </p:cNvPicPr>
          <p:nvPr/>
        </p:nvPicPr>
        <p:blipFill>
          <a:blip r:embed="rId2" cstate="print"/>
          <a:srcRect t="81748"/>
          <a:stretch>
            <a:fillRect/>
          </a:stretch>
        </p:blipFill>
        <p:spPr bwMode="auto">
          <a:xfrm>
            <a:off x="0" y="0"/>
            <a:ext cx="9144000" cy="1207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9144000" cy="5768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7504" y="0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Муниципальное автономное</a:t>
            </a:r>
            <a:r>
              <a:rPr lang="en-US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 </a:t>
            </a:r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общеобразовательное учреждение  средняя общеобразовательная школа №37 </a:t>
            </a:r>
            <a:endParaRPr lang="en-US" b="1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Times New Roman" pitchFamily="18" charset="0"/>
            </a:endParaRPr>
          </a:p>
          <a:p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города Томска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1872" y="0"/>
            <a:ext cx="1152128" cy="1321775"/>
          </a:xfrm>
          <a:prstGeom prst="rect">
            <a:avLst/>
          </a:prstGeom>
          <a:noFill/>
          <a:effectLst/>
        </p:spPr>
      </p:pic>
      <p:sp>
        <p:nvSpPr>
          <p:cNvPr id="7" name="Скругленный прямоугольник 6"/>
          <p:cNvSpPr/>
          <p:nvPr/>
        </p:nvSpPr>
        <p:spPr>
          <a:xfrm>
            <a:off x="395536" y="1700808"/>
            <a:ext cx="8352928" cy="576064"/>
          </a:xfrm>
          <a:prstGeom prst="roundRect">
            <a:avLst/>
          </a:prstGeom>
          <a:solidFill>
            <a:srgbClr val="F3900D">
              <a:alpha val="50196"/>
            </a:srgbClr>
          </a:solidFill>
          <a:ln>
            <a:solidFill>
              <a:srgbClr val="F3900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/>
              <a:t>Заключение </a:t>
            </a:r>
            <a:endParaRPr lang="ru-RU" sz="2400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2405147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rgbClr val="0000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234598"/>
            <a:ext cx="9144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Любой урок – имеет огромный потенциал для решения новых задач. Но решаются эти задачи зачастую теми средствами, которые не могут привести к ожидаемому положительному результату. </a:t>
            </a:r>
            <a:br>
              <a:rPr lang="ru-RU" dirty="0" smtClean="0"/>
            </a:br>
            <a:r>
              <a:rPr lang="ru-RU" dirty="0" smtClean="0"/>
              <a:t>          Как для учеников, так и для Учителя, урок интересен тогда, когда он современен в самом широком понимании этого слова.</a:t>
            </a:r>
          </a:p>
          <a:p>
            <a:pPr indent="447675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У</a:t>
            </a:r>
            <a:r>
              <a:rPr lang="ru-RU" dirty="0" smtClean="0">
                <a:solidFill>
                  <a:srgbClr val="0000FF"/>
                </a:solidFill>
              </a:rPr>
              <a:t>рок должен быть жизненным.</a:t>
            </a:r>
          </a:p>
          <a:p>
            <a:pPr indent="447675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Неоспоримо одно: он должен быть одушевленным личностью учителя.</a:t>
            </a:r>
          </a:p>
          <a:p>
            <a:pPr indent="242570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00FF"/>
                </a:solidFill>
              </a:rPr>
              <a:t>Хоть выйди ты не в белый свет,</a:t>
            </a:r>
          </a:p>
          <a:p>
            <a:pPr indent="24257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00FF"/>
                </a:solidFill>
              </a:rPr>
              <a:t>А в поле за околицей, —</a:t>
            </a:r>
          </a:p>
          <a:p>
            <a:pPr indent="24257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00FF"/>
                </a:solidFill>
              </a:rPr>
              <a:t>Пока идешь за кем-то вслед,</a:t>
            </a:r>
          </a:p>
          <a:p>
            <a:pPr indent="24257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00FF"/>
                </a:solidFill>
              </a:rPr>
              <a:t>Дорога не запомнится.</a:t>
            </a:r>
          </a:p>
          <a:p>
            <a:pPr indent="24257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00FF"/>
                </a:solidFill>
              </a:rPr>
              <a:t>Зато, куда б ты ни попал</a:t>
            </a:r>
          </a:p>
          <a:p>
            <a:pPr indent="24257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00FF"/>
                </a:solidFill>
              </a:rPr>
              <a:t>И по какой распутице,</a:t>
            </a:r>
          </a:p>
          <a:p>
            <a:pPr indent="24257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00FF"/>
                </a:solidFill>
              </a:rPr>
              <a:t>Дорога та, что сам искал,</a:t>
            </a:r>
          </a:p>
          <a:p>
            <a:pPr indent="24257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00FF"/>
                </a:solidFill>
              </a:rPr>
              <a:t>Вовек не позабудется.</a:t>
            </a:r>
          </a:p>
          <a:p>
            <a:pPr indent="24257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00FF"/>
                </a:solidFill>
              </a:rPr>
              <a:t>                                  </a:t>
            </a:r>
            <a:r>
              <a:rPr lang="ru-RU" dirty="0" smtClean="0"/>
              <a:t>(</a:t>
            </a:r>
            <a:r>
              <a:rPr lang="ru-RU" dirty="0" err="1" smtClean="0"/>
              <a:t>Н.Рыленков</a:t>
            </a:r>
            <a:r>
              <a:rPr lang="ru-RU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kukarin_in\Рабочий стол\Копия Презентация_титул копия.gif"/>
          <p:cNvPicPr>
            <a:picLocks noChangeAspect="1" noChangeArrowheads="1"/>
          </p:cNvPicPr>
          <p:nvPr/>
        </p:nvPicPr>
        <p:blipFill>
          <a:blip r:embed="rId2" cstate="print"/>
          <a:srcRect t="81748"/>
          <a:stretch>
            <a:fillRect/>
          </a:stretch>
        </p:blipFill>
        <p:spPr bwMode="auto">
          <a:xfrm>
            <a:off x="0" y="0"/>
            <a:ext cx="9144000" cy="1207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9144000" cy="5768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7504" y="0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Муниципальное автономное</a:t>
            </a:r>
            <a:r>
              <a:rPr lang="en-US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 </a:t>
            </a:r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общеобразовательное учреждение  средняя общеобразовательная школа №37 </a:t>
            </a:r>
            <a:endParaRPr lang="en-US" b="1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Times New Roman" pitchFamily="18" charset="0"/>
            </a:endParaRPr>
          </a:p>
          <a:p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города Томска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1872" y="0"/>
            <a:ext cx="1152128" cy="1321775"/>
          </a:xfrm>
          <a:prstGeom prst="rect">
            <a:avLst/>
          </a:prstGeom>
          <a:noFill/>
          <a:effectLst/>
        </p:spPr>
      </p:pic>
      <p:sp>
        <p:nvSpPr>
          <p:cNvPr id="7" name="Скругленный прямоугольник 6"/>
          <p:cNvSpPr/>
          <p:nvPr/>
        </p:nvSpPr>
        <p:spPr>
          <a:xfrm>
            <a:off x="611560" y="1772816"/>
            <a:ext cx="8143932" cy="720080"/>
          </a:xfrm>
          <a:prstGeom prst="roundRect">
            <a:avLst/>
          </a:prstGeom>
          <a:solidFill>
            <a:srgbClr val="F3900D">
              <a:alpha val="50196"/>
            </a:srgbClr>
          </a:solidFill>
          <a:ln>
            <a:solidFill>
              <a:srgbClr val="F3900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4200"/>
                </a:solidFill>
              </a:rPr>
              <a:t>«Стандарты второго поколения невозможны без учителя второго  поколения»!</a:t>
            </a:r>
            <a:endParaRPr lang="ru-RU" sz="2800" b="1" dirty="0">
              <a:solidFill>
                <a:srgbClr val="004200"/>
              </a:solidFill>
            </a:endParaRPr>
          </a:p>
        </p:txBody>
      </p:sp>
      <p:pic>
        <p:nvPicPr>
          <p:cNvPr id="15363" name="Picture 3" descr="D:\мамено\раб\фотачки\DSCN9914.JPG"/>
          <p:cNvPicPr>
            <a:picLocks noChangeAspect="1" noChangeArrowheads="1"/>
          </p:cNvPicPr>
          <p:nvPr/>
        </p:nvPicPr>
        <p:blipFill>
          <a:blip r:embed="rId5" cstate="print"/>
          <a:srcRect l="13677" b="6541"/>
          <a:stretch>
            <a:fillRect/>
          </a:stretch>
        </p:blipFill>
        <p:spPr bwMode="auto">
          <a:xfrm>
            <a:off x="5786446" y="2857496"/>
            <a:ext cx="2926453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6" descr="DSC0428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2786058"/>
            <a:ext cx="2953520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5143512"/>
            <a:ext cx="188595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57950" y="5429250"/>
            <a:ext cx="215265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71868" y="2857496"/>
            <a:ext cx="2147892" cy="2039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86116" y="5000636"/>
            <a:ext cx="2643174" cy="1982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kukarin_in\Рабочий стол\Копия Презентация_титул копия.gif"/>
          <p:cNvPicPr>
            <a:picLocks noChangeAspect="1" noChangeArrowheads="1"/>
          </p:cNvPicPr>
          <p:nvPr/>
        </p:nvPicPr>
        <p:blipFill>
          <a:blip r:embed="rId2" cstate="print"/>
          <a:srcRect t="81748"/>
          <a:stretch>
            <a:fillRect/>
          </a:stretch>
        </p:blipFill>
        <p:spPr bwMode="auto">
          <a:xfrm>
            <a:off x="0" y="0"/>
            <a:ext cx="9144000" cy="1207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9144000" cy="5768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7504" y="0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Муниципальное автономное</a:t>
            </a:r>
            <a:r>
              <a:rPr lang="en-US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 </a:t>
            </a:r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общеобразовательное учреждение  средняя общеобразовательная школа №37 </a:t>
            </a:r>
            <a:endParaRPr lang="en-US" b="1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Times New Roman" pitchFamily="18" charset="0"/>
            </a:endParaRPr>
          </a:p>
          <a:p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города Томска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1872" y="0"/>
            <a:ext cx="1152128" cy="1321775"/>
          </a:xfrm>
          <a:prstGeom prst="rect">
            <a:avLst/>
          </a:prstGeom>
          <a:noFill/>
          <a:effectLst/>
        </p:spPr>
      </p:pic>
      <p:sp>
        <p:nvSpPr>
          <p:cNvPr id="9" name="Скругленный прямоугольник 8"/>
          <p:cNvSpPr/>
          <p:nvPr/>
        </p:nvSpPr>
        <p:spPr>
          <a:xfrm>
            <a:off x="3059832" y="3356992"/>
            <a:ext cx="2808312" cy="1368152"/>
          </a:xfrm>
          <a:prstGeom prst="roundRect">
            <a:avLst/>
          </a:prstGeom>
          <a:solidFill>
            <a:srgbClr val="F3900D">
              <a:alpha val="50196"/>
            </a:srgbClr>
          </a:solidFill>
          <a:ln>
            <a:solidFill>
              <a:srgbClr val="F3900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rgbClr val="004200"/>
                </a:solidFill>
              </a:rPr>
              <a:t>Актуальные </a:t>
            </a:r>
          </a:p>
          <a:p>
            <a:pPr algn="ctr"/>
            <a:r>
              <a:rPr lang="ru-RU" sz="2400" b="1" u="sng" dirty="0" smtClean="0">
                <a:solidFill>
                  <a:srgbClr val="004200"/>
                </a:solidFill>
              </a:rPr>
              <a:t>педагогические </a:t>
            </a:r>
          </a:p>
          <a:p>
            <a:pPr algn="ctr"/>
            <a:r>
              <a:rPr lang="ru-RU" sz="2400" b="1" u="sng" dirty="0" smtClean="0">
                <a:solidFill>
                  <a:srgbClr val="004200"/>
                </a:solidFill>
              </a:rPr>
              <a:t>проблемы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87624" y="5157192"/>
            <a:ext cx="2808312" cy="1368152"/>
          </a:xfrm>
          <a:prstGeom prst="roundRect">
            <a:avLst/>
          </a:prstGeom>
          <a:solidFill>
            <a:srgbClr val="F3900D">
              <a:alpha val="50196"/>
            </a:srgbClr>
          </a:solidFill>
          <a:ln>
            <a:solidFill>
              <a:srgbClr val="F3900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4200"/>
                </a:solidFill>
              </a:rPr>
              <a:t>Диалоговость в обучении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56176" y="3068960"/>
            <a:ext cx="2808312" cy="1368152"/>
          </a:xfrm>
          <a:prstGeom prst="roundRect">
            <a:avLst/>
          </a:prstGeom>
          <a:solidFill>
            <a:srgbClr val="F3900D">
              <a:alpha val="50196"/>
            </a:srgbClr>
          </a:solidFill>
          <a:ln>
            <a:solidFill>
              <a:srgbClr val="F3900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4200"/>
                </a:solidFill>
              </a:rPr>
              <a:t>Активизация обучения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08104" y="5157192"/>
            <a:ext cx="2808312" cy="1368152"/>
          </a:xfrm>
          <a:prstGeom prst="roundRect">
            <a:avLst/>
          </a:prstGeom>
          <a:solidFill>
            <a:srgbClr val="F3900D">
              <a:alpha val="50196"/>
            </a:srgbClr>
          </a:solidFill>
          <a:ln>
            <a:solidFill>
              <a:srgbClr val="F3900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4200"/>
                </a:solidFill>
              </a:rPr>
              <a:t>Индивидуально-личностный</a:t>
            </a:r>
          </a:p>
          <a:p>
            <a:pPr algn="ctr"/>
            <a:r>
              <a:rPr lang="ru-RU" sz="2400" b="1" dirty="0" smtClean="0">
                <a:solidFill>
                  <a:srgbClr val="004200"/>
                </a:solidFill>
              </a:rPr>
              <a:t>поход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3068960"/>
            <a:ext cx="2628800" cy="1368152"/>
          </a:xfrm>
          <a:prstGeom prst="roundRect">
            <a:avLst/>
          </a:prstGeom>
          <a:solidFill>
            <a:srgbClr val="F3900D">
              <a:alpha val="50196"/>
            </a:srgbClr>
          </a:solidFill>
          <a:ln>
            <a:solidFill>
              <a:srgbClr val="F3900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4200"/>
                </a:solidFill>
              </a:rPr>
              <a:t>Рефлексивность </a:t>
            </a:r>
          </a:p>
          <a:p>
            <a:pPr algn="ctr"/>
            <a:r>
              <a:rPr lang="ru-RU" sz="2400" b="1" dirty="0" smtClean="0">
                <a:solidFill>
                  <a:srgbClr val="004200"/>
                </a:solidFill>
              </a:rPr>
              <a:t>обучения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87824" y="1628800"/>
            <a:ext cx="2880320" cy="1368152"/>
          </a:xfrm>
          <a:prstGeom prst="roundRect">
            <a:avLst/>
          </a:prstGeom>
          <a:solidFill>
            <a:srgbClr val="F3900D">
              <a:alpha val="50196"/>
            </a:srgbClr>
          </a:solidFill>
          <a:ln>
            <a:solidFill>
              <a:srgbClr val="F3900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4200"/>
                </a:solidFill>
              </a:rPr>
              <a:t>Мотивированность</a:t>
            </a:r>
          </a:p>
          <a:p>
            <a:pPr algn="ctr"/>
            <a:r>
              <a:rPr lang="ru-RU" sz="2400" b="1" dirty="0" smtClean="0">
                <a:solidFill>
                  <a:srgbClr val="004200"/>
                </a:solidFill>
              </a:rPr>
              <a:t>обучения</a:t>
            </a:r>
          </a:p>
        </p:txBody>
      </p:sp>
      <p:sp>
        <p:nvSpPr>
          <p:cNvPr id="17" name="Стрелка вниз 16"/>
          <p:cNvSpPr/>
          <p:nvPr/>
        </p:nvSpPr>
        <p:spPr>
          <a:xfrm flipV="1">
            <a:off x="4211960" y="2780928"/>
            <a:ext cx="484632" cy="576064"/>
          </a:xfrm>
          <a:prstGeom prst="downArrow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16037866" flipV="1">
            <a:off x="2684603" y="3540610"/>
            <a:ext cx="484632" cy="576064"/>
          </a:xfrm>
          <a:prstGeom prst="downArrow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rot="14298061" flipV="1">
            <a:off x="3008118" y="4611321"/>
            <a:ext cx="484632" cy="619394"/>
          </a:xfrm>
          <a:prstGeom prst="downArrow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 rot="8439383" flipV="1">
            <a:off x="5563781" y="4669469"/>
            <a:ext cx="484632" cy="576064"/>
          </a:xfrm>
          <a:prstGeom prst="downArrow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 rot="5400000" flipV="1">
            <a:off x="5782990" y="3631878"/>
            <a:ext cx="484632" cy="458340"/>
          </a:xfrm>
          <a:prstGeom prst="downArrow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16" descr="j0088926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1714488"/>
            <a:ext cx="1436268" cy="1316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4" descr="PE01770_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30" y="1714488"/>
            <a:ext cx="985096" cy="122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6" descr="SUPER04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4929198"/>
            <a:ext cx="718201" cy="1471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kukarin_in\Рабочий стол\Копия Презентация_титул копия.gif"/>
          <p:cNvPicPr>
            <a:picLocks noChangeAspect="1" noChangeArrowheads="1"/>
          </p:cNvPicPr>
          <p:nvPr/>
        </p:nvPicPr>
        <p:blipFill>
          <a:blip r:embed="rId2" cstate="print"/>
          <a:srcRect t="81748"/>
          <a:stretch>
            <a:fillRect/>
          </a:stretch>
        </p:blipFill>
        <p:spPr bwMode="auto">
          <a:xfrm>
            <a:off x="0" y="0"/>
            <a:ext cx="9144000" cy="1207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9144000" cy="5768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7504" y="0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Муниципальное автономное</a:t>
            </a:r>
            <a:r>
              <a:rPr lang="en-US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 </a:t>
            </a:r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общеобразовательное учреждение  средняя общеобразовательная школа №37 </a:t>
            </a:r>
            <a:endParaRPr lang="en-US" b="1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Times New Roman" pitchFamily="18" charset="0"/>
            </a:endParaRPr>
          </a:p>
          <a:p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города Томска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1872" y="0"/>
            <a:ext cx="1152128" cy="1321775"/>
          </a:xfrm>
          <a:prstGeom prst="rect">
            <a:avLst/>
          </a:prstGeom>
          <a:noFill/>
          <a:effectLst/>
        </p:spPr>
      </p:pic>
      <p:sp>
        <p:nvSpPr>
          <p:cNvPr id="7" name="Скругленный прямоугольник 6"/>
          <p:cNvSpPr/>
          <p:nvPr/>
        </p:nvSpPr>
        <p:spPr>
          <a:xfrm>
            <a:off x="539552" y="1772816"/>
            <a:ext cx="8352928" cy="576064"/>
          </a:xfrm>
          <a:prstGeom prst="roundRect">
            <a:avLst/>
          </a:prstGeom>
          <a:solidFill>
            <a:srgbClr val="F3900D">
              <a:alpha val="50196"/>
            </a:srgbClr>
          </a:solidFill>
          <a:ln>
            <a:solidFill>
              <a:srgbClr val="F3900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4200"/>
                </a:solidFill>
              </a:rPr>
              <a:t>Новый образовательный результат</a:t>
            </a:r>
            <a:endParaRPr lang="ru-RU" sz="2800" b="1" dirty="0">
              <a:solidFill>
                <a:srgbClr val="004200"/>
              </a:solidFill>
            </a:endParaRPr>
          </a:p>
        </p:txBody>
      </p:sp>
      <p:pic>
        <p:nvPicPr>
          <p:cNvPr id="12289" name="Picture 1" descr="D:\мамено\раб\фотачки\DSCN98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3717032"/>
            <a:ext cx="1512168" cy="2016224"/>
          </a:xfrm>
          <a:prstGeom prst="roundRect">
            <a:avLst>
              <a:gd name="adj" fmla="val 16667"/>
            </a:avLst>
          </a:prstGeom>
          <a:ln>
            <a:solidFill>
              <a:srgbClr val="0066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Стрелка вниз 8"/>
          <p:cNvSpPr/>
          <p:nvPr/>
        </p:nvSpPr>
        <p:spPr>
          <a:xfrm rot="6592061">
            <a:off x="3094338" y="4507219"/>
            <a:ext cx="484632" cy="729197"/>
          </a:xfrm>
          <a:prstGeom prst="downArrow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8375968">
            <a:off x="3238353" y="3643123"/>
            <a:ext cx="484632" cy="729197"/>
          </a:xfrm>
          <a:prstGeom prst="downArrow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3984455">
            <a:off x="5300461" y="3645656"/>
            <a:ext cx="484632" cy="729197"/>
          </a:xfrm>
          <a:prstGeom prst="downArrow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4764505">
            <a:off x="5481304" y="4513875"/>
            <a:ext cx="484632" cy="729197"/>
          </a:xfrm>
          <a:prstGeom prst="downArrow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3731738">
            <a:off x="3179511" y="5430972"/>
            <a:ext cx="484632" cy="729197"/>
          </a:xfrm>
          <a:prstGeom prst="downArrow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0800000">
            <a:off x="4355976" y="5661248"/>
            <a:ext cx="484632" cy="729197"/>
          </a:xfrm>
          <a:prstGeom prst="downArrow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7926642">
            <a:off x="5410722" y="5360859"/>
            <a:ext cx="484632" cy="729197"/>
          </a:xfrm>
          <a:prstGeom prst="downArrow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 descr="D:\мамено\раб\фотачки\DSCN9882.JPG"/>
          <p:cNvPicPr>
            <a:picLocks noChangeAspect="1" noChangeArrowheads="1"/>
          </p:cNvPicPr>
          <p:nvPr/>
        </p:nvPicPr>
        <p:blipFill>
          <a:blip r:embed="rId6" cstate="print"/>
          <a:srcRect l="21126" r="19543"/>
          <a:stretch>
            <a:fillRect/>
          </a:stretch>
        </p:blipFill>
        <p:spPr bwMode="auto">
          <a:xfrm>
            <a:off x="7884368" y="2492896"/>
            <a:ext cx="1082327" cy="1368152"/>
          </a:xfrm>
          <a:prstGeom prst="roundRect">
            <a:avLst>
              <a:gd name="adj" fmla="val 16667"/>
            </a:avLst>
          </a:prstGeom>
          <a:ln>
            <a:solidFill>
              <a:srgbClr val="0066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291" name="Picture 3" descr="D:\мамено\мамены фотаньки\DSCN9637.JPG"/>
          <p:cNvPicPr>
            <a:picLocks noChangeAspect="1" noChangeArrowheads="1"/>
          </p:cNvPicPr>
          <p:nvPr/>
        </p:nvPicPr>
        <p:blipFill>
          <a:blip r:embed="rId7" cstate="print">
            <a:lum bright="-20000"/>
          </a:blip>
          <a:srcRect/>
          <a:stretch>
            <a:fillRect/>
          </a:stretch>
        </p:blipFill>
        <p:spPr bwMode="auto">
          <a:xfrm>
            <a:off x="7884368" y="5157192"/>
            <a:ext cx="1259632" cy="1368152"/>
          </a:xfrm>
          <a:prstGeom prst="roundRect">
            <a:avLst>
              <a:gd name="adj" fmla="val 16667"/>
            </a:avLst>
          </a:prstGeom>
          <a:ln>
            <a:solidFill>
              <a:srgbClr val="0066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292" name="Picture 4" descr="D:\мамено\раб\фотачки\DSCN990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5229200"/>
            <a:ext cx="1296144" cy="1412776"/>
          </a:xfrm>
          <a:prstGeom prst="roundRect">
            <a:avLst>
              <a:gd name="adj" fmla="val 16667"/>
            </a:avLst>
          </a:prstGeom>
          <a:ln>
            <a:solidFill>
              <a:srgbClr val="0066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293" name="Picture 5" descr="D:\мамено\раб\фотки еще мамены\DSCN9860.JPG"/>
          <p:cNvPicPr>
            <a:picLocks noChangeAspect="1" noChangeArrowheads="1"/>
          </p:cNvPicPr>
          <p:nvPr/>
        </p:nvPicPr>
        <p:blipFill>
          <a:blip r:embed="rId9" cstate="print"/>
          <a:srcRect l="5687" t="5714" r="10503" b="14286"/>
          <a:stretch>
            <a:fillRect/>
          </a:stretch>
        </p:blipFill>
        <p:spPr bwMode="auto">
          <a:xfrm>
            <a:off x="179512" y="2420888"/>
            <a:ext cx="1131554" cy="1440160"/>
          </a:xfrm>
          <a:prstGeom prst="roundRect">
            <a:avLst>
              <a:gd name="adj" fmla="val 16667"/>
            </a:avLst>
          </a:prstGeom>
          <a:ln>
            <a:solidFill>
              <a:srgbClr val="0066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Прямоугольник 19"/>
          <p:cNvSpPr/>
          <p:nvPr/>
        </p:nvSpPr>
        <p:spPr>
          <a:xfrm>
            <a:off x="1331640" y="2420888"/>
            <a:ext cx="27363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u="sng" dirty="0" smtClean="0">
                <a:solidFill>
                  <a:srgbClr val="006600"/>
                </a:solidFill>
                <a:latin typeface="Arial" pitchFamily="34" charset="0"/>
              </a:rPr>
              <a:t>РЕГУЛЯТИВНЫЕ :</a:t>
            </a:r>
            <a:r>
              <a:rPr lang="ru-RU" sz="1600" dirty="0" smtClean="0">
                <a:solidFill>
                  <a:srgbClr val="006600"/>
                </a:solidFill>
                <a:latin typeface="Arial" pitchFamily="34" charset="0"/>
              </a:rPr>
              <a:t>Умение организовывать свои дела: ставить цель, планировать, получать и оценивать результат </a:t>
            </a:r>
            <a:endParaRPr lang="ru-RU" sz="1600" dirty="0">
              <a:solidFill>
                <a:srgbClr val="006600"/>
              </a:solidFill>
              <a:latin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-180528" y="4149080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u="sng" dirty="0" smtClean="0">
                <a:solidFill>
                  <a:srgbClr val="006600"/>
                </a:solidFill>
                <a:latin typeface="Arial" pitchFamily="34" charset="0"/>
              </a:rPr>
              <a:t>ЛИЧНОСТНЫЕ :</a:t>
            </a:r>
            <a:r>
              <a:rPr lang="ru-RU" sz="1600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Умение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оценивать</a:t>
            </a:r>
            <a:r>
              <a:rPr lang="ru-RU" sz="1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свои и чужие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поступки, стремление к</a:t>
            </a:r>
            <a:endParaRPr lang="ru-RU" sz="16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созидательной деятельности </a:t>
            </a:r>
            <a:endParaRPr lang="ru-RU" sz="16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ru-RU" sz="1600" dirty="0" smtClean="0">
              <a:solidFill>
                <a:srgbClr val="006600"/>
              </a:solidFill>
              <a:latin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076056" y="2492896"/>
            <a:ext cx="27363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u="sng" dirty="0" smtClean="0">
                <a:solidFill>
                  <a:srgbClr val="006600"/>
                </a:solidFill>
                <a:latin typeface="Arial" pitchFamily="34" charset="0"/>
              </a:rPr>
              <a:t>ПОЗНАВАТЕЛЬНЫЕ:</a:t>
            </a:r>
            <a:r>
              <a:rPr lang="ru-RU" sz="1600" b="1" dirty="0" smtClean="0">
                <a:solidFill>
                  <a:srgbClr val="006600"/>
                </a:solidFill>
                <a:latin typeface="Arial" pitchFamily="34" charset="0"/>
              </a:rPr>
              <a:t> </a:t>
            </a:r>
            <a:r>
              <a:rPr lang="ru-RU" sz="1600" dirty="0" smtClean="0">
                <a:solidFill>
                  <a:srgbClr val="006600"/>
                </a:solidFill>
                <a:latin typeface="Arial" pitchFamily="34" charset="0"/>
              </a:rPr>
              <a:t>Умение добывать, преобразовывать и  представлять информацию </a:t>
            </a:r>
            <a:endParaRPr lang="ru-RU" sz="1600" dirty="0">
              <a:solidFill>
                <a:srgbClr val="006600"/>
              </a:solidFill>
              <a:latin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436096" y="4149080"/>
            <a:ext cx="3707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600" b="1" u="sng" dirty="0" smtClean="0">
                <a:solidFill>
                  <a:srgbClr val="006600"/>
                </a:solidFill>
                <a:latin typeface="Arial" pitchFamily="34" charset="0"/>
              </a:rPr>
              <a:t>КОММУНИКАТИВНЫЕ :</a:t>
            </a:r>
            <a:r>
              <a:rPr lang="ru-RU" sz="1600" dirty="0" smtClean="0">
                <a:solidFill>
                  <a:srgbClr val="006600"/>
                </a:solidFill>
                <a:latin typeface="Arial" pitchFamily="34" charset="0"/>
              </a:rPr>
              <a:t>Умение донести свою позицию, понять других, договориться, чтобы сделать что-то </a:t>
            </a:r>
            <a:r>
              <a:rPr lang="ru-RU" sz="1600" b="1" dirty="0" smtClean="0">
                <a:solidFill>
                  <a:srgbClr val="006600"/>
                </a:solidFill>
                <a:latin typeface="Arial" pitchFamily="34" charset="0"/>
              </a:rPr>
              <a:t>сообща</a:t>
            </a:r>
            <a:endParaRPr lang="ru-RU" sz="1600" b="1" dirty="0">
              <a:solidFill>
                <a:srgbClr val="006600"/>
              </a:solidFill>
              <a:latin typeface="Arial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11560" y="6381328"/>
            <a:ext cx="8352928" cy="576064"/>
          </a:xfrm>
          <a:prstGeom prst="roundRect">
            <a:avLst/>
          </a:prstGeom>
          <a:solidFill>
            <a:srgbClr val="F3900D">
              <a:alpha val="50196"/>
            </a:srgbClr>
          </a:solidFill>
          <a:ln>
            <a:solidFill>
              <a:srgbClr val="F3900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ВСЕ ОБРАЗОВАТЕЛЬНЫЕ ВОЗДЕЙСТВИЯ НА УЧЕНИКА,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ВСЯ </a:t>
            </a:r>
            <a:r>
              <a:rPr lang="ru-RU" sz="20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ОБРАЗОВАТЕЛЬНАЯ СРЕДА</a:t>
            </a:r>
            <a:r>
              <a:rPr lang="ru-RU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ШКОЛЫ</a:t>
            </a:r>
            <a:endParaRPr lang="ru-RU" sz="20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kukarin_in\Рабочий стол\Копия Презентация_титул копия.gif"/>
          <p:cNvPicPr>
            <a:picLocks noChangeAspect="1" noChangeArrowheads="1"/>
          </p:cNvPicPr>
          <p:nvPr/>
        </p:nvPicPr>
        <p:blipFill>
          <a:blip r:embed="rId2" cstate="print"/>
          <a:srcRect t="81748"/>
          <a:stretch>
            <a:fillRect/>
          </a:stretch>
        </p:blipFill>
        <p:spPr bwMode="auto">
          <a:xfrm>
            <a:off x="0" y="0"/>
            <a:ext cx="9144000" cy="1207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752"/>
            <a:ext cx="9144000" cy="5768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7504" y="0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Муниципальное автономное</a:t>
            </a:r>
            <a:r>
              <a:rPr lang="en-US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 </a:t>
            </a:r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общеобразовательное учреждение  средняя общеобразовательная школа №37 </a:t>
            </a:r>
            <a:endParaRPr lang="en-US" b="1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Times New Roman" pitchFamily="18" charset="0"/>
            </a:endParaRPr>
          </a:p>
          <a:p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города Томска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1872" y="0"/>
            <a:ext cx="1152128" cy="1321775"/>
          </a:xfrm>
          <a:prstGeom prst="rect">
            <a:avLst/>
          </a:prstGeom>
          <a:noFill/>
          <a:effectLst/>
        </p:spPr>
      </p:pic>
      <p:sp>
        <p:nvSpPr>
          <p:cNvPr id="10" name="WordArt 38"/>
          <p:cNvSpPr>
            <a:spLocks noChangeArrowheads="1" noChangeShapeType="1" noTextEdit="1"/>
          </p:cNvSpPr>
          <p:nvPr/>
        </p:nvSpPr>
        <p:spPr bwMode="auto">
          <a:xfrm rot="5400000">
            <a:off x="4643438" y="3638568"/>
            <a:ext cx="4343400" cy="5238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Действия человека</a:t>
            </a:r>
          </a:p>
        </p:txBody>
      </p:sp>
      <p:pic>
        <p:nvPicPr>
          <p:cNvPr id="11" name="Picture 43" descr="pe02487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4410092"/>
            <a:ext cx="1728788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4" descr="PE01770_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91400" y="1819292"/>
            <a:ext cx="1328738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34"/>
          <p:cNvGrpSpPr>
            <a:grpSpLocks/>
          </p:cNvGrpSpPr>
          <p:nvPr/>
        </p:nvGrpSpPr>
        <p:grpSpPr bwMode="auto">
          <a:xfrm>
            <a:off x="304800" y="1828816"/>
            <a:ext cx="5072063" cy="3886200"/>
            <a:chOff x="1274" y="734"/>
            <a:chExt cx="3195" cy="2841"/>
          </a:xfrm>
        </p:grpSpPr>
        <p:grpSp>
          <p:nvGrpSpPr>
            <p:cNvPr id="14" name="Group 8"/>
            <p:cNvGrpSpPr>
              <a:grpSpLocks/>
            </p:cNvGrpSpPr>
            <p:nvPr/>
          </p:nvGrpSpPr>
          <p:grpSpPr bwMode="auto">
            <a:xfrm>
              <a:off x="1274" y="2534"/>
              <a:ext cx="1157" cy="1041"/>
              <a:chOff x="1274" y="2534"/>
              <a:chExt cx="1157" cy="1041"/>
            </a:xfrm>
          </p:grpSpPr>
          <p:sp>
            <p:nvSpPr>
              <p:cNvPr id="41" name="Rectangle 5"/>
              <p:cNvSpPr>
                <a:spLocks noChangeArrowheads="1"/>
              </p:cNvSpPr>
              <p:nvPr/>
            </p:nvSpPr>
            <p:spPr bwMode="auto">
              <a:xfrm>
                <a:off x="1274" y="2677"/>
                <a:ext cx="899" cy="898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" name="Freeform 6"/>
              <p:cNvSpPr>
                <a:spLocks/>
              </p:cNvSpPr>
              <p:nvPr/>
            </p:nvSpPr>
            <p:spPr bwMode="auto">
              <a:xfrm>
                <a:off x="2173" y="2538"/>
                <a:ext cx="254" cy="1037"/>
              </a:xfrm>
              <a:custGeom>
                <a:avLst/>
                <a:gdLst>
                  <a:gd name="T0" fmla="*/ 0 w 508"/>
                  <a:gd name="T1" fmla="*/ 140 h 1037"/>
                  <a:gd name="T2" fmla="*/ 0 w 508"/>
                  <a:gd name="T3" fmla="*/ 1037 h 1037"/>
                  <a:gd name="T4" fmla="*/ 1 w 508"/>
                  <a:gd name="T5" fmla="*/ 861 h 1037"/>
                  <a:gd name="T6" fmla="*/ 1 w 508"/>
                  <a:gd name="T7" fmla="*/ 0 h 1037"/>
                  <a:gd name="T8" fmla="*/ 0 w 508"/>
                  <a:gd name="T9" fmla="*/ 140 h 10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8"/>
                  <a:gd name="T16" fmla="*/ 0 h 1037"/>
                  <a:gd name="T17" fmla="*/ 508 w 508"/>
                  <a:gd name="T18" fmla="*/ 1037 h 10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8" h="1037">
                    <a:moveTo>
                      <a:pt x="0" y="140"/>
                    </a:moveTo>
                    <a:lnTo>
                      <a:pt x="0" y="1037"/>
                    </a:lnTo>
                    <a:lnTo>
                      <a:pt x="508" y="861"/>
                    </a:lnTo>
                    <a:lnTo>
                      <a:pt x="508" y="0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808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" name="Freeform 7"/>
              <p:cNvSpPr>
                <a:spLocks/>
              </p:cNvSpPr>
              <p:nvPr/>
            </p:nvSpPr>
            <p:spPr bwMode="auto">
              <a:xfrm>
                <a:off x="1276" y="2534"/>
                <a:ext cx="1155" cy="144"/>
              </a:xfrm>
              <a:custGeom>
                <a:avLst/>
                <a:gdLst>
                  <a:gd name="T0" fmla="*/ 0 w 2309"/>
                  <a:gd name="T1" fmla="*/ 144 h 144"/>
                  <a:gd name="T2" fmla="*/ 4 w 2309"/>
                  <a:gd name="T3" fmla="*/ 144 h 144"/>
                  <a:gd name="T4" fmla="*/ 5 w 2309"/>
                  <a:gd name="T5" fmla="*/ 0 h 144"/>
                  <a:gd name="T6" fmla="*/ 2 w 2309"/>
                  <a:gd name="T7" fmla="*/ 0 h 144"/>
                  <a:gd name="T8" fmla="*/ 0 w 2309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09"/>
                  <a:gd name="T16" fmla="*/ 0 h 144"/>
                  <a:gd name="T17" fmla="*/ 2309 w 2309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09" h="144">
                    <a:moveTo>
                      <a:pt x="0" y="144"/>
                    </a:moveTo>
                    <a:lnTo>
                      <a:pt x="1793" y="144"/>
                    </a:lnTo>
                    <a:lnTo>
                      <a:pt x="2309" y="0"/>
                    </a:lnTo>
                    <a:lnTo>
                      <a:pt x="580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FFFF8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" name="Group 12"/>
            <p:cNvGrpSpPr>
              <a:grpSpLocks/>
            </p:cNvGrpSpPr>
            <p:nvPr/>
          </p:nvGrpSpPr>
          <p:grpSpPr bwMode="auto">
            <a:xfrm>
              <a:off x="2276" y="2510"/>
              <a:ext cx="1156" cy="1041"/>
              <a:chOff x="2276" y="2510"/>
              <a:chExt cx="1156" cy="1041"/>
            </a:xfrm>
          </p:grpSpPr>
          <p:sp>
            <p:nvSpPr>
              <p:cNvPr id="38" name="Rectangle 9"/>
              <p:cNvSpPr>
                <a:spLocks noChangeArrowheads="1"/>
              </p:cNvSpPr>
              <p:nvPr/>
            </p:nvSpPr>
            <p:spPr bwMode="auto">
              <a:xfrm>
                <a:off x="2276" y="2653"/>
                <a:ext cx="898" cy="898"/>
              </a:xfrm>
              <a:prstGeom prst="rect">
                <a:avLst/>
              </a:prstGeom>
              <a:solidFill>
                <a:srgbClr val="00C0C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" name="Freeform 10"/>
              <p:cNvSpPr>
                <a:spLocks/>
              </p:cNvSpPr>
              <p:nvPr/>
            </p:nvSpPr>
            <p:spPr bwMode="auto">
              <a:xfrm>
                <a:off x="3174" y="2514"/>
                <a:ext cx="254" cy="1037"/>
              </a:xfrm>
              <a:custGeom>
                <a:avLst/>
                <a:gdLst>
                  <a:gd name="T0" fmla="*/ 0 w 508"/>
                  <a:gd name="T1" fmla="*/ 140 h 1037"/>
                  <a:gd name="T2" fmla="*/ 0 w 508"/>
                  <a:gd name="T3" fmla="*/ 1037 h 1037"/>
                  <a:gd name="T4" fmla="*/ 1 w 508"/>
                  <a:gd name="T5" fmla="*/ 861 h 1037"/>
                  <a:gd name="T6" fmla="*/ 1 w 508"/>
                  <a:gd name="T7" fmla="*/ 0 h 1037"/>
                  <a:gd name="T8" fmla="*/ 0 w 508"/>
                  <a:gd name="T9" fmla="*/ 140 h 10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8"/>
                  <a:gd name="T16" fmla="*/ 0 h 1037"/>
                  <a:gd name="T17" fmla="*/ 508 w 508"/>
                  <a:gd name="T18" fmla="*/ 1037 h 10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8" h="1037">
                    <a:moveTo>
                      <a:pt x="0" y="140"/>
                    </a:moveTo>
                    <a:lnTo>
                      <a:pt x="0" y="1037"/>
                    </a:lnTo>
                    <a:lnTo>
                      <a:pt x="508" y="861"/>
                    </a:lnTo>
                    <a:lnTo>
                      <a:pt x="508" y="0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00606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" name="Freeform 11"/>
              <p:cNvSpPr>
                <a:spLocks/>
              </p:cNvSpPr>
              <p:nvPr/>
            </p:nvSpPr>
            <p:spPr bwMode="auto">
              <a:xfrm>
                <a:off x="2278" y="2510"/>
                <a:ext cx="1154" cy="144"/>
              </a:xfrm>
              <a:custGeom>
                <a:avLst/>
                <a:gdLst>
                  <a:gd name="T0" fmla="*/ 0 w 2310"/>
                  <a:gd name="T1" fmla="*/ 144 h 144"/>
                  <a:gd name="T2" fmla="*/ 3 w 2310"/>
                  <a:gd name="T3" fmla="*/ 144 h 144"/>
                  <a:gd name="T4" fmla="*/ 4 w 2310"/>
                  <a:gd name="T5" fmla="*/ 0 h 144"/>
                  <a:gd name="T6" fmla="*/ 1 w 2310"/>
                  <a:gd name="T7" fmla="*/ 0 h 144"/>
                  <a:gd name="T8" fmla="*/ 0 w 2310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10"/>
                  <a:gd name="T16" fmla="*/ 0 h 144"/>
                  <a:gd name="T17" fmla="*/ 2310 w 2310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10" h="144">
                    <a:moveTo>
                      <a:pt x="0" y="144"/>
                    </a:moveTo>
                    <a:lnTo>
                      <a:pt x="1794" y="144"/>
                    </a:lnTo>
                    <a:lnTo>
                      <a:pt x="2310" y="0"/>
                    </a:lnTo>
                    <a:lnTo>
                      <a:pt x="580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40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6" name="Group 16"/>
            <p:cNvGrpSpPr>
              <a:grpSpLocks/>
            </p:cNvGrpSpPr>
            <p:nvPr/>
          </p:nvGrpSpPr>
          <p:grpSpPr bwMode="auto">
            <a:xfrm>
              <a:off x="3312" y="2448"/>
              <a:ext cx="1157" cy="1041"/>
              <a:chOff x="3317" y="2430"/>
              <a:chExt cx="1157" cy="1041"/>
            </a:xfrm>
          </p:grpSpPr>
          <p:sp>
            <p:nvSpPr>
              <p:cNvPr id="35" name="Rectangle 13"/>
              <p:cNvSpPr>
                <a:spLocks noChangeArrowheads="1"/>
              </p:cNvSpPr>
              <p:nvPr/>
            </p:nvSpPr>
            <p:spPr bwMode="auto">
              <a:xfrm>
                <a:off x="3317" y="2572"/>
                <a:ext cx="899" cy="899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" name="Freeform 14"/>
              <p:cNvSpPr>
                <a:spLocks/>
              </p:cNvSpPr>
              <p:nvPr/>
            </p:nvSpPr>
            <p:spPr bwMode="auto">
              <a:xfrm>
                <a:off x="4216" y="2434"/>
                <a:ext cx="254" cy="1037"/>
              </a:xfrm>
              <a:custGeom>
                <a:avLst/>
                <a:gdLst>
                  <a:gd name="T0" fmla="*/ 0 w 508"/>
                  <a:gd name="T1" fmla="*/ 140 h 1037"/>
                  <a:gd name="T2" fmla="*/ 0 w 508"/>
                  <a:gd name="T3" fmla="*/ 1037 h 1037"/>
                  <a:gd name="T4" fmla="*/ 1 w 508"/>
                  <a:gd name="T5" fmla="*/ 861 h 1037"/>
                  <a:gd name="T6" fmla="*/ 1 w 508"/>
                  <a:gd name="T7" fmla="*/ 0 h 1037"/>
                  <a:gd name="T8" fmla="*/ 0 w 508"/>
                  <a:gd name="T9" fmla="*/ 140 h 10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8"/>
                  <a:gd name="T16" fmla="*/ 0 h 1037"/>
                  <a:gd name="T17" fmla="*/ 508 w 508"/>
                  <a:gd name="T18" fmla="*/ 1037 h 10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8" h="1037">
                    <a:moveTo>
                      <a:pt x="0" y="140"/>
                    </a:moveTo>
                    <a:lnTo>
                      <a:pt x="0" y="1037"/>
                    </a:lnTo>
                    <a:lnTo>
                      <a:pt x="508" y="861"/>
                    </a:lnTo>
                    <a:lnTo>
                      <a:pt x="508" y="0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80008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Freeform 15"/>
              <p:cNvSpPr>
                <a:spLocks/>
              </p:cNvSpPr>
              <p:nvPr/>
            </p:nvSpPr>
            <p:spPr bwMode="auto">
              <a:xfrm>
                <a:off x="3319" y="2430"/>
                <a:ext cx="1155" cy="144"/>
              </a:xfrm>
              <a:custGeom>
                <a:avLst/>
                <a:gdLst>
                  <a:gd name="T0" fmla="*/ 0 w 2309"/>
                  <a:gd name="T1" fmla="*/ 144 h 144"/>
                  <a:gd name="T2" fmla="*/ 4 w 2309"/>
                  <a:gd name="T3" fmla="*/ 144 h 144"/>
                  <a:gd name="T4" fmla="*/ 5 w 2309"/>
                  <a:gd name="T5" fmla="*/ 0 h 144"/>
                  <a:gd name="T6" fmla="*/ 2 w 2309"/>
                  <a:gd name="T7" fmla="*/ 0 h 144"/>
                  <a:gd name="T8" fmla="*/ 0 w 2309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09"/>
                  <a:gd name="T16" fmla="*/ 0 h 144"/>
                  <a:gd name="T17" fmla="*/ 2309 w 2309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09" h="144">
                    <a:moveTo>
                      <a:pt x="0" y="144"/>
                    </a:moveTo>
                    <a:lnTo>
                      <a:pt x="1793" y="144"/>
                    </a:lnTo>
                    <a:lnTo>
                      <a:pt x="2309" y="0"/>
                    </a:lnTo>
                    <a:lnTo>
                      <a:pt x="580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FF40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" name="Group 20"/>
            <p:cNvGrpSpPr>
              <a:grpSpLocks/>
            </p:cNvGrpSpPr>
            <p:nvPr/>
          </p:nvGrpSpPr>
          <p:grpSpPr bwMode="auto">
            <a:xfrm>
              <a:off x="1491" y="1611"/>
              <a:ext cx="1157" cy="1011"/>
              <a:chOff x="1491" y="1611"/>
              <a:chExt cx="1157" cy="1011"/>
            </a:xfrm>
          </p:grpSpPr>
          <p:sp>
            <p:nvSpPr>
              <p:cNvPr id="32" name="Rectangle 17"/>
              <p:cNvSpPr>
                <a:spLocks noChangeArrowheads="1"/>
              </p:cNvSpPr>
              <p:nvPr/>
            </p:nvSpPr>
            <p:spPr bwMode="auto">
              <a:xfrm>
                <a:off x="1491" y="1723"/>
                <a:ext cx="898" cy="898"/>
              </a:xfrm>
              <a:prstGeom prst="rect">
                <a:avLst/>
              </a:prstGeom>
              <a:solidFill>
                <a:srgbClr val="FF8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" name="Freeform 18"/>
              <p:cNvSpPr>
                <a:spLocks/>
              </p:cNvSpPr>
              <p:nvPr/>
            </p:nvSpPr>
            <p:spPr bwMode="auto">
              <a:xfrm>
                <a:off x="2390" y="1611"/>
                <a:ext cx="254" cy="1011"/>
              </a:xfrm>
              <a:custGeom>
                <a:avLst/>
                <a:gdLst>
                  <a:gd name="T0" fmla="*/ 0 w 508"/>
                  <a:gd name="T1" fmla="*/ 114 h 1011"/>
                  <a:gd name="T2" fmla="*/ 0 w 508"/>
                  <a:gd name="T3" fmla="*/ 1011 h 1011"/>
                  <a:gd name="T4" fmla="*/ 1 w 508"/>
                  <a:gd name="T5" fmla="*/ 861 h 1011"/>
                  <a:gd name="T6" fmla="*/ 1 w 508"/>
                  <a:gd name="T7" fmla="*/ 0 h 1011"/>
                  <a:gd name="T8" fmla="*/ 0 w 508"/>
                  <a:gd name="T9" fmla="*/ 114 h 10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8"/>
                  <a:gd name="T16" fmla="*/ 0 h 1011"/>
                  <a:gd name="T17" fmla="*/ 508 w 508"/>
                  <a:gd name="T18" fmla="*/ 1011 h 10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8" h="1011">
                    <a:moveTo>
                      <a:pt x="0" y="114"/>
                    </a:moveTo>
                    <a:lnTo>
                      <a:pt x="0" y="1011"/>
                    </a:lnTo>
                    <a:lnTo>
                      <a:pt x="508" y="861"/>
                    </a:lnTo>
                    <a:lnTo>
                      <a:pt x="508" y="0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804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Freeform 19"/>
              <p:cNvSpPr>
                <a:spLocks/>
              </p:cNvSpPr>
              <p:nvPr/>
            </p:nvSpPr>
            <p:spPr bwMode="auto">
              <a:xfrm>
                <a:off x="1492" y="1611"/>
                <a:ext cx="1156" cy="114"/>
              </a:xfrm>
              <a:custGeom>
                <a:avLst/>
                <a:gdLst>
                  <a:gd name="T0" fmla="*/ 0 w 2311"/>
                  <a:gd name="T1" fmla="*/ 114 h 114"/>
                  <a:gd name="T2" fmla="*/ 4 w 2311"/>
                  <a:gd name="T3" fmla="*/ 114 h 114"/>
                  <a:gd name="T4" fmla="*/ 5 w 2311"/>
                  <a:gd name="T5" fmla="*/ 0 h 114"/>
                  <a:gd name="T6" fmla="*/ 2 w 2311"/>
                  <a:gd name="T7" fmla="*/ 0 h 114"/>
                  <a:gd name="T8" fmla="*/ 0 w 2311"/>
                  <a:gd name="T9" fmla="*/ 114 h 1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11"/>
                  <a:gd name="T16" fmla="*/ 0 h 114"/>
                  <a:gd name="T17" fmla="*/ 2311 w 2311"/>
                  <a:gd name="T18" fmla="*/ 114 h 1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11" h="114">
                    <a:moveTo>
                      <a:pt x="0" y="114"/>
                    </a:moveTo>
                    <a:lnTo>
                      <a:pt x="1795" y="114"/>
                    </a:lnTo>
                    <a:lnTo>
                      <a:pt x="2311" y="0"/>
                    </a:lnTo>
                    <a:lnTo>
                      <a:pt x="580" y="0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FFA04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8" name="Group 24"/>
            <p:cNvGrpSpPr>
              <a:grpSpLocks/>
            </p:cNvGrpSpPr>
            <p:nvPr/>
          </p:nvGrpSpPr>
          <p:grpSpPr bwMode="auto">
            <a:xfrm>
              <a:off x="2597" y="1595"/>
              <a:ext cx="1156" cy="1011"/>
              <a:chOff x="2597" y="1595"/>
              <a:chExt cx="1156" cy="1011"/>
            </a:xfrm>
          </p:grpSpPr>
          <p:sp>
            <p:nvSpPr>
              <p:cNvPr id="29" name="Rectangle 21"/>
              <p:cNvSpPr>
                <a:spLocks noChangeArrowheads="1"/>
              </p:cNvSpPr>
              <p:nvPr/>
            </p:nvSpPr>
            <p:spPr bwMode="auto">
              <a:xfrm>
                <a:off x="2597" y="1707"/>
                <a:ext cx="897" cy="898"/>
              </a:xfrm>
              <a:prstGeom prst="rect">
                <a:avLst/>
              </a:prstGeom>
              <a:solidFill>
                <a:srgbClr val="00E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Freeform 22"/>
              <p:cNvSpPr>
                <a:spLocks/>
              </p:cNvSpPr>
              <p:nvPr/>
            </p:nvSpPr>
            <p:spPr bwMode="auto">
              <a:xfrm>
                <a:off x="3495" y="1595"/>
                <a:ext cx="254" cy="1011"/>
              </a:xfrm>
              <a:custGeom>
                <a:avLst/>
                <a:gdLst>
                  <a:gd name="T0" fmla="*/ 0 w 507"/>
                  <a:gd name="T1" fmla="*/ 113 h 1011"/>
                  <a:gd name="T2" fmla="*/ 0 w 507"/>
                  <a:gd name="T3" fmla="*/ 1011 h 1011"/>
                  <a:gd name="T4" fmla="*/ 1 w 507"/>
                  <a:gd name="T5" fmla="*/ 861 h 1011"/>
                  <a:gd name="T6" fmla="*/ 1 w 507"/>
                  <a:gd name="T7" fmla="*/ 0 h 1011"/>
                  <a:gd name="T8" fmla="*/ 0 w 507"/>
                  <a:gd name="T9" fmla="*/ 113 h 10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7"/>
                  <a:gd name="T16" fmla="*/ 0 h 1011"/>
                  <a:gd name="T17" fmla="*/ 507 w 507"/>
                  <a:gd name="T18" fmla="*/ 1011 h 10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7" h="1011">
                    <a:moveTo>
                      <a:pt x="0" y="113"/>
                    </a:moveTo>
                    <a:lnTo>
                      <a:pt x="0" y="1011"/>
                    </a:lnTo>
                    <a:lnTo>
                      <a:pt x="507" y="861"/>
                    </a:lnTo>
                    <a:lnTo>
                      <a:pt x="507" y="0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006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Freeform 23"/>
              <p:cNvSpPr>
                <a:spLocks/>
              </p:cNvSpPr>
              <p:nvPr/>
            </p:nvSpPr>
            <p:spPr bwMode="auto">
              <a:xfrm>
                <a:off x="2598" y="1595"/>
                <a:ext cx="1155" cy="113"/>
              </a:xfrm>
              <a:custGeom>
                <a:avLst/>
                <a:gdLst>
                  <a:gd name="T0" fmla="*/ 0 w 2311"/>
                  <a:gd name="T1" fmla="*/ 113 h 113"/>
                  <a:gd name="T2" fmla="*/ 3 w 2311"/>
                  <a:gd name="T3" fmla="*/ 113 h 113"/>
                  <a:gd name="T4" fmla="*/ 4 w 2311"/>
                  <a:gd name="T5" fmla="*/ 0 h 113"/>
                  <a:gd name="T6" fmla="*/ 1 w 2311"/>
                  <a:gd name="T7" fmla="*/ 0 h 113"/>
                  <a:gd name="T8" fmla="*/ 0 w 2311"/>
                  <a:gd name="T9" fmla="*/ 113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11"/>
                  <a:gd name="T16" fmla="*/ 0 h 113"/>
                  <a:gd name="T17" fmla="*/ 2311 w 2311"/>
                  <a:gd name="T18" fmla="*/ 113 h 1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11" h="113">
                    <a:moveTo>
                      <a:pt x="0" y="113"/>
                    </a:moveTo>
                    <a:lnTo>
                      <a:pt x="1796" y="113"/>
                    </a:lnTo>
                    <a:lnTo>
                      <a:pt x="2311" y="0"/>
                    </a:lnTo>
                    <a:lnTo>
                      <a:pt x="580" y="0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80FF8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9" name="Group 28"/>
            <p:cNvGrpSpPr>
              <a:grpSpLocks/>
            </p:cNvGrpSpPr>
            <p:nvPr/>
          </p:nvGrpSpPr>
          <p:grpSpPr bwMode="auto">
            <a:xfrm>
              <a:off x="2006" y="734"/>
              <a:ext cx="1155" cy="969"/>
              <a:chOff x="2006" y="734"/>
              <a:chExt cx="1155" cy="969"/>
            </a:xfrm>
          </p:grpSpPr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2006" y="804"/>
                <a:ext cx="898" cy="898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2905" y="734"/>
                <a:ext cx="255" cy="969"/>
              </a:xfrm>
              <a:custGeom>
                <a:avLst/>
                <a:gdLst>
                  <a:gd name="T0" fmla="*/ 0 w 510"/>
                  <a:gd name="T1" fmla="*/ 72 h 969"/>
                  <a:gd name="T2" fmla="*/ 0 w 510"/>
                  <a:gd name="T3" fmla="*/ 969 h 969"/>
                  <a:gd name="T4" fmla="*/ 1 w 510"/>
                  <a:gd name="T5" fmla="*/ 852 h 969"/>
                  <a:gd name="T6" fmla="*/ 1 w 510"/>
                  <a:gd name="T7" fmla="*/ 0 h 969"/>
                  <a:gd name="T8" fmla="*/ 0 w 510"/>
                  <a:gd name="T9" fmla="*/ 72 h 9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0"/>
                  <a:gd name="T16" fmla="*/ 0 h 969"/>
                  <a:gd name="T17" fmla="*/ 510 w 510"/>
                  <a:gd name="T18" fmla="*/ 969 h 9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0" h="969">
                    <a:moveTo>
                      <a:pt x="0" y="72"/>
                    </a:moveTo>
                    <a:lnTo>
                      <a:pt x="0" y="969"/>
                    </a:lnTo>
                    <a:lnTo>
                      <a:pt x="510" y="852"/>
                    </a:lnTo>
                    <a:lnTo>
                      <a:pt x="510" y="0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C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2008" y="734"/>
                <a:ext cx="1153" cy="72"/>
              </a:xfrm>
              <a:custGeom>
                <a:avLst/>
                <a:gdLst>
                  <a:gd name="T0" fmla="*/ 0 w 2307"/>
                  <a:gd name="T1" fmla="*/ 72 h 72"/>
                  <a:gd name="T2" fmla="*/ 3 w 2307"/>
                  <a:gd name="T3" fmla="*/ 72 h 72"/>
                  <a:gd name="T4" fmla="*/ 4 w 2307"/>
                  <a:gd name="T5" fmla="*/ 0 h 72"/>
                  <a:gd name="T6" fmla="*/ 1 w 2307"/>
                  <a:gd name="T7" fmla="*/ 0 h 72"/>
                  <a:gd name="T8" fmla="*/ 0 w 2307"/>
                  <a:gd name="T9" fmla="*/ 72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07"/>
                  <a:gd name="T16" fmla="*/ 0 h 72"/>
                  <a:gd name="T17" fmla="*/ 2307 w 2307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07" h="72">
                    <a:moveTo>
                      <a:pt x="0" y="72"/>
                    </a:moveTo>
                    <a:lnTo>
                      <a:pt x="1795" y="72"/>
                    </a:lnTo>
                    <a:lnTo>
                      <a:pt x="2307" y="0"/>
                    </a:lnTo>
                    <a:lnTo>
                      <a:pt x="565" y="0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404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0" name="Text Box 4"/>
            <p:cNvSpPr txBox="1">
              <a:spLocks noChangeArrowheads="1"/>
            </p:cNvSpPr>
            <p:nvPr/>
          </p:nvSpPr>
          <p:spPr bwMode="auto">
            <a:xfrm>
              <a:off x="1344" y="3024"/>
              <a:ext cx="767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400" b="1"/>
                <a:t>Внимание</a:t>
              </a:r>
            </a:p>
          </p:txBody>
        </p:sp>
        <p:sp>
          <p:nvSpPr>
            <p:cNvPr id="21" name="Text Box 29"/>
            <p:cNvSpPr txBox="1">
              <a:spLocks noChangeArrowheads="1"/>
            </p:cNvSpPr>
            <p:nvPr/>
          </p:nvSpPr>
          <p:spPr bwMode="auto">
            <a:xfrm>
              <a:off x="2304" y="2976"/>
              <a:ext cx="864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400" b="1"/>
                <a:t>Ощущение</a:t>
              </a:r>
            </a:p>
          </p:txBody>
        </p:sp>
        <p:sp>
          <p:nvSpPr>
            <p:cNvPr id="22" name="Text Box 30"/>
            <p:cNvSpPr txBox="1">
              <a:spLocks noChangeArrowheads="1"/>
            </p:cNvSpPr>
            <p:nvPr/>
          </p:nvSpPr>
          <p:spPr bwMode="auto">
            <a:xfrm>
              <a:off x="3312" y="2929"/>
              <a:ext cx="1008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400" b="1"/>
                <a:t>Восприятие</a:t>
              </a:r>
            </a:p>
          </p:txBody>
        </p:sp>
        <p:sp>
          <p:nvSpPr>
            <p:cNvPr id="23" name="Text Box 31"/>
            <p:cNvSpPr txBox="1">
              <a:spLocks noChangeArrowheads="1"/>
            </p:cNvSpPr>
            <p:nvPr/>
          </p:nvSpPr>
          <p:spPr bwMode="auto">
            <a:xfrm>
              <a:off x="1488" y="2113"/>
              <a:ext cx="912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400" b="1"/>
                <a:t>Мышление</a:t>
              </a:r>
            </a:p>
          </p:txBody>
        </p:sp>
        <p:sp>
          <p:nvSpPr>
            <p:cNvPr id="24" name="Text Box 32"/>
            <p:cNvSpPr txBox="1">
              <a:spLocks noChangeArrowheads="1"/>
            </p:cNvSpPr>
            <p:nvPr/>
          </p:nvSpPr>
          <p:spPr bwMode="auto">
            <a:xfrm>
              <a:off x="2592" y="2113"/>
              <a:ext cx="912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200" b="1"/>
                <a:t>Воображение</a:t>
              </a:r>
            </a:p>
          </p:txBody>
        </p:sp>
        <p:sp>
          <p:nvSpPr>
            <p:cNvPr id="25" name="Text Box 33"/>
            <p:cNvSpPr txBox="1">
              <a:spLocks noChangeArrowheads="1"/>
            </p:cNvSpPr>
            <p:nvPr/>
          </p:nvSpPr>
          <p:spPr bwMode="auto">
            <a:xfrm>
              <a:off x="2208" y="1152"/>
              <a:ext cx="672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400" b="1"/>
                <a:t>Память</a:t>
              </a:r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285720" y="5666448"/>
            <a:ext cx="6572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/>
              <a:t>Прежде чем решить, каким путем пойти на уроке, учитель, подумай о том, какой  результат ты хочешь получить, какие качества учащегося тебе необходимо развить?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5768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Documents and Settings\kukarin_in\Рабочий стол\Копия Презентация_титул копия.gif"/>
          <p:cNvPicPr>
            <a:picLocks noChangeAspect="1" noChangeArrowheads="1"/>
          </p:cNvPicPr>
          <p:nvPr/>
        </p:nvPicPr>
        <p:blipFill>
          <a:blip r:embed="rId3" cstate="print"/>
          <a:srcRect t="81748"/>
          <a:stretch>
            <a:fillRect/>
          </a:stretch>
        </p:blipFill>
        <p:spPr bwMode="auto">
          <a:xfrm>
            <a:off x="0" y="0"/>
            <a:ext cx="9144000" cy="1207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0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Муниципальное автономное</a:t>
            </a:r>
            <a:r>
              <a:rPr lang="en-US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 </a:t>
            </a:r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общеобразовательное учреждение  средняя общеобразовательная школа №37 </a:t>
            </a:r>
            <a:endParaRPr lang="en-US" b="1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Times New Roman" pitchFamily="18" charset="0"/>
            </a:endParaRPr>
          </a:p>
          <a:p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города Томска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1872" y="0"/>
            <a:ext cx="1152128" cy="1321775"/>
          </a:xfrm>
          <a:prstGeom prst="rect">
            <a:avLst/>
          </a:prstGeom>
          <a:noFill/>
          <a:effectLst/>
        </p:spPr>
      </p:pic>
      <p:sp>
        <p:nvSpPr>
          <p:cNvPr id="7" name="Прямоугольник 6"/>
          <p:cNvSpPr/>
          <p:nvPr/>
        </p:nvSpPr>
        <p:spPr>
          <a:xfrm>
            <a:off x="323528" y="1844824"/>
            <a:ext cx="5904656" cy="45243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35718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Когда урок делают вместе учитель и ученик, когда к нему готовы и учитель, </a:t>
            </a:r>
          </a:p>
          <a:p>
            <a:pPr indent="35718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и ученики, можно говорить о его эффективности.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5" name="Picture 1" descr="D:\мамено\раб\фотки еще мамены\DSCN98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2204864"/>
            <a:ext cx="3995936" cy="4077072"/>
          </a:xfrm>
          <a:prstGeom prst="roundRect">
            <a:avLst>
              <a:gd name="adj" fmla="val 16667"/>
            </a:avLst>
          </a:prstGeom>
          <a:ln>
            <a:solidFill>
              <a:srgbClr val="0066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kukarin_in\Рабочий стол\Копия Презентация_титул копия.gif"/>
          <p:cNvPicPr>
            <a:picLocks noChangeAspect="1" noChangeArrowheads="1"/>
          </p:cNvPicPr>
          <p:nvPr/>
        </p:nvPicPr>
        <p:blipFill>
          <a:blip r:embed="rId2" cstate="print"/>
          <a:srcRect t="81748"/>
          <a:stretch>
            <a:fillRect/>
          </a:stretch>
        </p:blipFill>
        <p:spPr bwMode="auto">
          <a:xfrm>
            <a:off x="0" y="0"/>
            <a:ext cx="9144000" cy="1207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9144000" cy="5768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7504" y="0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Муниципальное автономное</a:t>
            </a:r>
            <a:r>
              <a:rPr lang="en-US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 </a:t>
            </a:r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общеобразовательное учреждение  средняя общеобразовательная школа №37 </a:t>
            </a:r>
            <a:endParaRPr lang="en-US" b="1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Times New Roman" pitchFamily="18" charset="0"/>
            </a:endParaRPr>
          </a:p>
          <a:p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города Томска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1872" y="0"/>
            <a:ext cx="1152128" cy="1321775"/>
          </a:xfrm>
          <a:prstGeom prst="rect">
            <a:avLst/>
          </a:prstGeom>
          <a:noFill/>
          <a:effectLst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338" algn="l"/>
                <a:tab pos="236538" algn="l"/>
              </a:tabLst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Технологическая карта урока, соответствующая требованиям ФГОС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338" algn="l"/>
                <a:tab pos="236538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WordArt 15"/>
          <p:cNvSpPr>
            <a:spLocks noChangeArrowheads="1" noChangeShapeType="1" noTextEdit="1"/>
          </p:cNvSpPr>
          <p:nvPr/>
        </p:nvSpPr>
        <p:spPr bwMode="auto">
          <a:xfrm>
            <a:off x="500034" y="1857364"/>
            <a:ext cx="4857784" cy="144303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2800" kern="10" dirty="0"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Первое правило</a:t>
            </a:r>
          </a:p>
          <a:p>
            <a:pPr algn="ctr"/>
            <a:r>
              <a:rPr lang="ru-RU" sz="2800" kern="10" dirty="0"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2800" kern="10" dirty="0" smtClean="0"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эффективного, современного  </a:t>
            </a:r>
            <a:r>
              <a:rPr lang="ru-RU" sz="2800" kern="10" dirty="0"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урока: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57158" y="3847462"/>
            <a:ext cx="8286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00B050"/>
                </a:solidFill>
              </a:rPr>
              <a:t>Начинай урок с положительного якоря. Положительные эмоции делают обучение успешнее</a:t>
            </a:r>
            <a:endParaRPr lang="ru-RU" sz="4000" dirty="0"/>
          </a:p>
        </p:txBody>
      </p:sp>
      <p:pic>
        <p:nvPicPr>
          <p:cNvPr id="16" name="Picture 13" descr="card1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92" y="1643050"/>
            <a:ext cx="18288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2286000" y="579181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/>
              <a:t>Якорь</a:t>
            </a:r>
            <a:r>
              <a:rPr lang="ru-RU" dirty="0" smtClean="0"/>
              <a:t>- </a:t>
            </a:r>
            <a:r>
              <a:rPr lang="ru-RU" b="1" dirty="0" smtClean="0">
                <a:solidFill>
                  <a:srgbClr val="D60093"/>
                </a:solidFill>
              </a:rPr>
              <a:t>действие</a:t>
            </a:r>
            <a:r>
              <a:rPr lang="ru-RU" dirty="0" smtClean="0"/>
              <a:t>, </a:t>
            </a:r>
            <a:r>
              <a:rPr lang="ru-RU" b="1" dirty="0" smtClean="0">
                <a:solidFill>
                  <a:srgbClr val="D60093"/>
                </a:solidFill>
              </a:rPr>
              <a:t>слово</a:t>
            </a:r>
            <a:r>
              <a:rPr lang="ru-RU" dirty="0" smtClean="0"/>
              <a:t> или </a:t>
            </a:r>
            <a:r>
              <a:rPr lang="ru-RU" b="1" dirty="0" smtClean="0">
                <a:solidFill>
                  <a:srgbClr val="D60093"/>
                </a:solidFill>
              </a:rPr>
              <a:t>образ</a:t>
            </a:r>
            <a:r>
              <a:rPr lang="ru-RU" dirty="0" smtClean="0"/>
              <a:t>, который включает ассоциативную цепочку связанных с ними в прошлом чувств и переживаний.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kukarin_in\Рабочий стол\Копия Презентация_титул копия.gif"/>
          <p:cNvPicPr>
            <a:picLocks noChangeAspect="1" noChangeArrowheads="1"/>
          </p:cNvPicPr>
          <p:nvPr/>
        </p:nvPicPr>
        <p:blipFill>
          <a:blip r:embed="rId2" cstate="print"/>
          <a:srcRect t="81748"/>
          <a:stretch>
            <a:fillRect/>
          </a:stretch>
        </p:blipFill>
        <p:spPr bwMode="auto">
          <a:xfrm>
            <a:off x="0" y="0"/>
            <a:ext cx="9144000" cy="1207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85860"/>
            <a:ext cx="9144000" cy="5768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7504" y="0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Муниципальное автономное</a:t>
            </a:r>
            <a:r>
              <a:rPr lang="en-US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 </a:t>
            </a:r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общеобразовательное учреждение  средняя общеобразовательная школа №37 </a:t>
            </a:r>
            <a:endParaRPr lang="en-US" b="1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Times New Roman" pitchFamily="18" charset="0"/>
            </a:endParaRPr>
          </a:p>
          <a:p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города Томска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1872" y="0"/>
            <a:ext cx="1152128" cy="1321775"/>
          </a:xfrm>
          <a:prstGeom prst="rect">
            <a:avLst/>
          </a:prstGeom>
          <a:noFill/>
          <a:effectLst/>
        </p:spPr>
      </p:pic>
      <p:sp>
        <p:nvSpPr>
          <p:cNvPr id="7" name="Скругленный прямоугольник 6"/>
          <p:cNvSpPr/>
          <p:nvPr/>
        </p:nvSpPr>
        <p:spPr>
          <a:xfrm>
            <a:off x="395536" y="1700808"/>
            <a:ext cx="8352928" cy="1442440"/>
          </a:xfrm>
          <a:prstGeom prst="roundRect">
            <a:avLst/>
          </a:prstGeom>
          <a:solidFill>
            <a:srgbClr val="F3900D">
              <a:alpha val="50196"/>
            </a:srgbClr>
          </a:solidFill>
          <a:ln>
            <a:solidFill>
              <a:srgbClr val="F3900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1785926"/>
            <a:ext cx="6408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Три кита познавательной мотивации, или когда хотим учиться</a:t>
            </a:r>
            <a:r>
              <a:rPr lang="ru-RU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2690336"/>
            <a:ext cx="5886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•</a:t>
            </a:r>
            <a:r>
              <a:rPr lang="ru-RU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Когда получается;</a:t>
            </a:r>
          </a:p>
          <a:p>
            <a:r>
              <a:rPr lang="ru-RU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•</a:t>
            </a:r>
            <a:r>
              <a:rPr lang="ru-RU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Когда ничто не угрожает; </a:t>
            </a:r>
          </a:p>
          <a:p>
            <a:r>
              <a:rPr lang="ru-RU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•</a:t>
            </a:r>
            <a:r>
              <a:rPr lang="ru-RU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Когда интересно .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00034" y="4502162"/>
            <a:ext cx="835824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 dirty="0" smtClean="0"/>
              <a:t>«Успех- </a:t>
            </a:r>
            <a:r>
              <a:rPr lang="ru-RU" sz="2800" b="1" i="1" dirty="0"/>
              <a:t>это умение преодолевать планку в « интеллектуальных» </a:t>
            </a:r>
            <a:r>
              <a:rPr lang="ru-RU" sz="2800" b="1" i="1" dirty="0" smtClean="0"/>
              <a:t>прыжках»</a:t>
            </a:r>
            <a:endParaRPr lang="ru-RU" sz="2800" b="1" i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5417122"/>
            <a:ext cx="7715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/>
              <a:t>«С интересом не рождаются- его приобретают»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1122</TotalTime>
  <Words>960</Words>
  <Application>Microsoft Office PowerPoint</Application>
  <PresentationFormat>Экран (4:3)</PresentationFormat>
  <Paragraphs>206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*Питер-Company*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 Каленюк</dc:creator>
  <cp:lastModifiedBy>Admin</cp:lastModifiedBy>
  <cp:revision>116</cp:revision>
  <dcterms:created xsi:type="dcterms:W3CDTF">2013-03-23T03:07:15Z</dcterms:created>
  <dcterms:modified xsi:type="dcterms:W3CDTF">2013-06-16T17:21:39Z</dcterms:modified>
</cp:coreProperties>
</file>