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7" r:id="rId2"/>
    <p:sldId id="299" r:id="rId3"/>
    <p:sldId id="257" r:id="rId4"/>
    <p:sldId id="256" r:id="rId5"/>
    <p:sldId id="278" r:id="rId6"/>
    <p:sldId id="279" r:id="rId7"/>
    <p:sldId id="283" r:id="rId8"/>
    <p:sldId id="300" r:id="rId9"/>
    <p:sldId id="280" r:id="rId10"/>
    <p:sldId id="301" r:id="rId11"/>
    <p:sldId id="302" r:id="rId12"/>
    <p:sldId id="303" r:id="rId13"/>
    <p:sldId id="305" r:id="rId14"/>
    <p:sldId id="304" r:id="rId15"/>
    <p:sldId id="307" r:id="rId16"/>
    <p:sldId id="308" r:id="rId17"/>
    <p:sldId id="309" r:id="rId18"/>
    <p:sldId id="310" r:id="rId19"/>
    <p:sldId id="285" r:id="rId20"/>
    <p:sldId id="296" r:id="rId21"/>
    <p:sldId id="306" r:id="rId22"/>
    <p:sldId id="311" r:id="rId23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94660" autoAdjust="0"/>
  </p:normalViewPr>
  <p:slideViewPr>
    <p:cSldViewPr>
      <p:cViewPr>
        <p:scale>
          <a:sx n="100" d="100"/>
          <a:sy n="100" d="100"/>
        </p:scale>
        <p:origin x="-15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pPr>
              <a:defRPr/>
            </a:pPr>
            <a:fld id="{6B99D715-2F09-49BC-972D-B794F6512843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pPr>
              <a:defRPr/>
            </a:pPr>
            <a:fld id="{1343A4C3-A307-4D27-9B93-B85BD96AC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F2A6FE-95F2-48E9-8CEC-E409B9732B18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43107C-C385-46EB-9204-88F4F204E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2F0D-9702-4F40-92FE-58E4BF1CB6D2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6055-4B11-489F-BB71-2D8913A78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966B-9CD2-4E5E-8C43-35B445AA66B9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32FE-0800-432D-A1C2-DE93D5661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C3A7-EA0F-4A53-A014-C811A00B729A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DF9A-6FAE-4B2E-8554-E9A88A487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13A09F-828A-43D3-9641-8567D8A5E839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D99AD0-66A7-4C72-AD4D-2EF7DE67E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C72E-D5A4-496A-B9D4-7645CCE358D4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0D20-B0DD-457C-98F6-A3CA12950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7BB3DB-6E44-4C85-AC95-A84472FC31B1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0BA1F5-1A88-4499-A679-1D939C6B1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3545-4624-45DE-B437-E17242DECD57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C2EA-0E7A-4867-A7D2-74C0E26AF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B055A-B5DD-4D67-B202-4ECD52AF76F3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A0DFBD-5A0A-4A3C-AE8F-0BD2B662B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39F09E-88F8-4A49-8BBC-30A7CFDDBFA5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5DDFDF-1862-4770-AA6E-343BB5D1E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485B87-C971-4DC4-8200-3186A611D3FB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B2CAE6-CE89-4727-A9B1-AA538777F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978702E-9289-48B3-9752-96501920B098}" type="datetimeFigureOut">
              <a:rPr lang="ru-RU"/>
              <a:pPr>
                <a:defRPr/>
              </a:pPr>
              <a:t>25.03.2015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08B4C8B-E887-4266-A4C5-F3D31F3E4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6" r:id="rId5"/>
    <p:sldLayoutId id="2147483731" r:id="rId6"/>
    <p:sldLayoutId id="2147483737" r:id="rId7"/>
    <p:sldLayoutId id="2147483738" r:id="rId8"/>
    <p:sldLayoutId id="2147483739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620713"/>
            <a:ext cx="7775575" cy="27368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Развитие интеллектуальных способностей средствами учебных текстов: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357563"/>
            <a:ext cx="7993062" cy="2087562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новое содержание школьного</a:t>
            </a:r>
          </a:p>
          <a:p>
            <a:pPr algn="ctr">
              <a:defRPr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математического образования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Гельфман</a:t>
            </a:r>
            <a:r>
              <a:rPr lang="ru-RU" sz="16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Эмануила</a:t>
            </a:r>
            <a:r>
              <a:rPr lang="ru-RU" sz="16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Григорьевна,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доктор педагогических наук, профессор,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заведующий кафедрой математики,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теории и методики обучения математике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Томского государственного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педагогического университета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0929" t="13212" r="14818" b="9970"/>
          <a:stretch>
            <a:fillRect/>
          </a:stretch>
        </p:blipFill>
        <p:spPr bwMode="auto">
          <a:xfrm>
            <a:off x="1115616" y="0"/>
            <a:ext cx="7560840" cy="676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1813" t="9598" r="14361" b="46105"/>
          <a:stretch>
            <a:fillRect/>
          </a:stretch>
        </p:blipFill>
        <p:spPr bwMode="auto">
          <a:xfrm>
            <a:off x="1043608" y="0"/>
            <a:ext cx="810039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7588" t="34418" r="13179" b="53488"/>
          <a:stretch>
            <a:fillRect/>
          </a:stretch>
        </p:blipFill>
        <p:spPr bwMode="auto">
          <a:xfrm>
            <a:off x="1043607" y="0"/>
            <a:ext cx="785348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 l="12468" t="38270" r="14499" b="26262"/>
          <a:stretch>
            <a:fillRect/>
          </a:stretch>
        </p:blipFill>
        <p:spPr bwMode="auto">
          <a:xfrm>
            <a:off x="1043608" y="1052736"/>
            <a:ext cx="79563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042988" y="188913"/>
            <a:ext cx="80708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7128" t="10695" r="32205" b="82312"/>
          <a:stretch>
            <a:fillRect/>
          </a:stretch>
        </p:blipFill>
        <p:spPr bwMode="auto">
          <a:xfrm>
            <a:off x="1043607" y="116632"/>
            <a:ext cx="67096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1926" t="35308" r="14634" b="35662"/>
          <a:stretch>
            <a:fillRect/>
          </a:stretch>
        </p:blipFill>
        <p:spPr bwMode="auto">
          <a:xfrm>
            <a:off x="1043608" y="836712"/>
            <a:ext cx="81003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27168" t="35607" r="9110" b="51274"/>
          <a:stretch>
            <a:fillRect/>
          </a:stretch>
        </p:blipFill>
        <p:spPr bwMode="auto">
          <a:xfrm>
            <a:off x="1115616" y="4077072"/>
            <a:ext cx="764484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5" y="836712"/>
            <a:ext cx="8605589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000125" y="285750"/>
            <a:ext cx="6929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Процесс решения задачи</a:t>
            </a:r>
            <a:endParaRPr lang="ru-RU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A7A84-2172-4170-8D1E-75E2B68CCD85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75"/>
            <a:ext cx="91440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000125" y="214313"/>
            <a:ext cx="6929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Процесс решения задачи</a:t>
            </a:r>
            <a:endParaRPr lang="ru-RU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5488D5-0BCC-4F57-8F32-AB052396EEB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raftway\Pictures\2012-04-19\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00188" y="1357313"/>
            <a:ext cx="6799262" cy="4214812"/>
          </a:xfrm>
          <a:noFill/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857250" y="142875"/>
            <a:ext cx="664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Решение текстовых задач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349A74-A9B9-41B8-AEDA-B67FAE10718B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042988" y="0"/>
            <a:ext cx="7850187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042988" y="1412875"/>
            <a:ext cx="785018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138238" y="0"/>
            <a:ext cx="800576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2204864"/>
            <a:ext cx="6588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Придумайте  2-3 задачи,  в   решении   которых   будут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564904"/>
            <a:ext cx="6192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использоваться  квадратные  уравнения.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549275"/>
            <a:ext cx="7962900" cy="647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Коллектив авторов УМК «Математика. Психология. Интеллект»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844675"/>
            <a:ext cx="4089400" cy="4321175"/>
          </a:xfrm>
        </p:spPr>
        <p:txBody>
          <a:bodyPr/>
          <a:lstStyle/>
          <a:p>
            <a:pPr>
              <a:buClr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Э.Г.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Гельфман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(Томск)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5003800" y="1773238"/>
            <a:ext cx="3889375" cy="4341812"/>
          </a:xfrm>
        </p:spPr>
        <p:txBody>
          <a:bodyPr/>
          <a:lstStyle/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М.А. Холодная (Москва) </a:t>
            </a:r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Е.А. Баталова (Томск)</a:t>
            </a:r>
            <a:endParaRPr lang="ru-RU" sz="2000" dirty="0" smtClean="0"/>
          </a:p>
          <a:p>
            <a:pPr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Гесслер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Москва)</a:t>
            </a:r>
          </a:p>
          <a:p>
            <a:pPr>
              <a:buClrTx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Г.Г.Пивен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Хабаровск)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Аржаник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screen"/>
          <a:srcRect l="7586"/>
          <a:stretch>
            <a:fillRect/>
          </a:stretch>
        </p:blipFill>
        <p:spPr bwMode="auto">
          <a:xfrm>
            <a:off x="1071538" y="2276475"/>
            <a:ext cx="38481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3357563"/>
            <a:ext cx="38163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1331913" y="1052513"/>
            <a:ext cx="676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80729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u="sng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Учебный текст</a:t>
            </a:r>
            <a:r>
              <a:rPr lang="ru-RU" sz="32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может стать стратегией и тактикой учебного процесса.</a:t>
            </a:r>
          </a:p>
          <a:p>
            <a:pPr>
              <a:defRPr/>
            </a:pPr>
            <a:endParaRPr lang="ru-RU" sz="3200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3200" u="sng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Современное содержание математического образования</a:t>
            </a:r>
            <a:r>
              <a:rPr lang="ru-RU" sz="32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будучи проекцией структуры научного математического знания должно создавать условия для развития интеллектуальных способностей учащихся, формирования универсальных учебных действий.</a:t>
            </a:r>
            <a:endParaRPr lang="ru-RU" sz="32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85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Психодидактика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это область педагогики, в рамках которой конструируются содержание, формы и методы обучения, основанные на интеграции психологических, дидактических, методических и предметных знаний с приоритетом учета психических закономерностей развития личности.</a:t>
            </a: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4800" b="1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4800" b="1" smtClean="0">
                <a:solidFill>
                  <a:srgbClr val="0000FF"/>
                </a:solidFill>
              </a:rPr>
              <a:t>Успехов </a:t>
            </a:r>
            <a:r>
              <a:rPr lang="ru-RU" sz="4800" b="1" dirty="0" smtClean="0">
                <a:solidFill>
                  <a:srgbClr val="0000FF"/>
                </a:solidFill>
              </a:rPr>
              <a:t>вам!</a:t>
            </a:r>
            <a:endParaRPr lang="ru-RU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420938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br>
              <a:rPr lang="ru-RU" sz="96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текстовых задач </a:t>
            </a:r>
            <a:endParaRPr lang="ru-RU" sz="9600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55\Desktop\работа\скан\решение задачь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0"/>
            <a:ext cx="6697662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404664"/>
            <a:ext cx="25922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поступают следующим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620688"/>
            <a:ext cx="151216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501008"/>
            <a:ext cx="31683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   в  корзине было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яблок,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043608" y="476672"/>
            <a:ext cx="79343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135062" y="5517232"/>
            <a:ext cx="80089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043608" y="4797152"/>
            <a:ext cx="787241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700808"/>
            <a:ext cx="79208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Решим  задачу с   помощью   уравнения.   Рассмотрим   возможные шаги   при   данном   способ   решения.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2420888"/>
            <a:ext cx="65527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Проанализируйте   условие   задачи.   Ответьте  на   во-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780928"/>
            <a:ext cx="108012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725144"/>
            <a:ext cx="67687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Представьте   условие   задачи   рисунком,   схемой   или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5085184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таблицей.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116013" y="404813"/>
            <a:ext cx="77882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116013" y="4292600"/>
            <a:ext cx="7812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7744" y="332656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Найдите     «основание»   для    составления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268760"/>
            <a:ext cx="29523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Запишите  выражения,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221088"/>
            <a:ext cx="26642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Запишите уравнение,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1116013" y="581025"/>
            <a:ext cx="78486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476672"/>
            <a:ext cx="108012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Решите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40000"/>
          </a:blip>
          <a:srcRect r="9574"/>
          <a:stretch>
            <a:fillRect/>
          </a:stretch>
        </p:blipFill>
        <p:spPr bwMode="auto">
          <a:xfrm>
            <a:off x="1043608" y="188640"/>
            <a:ext cx="7920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042988" y="1700213"/>
            <a:ext cx="31686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Обозначают некоторое неизвестное число буквой и, используя условие задачи, составляют уравнение; </a:t>
            </a:r>
          </a:p>
          <a:p>
            <a:r>
              <a:rPr lang="ru-RU"/>
              <a:t>Решают это уравнение;</a:t>
            </a:r>
          </a:p>
          <a:p>
            <a:r>
              <a:rPr lang="ru-RU"/>
              <a:t>Истолковывают полученный результат в соответствии с условием задачи.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029916" y="3442692"/>
            <a:ext cx="636408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Прямоугольник 9"/>
          <p:cNvSpPr>
            <a:spLocks noChangeArrowheads="1"/>
          </p:cNvSpPr>
          <p:nvPr/>
        </p:nvSpPr>
        <p:spPr bwMode="auto">
          <a:xfrm>
            <a:off x="4427538" y="0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Какие шаги, с вашей точки зрения, полезно использовать при решении</a:t>
            </a:r>
          </a:p>
          <a:p>
            <a:r>
              <a:rPr lang="ru-RU"/>
              <a:t>задач методом уравнений? Сравните их со следующими:</a:t>
            </a:r>
          </a:p>
          <a:p>
            <a:r>
              <a:rPr lang="ru-RU"/>
              <a:t>1. Выяснить, о чем идёт речь в задаче.</a:t>
            </a:r>
          </a:p>
          <a:p>
            <a:r>
              <a:rPr lang="ru-RU"/>
              <a:t>2. Указать, какими величинами можно описать эти процессы.</a:t>
            </a:r>
          </a:p>
          <a:p>
            <a:r>
              <a:rPr lang="ru-RU"/>
              <a:t>3. Представить условие задачи в виде рисунка, схемы, таблицы (в случае необходимости).</a:t>
            </a:r>
          </a:p>
          <a:p>
            <a:r>
              <a:rPr lang="ru-RU"/>
              <a:t>4. Выбрать в условии задачи предложение, позволяющее составить уравнение (то есть выбрать «основание» для составления уравнения). </a:t>
            </a:r>
          </a:p>
          <a:p>
            <a:r>
              <a:rPr lang="ru-RU"/>
              <a:t>5. Выбрать неизвестную.</a:t>
            </a:r>
          </a:p>
          <a:p>
            <a:r>
              <a:rPr lang="ru-RU"/>
              <a:t>6. Выразить через эту неизвестную все остальные неизвестные величины.</a:t>
            </a:r>
          </a:p>
          <a:p>
            <a:r>
              <a:rPr lang="ru-RU"/>
              <a:t>7. Составить уравнение.</a:t>
            </a:r>
          </a:p>
          <a:p>
            <a:r>
              <a:rPr lang="ru-RU"/>
              <a:t>8. Решить уравнение.</a:t>
            </a:r>
          </a:p>
          <a:p>
            <a:r>
              <a:rPr lang="ru-RU"/>
              <a:t>9. Проверить, удовлетворяет ли найденный корень уравнения условию задачи.</a:t>
            </a:r>
          </a:p>
          <a:p>
            <a:r>
              <a:rPr lang="ru-RU"/>
              <a:t>10. Записать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588</TotalTime>
  <Words>392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Развитие интеллектуальных способностей средствами учебных текстов:</vt:lpstr>
      <vt:lpstr>Коллектив авторов УМК «Математика. Психология. Интеллект»</vt:lpstr>
      <vt:lpstr>Решение  текстовых задач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Психодидактика-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</dc:title>
  <dc:creator>Customer</dc:creator>
  <cp:lastModifiedBy>Admin</cp:lastModifiedBy>
  <cp:revision>108</cp:revision>
  <dcterms:created xsi:type="dcterms:W3CDTF">2015-03-22T05:26:26Z</dcterms:created>
  <dcterms:modified xsi:type="dcterms:W3CDTF">2015-03-24T21:01:34Z</dcterms:modified>
</cp:coreProperties>
</file>