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906" r:id="rId2"/>
    <p:sldMasterId id="2147483918" r:id="rId3"/>
    <p:sldMasterId id="2147483942" r:id="rId4"/>
    <p:sldMasterId id="2147483955" r:id="rId5"/>
    <p:sldMasterId id="2147483980" r:id="rId6"/>
    <p:sldMasterId id="2147484005" r:id="rId7"/>
    <p:sldMasterId id="2147484020" r:id="rId8"/>
  </p:sldMasterIdLst>
  <p:notesMasterIdLst>
    <p:notesMasterId r:id="rId64"/>
  </p:notesMasterIdLst>
  <p:sldIdLst>
    <p:sldId id="376" r:id="rId9"/>
    <p:sldId id="350" r:id="rId10"/>
    <p:sldId id="351" r:id="rId11"/>
    <p:sldId id="356" r:id="rId12"/>
    <p:sldId id="360" r:id="rId13"/>
    <p:sldId id="361" r:id="rId14"/>
    <p:sldId id="328" r:id="rId15"/>
    <p:sldId id="365" r:id="rId16"/>
    <p:sldId id="261" r:id="rId17"/>
    <p:sldId id="364" r:id="rId18"/>
    <p:sldId id="366" r:id="rId19"/>
    <p:sldId id="367" r:id="rId20"/>
    <p:sldId id="379" r:id="rId21"/>
    <p:sldId id="341" r:id="rId22"/>
    <p:sldId id="332" r:id="rId23"/>
    <p:sldId id="397" r:id="rId24"/>
    <p:sldId id="398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29" r:id="rId37"/>
    <p:sldId id="340" r:id="rId38"/>
    <p:sldId id="342" r:id="rId39"/>
    <p:sldId id="381" r:id="rId40"/>
    <p:sldId id="386" r:id="rId41"/>
    <p:sldId id="374" r:id="rId42"/>
    <p:sldId id="378" r:id="rId43"/>
    <p:sldId id="388" r:id="rId44"/>
    <p:sldId id="387" r:id="rId45"/>
    <p:sldId id="373" r:id="rId46"/>
    <p:sldId id="371" r:id="rId47"/>
    <p:sldId id="382" r:id="rId48"/>
    <p:sldId id="349" r:id="rId49"/>
    <p:sldId id="281" r:id="rId50"/>
    <p:sldId id="383" r:id="rId51"/>
    <p:sldId id="384" r:id="rId52"/>
    <p:sldId id="282" r:id="rId53"/>
    <p:sldId id="385" r:id="rId54"/>
    <p:sldId id="389" r:id="rId55"/>
    <p:sldId id="394" r:id="rId56"/>
    <p:sldId id="344" r:id="rId57"/>
    <p:sldId id="345" r:id="rId58"/>
    <p:sldId id="346" r:id="rId59"/>
    <p:sldId id="347" r:id="rId60"/>
    <p:sldId id="278" r:id="rId61"/>
    <p:sldId id="348" r:id="rId62"/>
    <p:sldId id="335" r:id="rId6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orient="horz" pos="210" userDrawn="1">
          <p15:clr>
            <a:srgbClr val="A4A3A4"/>
          </p15:clr>
        </p15:guide>
        <p15:guide id="6" orient="horz" pos="41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A00"/>
    <a:srgbClr val="555555"/>
    <a:srgbClr val="00A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9" autoAdjust="0"/>
    <p:restoredTop sz="91531" autoAdjust="0"/>
  </p:normalViewPr>
  <p:slideViewPr>
    <p:cSldViewPr snapToGrid="0" snapToObjects="1" showGuides="1">
      <p:cViewPr varScale="1">
        <p:scale>
          <a:sx n="106" d="100"/>
          <a:sy n="106" d="100"/>
        </p:scale>
        <p:origin x="1050" y="96"/>
      </p:cViewPr>
      <p:guideLst>
        <p:guide orient="horz" pos="2160"/>
        <p:guide pos="3840"/>
        <p:guide pos="211"/>
        <p:guide pos="7469"/>
        <p:guide orient="horz" pos="210"/>
        <p:guide orient="horz" pos="413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44489-01E5-FC41-9D7E-E780A55200A2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A7BE0-32FA-4A42-9785-8659A4D97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492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83E5D-3269-EB4C-B195-4A95B02D5A7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115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A7BE0-32FA-4A42-9785-8659A4D9736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132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2CA72-66F8-884F-B27C-8D17F3D8CC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598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A7BE0-32FA-4A42-9785-8659A4D9736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215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A7BE0-32FA-4A42-9785-8659A4D9736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313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2CA72-66F8-884F-B27C-8D17F3D8CC2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627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2CA72-66F8-884F-B27C-8D17F3D8CC2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922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2CA72-66F8-884F-B27C-8D17F3D8CC2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162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2CA72-66F8-884F-B27C-8D17F3D8CC2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981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2CA72-66F8-884F-B27C-8D17F3D8CC2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846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2CA72-66F8-884F-B27C-8D17F3D8CC2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65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F4D08-EDCB-48CC-B9E6-D5DD9B56AD5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672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2CA72-66F8-884F-B27C-8D17F3D8CC2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460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2CA72-66F8-884F-B27C-8D17F3D8CC22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089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2CA72-66F8-884F-B27C-8D17F3D8CC22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270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2CA72-66F8-884F-B27C-8D17F3D8CC22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7467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2CA72-66F8-884F-B27C-8D17F3D8CC2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3234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2CA72-66F8-884F-B27C-8D17F3D8CC22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1221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A7BE0-32FA-4A42-9785-8659A4D9736B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2887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A7BE0-32FA-4A42-9785-8659A4D9736B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254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" name="Shape 333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32" name="Shape 333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</a:t>
            </a: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процессе развития платформы появились такие </a:t>
            </a:r>
            <a:r>
              <a:rPr lang="ru-RU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сервисы,как</a:t>
            </a: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Курсы повышения квалификации учителей, тренажеры для подготовки к  </a:t>
            </a:r>
            <a:r>
              <a:rPr lang="ru-RU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ВПР,Атлас</a:t>
            </a: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+,  а </a:t>
            </a:r>
            <a:r>
              <a:rPr lang="ru-RU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Осенью</a:t>
            </a: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2017 года появилось еще два новых </a:t>
            </a:r>
            <a:r>
              <a:rPr lang="ru-RU" sz="1200" b="0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пролукта</a:t>
            </a:r>
            <a:r>
              <a:rPr lang="ru-RU" sz="1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Классная работа и Контрольная работа.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3" name="Shape 33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40021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A7BE0-32FA-4A42-9785-8659A4D9736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7750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F4D08-EDCB-48CC-B9E6-D5DD9B56AD5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9922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2CA72-66F8-884F-B27C-8D17F3D8CC22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1924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A7BE0-32FA-4A42-9785-8659A4D9736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23167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A7BE0-32FA-4A42-9785-8659A4D9736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7588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2CA72-66F8-884F-B27C-8D17F3D8CC22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7259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2CA72-66F8-884F-B27C-8D17F3D8CC22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3487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2" name="Shape 332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23" name="Shape 332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4" name="Shape 332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0294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A7BE0-32FA-4A42-9785-8659A4D9736B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8201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A7BE0-32FA-4A42-9785-8659A4D9736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0801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A7BE0-32FA-4A42-9785-8659A4D9736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69128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A7BE0-32FA-4A42-9785-8659A4D9736B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820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A7BE0-32FA-4A42-9785-8659A4D9736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9304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A7BE0-32FA-4A42-9785-8659A4D9736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78989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4" name="Shape 342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5" name="Shape 342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6" name="Shape 342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06756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A7BE0-32FA-4A42-9785-8659A4D9736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0847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481E2-39C7-4C4F-AB5C-116D0DB8BB7A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178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indent="-457200">
              <a:buSzPct val="100000"/>
              <a:buFont typeface="Wingdings" charset="2"/>
              <a:buNone/>
              <a:defRPr sz="2800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481E2-39C7-4C4F-AB5C-116D0DB8BB7A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4274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481E2-39C7-4C4F-AB5C-116D0DB8BB7A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8297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A7BE0-32FA-4A42-9785-8659A4D9736B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487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A7BE0-32FA-4A42-9785-8659A4D9736B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6993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2CA72-66F8-884F-B27C-8D17F3D8CC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783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A7BE0-32FA-4A42-9785-8659A4D9736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879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A7BE0-32FA-4A42-9785-8659A4D9736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110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A8C11C-123B-476A-BBBA-990D7A042CFB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5600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E25C85-CF7E-43FC-9B3F-C8F56800AD4F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4407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8" name="Shape 315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59" name="Shape 31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0" name="Shape 316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9379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A59D-DAAE-7140-BCB1-F7D56DFB6E46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3E176-7A42-B243-A236-A41056F05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168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A59D-DAAE-7140-BCB1-F7D56DFB6E46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3E176-7A42-B243-A236-A41056F05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35735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25099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56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33978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54262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50293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46051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елый слайд с лого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0E0D-F197-4B14-B296-C27E6C00E6C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C23C3-D32D-4340-A654-431DCF2B3DC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286520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14400" y="4003704"/>
            <a:ext cx="10363200" cy="1470025"/>
          </a:xfrm>
        </p:spPr>
        <p:txBody>
          <a:bodyPr anchor="t"/>
          <a:lstStyle>
            <a:lvl1pPr algn="ctr">
              <a:defRPr>
                <a:solidFill>
                  <a:srgbClr val="2C3393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23065" y="1077383"/>
            <a:ext cx="6976533" cy="164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4206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A59D-DAAE-7140-BCB1-F7D56DFB6E46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3E176-7A42-B243-A236-A41056F05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37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елый слайд с лого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0E0D-F197-4B14-B296-C27E6C00E6C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C23C3-D32D-4340-A654-431DCF2B3DC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286520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14400" y="4003704"/>
            <a:ext cx="10363200" cy="1470025"/>
          </a:xfrm>
        </p:spPr>
        <p:txBody>
          <a:bodyPr anchor="t"/>
          <a:lstStyle>
            <a:lvl1pPr algn="ctr">
              <a:defRPr>
                <a:solidFill>
                  <a:srgbClr val="2C3393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43118" y="1619238"/>
            <a:ext cx="7905765" cy="186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19771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795DF915-56C9-3C4B-AAA8-1BC92C74747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307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4A2BCD1C-5179-C549-B5CF-2C8A8632E11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053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2E68E498-02EF-614A-A336-2C3763A0300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54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A114764-8663-B54A-B48C-D635210EF6E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924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457597F-D44A-DD4B-9862-793957F2132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1406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EEAA24C6-220A-5549-B93B-1F7285C72B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273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D3DCA4E-A16C-004A-9B2C-48CBE4FD66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362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A59D-DAAE-7140-BCB1-F7D56DFB6E46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3E176-7A42-B243-A236-A41056F05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93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27DA2AA-B3E0-4B48-BF75-EAAAF2E54F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4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1F0C39F-54E0-3541-9325-854CF78C2D8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01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BE66919-B3D0-9E49-8D43-D0775B9055D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8174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E1AFEB89-BE5B-D443-BD89-15514A7EB7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702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795DF915-56C9-3C4B-AAA8-1BC92C74747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6800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4A2BCD1C-5179-C549-B5CF-2C8A8632E11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519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2E68E498-02EF-614A-A336-2C3763A0300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479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A114764-8663-B54A-B48C-D635210EF6E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227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457597F-D44A-DD4B-9862-793957F2132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742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EEAA24C6-220A-5549-B93B-1F7285C72B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859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A59D-DAAE-7140-BCB1-F7D56DFB6E46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3E176-7A42-B243-A236-A41056F05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323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D3DCA4E-A16C-004A-9B2C-48CBE4FD66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851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27DA2AA-B3E0-4B48-BF75-EAAAF2E54F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979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1F0C39F-54E0-3541-9325-854CF78C2D8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13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BE66919-B3D0-9E49-8D43-D0775B9055D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69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E1AFEB89-BE5B-D443-BD89-15514A7EB7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8770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795DF915-56C9-3C4B-AAA8-1BC92C74747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832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4A2BCD1C-5179-C549-B5CF-2C8A8632E11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956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2E68E498-02EF-614A-A336-2C3763A0300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676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0A114764-8663-B54A-B48C-D635210EF6E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875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457597F-D44A-DD4B-9862-793957F2132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600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A59D-DAAE-7140-BCB1-F7D56DFB6E46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3E176-7A42-B243-A236-A41056F05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2168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EEAA24C6-220A-5549-B93B-1F7285C72B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8990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3D3DCA4E-A16C-004A-9B2C-48CBE4FD66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058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27DA2AA-B3E0-4B48-BF75-EAAAF2E54F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738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1F0C39F-54E0-3541-9325-854CF78C2D8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2953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BE66919-B3D0-9E49-8D43-D0775B9055D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8091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E1AFEB89-BE5B-D443-BD89-15514A7EB7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857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2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549645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953011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3599" y="1196695"/>
            <a:ext cx="7524803" cy="1794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00650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0E0D-F197-4B14-B296-C27E6C00E6CA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C23C3-D32D-4340-A654-431DCF2B3DCF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7600" y="1196694"/>
            <a:ext cx="9659731" cy="2303183"/>
          </a:xfrm>
          <a:prstGeom prst="rect">
            <a:avLst/>
          </a:prstGeom>
          <a:noFill/>
        </p:spPr>
      </p:pic>
      <p:pic>
        <p:nvPicPr>
          <p:cNvPr id="12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5236" y="5668464"/>
            <a:ext cx="4089441" cy="69520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27600" y="1196694"/>
            <a:ext cx="9659731" cy="2303183"/>
          </a:xfrm>
          <a:prstGeom prst="rect">
            <a:avLst/>
          </a:prstGeom>
          <a:noFill/>
        </p:spPr>
      </p:pic>
      <p:pic>
        <p:nvPicPr>
          <p:cNvPr id="1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05236" y="5668464"/>
            <a:ext cx="4089441" cy="695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91735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27564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3599" y="848748"/>
            <a:ext cx="7524803" cy="179414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5236" y="5668464"/>
            <a:ext cx="4089441" cy="695205"/>
          </a:xfrm>
          <a:prstGeom prst="rect">
            <a:avLst/>
          </a:prstGeom>
          <a:noFill/>
        </p:spPr>
      </p:pic>
      <p:sp>
        <p:nvSpPr>
          <p:cNvPr id="16" name="Заголовок 1"/>
          <p:cNvSpPr>
            <a:spLocks noGrp="1"/>
          </p:cNvSpPr>
          <p:nvPr>
            <p:ph type="ctrTitle"/>
          </p:nvPr>
        </p:nvSpPr>
        <p:spPr>
          <a:xfrm>
            <a:off x="914400" y="295274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356114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02589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1671" y="2163216"/>
            <a:ext cx="9808659" cy="2787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2204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A59D-DAAE-7140-BCB1-F7D56DFB6E46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3E176-7A42-B243-A236-A41056F05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4123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2252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5252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три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0282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РУ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0960" y="6286520"/>
            <a:ext cx="3333773" cy="502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11" y="6269163"/>
            <a:ext cx="2095515" cy="49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65745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без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0960" y="6096019"/>
            <a:ext cx="4191029" cy="714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3563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елый слайд с лого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0E0D-F197-4B14-B296-C27E6C00E6CA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C23C3-D32D-4340-A654-431DCF2B3DCF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0960" y="6286520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14400" y="4003704"/>
            <a:ext cx="10363200" cy="1470025"/>
          </a:xfrm>
        </p:spPr>
        <p:txBody>
          <a:bodyPr anchor="t"/>
          <a:lstStyle>
            <a:lvl1pPr algn="ctr">
              <a:defRPr>
                <a:solidFill>
                  <a:srgbClr val="2C3393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18" y="1619238"/>
            <a:ext cx="7905765" cy="186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 userDrawn="1"/>
        </p:nvSpPr>
        <p:spPr>
          <a:xfrm>
            <a:off x="380960" y="6286520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43118" y="1619238"/>
            <a:ext cx="7905765" cy="186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595137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елый пустой с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10" y="6262707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Содержимое 2"/>
          <p:cNvSpPr>
            <a:spLocks noGrp="1"/>
          </p:cNvSpPr>
          <p:nvPr>
            <p:ph sz="half" idx="1"/>
          </p:nvPr>
        </p:nvSpPr>
        <p:spPr>
          <a:xfrm>
            <a:off x="253920" y="215858"/>
            <a:ext cx="11684160" cy="597541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61907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2225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5048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857366"/>
            <a:ext cx="5200648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1857366"/>
            <a:ext cx="5105397" cy="4268799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170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A59D-DAAE-7140-BCB1-F7D56DFB6E46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3E176-7A42-B243-A236-A41056F05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862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4508502"/>
            <a:ext cx="5295899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6381752" y="4508502"/>
            <a:ext cx="5238787" cy="1617663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624418" y="1785927"/>
            <a:ext cx="5281081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ru-RU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6381752" y="1785927"/>
            <a:ext cx="5238787" cy="242889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7746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761963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76196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3333731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761963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761963" y="4071944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3333731" y="4071944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6477003" y="3071811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6477003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9048771" y="1785929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6477003" y="5357826"/>
            <a:ext cx="4953035" cy="714380"/>
          </a:xfrm>
        </p:spPr>
        <p:txBody>
          <a:bodyPr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6477003" y="4071944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9048771" y="4071944"/>
            <a:ext cx="2381267" cy="1190633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0550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624417" y="2071677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4417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624417" y="4357693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624417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6286501" y="2071677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6286501" y="1571612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6286501" y="4357693"/>
            <a:ext cx="5429288" cy="1643075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6286501" y="3857628"/>
            <a:ext cx="5429288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67963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344784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8209567" y="1495116"/>
            <a:ext cx="3648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2133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480000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4344784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8209567" y="2000240"/>
            <a:ext cx="3648000" cy="3240000"/>
          </a:xfrm>
          <a:ln>
            <a:noFill/>
          </a:ln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480000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4344784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8209567" y="5315644"/>
            <a:ext cx="3648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867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64657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94710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8"/>
          </p:nvPr>
        </p:nvSpPr>
        <p:spPr>
          <a:xfrm>
            <a:off x="594708" y="2143118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03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2143118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91210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94710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94708" y="2143117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3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86501" y="2143118"/>
            <a:ext cx="5238787" cy="398304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94710" y="3925895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94708" y="4429134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34751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24419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624417" y="2143116"/>
            <a:ext cx="5238787" cy="4000528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3" y="1630368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6286501" y="2143117"/>
            <a:ext cx="5238787" cy="1643075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6286503" y="3929067"/>
            <a:ext cx="5233095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2133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121917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6286501" y="4429134"/>
            <a:ext cx="5238787" cy="1714511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49361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1857366"/>
            <a:ext cx="6815667" cy="4268799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857366"/>
            <a:ext cx="4011084" cy="426879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05243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1643051"/>
            <a:ext cx="7315200" cy="3084524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09600" y="214291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7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Образец заголовка</a:t>
            </a:r>
            <a:endParaRPr kumimoji="0" lang="ru-RU" sz="37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789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0E0D-F197-4B14-B296-C27E6C00E6CA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C23C3-D32D-4340-A654-431DCF2B3DCF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3599" y="605328"/>
            <a:ext cx="7524803" cy="1794149"/>
          </a:xfrm>
          <a:prstGeom prst="rect">
            <a:avLst/>
          </a:prstGeom>
          <a:noFill/>
        </p:spPr>
      </p:pic>
      <p:sp>
        <p:nvSpPr>
          <p:cNvPr id="40" name="Прямоугольник 39"/>
          <p:cNvSpPr/>
          <p:nvPr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26277" y="5814517"/>
            <a:ext cx="662102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ros.uchebnik</a:t>
            </a:r>
            <a:r>
              <a:rPr kumimoji="0" lang="ru-RU" sz="2133" b="0" i="0" u="none" strike="noStrike" kern="1200" cap="none" spc="0" normalizeH="0" baseline="0" noProof="0" dirty="0" smtClean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2133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rosuchebnik</a:t>
            </a:r>
            <a:r>
              <a:rPr kumimoji="0" lang="ru-RU" sz="2133" b="0" i="0" u="none" strike="noStrike" kern="1200" cap="none" spc="0" normalizeH="0" baseline="0" noProof="0" dirty="0" smtClean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2133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rosuchebnik</a:t>
            </a:r>
            <a:endParaRPr kumimoji="0" lang="ru-RU" sz="2133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2" name="Picture 2" descr="C:\Users\zgonnik.m\Desktop\0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9437" y="5765833"/>
            <a:ext cx="535524" cy="535524"/>
          </a:xfrm>
          <a:prstGeom prst="rect">
            <a:avLst/>
          </a:prstGeom>
          <a:noFill/>
        </p:spPr>
      </p:pic>
      <p:pic>
        <p:nvPicPr>
          <p:cNvPr id="43" name="Picture 3" descr="C:\Users\zgonnik.m\Desktop\00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4953" y="5765833"/>
            <a:ext cx="535524" cy="535524"/>
          </a:xfrm>
          <a:prstGeom prst="rect">
            <a:avLst/>
          </a:prstGeom>
          <a:noFill/>
        </p:spPr>
      </p:pic>
      <p:pic>
        <p:nvPicPr>
          <p:cNvPr id="44" name="Picture 4" descr="C:\Users\zgonnik.m\Desktop\00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9153" y="5765833"/>
            <a:ext cx="535524" cy="535524"/>
          </a:xfrm>
          <a:prstGeom prst="rect">
            <a:avLst/>
          </a:prstGeom>
          <a:noFill/>
        </p:spPr>
      </p:pic>
      <p:sp>
        <p:nvSpPr>
          <p:cNvPr id="14" name="Заголовок 1"/>
          <p:cNvSpPr>
            <a:spLocks noGrp="1"/>
          </p:cNvSpPr>
          <p:nvPr>
            <p:ph type="ctrTitle"/>
          </p:nvPr>
        </p:nvSpPr>
        <p:spPr>
          <a:xfrm>
            <a:off x="914400" y="285749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260863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33599" y="605328"/>
            <a:ext cx="7524803" cy="1794149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126277" y="5814517"/>
            <a:ext cx="662102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ros.uchebnik</a:t>
            </a:r>
            <a:r>
              <a:rPr kumimoji="0" lang="ru-RU" sz="2133" b="0" i="0" u="none" strike="noStrike" kern="1200" cap="none" spc="0" normalizeH="0" baseline="0" noProof="0" dirty="0" smtClean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2133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rosuchebnik</a:t>
            </a:r>
            <a:r>
              <a:rPr kumimoji="0" lang="ru-RU" sz="2133" b="0" i="0" u="none" strike="noStrike" kern="1200" cap="none" spc="0" normalizeH="0" baseline="0" noProof="0" dirty="0" smtClean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2133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rosuchebnik</a:t>
            </a:r>
            <a:endParaRPr kumimoji="0" lang="ru-RU" sz="2133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2" descr="C:\Users\zgonnik.m\Desktop\001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639437" y="5765833"/>
            <a:ext cx="535524" cy="535524"/>
          </a:xfrm>
          <a:prstGeom prst="rect">
            <a:avLst/>
          </a:prstGeom>
          <a:noFill/>
        </p:spPr>
      </p:pic>
      <p:pic>
        <p:nvPicPr>
          <p:cNvPr id="21" name="Picture 3" descr="C:\Users\zgonnik.m\Desktop\002.pn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024953" y="5765833"/>
            <a:ext cx="535524" cy="535524"/>
          </a:xfrm>
          <a:prstGeom prst="rect">
            <a:avLst/>
          </a:prstGeom>
          <a:noFill/>
        </p:spPr>
      </p:pic>
      <p:pic>
        <p:nvPicPr>
          <p:cNvPr id="22" name="Picture 4" descr="C:\Users\zgonnik.m\Desktop\003.pn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459153" y="5765833"/>
            <a:ext cx="535524" cy="5355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0653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A59D-DAAE-7140-BCB1-F7D56DFB6E46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3E176-7A42-B243-A236-A41056F05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8152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90555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60492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49390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70073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53535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67731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11746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. текст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8511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. загол. и текст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47511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33599" y="605328"/>
            <a:ext cx="7524803" cy="1794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1413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A59D-DAAE-7140-BCB1-F7D56DFB6E46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3E176-7A42-B243-A236-A41056F05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1720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0E0D-F197-4B14-B296-C27E6C00E6C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C23C3-D32D-4340-A654-431DCF2B3DC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2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33599" y="605328"/>
            <a:ext cx="7524803" cy="1794149"/>
          </a:xfrm>
          <a:prstGeom prst="rect">
            <a:avLst/>
          </a:prstGeom>
          <a:noFill/>
        </p:spPr>
      </p:pic>
      <p:sp>
        <p:nvSpPr>
          <p:cNvPr id="40" name="Прямоугольник 39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3126277" y="5814517"/>
            <a:ext cx="662102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ros.uchebnik</a:t>
            </a:r>
            <a:r>
              <a:rPr kumimoji="0" lang="ru-RU" sz="21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	</a:t>
            </a:r>
            <a:r>
              <a:rPr kumimoji="0" lang="en-US" sz="2133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rosuchebnik</a:t>
            </a:r>
            <a:r>
              <a:rPr kumimoji="0" lang="ru-RU" sz="21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	</a:t>
            </a:r>
            <a:r>
              <a:rPr kumimoji="0" lang="en-US" sz="2133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rosuchebnik</a:t>
            </a:r>
            <a:endParaRPr kumimoji="0" lang="ru-RU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2" name="Picture 2" descr="C:\Users\zgonnik.m\Desktop\001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639437" y="5765833"/>
            <a:ext cx="535524" cy="535524"/>
          </a:xfrm>
          <a:prstGeom prst="rect">
            <a:avLst/>
          </a:prstGeom>
          <a:noFill/>
        </p:spPr>
      </p:pic>
      <p:pic>
        <p:nvPicPr>
          <p:cNvPr id="43" name="Picture 3" descr="C:\Users\zgonnik.m\Desktop\002.pn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024953" y="5765833"/>
            <a:ext cx="535524" cy="535524"/>
          </a:xfrm>
          <a:prstGeom prst="rect">
            <a:avLst/>
          </a:prstGeom>
          <a:noFill/>
        </p:spPr>
      </p:pic>
      <p:pic>
        <p:nvPicPr>
          <p:cNvPr id="44" name="Picture 4" descr="C:\Users\zgonnik.m\Desktop\003.pn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459153" y="5765833"/>
            <a:ext cx="535524" cy="535524"/>
          </a:xfrm>
          <a:prstGeom prst="rect">
            <a:avLst/>
          </a:prstGeom>
          <a:noFill/>
        </p:spPr>
      </p:pic>
      <p:sp>
        <p:nvSpPr>
          <p:cNvPr id="14" name="Заголовок 1"/>
          <p:cNvSpPr>
            <a:spLocks noGrp="1"/>
          </p:cNvSpPr>
          <p:nvPr>
            <p:ph type="ctrTitle"/>
          </p:nvPr>
        </p:nvSpPr>
        <p:spPr>
          <a:xfrm>
            <a:off x="914400" y="285749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260863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1763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53878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1073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37923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97602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80735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74663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88542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7920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7349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A59D-DAAE-7140-BCB1-F7D56DFB6E46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3E176-7A42-B243-A236-A41056F05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1055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85989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44251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елый слайд с лого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0E0D-F197-4B14-B296-C27E6C00E6C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C23C3-D32D-4340-A654-431DCF2B3DC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0960" y="6286520"/>
            <a:ext cx="4191029" cy="500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14400" y="4003704"/>
            <a:ext cx="10363200" cy="1470025"/>
          </a:xfrm>
        </p:spPr>
        <p:txBody>
          <a:bodyPr anchor="t"/>
          <a:lstStyle>
            <a:lvl1pPr algn="ctr">
              <a:defRPr>
                <a:solidFill>
                  <a:srgbClr val="2C3393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23065" y="1077383"/>
            <a:ext cx="6976533" cy="164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460684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33599" y="605328"/>
            <a:ext cx="7524803" cy="1794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13019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иний с социальными сет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D0E0D-F197-4B14-B296-C27E6C00E6C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BC23C3-D32D-4340-A654-431DCF2B3DC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23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33599" y="605328"/>
            <a:ext cx="7524803" cy="1794149"/>
          </a:xfrm>
          <a:prstGeom prst="rect">
            <a:avLst/>
          </a:prstGeom>
          <a:noFill/>
        </p:spPr>
      </p:pic>
      <p:sp>
        <p:nvSpPr>
          <p:cNvPr id="40" name="Прямоугольник 39"/>
          <p:cNvSpPr/>
          <p:nvPr userDrawn="1"/>
        </p:nvSpPr>
        <p:spPr>
          <a:xfrm>
            <a:off x="0" y="5473728"/>
            <a:ext cx="12192000" cy="1098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3126277" y="5814517"/>
            <a:ext cx="662102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ros.uchebnik</a:t>
            </a:r>
            <a:r>
              <a:rPr kumimoji="0" lang="ru-RU" sz="21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	</a:t>
            </a:r>
            <a:r>
              <a:rPr kumimoji="0" lang="en-US" sz="2133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rosuchebnik</a:t>
            </a:r>
            <a:r>
              <a:rPr kumimoji="0" lang="ru-RU" sz="21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	</a:t>
            </a:r>
            <a:r>
              <a:rPr kumimoji="0" lang="en-US" sz="2133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rosuchebnik</a:t>
            </a:r>
            <a:endParaRPr kumimoji="0" lang="ru-RU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2" name="Picture 2" descr="C:\Users\zgonnik.m\Desktop\001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639437" y="5765833"/>
            <a:ext cx="535524" cy="535524"/>
          </a:xfrm>
          <a:prstGeom prst="rect">
            <a:avLst/>
          </a:prstGeom>
          <a:noFill/>
        </p:spPr>
      </p:pic>
      <p:pic>
        <p:nvPicPr>
          <p:cNvPr id="43" name="Picture 3" descr="C:\Users\zgonnik.m\Desktop\002.pn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024953" y="5765833"/>
            <a:ext cx="535524" cy="535524"/>
          </a:xfrm>
          <a:prstGeom prst="rect">
            <a:avLst/>
          </a:prstGeom>
          <a:noFill/>
        </p:spPr>
      </p:pic>
      <p:pic>
        <p:nvPicPr>
          <p:cNvPr id="44" name="Picture 4" descr="C:\Users\zgonnik.m\Desktop\003.pn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459153" y="5765833"/>
            <a:ext cx="535524" cy="535524"/>
          </a:xfrm>
          <a:prstGeom prst="rect">
            <a:avLst/>
          </a:prstGeom>
          <a:noFill/>
        </p:spPr>
      </p:pic>
      <p:sp>
        <p:nvSpPr>
          <p:cNvPr id="14" name="Заголовок 1"/>
          <p:cNvSpPr>
            <a:spLocks noGrp="1"/>
          </p:cNvSpPr>
          <p:nvPr>
            <p:ph type="ctrTitle"/>
          </p:nvPr>
        </p:nvSpPr>
        <p:spPr>
          <a:xfrm>
            <a:off x="914400" y="2857497"/>
            <a:ext cx="10363200" cy="1308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260863"/>
            <a:ext cx="8534400" cy="1047757"/>
          </a:xfrm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94645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13526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5268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501953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19071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5069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0A59D-DAAE-7140-BCB1-F7D56DFB6E46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3E176-7A42-B243-A236-A41056F05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90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95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5519092-A56B-8548-9933-13EB979B60C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6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5519092-A56B-8548-9933-13EB979B60C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2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5519092-A56B-8548-9933-13EB979B60C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08.05.2018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83472DF-8130-BB4D-A42A-D478BDB761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570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rgbClr val="2C33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429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515151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515151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80961" y="6286520"/>
            <a:ext cx="2952769" cy="47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24041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  <p:sldLayoutId id="2147483969" r:id="rId14"/>
    <p:sldLayoutId id="2147483970" r:id="rId15"/>
    <p:sldLayoutId id="2147483971" r:id="rId16"/>
    <p:sldLayoutId id="2147483972" r:id="rId17"/>
    <p:sldLayoutId id="2147483973" r:id="rId18"/>
    <p:sldLayoutId id="2147483974" r:id="rId19"/>
    <p:sldLayoutId id="2147483975" r:id="rId20"/>
    <p:sldLayoutId id="2147483976" r:id="rId21"/>
    <p:sldLayoutId id="2147483977" r:id="rId22"/>
    <p:sldLayoutId id="2147483978" r:id="rId23"/>
    <p:sldLayoutId id="2147483979" r:id="rId24"/>
  </p:sldLayoutIdLst>
  <p:txStyles>
    <p:titleStyle>
      <a:lvl1pPr algn="l" defTabSz="1219170" rtl="0" eaLnBrk="1" latinLnBrk="0" hangingPunct="1">
        <a:spcBef>
          <a:spcPct val="0"/>
        </a:spcBef>
        <a:buNone/>
        <a:defRPr sz="3733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41294" indent="-241294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64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874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0A59D-DAAE-7140-BCB1-F7D56DFB6E4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08.05.2018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3E176-7A42-B243-A236-A41056F056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400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9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drofa-ventana.ru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cta.ru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g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ryzhkova@lecta.ru" TargetMode="External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6.png"/><Relationship Id="rId5" Type="http://schemas.openxmlformats.org/officeDocument/2006/relationships/image" Target="../media/image28.png"/><Relationship Id="rId4" Type="http://schemas.openxmlformats.org/officeDocument/2006/relationships/hyperlink" Target="http://www.lecta.r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drofa-ventana.r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>
          <a:xfrm>
            <a:off x="9480376" y="6396582"/>
            <a:ext cx="680542" cy="365125"/>
          </a:xfrm>
        </p:spPr>
        <p:txBody>
          <a:bodyPr/>
          <a:lstStyle/>
          <a:p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67833" y="323894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35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034" y="239639"/>
            <a:ext cx="9858103" cy="629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7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3834" y="-441871"/>
            <a:ext cx="10024814" cy="1313590"/>
          </a:xfrm>
        </p:spPr>
        <p:txBody>
          <a:bodyPr>
            <a:noAutofit/>
          </a:bodyPr>
          <a:lstStyle/>
          <a:p>
            <a:pPr marL="6350" algn="l"/>
            <a:r>
              <a:rPr lang="ru-RU" sz="4000" b="1" dirty="0">
                <a:latin typeface="Open Sans" charset="0"/>
                <a:ea typeface="Open Sans" charset="0"/>
                <a:cs typeface="Open Sans" charset="0"/>
              </a:rPr>
              <a:t>Книговыдачи</a:t>
            </a:r>
            <a:endParaRPr lang="ru-RU" sz="4400" b="1" spc="-15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V="1">
            <a:off x="334961" y="830381"/>
            <a:ext cx="3644372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0" y="341088"/>
            <a:ext cx="1386838" cy="432000"/>
          </a:xfrm>
          <a:prstGeom prst="rect">
            <a:avLst/>
          </a:prstGeom>
        </p:spPr>
      </p:pic>
      <p:sp>
        <p:nvSpPr>
          <p:cNvPr id="19" name="Подзаголовок 2"/>
          <p:cNvSpPr txBox="1">
            <a:spLocks/>
          </p:cNvSpPr>
          <p:nvPr/>
        </p:nvSpPr>
        <p:spPr>
          <a:xfrm>
            <a:off x="334962" y="1236617"/>
            <a:ext cx="5439306" cy="5386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dirty="0"/>
              <a:t>Книговыдача </a:t>
            </a:r>
            <a:r>
              <a:rPr lang="ru-RU" dirty="0" smtClean="0"/>
              <a:t>–</a:t>
            </a:r>
            <a:r>
              <a:rPr lang="en-US" dirty="0" smtClean="0"/>
              <a:t> </a:t>
            </a:r>
            <a:r>
              <a:rPr lang="ru-RU" dirty="0" smtClean="0"/>
              <a:t>предоставление  доступа ко всему каталогу </a:t>
            </a:r>
            <a:r>
              <a:rPr lang="en-US" dirty="0" smtClean="0"/>
              <a:t>LECTA</a:t>
            </a:r>
            <a:r>
              <a:rPr lang="ru-RU" dirty="0" smtClean="0"/>
              <a:t>,     право </a:t>
            </a:r>
            <a:r>
              <a:rPr lang="ru-RU" dirty="0"/>
              <a:t>использования любого </a:t>
            </a:r>
            <a:r>
              <a:rPr lang="ru-RU" dirty="0" smtClean="0"/>
              <a:t>   учебника в </a:t>
            </a:r>
            <a:r>
              <a:rPr lang="ru-RU" dirty="0"/>
              <a:t>течение 500 </a:t>
            </a:r>
            <a:r>
              <a:rPr lang="ru-RU" dirty="0" smtClean="0"/>
              <a:t>дней за </a:t>
            </a:r>
            <a:r>
              <a:rPr lang="ru-RU" dirty="0"/>
              <a:t>75 руб.</a:t>
            </a:r>
          </a:p>
          <a:p>
            <a:pPr algn="l">
              <a:lnSpc>
                <a:spcPct val="100000"/>
              </a:lnSpc>
            </a:pPr>
            <a:endParaRPr lang="ru-RU" dirty="0" smtClean="0"/>
          </a:p>
          <a:p>
            <a:pPr algn="l">
              <a:lnSpc>
                <a:spcPct val="100000"/>
              </a:lnSpc>
            </a:pPr>
            <a:r>
              <a:rPr lang="ru-RU" dirty="0" smtClean="0"/>
              <a:t>Книговыдачи</a:t>
            </a:r>
            <a:r>
              <a:rPr lang="en-US" dirty="0" smtClean="0"/>
              <a:t> </a:t>
            </a:r>
            <a:r>
              <a:rPr lang="ru-RU" dirty="0"/>
              <a:t>не привязаны к конкретным учебникам (книгам). Учитель или ученик сами</a:t>
            </a:r>
            <a:r>
              <a:rPr lang="en-US" dirty="0"/>
              <a:t> </a:t>
            </a:r>
            <a:r>
              <a:rPr lang="ru-RU" dirty="0"/>
              <a:t>выберут то, что им нужно из библиотеки</a:t>
            </a:r>
          </a:p>
          <a:p>
            <a:pPr algn="l"/>
            <a:endParaRPr lang="ru-RU" dirty="0" smtClean="0"/>
          </a:p>
          <a:p>
            <a:pPr algn="l"/>
            <a:r>
              <a:rPr lang="ru-RU" dirty="0" smtClean="0"/>
              <a:t>Не </a:t>
            </a:r>
            <a:r>
              <a:rPr lang="ru-RU" dirty="0"/>
              <a:t>использованные КНИГОВЫДАЧИ не</a:t>
            </a:r>
            <a:r>
              <a:rPr lang="en-US" dirty="0"/>
              <a:t> </a:t>
            </a:r>
            <a:r>
              <a:rPr lang="ru-RU" dirty="0"/>
              <a:t>«</a:t>
            </a:r>
            <a:r>
              <a:rPr lang="ru-RU" dirty="0" smtClean="0"/>
              <a:t>сгорают».</a:t>
            </a:r>
            <a:endParaRPr lang="ru-RU" dirty="0"/>
          </a:p>
          <a:p>
            <a:pPr algn="l"/>
            <a:endParaRPr lang="ru-R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650" y="1560836"/>
            <a:ext cx="6500227" cy="381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3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15888"/>
            <a:ext cx="8229600" cy="1143000"/>
          </a:xfrm>
          <a:ln/>
        </p:spPr>
        <p:txBody>
          <a:bodyPr>
            <a:normAutofit fontScale="90000"/>
          </a:bodyPr>
          <a:lstStyle/>
          <a:p>
            <a:pPr algn="ctr" hangingPunct="0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altLang="ru-RU" sz="2400" dirty="0">
                <a:solidFill>
                  <a:srgbClr val="0070C0"/>
                </a:solidFill>
              </a:rPr>
              <a:t/>
            </a:r>
            <a:br>
              <a:rPr lang="ru-RU" altLang="ru-RU" sz="2400" dirty="0">
                <a:solidFill>
                  <a:srgbClr val="0070C0"/>
                </a:solidFill>
              </a:rPr>
            </a:br>
            <a:r>
              <a:rPr lang="ru-RU" altLang="ru-RU" sz="2400" b="1" u="sng" dirty="0"/>
              <a:t>Нормативное обоснование введения в образовательный процесс</a:t>
            </a:r>
            <a:br>
              <a:rPr lang="ru-RU" altLang="ru-RU" sz="2400" b="1" u="sng" dirty="0"/>
            </a:br>
            <a:r>
              <a:rPr lang="ru-RU" altLang="ru-RU" sz="2400" b="1" u="sng" dirty="0"/>
              <a:t>электронных форм учебников</a:t>
            </a:r>
            <a:r>
              <a:rPr lang="ru-RU" altLang="ru-RU" sz="2400" dirty="0">
                <a:solidFill>
                  <a:srgbClr val="0070C0"/>
                </a:solidFill>
              </a:rPr>
              <a:t/>
            </a:r>
            <a:br>
              <a:rPr lang="ru-RU" altLang="ru-RU" sz="2400" dirty="0">
                <a:solidFill>
                  <a:srgbClr val="0070C0"/>
                </a:solidFill>
              </a:rPr>
            </a:br>
            <a:endParaRPr lang="ru-RU" altLang="ru-RU" sz="2400" dirty="0">
              <a:solidFill>
                <a:srgbClr val="0070C0"/>
              </a:solidFill>
            </a:endParaRP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981201" y="1312863"/>
            <a:ext cx="7642225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180975" indent="-180975">
              <a:tabLst>
                <a:tab pos="342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342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42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42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42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1313">
              <a:spcBef>
                <a:spcPts val="363"/>
              </a:spcBef>
            </a:pPr>
            <a:r>
              <a:rPr lang="ru-RU" altLang="ru-RU" b="1" dirty="0">
                <a:solidFill>
                  <a:srgbClr val="FF0000"/>
                </a:solidFill>
                <a:latin typeface="Calibri" panose="020F0502020204030204" pitchFamily="34" charset="0"/>
              </a:rPr>
              <a:t>Федеральный закон РФ "Об образовании в Российской Федерации»</a:t>
            </a:r>
          </a:p>
          <a:p>
            <a:pPr marL="342900" indent="-341313">
              <a:spcBef>
                <a:spcPts val="363"/>
              </a:spcBef>
            </a:pPr>
            <a:r>
              <a:rPr lang="ru-RU" altLang="ru-RU" b="1" dirty="0">
                <a:solidFill>
                  <a:srgbClr val="FF0000"/>
                </a:solidFill>
                <a:latin typeface="Calibri" panose="020F0502020204030204" pitchFamily="34" charset="0"/>
              </a:rPr>
              <a:t>№ 273-ФЗ от 29.12.2012</a:t>
            </a:r>
          </a:p>
          <a:p>
            <a:pPr marL="342900" indent="-341313">
              <a:spcBef>
                <a:spcPts val="363"/>
              </a:spcBef>
            </a:pPr>
            <a:endParaRPr lang="ru-RU" altLang="ru-RU" b="1" dirty="0">
              <a:latin typeface="Calibri" panose="020F0502020204030204" pitchFamily="34" charset="0"/>
            </a:endParaRPr>
          </a:p>
          <a:p>
            <a:pPr>
              <a:spcBef>
                <a:spcPts val="488"/>
              </a:spcBef>
            </a:pPr>
            <a:r>
              <a:rPr lang="ru-RU" altLang="ru-RU" sz="2400" i="1" dirty="0">
                <a:latin typeface="Calibri" panose="020F0502020204030204" pitchFamily="34" charset="0"/>
              </a:rPr>
              <a:t>Статья 16 «Реализация образовательных программ с применением электронного обучения и дистанционных образовательных технологий»</a:t>
            </a:r>
          </a:p>
          <a:p>
            <a:pPr marL="342900" indent="-341313">
              <a:spcBef>
                <a:spcPts val="488"/>
              </a:spcBef>
            </a:pPr>
            <a:endParaRPr lang="ru-RU" altLang="ru-RU" sz="2400" b="1" dirty="0">
              <a:latin typeface="Calibri" panose="020F0502020204030204" pitchFamily="34" charset="0"/>
            </a:endParaRPr>
          </a:p>
          <a:p>
            <a:pPr>
              <a:spcBef>
                <a:spcPts val="363"/>
              </a:spcBef>
              <a:buClr>
                <a:srgbClr val="37609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Calibri" panose="020F0502020204030204" pitchFamily="34" charset="0"/>
              </a:rPr>
              <a:t> Предоставляется возможность образовательным организациям применять электронное обучение и дистанционные образовательные технологии при реализации образовательных программ</a:t>
            </a:r>
          </a:p>
          <a:p>
            <a:pPr>
              <a:spcBef>
                <a:spcPts val="363"/>
              </a:spcBef>
            </a:pPr>
            <a:endParaRPr lang="ru-RU" altLang="ru-RU" dirty="0">
              <a:latin typeface="Calibri" panose="020F0502020204030204" pitchFamily="34" charset="0"/>
            </a:endParaRPr>
          </a:p>
          <a:p>
            <a:pPr>
              <a:spcBef>
                <a:spcPts val="363"/>
              </a:spcBef>
              <a:buClr>
                <a:srgbClr val="37609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altLang="ru-RU" dirty="0">
                <a:latin typeface="Calibri" panose="020F0502020204030204" pitchFamily="34" charset="0"/>
              </a:rPr>
              <a:t> Указывается необходимость создания информационно-образовательной среды, включающей в себя электронные информационные ресурсы, совокупность информационных технологий, телекоммуникационных технологий, соответствующих технологических средств</a:t>
            </a:r>
          </a:p>
          <a:p>
            <a:pPr marL="342900" indent="-341313">
              <a:spcBef>
                <a:spcPts val="488"/>
              </a:spcBef>
            </a:pPr>
            <a:endParaRPr lang="ru-RU" altLang="ru-RU" sz="2400" b="1" dirty="0">
              <a:latin typeface="Calibri" panose="020F0502020204030204" pitchFamily="34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8328025" y="6356351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</a:pPr>
            <a:fld id="{BA6DC1C9-2FDC-48CC-8376-44DF6D26B2C7}" type="slidenum">
              <a:rPr lang="ru-RU" altLang="ru-RU" sz="1200">
                <a:solidFill>
                  <a:srgbClr val="8B8B8B"/>
                </a:solidFill>
                <a:latin typeface="Calibri" panose="020F0502020204030204" pitchFamily="34" charset="0"/>
                <a:cs typeface="Segoe UI" panose="020B0502040204020203" pitchFamily="34" charset="0"/>
              </a:rPr>
              <a:pPr algn="r" hangingPunct="1">
                <a:lnSpc>
                  <a:spcPct val="100000"/>
                </a:lnSpc>
              </a:pPr>
              <a:t>11</a:t>
            </a:fld>
            <a:endParaRPr lang="ru-RU" altLang="ru-RU" sz="1200">
              <a:solidFill>
                <a:srgbClr val="8B8B8B"/>
              </a:solidFill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pic>
        <p:nvPicPr>
          <p:cNvPr id="5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0" y="341088"/>
            <a:ext cx="138683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720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15888"/>
            <a:ext cx="8229600" cy="1143000"/>
          </a:xfrm>
          <a:ln/>
        </p:spPr>
        <p:txBody>
          <a:bodyPr>
            <a:normAutofit fontScale="90000"/>
          </a:bodyPr>
          <a:lstStyle/>
          <a:p>
            <a:pPr algn="ctr" hangingPunct="0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ru-RU" altLang="ru-RU" sz="2400" dirty="0">
                <a:solidFill>
                  <a:srgbClr val="0070C0"/>
                </a:solidFill>
              </a:rPr>
              <a:t/>
            </a:r>
            <a:br>
              <a:rPr lang="ru-RU" altLang="ru-RU" sz="2400" dirty="0">
                <a:solidFill>
                  <a:srgbClr val="0070C0"/>
                </a:solidFill>
              </a:rPr>
            </a:br>
            <a:r>
              <a:rPr lang="ru-RU" altLang="ru-RU" sz="2400" b="1" u="sng" dirty="0"/>
              <a:t>Нормативное обоснование введения в образовательный процесс</a:t>
            </a:r>
            <a:br>
              <a:rPr lang="ru-RU" altLang="ru-RU" sz="2400" b="1" u="sng" dirty="0"/>
            </a:br>
            <a:r>
              <a:rPr lang="ru-RU" altLang="ru-RU" sz="2400" b="1" u="sng" dirty="0"/>
              <a:t>электронных форм учебников</a:t>
            </a:r>
            <a:r>
              <a:rPr lang="ru-RU" altLang="ru-RU" sz="2400" dirty="0">
                <a:solidFill>
                  <a:srgbClr val="0070C0"/>
                </a:solidFill>
              </a:rPr>
              <a:t/>
            </a:r>
            <a:br>
              <a:rPr lang="ru-RU" altLang="ru-RU" sz="2400" dirty="0">
                <a:solidFill>
                  <a:srgbClr val="0070C0"/>
                </a:solidFill>
              </a:rPr>
            </a:br>
            <a:endParaRPr lang="ru-RU" altLang="ru-RU" sz="2400" dirty="0">
              <a:solidFill>
                <a:srgbClr val="0070C0"/>
              </a:solidFill>
            </a:endParaRP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981201" y="1312863"/>
            <a:ext cx="7966075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180975" indent="-180975"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363"/>
              </a:spcBef>
            </a:pPr>
            <a:r>
              <a:rPr lang="ru-RU" altLang="ru-RU" b="1" dirty="0">
                <a:solidFill>
                  <a:srgbClr val="FF0000"/>
                </a:solidFill>
                <a:latin typeface="Calibri" panose="020F0502020204030204" pitchFamily="34" charset="0"/>
              </a:rPr>
              <a:t>Приказ </a:t>
            </a:r>
            <a:r>
              <a:rPr lang="ru-RU" altLang="ru-RU" b="1" dirty="0" err="1">
                <a:solidFill>
                  <a:srgbClr val="FF0000"/>
                </a:solidFill>
                <a:latin typeface="Calibri" panose="020F0502020204030204" pitchFamily="34" charset="0"/>
              </a:rPr>
              <a:t>Минобрнауки</a:t>
            </a:r>
            <a:r>
              <a:rPr lang="ru-RU" altLang="ru-RU" b="1" dirty="0">
                <a:solidFill>
                  <a:srgbClr val="FF0000"/>
                </a:solidFill>
                <a:latin typeface="Calibri" panose="020F0502020204030204" pitchFamily="34" charset="0"/>
              </a:rPr>
              <a:t> России от 18 июля 2016 г. № 870</a:t>
            </a:r>
          </a:p>
          <a:p>
            <a:pPr>
              <a:spcBef>
                <a:spcPts val="363"/>
              </a:spcBef>
            </a:pPr>
            <a:r>
              <a:rPr lang="ru-RU" altLang="ru-RU" b="1" dirty="0">
                <a:solidFill>
                  <a:srgbClr val="FF0000"/>
                </a:solidFill>
                <a:latin typeface="Calibri" panose="020F0502020204030204" pitchFamily="34" charset="0"/>
              </a:rPr>
              <a:t>«Об утверждении Порядка формирования федерального перечня учебников…» </a:t>
            </a:r>
            <a:endParaRPr lang="ru-RU" altLang="ru-RU" b="1" dirty="0">
              <a:latin typeface="Calibri" panose="020F0502020204030204" pitchFamily="34" charset="0"/>
            </a:endParaRPr>
          </a:p>
          <a:p>
            <a:pPr marL="342900" indent="-341313">
              <a:spcBef>
                <a:spcPts val="488"/>
              </a:spcBef>
            </a:pPr>
            <a:r>
              <a:rPr lang="ru-RU" altLang="ru-RU" sz="2400" b="1" i="1" dirty="0">
                <a:latin typeface="Calibri" panose="020F0502020204030204" pitchFamily="34" charset="0"/>
              </a:rPr>
              <a:t>Пункт 3. </a:t>
            </a:r>
            <a:r>
              <a:rPr lang="ru-RU" altLang="ru-RU" sz="2400" i="1" dirty="0">
                <a:latin typeface="Calibri" panose="020F0502020204030204" pitchFamily="34" charset="0"/>
              </a:rPr>
              <a:t>Подпункты «</a:t>
            </a:r>
            <a:r>
              <a:rPr lang="ru-RU" altLang="ru-RU" sz="2400" b="1" i="1" dirty="0">
                <a:latin typeface="Calibri" panose="020F0502020204030204" pitchFamily="34" charset="0"/>
              </a:rPr>
              <a:t>б</a:t>
            </a:r>
            <a:r>
              <a:rPr lang="ru-RU" altLang="ru-RU" sz="2400" i="1" dirty="0">
                <a:latin typeface="Calibri" panose="020F0502020204030204" pitchFamily="34" charset="0"/>
              </a:rPr>
              <a:t>», «</a:t>
            </a:r>
            <a:r>
              <a:rPr lang="ru-RU" altLang="ru-RU" sz="2400" b="1" i="1" dirty="0">
                <a:latin typeface="Calibri" panose="020F0502020204030204" pitchFamily="34" charset="0"/>
              </a:rPr>
              <a:t>г</a:t>
            </a:r>
            <a:r>
              <a:rPr lang="ru-RU" altLang="ru-RU" sz="2400" i="1" dirty="0">
                <a:latin typeface="Calibri" panose="020F0502020204030204" pitchFamily="34" charset="0"/>
              </a:rPr>
              <a:t>»</a:t>
            </a:r>
          </a:p>
          <a:p>
            <a:pPr>
              <a:spcBef>
                <a:spcPts val="363"/>
              </a:spcBef>
              <a:buClr>
                <a:srgbClr val="37609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altLang="ru-RU" sz="1700" dirty="0">
                <a:latin typeface="Calibri" panose="020F0502020204030204" pitchFamily="34" charset="0"/>
              </a:rPr>
              <a:t>Наличие электронной формы учебника является обязательным требованием для учебника, включенного в Федеральный перечень;</a:t>
            </a:r>
          </a:p>
          <a:p>
            <a:pPr>
              <a:spcBef>
                <a:spcPts val="363"/>
              </a:spcBef>
              <a:buClr>
                <a:srgbClr val="37609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altLang="ru-RU" sz="1700" dirty="0">
                <a:latin typeface="Calibri" panose="020F0502020204030204" pitchFamily="34" charset="0"/>
              </a:rPr>
              <a:t>Вводится понятие электронной формы учебника: электронное издание, соответствующее по структуре, содержанию и художественному оформлению печатной форме учебника, содержащее мультимедийные элементы и интерактивные ссылки, расширяющие и дополняющие содержание учебника;</a:t>
            </a:r>
          </a:p>
          <a:p>
            <a:pPr>
              <a:spcBef>
                <a:spcPts val="363"/>
              </a:spcBef>
              <a:buClr>
                <a:srgbClr val="376092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altLang="ru-RU" sz="1700" dirty="0">
                <a:latin typeface="Calibri" panose="020F0502020204030204" pitchFamily="34" charset="0"/>
              </a:rPr>
              <a:t>Наличие инструкции по настройке и использованию электронной формы учебника.</a:t>
            </a:r>
          </a:p>
          <a:p>
            <a:pPr>
              <a:spcBef>
                <a:spcPts val="363"/>
              </a:spcBef>
            </a:pPr>
            <a:endParaRPr lang="ru-RU" altLang="ru-RU" dirty="0">
              <a:latin typeface="Calibri" panose="020F0502020204030204" pitchFamily="34" charset="0"/>
            </a:endParaRPr>
          </a:p>
          <a:p>
            <a:pPr marL="342900" indent="-341313">
              <a:spcBef>
                <a:spcPts val="488"/>
              </a:spcBef>
            </a:pPr>
            <a:r>
              <a:rPr lang="ru-RU" altLang="ru-RU" sz="2400" b="1" i="1" dirty="0">
                <a:latin typeface="Calibri" panose="020F0502020204030204" pitchFamily="34" charset="0"/>
              </a:rPr>
              <a:t>Пункт 17. </a:t>
            </a:r>
            <a:r>
              <a:rPr lang="ru-RU" altLang="ru-RU" sz="2400" i="1" dirty="0">
                <a:latin typeface="Calibri" panose="020F0502020204030204" pitchFamily="34" charset="0"/>
              </a:rPr>
              <a:t>Подпункт «</a:t>
            </a:r>
            <a:r>
              <a:rPr lang="ru-RU" altLang="ru-RU" sz="2400" b="1" i="1" dirty="0">
                <a:latin typeface="Calibri" panose="020F0502020204030204" pitchFamily="34" charset="0"/>
              </a:rPr>
              <a:t>17.2</a:t>
            </a:r>
            <a:r>
              <a:rPr lang="ru-RU" altLang="ru-RU" sz="2400" i="1" dirty="0">
                <a:latin typeface="Calibri" panose="020F0502020204030204" pitchFamily="34" charset="0"/>
              </a:rPr>
              <a:t>». Подпункт «</a:t>
            </a:r>
            <a:r>
              <a:rPr lang="ru-RU" altLang="ru-RU" sz="2400" b="1" i="1" dirty="0">
                <a:latin typeface="Calibri" panose="020F0502020204030204" pitchFamily="34" charset="0"/>
              </a:rPr>
              <a:t>17.3</a:t>
            </a:r>
            <a:r>
              <a:rPr lang="ru-RU" altLang="ru-RU" sz="2400" i="1" dirty="0">
                <a:latin typeface="Calibri" panose="020F0502020204030204" pitchFamily="34" charset="0"/>
              </a:rPr>
              <a:t>»</a:t>
            </a:r>
          </a:p>
          <a:p>
            <a:pPr>
              <a:spcBef>
                <a:spcPts val="363"/>
              </a:spcBef>
            </a:pPr>
            <a:r>
              <a:rPr lang="ru-RU" altLang="ru-RU" sz="1700" dirty="0">
                <a:latin typeface="Calibri" panose="020F0502020204030204" pitchFamily="34" charset="0"/>
              </a:rPr>
              <a:t>Указаны требования к электронным формам учебников, каждое из которых является обязательным для включения учебника и его электронной формы в Федеральный перечень.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8328025" y="6356351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hangingPunct="1">
              <a:lnSpc>
                <a:spcPct val="100000"/>
              </a:lnSpc>
            </a:pPr>
            <a:endParaRPr lang="ru-RU" altLang="ru-RU" sz="1200" dirty="0">
              <a:solidFill>
                <a:srgbClr val="8B8B8B"/>
              </a:solidFill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pic>
        <p:nvPicPr>
          <p:cNvPr id="5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0" y="341088"/>
            <a:ext cx="138683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118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3137"/>
          <p:cNvSpPr txBox="1"/>
          <p:nvPr/>
        </p:nvSpPr>
        <p:spPr>
          <a:xfrm>
            <a:off x="6753468" y="1058806"/>
            <a:ext cx="5103570" cy="4971520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Tx/>
              <a:buNone/>
              <a:tabLst/>
              <a:defRPr/>
            </a:pP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62" name="Shape 3162"/>
          <p:cNvSpPr txBox="1">
            <a:spLocks noGrp="1"/>
          </p:cNvSpPr>
          <p:nvPr>
            <p:ph type="ctrTitle"/>
          </p:nvPr>
        </p:nvSpPr>
        <p:spPr>
          <a:xfrm>
            <a:off x="203834" y="-441871"/>
            <a:ext cx="10024814" cy="13135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635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ru-RU" sz="40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Заказать просто!</a:t>
            </a:r>
            <a:endParaRPr sz="4400" b="1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64" name="Shape 3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0200" y="341088"/>
            <a:ext cx="1386838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384"/>
          <p:cNvSpPr txBox="1">
            <a:spLocks/>
          </p:cNvSpPr>
          <p:nvPr/>
        </p:nvSpPr>
        <p:spPr>
          <a:xfrm>
            <a:off x="0" y="962143"/>
            <a:ext cx="6948264" cy="131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 marL="269081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Возможность приобретения образовательными организациями услуг по доступу к электронным формам учебников прямо предусмотрена законодательством </a:t>
            </a:r>
            <a:endParaRPr kumimoji="0" lang="ru-RU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" name="Shape 386"/>
          <p:cNvSpPr txBox="1"/>
          <p:nvPr/>
        </p:nvSpPr>
        <p:spPr>
          <a:xfrm>
            <a:off x="1291840" y="1746715"/>
            <a:ext cx="3924401" cy="4049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Федеральный закон от 05.04.2013 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 44-ФЗ (ред. от 03.07.2016) 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«О контрактной системе в сфере закупок товаров, работ, услуг для обеспечения государственных и муниципальных нужд» (с изм. и доп., вступ. в силу с 01.09.2016)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Статья 93. Осуществление закупки у единственного поставщика (подрядчика, исполнителя)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Shape 3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574" y="3343599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388"/>
          <p:cNvSpPr txBox="1"/>
          <p:nvPr/>
        </p:nvSpPr>
        <p:spPr>
          <a:xfrm>
            <a:off x="6858000" y="994131"/>
            <a:ext cx="4917688" cy="495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14) закупка печатных изданий или электронных изданий (в том числе используемых в них программно-технических средств и средств защиты информации) определенных авторов у издателей таких изданий в случае, если указанным издателям принадлежат исключительные права или исключительные лицензии на использование таких изданий, а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также оказание услуг по предоставлению доступа к таким электронным изданиям для обеспечения деятельности государственных и муниципальных образовательных учреждений, государственных и муниципальных библиотек, государственных научных организаций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(в ред. Федерального закона от 04.06.2014 N 140-ФЗ)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14" name="Shape 3163"/>
          <p:cNvSpPr/>
          <p:nvPr/>
        </p:nvSpPr>
        <p:spPr>
          <a:xfrm rot="10800000" flipH="1">
            <a:off x="334961" y="830379"/>
            <a:ext cx="4348552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371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3834" y="105301"/>
            <a:ext cx="10024814" cy="1313590"/>
          </a:xfrm>
        </p:spPr>
        <p:txBody>
          <a:bodyPr>
            <a:noAutofit/>
          </a:bodyPr>
          <a:lstStyle/>
          <a:p>
            <a:pPr marL="6350" algn="l"/>
            <a:r>
              <a:rPr lang="ru-RU" sz="4000" b="1" dirty="0" smtClean="0">
                <a:latin typeface="Open Sans" charset="0"/>
                <a:ea typeface="Open Sans" charset="0"/>
                <a:cs typeface="Open Sans" charset="0"/>
              </a:rPr>
              <a:t>ЭФУ расширяет возможности по работе с учебниками</a:t>
            </a:r>
            <a:endParaRPr lang="ru-RU" sz="4400" b="1" spc="-15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450936" y="1887348"/>
            <a:ext cx="5548261" cy="1198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2000" dirty="0">
                <a:latin typeface="Open Sans" charset="0"/>
                <a:ea typeface="Open Sans" charset="0"/>
                <a:cs typeface="Open Sans" charset="0"/>
              </a:rPr>
              <a:t>Удобство использования, наглядность, вовлеченность</a:t>
            </a:r>
          </a:p>
          <a:p>
            <a:pPr algn="l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 smtClean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0" y="341088"/>
            <a:ext cx="1386838" cy="432000"/>
          </a:xfrm>
          <a:prstGeom prst="rect">
            <a:avLst/>
          </a:prstGeom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236786" y="1299333"/>
            <a:ext cx="8217667" cy="715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ru-RU" sz="2000" b="1" dirty="0" smtClean="0">
              <a:effectLst/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381085" y="2997784"/>
            <a:ext cx="5714915" cy="54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2" name="Подзаголовок 2"/>
          <p:cNvSpPr txBox="1">
            <a:spLocks/>
          </p:cNvSpPr>
          <p:nvPr/>
        </p:nvSpPr>
        <p:spPr>
          <a:xfrm>
            <a:off x="387435" y="4928907"/>
            <a:ext cx="6076865" cy="54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5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771" y="1345189"/>
            <a:ext cx="8228262" cy="5214361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880282" y="2587161"/>
            <a:ext cx="5253820" cy="4157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Open Sans" charset="0"/>
                <a:ea typeface="Open Sans" charset="0"/>
                <a:cs typeface="Open Sans" charset="0"/>
              </a:rPr>
              <a:t>200-250 </a:t>
            </a:r>
            <a:r>
              <a:rPr lang="ru-RU" sz="2000" dirty="0" err="1" smtClean="0">
                <a:latin typeface="Open Sans" charset="0"/>
                <a:ea typeface="Open Sans" charset="0"/>
                <a:cs typeface="Open Sans" charset="0"/>
              </a:rPr>
              <a:t>ЭОРов</a:t>
            </a:r>
            <a:r>
              <a:rPr lang="ru-RU" sz="2000" dirty="0" smtClean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sz="2000" dirty="0">
                <a:latin typeface="Open Sans" charset="0"/>
                <a:ea typeface="Open Sans" charset="0"/>
                <a:cs typeface="Open Sans" charset="0"/>
              </a:rPr>
              <a:t>на каждый </a:t>
            </a:r>
            <a:r>
              <a:rPr lang="ru-RU" sz="2000" dirty="0" smtClean="0">
                <a:latin typeface="Open Sans" charset="0"/>
                <a:ea typeface="Open Sans" charset="0"/>
                <a:cs typeface="Open Sans" charset="0"/>
              </a:rPr>
              <a:t>учебник, которые учитель может использовать на уроке</a:t>
            </a: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Open Sans" charset="0"/>
                <a:ea typeface="Open Sans" charset="0"/>
                <a:cs typeface="Open Sans" charset="0"/>
              </a:rPr>
              <a:t>Удобство </a:t>
            </a:r>
            <a:r>
              <a:rPr lang="ru-RU" sz="2000" dirty="0">
                <a:latin typeface="Open Sans" charset="0"/>
                <a:ea typeface="Open Sans" charset="0"/>
                <a:cs typeface="Open Sans" charset="0"/>
              </a:rPr>
              <a:t>навигации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Open Sans" charset="0"/>
                <a:ea typeface="Open Sans" charset="0"/>
                <a:cs typeface="Open Sans" charset="0"/>
              </a:rPr>
              <a:t>Интерактивное оглавление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Open Sans" charset="0"/>
                <a:ea typeface="Open Sans" charset="0"/>
                <a:cs typeface="Open Sans" charset="0"/>
              </a:rPr>
              <a:t>Поиск страницы бумажного учебника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Open Sans" charset="0"/>
                <a:ea typeface="Open Sans" charset="0"/>
                <a:cs typeface="Open Sans" charset="0"/>
              </a:rPr>
              <a:t>Закладки и заметки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Open Sans" charset="0"/>
                <a:ea typeface="Open Sans" charset="0"/>
                <a:cs typeface="Open Sans" charset="0"/>
              </a:rPr>
              <a:t>Синхронизация между устройствами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Open Sans" charset="0"/>
                <a:ea typeface="Open Sans" charset="0"/>
                <a:cs typeface="Open Sans" charset="0"/>
              </a:rPr>
              <a:t>Поиск по тексту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Open Sans" charset="0"/>
                <a:ea typeface="Open Sans" charset="0"/>
                <a:cs typeface="Open Sans" charset="0"/>
              </a:rPr>
              <a:t>Изменение размера </a:t>
            </a:r>
            <a:r>
              <a:rPr lang="ru-RU" sz="2000" dirty="0" smtClean="0">
                <a:latin typeface="Open Sans" charset="0"/>
                <a:ea typeface="Open Sans" charset="0"/>
                <a:cs typeface="Open Sans" charset="0"/>
              </a:rPr>
              <a:t>шрифта и размера полосы</a:t>
            </a: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2000" dirty="0" smtClean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 smtClean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0" name="Shape 3163"/>
          <p:cNvSpPr/>
          <p:nvPr/>
        </p:nvSpPr>
        <p:spPr>
          <a:xfrm rot="10800000" flipH="1" flipV="1">
            <a:off x="334960" y="1381783"/>
            <a:ext cx="5393259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802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2252352"/>
            <a:ext cx="9144000" cy="3840944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94" y="5490487"/>
            <a:ext cx="429342" cy="429342"/>
          </a:xfrm>
          <a:prstGeom prst="rect">
            <a:avLst/>
          </a:prstGeom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601" y="5142734"/>
            <a:ext cx="429342" cy="429342"/>
          </a:xfrm>
          <a:prstGeom prst="rect">
            <a:avLst/>
          </a:prstGeom>
        </p:spPr>
      </p:pic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11" y="5300447"/>
            <a:ext cx="429342" cy="42934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703513" y="2480136"/>
            <a:ext cx="2770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Open Sans"/>
              </a:rPr>
              <a:t>На устройстве с помощью приложения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Open Sans"/>
              </a:rPr>
              <a:t>LECTA 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Open Sans"/>
              </a:rPr>
              <a:t>для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Open Sans"/>
              </a:rPr>
              <a:t>: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cs typeface="Open San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03512" y="3068961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200" dirty="0">
                <a:solidFill>
                  <a:srgbClr val="15ABCD"/>
                </a:solidFill>
                <a:latin typeface="Calibri"/>
                <a:cs typeface="Open Sans"/>
              </a:rPr>
              <a:t>Windows</a:t>
            </a:r>
            <a:r>
              <a:rPr lang="ru-RU" sz="2200" dirty="0">
                <a:solidFill>
                  <a:srgbClr val="15ABCD"/>
                </a:solidFill>
                <a:latin typeface="Calibri"/>
                <a:cs typeface="Open Sans"/>
              </a:rPr>
              <a:t>, </a:t>
            </a:r>
            <a:r>
              <a:rPr lang="cs-CZ" sz="2200" dirty="0">
                <a:solidFill>
                  <a:srgbClr val="15ABCD"/>
                </a:solidFill>
                <a:latin typeface="Calibri"/>
                <a:cs typeface="Open Sans"/>
              </a:rPr>
              <a:t>Android</a:t>
            </a:r>
            <a:r>
              <a:rPr lang="ru-RU" sz="2200" dirty="0">
                <a:solidFill>
                  <a:srgbClr val="15ABCD"/>
                </a:solidFill>
                <a:latin typeface="Calibri"/>
                <a:cs typeface="Open Sans"/>
              </a:rPr>
              <a:t>, </a:t>
            </a:r>
            <a:r>
              <a:rPr lang="cs-CZ" sz="2200" dirty="0" err="1">
                <a:solidFill>
                  <a:srgbClr val="15ABCD"/>
                </a:solidFill>
                <a:latin typeface="Calibri"/>
                <a:cs typeface="Open Sans"/>
              </a:rPr>
              <a:t>iOS</a:t>
            </a:r>
            <a:endParaRPr lang="ru-RU" sz="2200" dirty="0">
              <a:solidFill>
                <a:srgbClr val="15ABCD"/>
              </a:solidFill>
              <a:latin typeface="Calibri"/>
              <a:cs typeface="Open San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544273" y="1124744"/>
            <a:ext cx="21999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Open Sans"/>
              </a:rPr>
              <a:t>В Интернет браузере на любом компьютере с любой операционной системой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Open Sans"/>
              </a:rPr>
              <a:t>: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cs typeface="Open San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580784" y="2731568"/>
            <a:ext cx="1979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200" dirty="0">
                <a:solidFill>
                  <a:srgbClr val="15ABCD"/>
                </a:solidFill>
                <a:latin typeface="Calibri"/>
                <a:cs typeface="Open Sans"/>
              </a:rPr>
              <a:t>Windows</a:t>
            </a:r>
            <a:r>
              <a:rPr lang="ru-RU" sz="2200" dirty="0">
                <a:solidFill>
                  <a:srgbClr val="15ABCD"/>
                </a:solidFill>
                <a:latin typeface="Calibri"/>
                <a:cs typeface="Open Sans"/>
              </a:rPr>
              <a:t>,</a:t>
            </a:r>
            <a:r>
              <a:rPr lang="cs-CZ" sz="2200" dirty="0">
                <a:solidFill>
                  <a:srgbClr val="15ABCD"/>
                </a:solidFill>
                <a:latin typeface="Calibri"/>
                <a:cs typeface="Open Sans"/>
              </a:rPr>
              <a:t> Linux</a:t>
            </a:r>
            <a:r>
              <a:rPr lang="ru-RU" sz="2200" dirty="0">
                <a:solidFill>
                  <a:srgbClr val="15ABCD"/>
                </a:solidFill>
                <a:latin typeface="Calibri"/>
                <a:cs typeface="Open Sans"/>
              </a:rPr>
              <a:t>,</a:t>
            </a:r>
            <a:r>
              <a:rPr lang="cs-CZ" sz="2200" dirty="0">
                <a:solidFill>
                  <a:srgbClr val="15ABCD"/>
                </a:solidFill>
                <a:latin typeface="Calibri"/>
                <a:cs typeface="Open Sans"/>
              </a:rPr>
              <a:t> </a:t>
            </a:r>
            <a:r>
              <a:rPr lang="en-US" sz="2200" dirty="0">
                <a:solidFill>
                  <a:srgbClr val="15ABCD"/>
                </a:solidFill>
                <a:latin typeface="Calibri"/>
                <a:cs typeface="Open Sans"/>
              </a:rPr>
              <a:t>mac</a:t>
            </a:r>
            <a:r>
              <a:rPr lang="cs-CZ" sz="2200" dirty="0">
                <a:solidFill>
                  <a:srgbClr val="15ABCD"/>
                </a:solidFill>
                <a:latin typeface="Calibri"/>
                <a:cs typeface="Open Sans"/>
              </a:rPr>
              <a:t>OS</a:t>
            </a:r>
            <a:endParaRPr lang="ru-RU" sz="2200" dirty="0">
              <a:solidFill>
                <a:srgbClr val="15ABCD"/>
              </a:solidFill>
              <a:latin typeface="Calibri"/>
              <a:cs typeface="Open San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37944" y="6094458"/>
            <a:ext cx="27900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200" dirty="0" err="1">
                <a:solidFill>
                  <a:srgbClr val="15ABCD"/>
                </a:solidFill>
                <a:latin typeface="Calibri"/>
                <a:cs typeface="Open Sans"/>
              </a:rPr>
              <a:t>Онлайн</a:t>
            </a:r>
            <a:r>
              <a:rPr lang="ru-RU" sz="2200" dirty="0">
                <a:solidFill>
                  <a:srgbClr val="15ABCD"/>
                </a:solidFill>
                <a:latin typeface="Calibri"/>
                <a:cs typeface="Open Sans"/>
              </a:rPr>
              <a:t> или</a:t>
            </a:r>
            <a:r>
              <a:rPr lang="cs-CZ" sz="2200" dirty="0">
                <a:solidFill>
                  <a:srgbClr val="15ABCD"/>
                </a:solidFill>
                <a:latin typeface="Calibri"/>
                <a:cs typeface="Open Sans"/>
              </a:rPr>
              <a:t> </a:t>
            </a:r>
            <a:r>
              <a:rPr lang="cs-CZ" sz="2200" dirty="0" err="1">
                <a:solidFill>
                  <a:srgbClr val="15ABCD"/>
                </a:solidFill>
                <a:latin typeface="Calibri"/>
                <a:cs typeface="Open Sans"/>
              </a:rPr>
              <a:t>Офлайн</a:t>
            </a:r>
            <a:endParaRPr lang="ru-RU" sz="2200" dirty="0">
              <a:solidFill>
                <a:srgbClr val="15ABCD"/>
              </a:solidFill>
              <a:latin typeface="Calibri"/>
              <a:cs typeface="Open San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83832" y="6023030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Open Sans"/>
              </a:rPr>
              <a:t>Учебник можно одновременно использовать на 3-х устройствах</a:t>
            </a: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606582" y="14293"/>
            <a:ext cx="7793675" cy="2046593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>
              <a:lnSpc>
                <a:spcPct val="100000"/>
              </a:lnSpc>
            </a:pPr>
            <a:r>
              <a:rPr lang="ru-RU" sz="2800" b="1" dirty="0">
                <a:latin typeface="Open Sans" charset="0"/>
                <a:ea typeface="Open Sans" charset="0"/>
                <a:cs typeface="Open Sans" charset="0"/>
              </a:rPr>
              <a:t>Возможность использования на любой операционной системе с подключением к интернету и без него</a:t>
            </a:r>
          </a:p>
        </p:txBody>
      </p:sp>
      <p:pic>
        <p:nvPicPr>
          <p:cNvPr id="29" name="Изображение 5" descr="LECTA-logotype-new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3" y="364157"/>
            <a:ext cx="1834803" cy="569815"/>
          </a:xfrm>
          <a:prstGeom prst="rect">
            <a:avLst/>
          </a:prstGeom>
        </p:spPr>
      </p:pic>
      <p:sp>
        <p:nvSpPr>
          <p:cNvPr id="30" name="Номер слайда 24"/>
          <p:cNvSpPr>
            <a:spLocks noGrp="1"/>
          </p:cNvSpPr>
          <p:nvPr>
            <p:ph type="sldNum" sz="quarter" idx="12"/>
          </p:nvPr>
        </p:nvSpPr>
        <p:spPr>
          <a:xfrm>
            <a:off x="9552384" y="6386513"/>
            <a:ext cx="628035" cy="365125"/>
          </a:xfrm>
        </p:spPr>
        <p:txBody>
          <a:bodyPr/>
          <a:lstStyle/>
          <a:p>
            <a:pPr defTabSz="457200"/>
            <a:endParaRPr lang="ru-RU" sz="1800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sp>
        <p:nvSpPr>
          <p:cNvPr id="15" name="Shape 3163"/>
          <p:cNvSpPr/>
          <p:nvPr/>
        </p:nvSpPr>
        <p:spPr>
          <a:xfrm rot="10800000" flipH="1" flipV="1">
            <a:off x="977774" y="1797406"/>
            <a:ext cx="6817260" cy="45720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988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3834" y="105300"/>
            <a:ext cx="10024814" cy="2432637"/>
          </a:xfrm>
        </p:spPr>
        <p:txBody>
          <a:bodyPr>
            <a:noAutofit/>
          </a:bodyPr>
          <a:lstStyle/>
          <a:p>
            <a:pPr marL="6350" algn="l"/>
            <a:r>
              <a:rPr lang="ru-RU" sz="2800" b="1" spc="-150" dirty="0" smtClean="0">
                <a:latin typeface="Open Sans" charset="0"/>
                <a:ea typeface="Open Sans" charset="0"/>
                <a:cs typeface="Open Sans" charset="0"/>
              </a:rPr>
              <a:t>Если разобрать ЭФУ на его составные части, мы получим три компонента – «Теория», «Практика» и «Методика». Это три важнейшие составляющие ЭФУ.</a:t>
            </a:r>
            <a:endParaRPr lang="ru-RU" sz="2800" b="1" spc="-15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450936" y="1887348"/>
            <a:ext cx="5548261" cy="1198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 smtClean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0" y="341088"/>
            <a:ext cx="1386838" cy="432000"/>
          </a:xfrm>
          <a:prstGeom prst="rect">
            <a:avLst/>
          </a:prstGeom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236786" y="1299333"/>
            <a:ext cx="8217667" cy="715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ru-RU" sz="2000" b="1" dirty="0" smtClean="0">
              <a:effectLst/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381085" y="2997784"/>
            <a:ext cx="5714915" cy="54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2" name="Подзаголовок 2"/>
          <p:cNvSpPr txBox="1">
            <a:spLocks/>
          </p:cNvSpPr>
          <p:nvPr/>
        </p:nvSpPr>
        <p:spPr>
          <a:xfrm>
            <a:off x="387435" y="4928907"/>
            <a:ext cx="6076865" cy="54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880282" y="2587161"/>
            <a:ext cx="5253820" cy="4157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2000" dirty="0" smtClean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 smtClean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667" y="2226315"/>
            <a:ext cx="10310226" cy="4275532"/>
          </a:xfrm>
          <a:prstGeom prst="rect">
            <a:avLst/>
          </a:prstGeom>
        </p:spPr>
      </p:pic>
      <p:sp>
        <p:nvSpPr>
          <p:cNvPr id="12" name="Shape 3163"/>
          <p:cNvSpPr/>
          <p:nvPr/>
        </p:nvSpPr>
        <p:spPr>
          <a:xfrm rot="10800000" flipH="1">
            <a:off x="236786" y="2097827"/>
            <a:ext cx="9785400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736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3834" y="105301"/>
            <a:ext cx="10024814" cy="1313590"/>
          </a:xfrm>
        </p:spPr>
        <p:txBody>
          <a:bodyPr>
            <a:noAutofit/>
          </a:bodyPr>
          <a:lstStyle/>
          <a:p>
            <a:pPr marL="6350" algn="l"/>
            <a:r>
              <a:rPr lang="ru-RU" sz="3600" b="1" dirty="0" smtClean="0">
                <a:latin typeface="Open Sans" charset="0"/>
                <a:ea typeface="Open Sans" charset="0"/>
                <a:cs typeface="Open Sans" charset="0"/>
              </a:rPr>
              <a:t>Свойства электронной формы учебника</a:t>
            </a:r>
            <a:endParaRPr lang="ru-RU" sz="3600" b="1" spc="-15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450936" y="1887348"/>
            <a:ext cx="5548261" cy="1198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 smtClean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0" y="341088"/>
            <a:ext cx="1386838" cy="432000"/>
          </a:xfrm>
          <a:prstGeom prst="rect">
            <a:avLst/>
          </a:prstGeom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236786" y="1299333"/>
            <a:ext cx="8217667" cy="715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ru-RU" sz="2000" b="1" dirty="0" smtClean="0">
              <a:effectLst/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381085" y="2997784"/>
            <a:ext cx="5714915" cy="54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2" name="Подзаголовок 2"/>
          <p:cNvSpPr txBox="1">
            <a:spLocks/>
          </p:cNvSpPr>
          <p:nvPr/>
        </p:nvSpPr>
        <p:spPr>
          <a:xfrm>
            <a:off x="387435" y="4928907"/>
            <a:ext cx="6076865" cy="54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880282" y="2587161"/>
            <a:ext cx="5253820" cy="4157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2000" dirty="0" smtClean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 smtClean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379" y="1299333"/>
            <a:ext cx="10577541" cy="5076859"/>
          </a:xfrm>
          <a:prstGeom prst="rect">
            <a:avLst/>
          </a:prstGeom>
        </p:spPr>
      </p:pic>
      <p:sp>
        <p:nvSpPr>
          <p:cNvPr id="12" name="Shape 3163"/>
          <p:cNvSpPr/>
          <p:nvPr/>
        </p:nvSpPr>
        <p:spPr>
          <a:xfrm rot="10800000" flipH="1">
            <a:off x="334960" y="1084517"/>
            <a:ext cx="9180231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525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3287814" y="1086298"/>
            <a:ext cx="5616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Простая навигация: интерактивное оглавление</a:t>
            </a:r>
          </a:p>
        </p:txBody>
      </p:sp>
      <p:pic>
        <p:nvPicPr>
          <p:cNvPr id="13" name="Изображение 5" descr="LECTA-logotype-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3" y="364157"/>
            <a:ext cx="1834803" cy="569815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524001" y="279778"/>
            <a:ext cx="6660232" cy="625511"/>
          </a:xfrm>
          <a:prstGeom prst="rect">
            <a:avLst/>
          </a:prstGeom>
          <a:ln w="19050">
            <a:noFill/>
          </a:ln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28600" algn="l"/>
            <a: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ПРЕИМУЩЕСТВА ИСПОЛЬЗОВАНИЯ ЭФУ</a:t>
            </a:r>
          </a:p>
        </p:txBody>
      </p:sp>
      <p:sp>
        <p:nvSpPr>
          <p:cNvPr id="16" name="Номер слайда 24"/>
          <p:cNvSpPr>
            <a:spLocks noGrp="1"/>
          </p:cNvSpPr>
          <p:nvPr>
            <p:ph type="sldNum" sz="quarter" idx="12"/>
          </p:nvPr>
        </p:nvSpPr>
        <p:spPr>
          <a:xfrm>
            <a:off x="9552384" y="6386513"/>
            <a:ext cx="628035" cy="365125"/>
          </a:xfrm>
        </p:spPr>
        <p:txBody>
          <a:bodyPr/>
          <a:lstStyle/>
          <a:p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88" y="1473753"/>
            <a:ext cx="7920000" cy="501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3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000" y="1484314"/>
            <a:ext cx="7920000" cy="5019011"/>
          </a:xfrm>
          <a:prstGeom prst="rect">
            <a:avLst/>
          </a:prstGeom>
        </p:spPr>
      </p:pic>
      <p:pic>
        <p:nvPicPr>
          <p:cNvPr id="13" name="Изображение 5" descr="LECTA-logotype-ne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3" y="364157"/>
            <a:ext cx="1834803" cy="569815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524001" y="279778"/>
            <a:ext cx="6660232" cy="625511"/>
          </a:xfrm>
          <a:prstGeom prst="rect">
            <a:avLst/>
          </a:prstGeom>
          <a:ln w="19050">
            <a:noFill/>
          </a:ln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28600" algn="l"/>
            <a: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ПРЕИМУЩЕСТВА ИСПОЛЬЗОВАНИЯ ЭФУ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83695" y="1098641"/>
            <a:ext cx="6624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Простая навигация: поиск страницы бумажного учебника</a:t>
            </a:r>
          </a:p>
        </p:txBody>
      </p:sp>
      <p:sp>
        <p:nvSpPr>
          <p:cNvPr id="19" name="Номер слайда 24"/>
          <p:cNvSpPr>
            <a:spLocks noGrp="1"/>
          </p:cNvSpPr>
          <p:nvPr>
            <p:ph type="sldNum" sz="quarter" idx="12"/>
          </p:nvPr>
        </p:nvSpPr>
        <p:spPr>
          <a:xfrm>
            <a:off x="9552384" y="6386513"/>
            <a:ext cx="628035" cy="365125"/>
          </a:xfrm>
        </p:spPr>
        <p:txBody>
          <a:bodyPr/>
          <a:lstStyle/>
          <a:p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2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одержимое 11"/>
          <p:cNvSpPr>
            <a:spLocks noGrp="1"/>
          </p:cNvSpPr>
          <p:nvPr>
            <p:ph idx="4294967295"/>
          </p:nvPr>
        </p:nvSpPr>
        <p:spPr>
          <a:xfrm>
            <a:off x="609600" y="3976968"/>
            <a:ext cx="10972800" cy="1107289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dirty="0" smtClean="0"/>
              <a:t>Компании, вошедшие в корпорацию</a:t>
            </a:r>
          </a:p>
          <a:p>
            <a:pPr algn="ctr">
              <a:spcBef>
                <a:spcPts val="0"/>
              </a:spcBef>
              <a:buNone/>
            </a:pPr>
            <a:r>
              <a:rPr lang="ru-RU" dirty="0" smtClean="0"/>
              <a:t>«Российский учебник»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0495" y="5419700"/>
            <a:ext cx="5165757" cy="88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6239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88" y="1484314"/>
            <a:ext cx="7920000" cy="5019011"/>
          </a:xfrm>
          <a:prstGeom prst="rect">
            <a:avLst/>
          </a:prstGeom>
        </p:spPr>
      </p:pic>
      <p:pic>
        <p:nvPicPr>
          <p:cNvPr id="15" name="Изображение 5" descr="LECTA-logotype-ne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3" y="364157"/>
            <a:ext cx="1834803" cy="569815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1524001" y="279778"/>
            <a:ext cx="6660232" cy="625511"/>
          </a:xfrm>
          <a:prstGeom prst="rect">
            <a:avLst/>
          </a:prstGeom>
          <a:ln w="19050">
            <a:noFill/>
          </a:ln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28600" algn="l"/>
            <a: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ПРЕИМУЩЕСТВА ИСПОЛЬЗОВАНИЯ ЭФУ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87814" y="1086298"/>
            <a:ext cx="5616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Простая навигация: «Закладки»</a:t>
            </a:r>
          </a:p>
        </p:txBody>
      </p:sp>
      <p:sp>
        <p:nvSpPr>
          <p:cNvPr id="18" name="Номер слайда 24"/>
          <p:cNvSpPr>
            <a:spLocks noGrp="1"/>
          </p:cNvSpPr>
          <p:nvPr>
            <p:ph type="sldNum" sz="quarter" idx="12"/>
          </p:nvPr>
        </p:nvSpPr>
        <p:spPr>
          <a:xfrm>
            <a:off x="9552384" y="6386513"/>
            <a:ext cx="628035" cy="365125"/>
          </a:xfrm>
        </p:spPr>
        <p:txBody>
          <a:bodyPr/>
          <a:lstStyle/>
          <a:p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99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000" y="1484314"/>
            <a:ext cx="7920000" cy="5019011"/>
          </a:xfrm>
          <a:prstGeom prst="rect">
            <a:avLst/>
          </a:prstGeom>
        </p:spPr>
      </p:pic>
      <p:pic>
        <p:nvPicPr>
          <p:cNvPr id="13" name="Изображение 5" descr="LECTA-logotype-ne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3" y="364157"/>
            <a:ext cx="1834803" cy="569815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524001" y="279778"/>
            <a:ext cx="6660232" cy="625511"/>
          </a:xfrm>
          <a:prstGeom prst="rect">
            <a:avLst/>
          </a:prstGeom>
          <a:ln w="19050">
            <a:noFill/>
          </a:ln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28600" algn="l"/>
            <a: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ПРЕИМУЩЕСТВА ИСПОЛЬЗОВАНИЯ ЭФУ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87814" y="1086298"/>
            <a:ext cx="5616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Простая навигация: «Заметки»</a:t>
            </a:r>
          </a:p>
        </p:txBody>
      </p:sp>
    </p:spTree>
    <p:extLst>
      <p:ext uri="{BB962C8B-B14F-4D97-AF65-F5344CB8AC3E}">
        <p14:creationId xmlns:p14="http://schemas.microsoft.com/office/powerpoint/2010/main" val="80406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263695" y="2924944"/>
            <a:ext cx="410445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900"/>
              </a:spcBef>
              <a:buSzPct val="50000"/>
              <a:buBlip>
                <a:blip r:embed="rId3"/>
              </a:buBlip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Все закладки и заметки объединяются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и доступны в любой момент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(при подключении к интернет)</a:t>
            </a:r>
          </a:p>
          <a:p>
            <a:pPr marL="342900" indent="-342900">
              <a:spcBef>
                <a:spcPts val="900"/>
              </a:spcBef>
              <a:buSzPct val="50000"/>
              <a:buBlip>
                <a:blip r:embed="rId3"/>
              </a:buBlip>
            </a:pP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spcBef>
                <a:spcPts val="900"/>
              </a:spcBef>
              <a:buSzPct val="50000"/>
              <a:buBlip>
                <a:blip r:embed="rId3"/>
              </a:buBlip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При работе с закладками и    заметками на любых устройствах в своем портфеле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929" y="1556792"/>
            <a:ext cx="4063968" cy="2575392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926" y="4149081"/>
            <a:ext cx="4063977" cy="25753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96001" y="1687689"/>
            <a:ext cx="42721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1794BE"/>
                </a:solidFill>
                <a:latin typeface="Calibri" charset="0"/>
                <a:ea typeface="Calibri" charset="0"/>
                <a:cs typeface="Calibri" charset="0"/>
              </a:rPr>
              <a:t>СИНХРОНИЗАЦИЯ закладок и заметок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на всех устройствах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3" name="Изображение 5" descr="LECTA-logotype-new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3" y="364157"/>
            <a:ext cx="1834803" cy="569815"/>
          </a:xfrm>
          <a:prstGeom prst="rect">
            <a:avLst/>
          </a:prstGeom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1524001" y="279778"/>
            <a:ext cx="6660232" cy="625511"/>
          </a:xfrm>
          <a:prstGeom prst="rect">
            <a:avLst/>
          </a:prstGeom>
          <a:ln w="19050">
            <a:noFill/>
          </a:ln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28600" algn="l"/>
            <a: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ПРЕИМУЩЕСТВА ИСПОЛЬЗОВАНИЯ ЭФУ</a:t>
            </a:r>
          </a:p>
        </p:txBody>
      </p:sp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>
          <a:xfrm>
            <a:off x="9552384" y="6386513"/>
            <a:ext cx="628035" cy="365125"/>
          </a:xfrm>
        </p:spPr>
        <p:txBody>
          <a:bodyPr/>
          <a:lstStyle/>
          <a:p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72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000" y="1484314"/>
            <a:ext cx="7920000" cy="5019011"/>
          </a:xfrm>
          <a:prstGeom prst="rect">
            <a:avLst/>
          </a:prstGeom>
        </p:spPr>
      </p:pic>
      <p:pic>
        <p:nvPicPr>
          <p:cNvPr id="13" name="Изображение 5" descr="LECTA-logotype-ne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3" y="364157"/>
            <a:ext cx="1834803" cy="569815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524001" y="279778"/>
            <a:ext cx="6660232" cy="625511"/>
          </a:xfrm>
          <a:prstGeom prst="rect">
            <a:avLst/>
          </a:prstGeom>
          <a:ln w="19050">
            <a:noFill/>
          </a:ln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28600" algn="l"/>
            <a: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ПРЕИМУЩЕСТВА ИСПОЛЬЗОВАНИЯ ЭФУ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87814" y="1086298"/>
            <a:ext cx="5616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Простая навигация: «Поиск»</a:t>
            </a:r>
          </a:p>
        </p:txBody>
      </p:sp>
      <p:sp>
        <p:nvSpPr>
          <p:cNvPr id="17" name="Номер слайда 24"/>
          <p:cNvSpPr>
            <a:spLocks noGrp="1"/>
          </p:cNvSpPr>
          <p:nvPr>
            <p:ph type="sldNum" sz="quarter" idx="12"/>
          </p:nvPr>
        </p:nvSpPr>
        <p:spPr>
          <a:xfrm>
            <a:off x="9552384" y="6386513"/>
            <a:ext cx="628035" cy="365125"/>
          </a:xfrm>
        </p:spPr>
        <p:txBody>
          <a:bodyPr/>
          <a:lstStyle/>
          <a:p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2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001" y="1484314"/>
            <a:ext cx="7919999" cy="5019011"/>
          </a:xfrm>
          <a:prstGeom prst="rect">
            <a:avLst/>
          </a:prstGeom>
        </p:spPr>
      </p:pic>
      <p:pic>
        <p:nvPicPr>
          <p:cNvPr id="13" name="Изображение 5" descr="LECTA-logotype-ne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3" y="364157"/>
            <a:ext cx="1834803" cy="569815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524001" y="279778"/>
            <a:ext cx="6660232" cy="625511"/>
          </a:xfrm>
          <a:prstGeom prst="rect">
            <a:avLst/>
          </a:prstGeom>
          <a:ln w="19050">
            <a:noFill/>
          </a:ln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28600" algn="l"/>
            <a: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ПРЕИМУЩЕСТВА ИСПОЛЬЗОВАНИЯ ЭФУ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11940" y="1086298"/>
            <a:ext cx="6768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Простая навигация: изменение размера шрифта и полосы</a:t>
            </a:r>
          </a:p>
        </p:txBody>
      </p:sp>
      <p:sp>
        <p:nvSpPr>
          <p:cNvPr id="17" name="Номер слайда 24"/>
          <p:cNvSpPr>
            <a:spLocks noGrp="1"/>
          </p:cNvSpPr>
          <p:nvPr>
            <p:ph type="sldNum" sz="quarter" idx="12"/>
          </p:nvPr>
        </p:nvSpPr>
        <p:spPr>
          <a:xfrm>
            <a:off x="9552384" y="6386513"/>
            <a:ext cx="628035" cy="365125"/>
          </a:xfrm>
        </p:spPr>
        <p:txBody>
          <a:bodyPr/>
          <a:lstStyle/>
          <a:p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84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163" y="1792704"/>
            <a:ext cx="3373646" cy="4804648"/>
          </a:xfrm>
          <a:prstGeom prst="rect">
            <a:avLst/>
          </a:prstGeom>
        </p:spPr>
      </p:pic>
      <p:pic>
        <p:nvPicPr>
          <p:cNvPr id="16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600" y="2153215"/>
            <a:ext cx="3760520" cy="4392488"/>
          </a:xfrm>
          <a:prstGeom prst="rect">
            <a:avLst/>
          </a:prstGeom>
        </p:spPr>
      </p:pic>
      <p:pic>
        <p:nvPicPr>
          <p:cNvPr id="13" name="Изображение 5" descr="LECTA-logotype-ne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3" y="364157"/>
            <a:ext cx="1834803" cy="569815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524001" y="279778"/>
            <a:ext cx="6660232" cy="625511"/>
          </a:xfrm>
          <a:prstGeom prst="rect">
            <a:avLst/>
          </a:prstGeom>
          <a:ln w="19050">
            <a:noFill/>
          </a:ln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28600" algn="l"/>
            <a: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ПРЕИМУЩЕСТВА ИСПОЛЬЗОВАНИЯ ЭФУ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91944" y="1556793"/>
            <a:ext cx="4248472" cy="5964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279573" y="1319747"/>
            <a:ext cx="7632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Богатство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ЭОРов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в каждом УМК, каждом учебнике в электронной форме</a:t>
            </a:r>
          </a:p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200-250 единиц на каждый учебник</a:t>
            </a:r>
          </a:p>
        </p:txBody>
      </p:sp>
      <p:sp>
        <p:nvSpPr>
          <p:cNvPr id="19" name="Номер слайда 24"/>
          <p:cNvSpPr>
            <a:spLocks noGrp="1"/>
          </p:cNvSpPr>
          <p:nvPr>
            <p:ph type="sldNum" sz="quarter" idx="12"/>
          </p:nvPr>
        </p:nvSpPr>
        <p:spPr>
          <a:xfrm>
            <a:off x="9552384" y="6386513"/>
            <a:ext cx="628035" cy="365125"/>
          </a:xfrm>
        </p:spPr>
        <p:txBody>
          <a:bodyPr/>
          <a:lstStyle/>
          <a:p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86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001" y="1484314"/>
            <a:ext cx="7919999" cy="5019011"/>
          </a:xfrm>
          <a:prstGeom prst="rect">
            <a:avLst/>
          </a:prstGeom>
        </p:spPr>
      </p:pic>
      <p:pic>
        <p:nvPicPr>
          <p:cNvPr id="13" name="Изображение 5" descr="LECTA-logotype-ne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3" y="364157"/>
            <a:ext cx="1834803" cy="569815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524001" y="279778"/>
            <a:ext cx="6660232" cy="625511"/>
          </a:xfrm>
          <a:prstGeom prst="rect">
            <a:avLst/>
          </a:prstGeom>
          <a:ln w="19050">
            <a:noFill/>
          </a:ln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28600" algn="l"/>
            <a: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ПРЕИМУЩЕСТВА ИСПОЛЬЗОВАНИЯ ЭФУ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11940" y="1086298"/>
            <a:ext cx="6768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Пример электронных образовательных ресурсов</a:t>
            </a:r>
          </a:p>
        </p:txBody>
      </p:sp>
      <p:sp>
        <p:nvSpPr>
          <p:cNvPr id="17" name="Номер слайда 24"/>
          <p:cNvSpPr>
            <a:spLocks noGrp="1"/>
          </p:cNvSpPr>
          <p:nvPr>
            <p:ph type="sldNum" sz="quarter" idx="12"/>
          </p:nvPr>
        </p:nvSpPr>
        <p:spPr>
          <a:xfrm>
            <a:off x="9552384" y="6386513"/>
            <a:ext cx="628035" cy="365125"/>
          </a:xfrm>
        </p:spPr>
        <p:txBody>
          <a:bodyPr/>
          <a:lstStyle/>
          <a:p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6274" y="1937904"/>
            <a:ext cx="6776111" cy="40113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6273" y="1943749"/>
            <a:ext cx="6776110" cy="396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1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001" y="1484314"/>
            <a:ext cx="7919999" cy="5019011"/>
          </a:xfrm>
          <a:prstGeom prst="rect">
            <a:avLst/>
          </a:prstGeom>
        </p:spPr>
      </p:pic>
      <p:pic>
        <p:nvPicPr>
          <p:cNvPr id="13" name="Изображение 5" descr="LECTA-logotype-ne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3" y="364157"/>
            <a:ext cx="1834803" cy="569815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524001" y="279778"/>
            <a:ext cx="6660232" cy="625511"/>
          </a:xfrm>
          <a:prstGeom prst="rect">
            <a:avLst/>
          </a:prstGeom>
          <a:ln w="19050">
            <a:noFill/>
          </a:ln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28600" algn="l"/>
            <a: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ПРЕИМУЩЕСТВА ИСПОЛЬЗОВАНИЯ ЭФУ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11940" y="1086298"/>
            <a:ext cx="6768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Пример электронных образовательных ресурсов</a:t>
            </a:r>
          </a:p>
        </p:txBody>
      </p:sp>
      <p:sp>
        <p:nvSpPr>
          <p:cNvPr id="17" name="Номер слайда 24"/>
          <p:cNvSpPr>
            <a:spLocks noGrp="1"/>
          </p:cNvSpPr>
          <p:nvPr>
            <p:ph type="sldNum" sz="quarter" idx="12"/>
          </p:nvPr>
        </p:nvSpPr>
        <p:spPr>
          <a:xfrm>
            <a:off x="9552385" y="6386513"/>
            <a:ext cx="503616" cy="365125"/>
          </a:xfrm>
        </p:spPr>
        <p:txBody>
          <a:bodyPr/>
          <a:lstStyle/>
          <a:p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2434" y="1881138"/>
            <a:ext cx="6697942" cy="40624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256" y="1844825"/>
            <a:ext cx="6688120" cy="414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3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000" y="1484313"/>
            <a:ext cx="7920000" cy="5019012"/>
          </a:xfrm>
          <a:prstGeom prst="rect">
            <a:avLst/>
          </a:prstGeom>
        </p:spPr>
      </p:pic>
      <p:pic>
        <p:nvPicPr>
          <p:cNvPr id="13" name="Изображение 5" descr="LECTA-logotype-ne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3" y="364157"/>
            <a:ext cx="1834803" cy="569815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524001" y="279778"/>
            <a:ext cx="6660232" cy="625511"/>
          </a:xfrm>
          <a:prstGeom prst="rect">
            <a:avLst/>
          </a:prstGeom>
          <a:ln w="19050">
            <a:noFill/>
          </a:ln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28600" algn="l"/>
            <a: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ПРЕИМУЩЕСТВА ИСПОЛЬЗОВАНИЯ ЭФУ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87814" y="1086298"/>
            <a:ext cx="5616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Пример электронных образовательных ресурсов</a:t>
            </a:r>
          </a:p>
        </p:txBody>
      </p:sp>
      <p:sp>
        <p:nvSpPr>
          <p:cNvPr id="18" name="Номер слайда 24"/>
          <p:cNvSpPr>
            <a:spLocks noGrp="1"/>
          </p:cNvSpPr>
          <p:nvPr>
            <p:ph type="sldNum" sz="quarter" idx="12"/>
          </p:nvPr>
        </p:nvSpPr>
        <p:spPr>
          <a:xfrm>
            <a:off x="9552384" y="6386513"/>
            <a:ext cx="628035" cy="365125"/>
          </a:xfrm>
        </p:spPr>
        <p:txBody>
          <a:bodyPr/>
          <a:lstStyle/>
          <a:p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19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1524001" y="279778"/>
            <a:ext cx="6660232" cy="625511"/>
          </a:xfrm>
          <a:prstGeom prst="rect">
            <a:avLst/>
          </a:prstGeom>
          <a:ln w="19050">
            <a:noFill/>
          </a:ln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228600" algn="l"/>
            <a:r>
              <a:rPr lang="ru-RU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ПРЕИМУЩЕСТВА ИСПОЛЬЗОВАНИЯ ЭФУ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87814" y="1086298"/>
            <a:ext cx="5616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Список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ЭОРов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в конце каждого учебника</a:t>
            </a:r>
          </a:p>
        </p:txBody>
      </p:sp>
      <p:sp>
        <p:nvSpPr>
          <p:cNvPr id="18" name="Номер слайда 24"/>
          <p:cNvSpPr>
            <a:spLocks noGrp="1"/>
          </p:cNvSpPr>
          <p:nvPr>
            <p:ph type="sldNum" sz="quarter" idx="12"/>
          </p:nvPr>
        </p:nvSpPr>
        <p:spPr>
          <a:xfrm>
            <a:off x="9552384" y="6386513"/>
            <a:ext cx="628035" cy="365125"/>
          </a:xfrm>
        </p:spPr>
        <p:txBody>
          <a:bodyPr/>
          <a:lstStyle/>
          <a:p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582" y="1412777"/>
            <a:ext cx="8116866" cy="4947567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bg1">
                <a:lumMod val="85000"/>
              </a:schemeClr>
            </a:contourClr>
          </a:sp3d>
        </p:spPr>
      </p:pic>
      <p:pic>
        <p:nvPicPr>
          <p:cNvPr id="7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0" y="320992"/>
            <a:ext cx="138683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90459" y="5429264"/>
            <a:ext cx="5048285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Учебные издательства, </a:t>
            </a:r>
            <a:br>
              <a:rPr lang="ru-RU" dirty="0" smtClean="0"/>
            </a:br>
            <a:r>
              <a:rPr lang="ru-RU" dirty="0" smtClean="0"/>
              <a:t>входящие в корпорацию «Российский учебник»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1867" dirty="0"/>
              <a:t>Самый крупный список учебников в Федеральном перечне, рекомендованном Министерством образования: </a:t>
            </a:r>
            <a:r>
              <a:rPr lang="ru-RU" sz="1867" dirty="0">
                <a:solidFill>
                  <a:srgbClr val="ED1064"/>
                </a:solidFill>
              </a:rPr>
              <a:t>485 наименований, или 42% ФПУ</a:t>
            </a:r>
          </a:p>
          <a:p>
            <a:endParaRPr lang="ru-RU" sz="1867" dirty="0"/>
          </a:p>
          <a:p>
            <a:r>
              <a:rPr lang="ru-RU" sz="1867" dirty="0"/>
              <a:t>Сотрудничество с институтами повышения квалификации работников образования в 80 регионах РФ дает возможность ежегодно обеспечивать методической поддержкой свыше </a:t>
            </a:r>
            <a:r>
              <a:rPr lang="ru-RU" sz="1867" dirty="0">
                <a:solidFill>
                  <a:srgbClr val="ED1064"/>
                </a:solidFill>
              </a:rPr>
              <a:t>220 тыс. педагогов, или 22% от их общей численности</a:t>
            </a:r>
          </a:p>
          <a:p>
            <a:endParaRPr lang="ru-RU" sz="1867" dirty="0"/>
          </a:p>
          <a:p>
            <a:r>
              <a:rPr lang="ru-RU" sz="1867" dirty="0"/>
              <a:t>Наиболее востребованные российскими педагогами линии учебно-методических комплектов по физике, химии, биологии, географии, технологии, черчению, астрономии, то есть по тем предметным областям, которые необходимы </a:t>
            </a:r>
            <a:r>
              <a:rPr lang="ru-RU" sz="1867" dirty="0">
                <a:solidFill>
                  <a:srgbClr val="ED1064"/>
                </a:solidFill>
              </a:rPr>
              <a:t>для развития научно-технического и производственного потенциала России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32832" y="5659404"/>
            <a:ext cx="3143272" cy="871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024" y="5559965"/>
            <a:ext cx="4476781" cy="108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6944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3834" y="-441871"/>
            <a:ext cx="10024814" cy="1313590"/>
          </a:xfrm>
        </p:spPr>
        <p:txBody>
          <a:bodyPr>
            <a:noAutofit/>
          </a:bodyPr>
          <a:lstStyle/>
          <a:p>
            <a:pPr marL="6350" algn="l"/>
            <a:r>
              <a:rPr lang="ru-RU" sz="4000" b="1" dirty="0">
                <a:latin typeface="Open Sans" charset="0"/>
                <a:ea typeface="Open Sans" charset="0"/>
                <a:cs typeface="Open Sans" charset="0"/>
              </a:rPr>
              <a:t>Популярность растет</a:t>
            </a:r>
            <a:endParaRPr lang="ru-RU" sz="4400" b="1" spc="-15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V="1">
            <a:off x="334961" y="830381"/>
            <a:ext cx="5354639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0" y="341088"/>
            <a:ext cx="1386838" cy="432000"/>
          </a:xfrm>
          <a:prstGeom prst="rect">
            <a:avLst/>
          </a:prstGeom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236786" y="1011473"/>
            <a:ext cx="9535557" cy="446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000" b="1" dirty="0">
                <a:latin typeface="Open Sans Semibold" charset="0"/>
                <a:ea typeface="Open Sans Semibold" charset="0"/>
                <a:cs typeface="Open Sans Semibold" charset="0"/>
              </a:rPr>
              <a:t>9,5</a:t>
            </a:r>
            <a:r>
              <a:rPr lang="ru-RU" sz="2000" b="1" dirty="0" smtClean="0">
                <a:latin typeface="Open Sans Semibold" charset="0"/>
                <a:ea typeface="Open Sans Semibold" charset="0"/>
                <a:cs typeface="Open Sans Semibold" charset="0"/>
              </a:rPr>
              <a:t>% российских педагогов уже используют</a:t>
            </a:r>
            <a:r>
              <a:rPr lang="en-US" sz="2000" b="1" dirty="0" smtClean="0">
                <a:latin typeface="Open Sans Semibold" charset="0"/>
                <a:ea typeface="Open Sans Semibold" charset="0"/>
                <a:cs typeface="Open Sans Semibold" charset="0"/>
              </a:rPr>
              <a:t> </a:t>
            </a:r>
            <a:r>
              <a:rPr lang="ru-RU" sz="2000" b="1" dirty="0" smtClean="0">
                <a:latin typeface="Open Sans Semibold" charset="0"/>
                <a:ea typeface="Open Sans Semibold" charset="0"/>
                <a:cs typeface="Open Sans Semibold" charset="0"/>
              </a:rPr>
              <a:t>ЭФУ на платформе </a:t>
            </a:r>
            <a:r>
              <a:rPr lang="en-US" sz="2000" b="1" dirty="0" smtClean="0">
                <a:latin typeface="Open Sans Semibold" charset="0"/>
                <a:ea typeface="Open Sans Semibold" charset="0"/>
                <a:cs typeface="Open Sans Semibold" charset="0"/>
              </a:rPr>
              <a:t>LECTA</a:t>
            </a:r>
            <a:r>
              <a:rPr lang="ru-RU" sz="2000" b="1" dirty="0" smtClean="0">
                <a:latin typeface="Open Sans Semibold" charset="0"/>
                <a:ea typeface="Open Sans Semibold" charset="0"/>
                <a:cs typeface="Open Sans Semibold" charset="0"/>
              </a:rPr>
              <a:t> </a:t>
            </a:r>
            <a:endParaRPr lang="ru-RU" sz="2000" b="1" dirty="0" smtClean="0">
              <a:effectLst/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262708" y="1471253"/>
            <a:ext cx="9451884" cy="691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  <a:t>85</a:t>
            </a:r>
            <a:r>
              <a:rPr lang="ru-RU" sz="2000" dirty="0" smtClean="0">
                <a:latin typeface="Open Sans" charset="0"/>
                <a:ea typeface="Open Sans" charset="0"/>
                <a:cs typeface="Open Sans" charset="0"/>
              </a:rPr>
              <a:t>% учителей не имеют сомнений в необходимости использования учебников в электронной форме в образовательном процессе</a:t>
            </a:r>
            <a: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  <a:t>*</a:t>
            </a:r>
            <a:endParaRPr lang="ru-RU" sz="2000" b="0" dirty="0" smtClean="0">
              <a:effectLst/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250131" y="6536419"/>
            <a:ext cx="9767647" cy="1238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dirty="0" smtClean="0">
                <a:solidFill>
                  <a:srgbClr val="555555"/>
                </a:solidFill>
                <a:latin typeface="Open Sans" charset="0"/>
                <a:ea typeface="Open Sans" charset="0"/>
                <a:cs typeface="Open Sans" charset="0"/>
              </a:rPr>
              <a:t>*</a:t>
            </a:r>
            <a:r>
              <a:rPr lang="ru-RU" sz="1200" dirty="0" smtClean="0">
                <a:solidFill>
                  <a:srgbClr val="555555"/>
                </a:solidFill>
                <a:latin typeface="Open Sans" charset="0"/>
                <a:ea typeface="Open Sans" charset="0"/>
                <a:cs typeface="Open Sans" charset="0"/>
              </a:rPr>
              <a:t> – собственное исследование </a:t>
            </a:r>
            <a:r>
              <a:rPr lang="en-US" sz="1200" dirty="0" smtClean="0">
                <a:solidFill>
                  <a:srgbClr val="555555"/>
                </a:solidFill>
                <a:latin typeface="Open Sans" charset="0"/>
                <a:ea typeface="Open Sans" charset="0"/>
                <a:cs typeface="Open Sans" charset="0"/>
              </a:rPr>
              <a:t>LECTA</a:t>
            </a:r>
            <a:r>
              <a:rPr lang="ru-RU" sz="1200" dirty="0" smtClean="0">
                <a:solidFill>
                  <a:srgbClr val="555555"/>
                </a:solidFill>
                <a:latin typeface="Open Sans" charset="0"/>
                <a:ea typeface="Open Sans" charset="0"/>
                <a:cs typeface="Open Sans" charset="0"/>
              </a:rPr>
              <a:t> по итогам апробации в Астраханской и Тамбовской областях среди 1200  респондентов</a:t>
            </a:r>
            <a:endParaRPr lang="ru-RU" sz="1200" b="0" dirty="0" smtClean="0">
              <a:solidFill>
                <a:srgbClr val="555555"/>
              </a:solidFill>
              <a:effectLst/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250537" y="2485301"/>
            <a:ext cx="4703428" cy="446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2000" b="1" dirty="0" smtClean="0">
                <a:latin typeface="Open Sans Semibold" charset="0"/>
                <a:ea typeface="Open Sans Semibold" charset="0"/>
                <a:cs typeface="Open Sans Semibold" charset="0"/>
              </a:rPr>
              <a:t>Педагоги, использующие </a:t>
            </a:r>
            <a:r>
              <a:rPr lang="en-US" sz="2000" b="1" dirty="0" smtClean="0">
                <a:latin typeface="Open Sans Semibold" charset="0"/>
                <a:ea typeface="Open Sans Semibold" charset="0"/>
                <a:cs typeface="Open Sans Semibold" charset="0"/>
              </a:rPr>
              <a:t>LECTA</a:t>
            </a:r>
            <a:endParaRPr lang="ru-RU" sz="2000" b="1" dirty="0" smtClean="0">
              <a:effectLst/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6107961" y="2485301"/>
            <a:ext cx="5397274" cy="446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2000" b="1" dirty="0" smtClean="0">
                <a:latin typeface="Open Sans Semibold" charset="0"/>
                <a:ea typeface="Open Sans Semibold" charset="0"/>
                <a:cs typeface="Open Sans Semibold" charset="0"/>
              </a:rPr>
              <a:t>Количество выданных ЭФУ</a:t>
            </a:r>
            <a:endParaRPr lang="ru-RU" sz="2000" b="1" dirty="0" smtClean="0">
              <a:effectLst/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93" y="2999961"/>
            <a:ext cx="3493607" cy="33489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153" y="2999961"/>
            <a:ext cx="3442439" cy="337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3834" y="-495334"/>
            <a:ext cx="10024814" cy="1862580"/>
          </a:xfrm>
        </p:spPr>
        <p:txBody>
          <a:bodyPr>
            <a:noAutofit/>
          </a:bodyPr>
          <a:lstStyle/>
          <a:p>
            <a:pPr marL="6350" algn="l"/>
            <a:r>
              <a:rPr lang="en-US" sz="4000" b="1" dirty="0" smtClean="0">
                <a:latin typeface="Open Sans" charset="0"/>
                <a:ea typeface="Open Sans" charset="0"/>
                <a:cs typeface="Open Sans" charset="0"/>
              </a:rPr>
              <a:t/>
            </a:r>
            <a:br>
              <a:rPr lang="en-US" sz="4000" b="1" dirty="0" smtClean="0">
                <a:latin typeface="Open Sans" charset="0"/>
                <a:ea typeface="Open Sans" charset="0"/>
                <a:cs typeface="Open Sans" charset="0"/>
              </a:rPr>
            </a:br>
            <a:r>
              <a:rPr lang="ru-RU" sz="4000" b="1" dirty="0" smtClean="0">
                <a:latin typeface="Open Sans" charset="0"/>
                <a:ea typeface="Open Sans" charset="0"/>
                <a:cs typeface="Open Sans" charset="0"/>
              </a:rPr>
              <a:t>Преимущества для закупки ЭФУ</a:t>
            </a:r>
            <a:endParaRPr lang="ru-RU" sz="4400" b="1" spc="-15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49336" y="1492511"/>
            <a:ext cx="11428682" cy="4282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Open Sans" charset="0"/>
                <a:ea typeface="Open Sans" charset="0"/>
                <a:cs typeface="Open Sans" charset="0"/>
              </a:rPr>
              <a:t>Обеспечение учебниками по таким предметам как ИЗО, </a:t>
            </a:r>
            <a:r>
              <a:rPr lang="ru-RU" sz="2000" dirty="0" smtClean="0">
                <a:latin typeface="Open Sans" charset="0"/>
                <a:ea typeface="Open Sans" charset="0"/>
                <a:cs typeface="Open Sans" charset="0"/>
              </a:rPr>
              <a:t>Физической культуре, Музыке, Технологии;</a:t>
            </a:r>
          </a:p>
          <a:p>
            <a:pPr algn="l">
              <a:lnSpc>
                <a:spcPct val="100000"/>
              </a:lnSpc>
            </a:pPr>
            <a:endParaRPr lang="ru-RU" sz="2000" dirty="0" smtClean="0">
              <a:latin typeface="Open Sans" charset="0"/>
              <a:ea typeface="Open Sans" charset="0"/>
              <a:cs typeface="Open Sans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Open Sans" charset="0"/>
                <a:ea typeface="Open Sans" charset="0"/>
                <a:cs typeface="Open Sans" charset="0"/>
              </a:rPr>
              <a:t>Максимально быстрое доукомплектование в случае возникновения форс-мажорных ситуаций (изменение федерального перечня, приход новых учеников</a:t>
            </a:r>
            <a:r>
              <a:rPr lang="is-IS" sz="2000" dirty="0" smtClean="0">
                <a:latin typeface="Open Sans" charset="0"/>
                <a:ea typeface="Open Sans" charset="0"/>
                <a:cs typeface="Open Sans" charset="0"/>
              </a:rPr>
              <a:t>…</a:t>
            </a:r>
            <a:r>
              <a:rPr lang="ru-RU" sz="2000" dirty="0" smtClean="0">
                <a:latin typeface="Open Sans" charset="0"/>
                <a:ea typeface="Open Sans" charset="0"/>
                <a:cs typeface="Open Sans" charset="0"/>
              </a:rPr>
              <a:t>)</a:t>
            </a:r>
          </a:p>
          <a:p>
            <a:pPr algn="l">
              <a:lnSpc>
                <a:spcPct val="100000"/>
              </a:lnSpc>
            </a:pPr>
            <a:endParaRPr lang="ru-RU" sz="2000" dirty="0" smtClean="0">
              <a:latin typeface="Open Sans" charset="0"/>
              <a:ea typeface="Open Sans" charset="0"/>
              <a:cs typeface="Open Sans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Open Sans" charset="0"/>
                <a:ea typeface="Open Sans" charset="0"/>
                <a:cs typeface="Open Sans" charset="0"/>
              </a:rPr>
              <a:t>В конце года образовательные учреждения могут закрыть недостающие позиции если у них остались бюджеты, не нужны предварительные заказы и доставка, даже мелкие заказы могут быть очень быстро </a:t>
            </a:r>
            <a:r>
              <a:rPr lang="ru-RU" sz="2000" dirty="0" smtClean="0">
                <a:latin typeface="Open Sans" charset="0"/>
                <a:ea typeface="Open Sans" charset="0"/>
                <a:cs typeface="Open Sans" charset="0"/>
              </a:rPr>
              <a:t>оформлены и выполнены;</a:t>
            </a: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 smtClean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0" y="341088"/>
            <a:ext cx="1386838" cy="432000"/>
          </a:xfrm>
          <a:prstGeom prst="rect">
            <a:avLst/>
          </a:prstGeom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236786" y="1299333"/>
            <a:ext cx="8217667" cy="715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ru-RU" sz="2000" b="1" dirty="0" smtClean="0">
              <a:effectLst/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381085" y="2997784"/>
            <a:ext cx="5714915" cy="54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2" name="Подзаголовок 2"/>
          <p:cNvSpPr txBox="1">
            <a:spLocks/>
          </p:cNvSpPr>
          <p:nvPr/>
        </p:nvSpPr>
        <p:spPr>
          <a:xfrm>
            <a:off x="387435" y="4928907"/>
            <a:ext cx="6076865" cy="54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9" name="Shape 3336"/>
          <p:cNvSpPr/>
          <p:nvPr/>
        </p:nvSpPr>
        <p:spPr>
          <a:xfrm>
            <a:off x="349336" y="1087080"/>
            <a:ext cx="7853104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920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5" name="Shape 3335"/>
          <p:cNvSpPr txBox="1">
            <a:spLocks noGrp="1"/>
          </p:cNvSpPr>
          <p:nvPr>
            <p:ph type="ctrTitle"/>
          </p:nvPr>
        </p:nvSpPr>
        <p:spPr>
          <a:xfrm>
            <a:off x="203834" y="-441871"/>
            <a:ext cx="10024814" cy="13135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635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ru-RU" sz="4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LECTA сегодня</a:t>
            </a:r>
            <a:endParaRPr sz="44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36" name="Shape 3336"/>
          <p:cNvSpPr/>
          <p:nvPr/>
        </p:nvSpPr>
        <p:spPr>
          <a:xfrm>
            <a:off x="334961" y="859540"/>
            <a:ext cx="3898439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7" name="Shape 33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0200" y="341088"/>
            <a:ext cx="1386838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8" name="Shape 3338"/>
          <p:cNvSpPr txBox="1"/>
          <p:nvPr/>
        </p:nvSpPr>
        <p:spPr>
          <a:xfrm>
            <a:off x="236786" y="1011473"/>
            <a:ext cx="8217667" cy="91697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Высокий образовательный результат и творческая самореализация учителя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39" name="Shape 3339"/>
          <p:cNvSpPr/>
          <p:nvPr/>
        </p:nvSpPr>
        <p:spPr>
          <a:xfrm>
            <a:off x="3884151" y="5708650"/>
            <a:ext cx="952500" cy="127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0" name="Shape 3340"/>
          <p:cNvSpPr/>
          <p:nvPr/>
        </p:nvSpPr>
        <p:spPr>
          <a:xfrm>
            <a:off x="4233401" y="6064250"/>
            <a:ext cx="533400" cy="21173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1" name="Shape 3341"/>
          <p:cNvSpPr/>
          <p:nvPr/>
        </p:nvSpPr>
        <p:spPr>
          <a:xfrm>
            <a:off x="236786" y="1674714"/>
            <a:ext cx="6096000" cy="36009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Помощь при составлении рабочих программ и календарно-тематических планов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Качественные материалы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Сохранение истории выполнения работ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Более высокая мотивация учеников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Повышение квалификации учителей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Соответствие требованиям современности, 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инновационность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и технологичность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2" name="Shape 3342"/>
          <p:cNvSpPr/>
          <p:nvPr/>
        </p:nvSpPr>
        <p:spPr>
          <a:xfrm>
            <a:off x="6874933" y="5708650"/>
            <a:ext cx="939800" cy="127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3" name="Shape 3343"/>
          <p:cNvSpPr/>
          <p:nvPr/>
        </p:nvSpPr>
        <p:spPr>
          <a:xfrm>
            <a:off x="7222067" y="6064250"/>
            <a:ext cx="499533" cy="21173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44" name="Shape 3344" descr="980DDD75-0DDE-43F9-BCE1-AD7E7FCB75B9@infr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9480" y="1523654"/>
            <a:ext cx="4555302" cy="4555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17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982" y="-176089"/>
            <a:ext cx="10389868" cy="1313590"/>
          </a:xfrm>
        </p:spPr>
        <p:txBody>
          <a:bodyPr>
            <a:noAutofit/>
          </a:bodyPr>
          <a:lstStyle/>
          <a:p>
            <a:pPr marL="6350" algn="l"/>
            <a:r>
              <a:rPr lang="ru-RU" sz="3200" b="1" dirty="0" smtClean="0">
                <a:latin typeface="Open Sans" charset="0"/>
                <a:ea typeface="Open Sans" charset="0"/>
                <a:cs typeface="Open Sans" charset="0"/>
              </a:rPr>
              <a:t>АТЛАС+.</a:t>
            </a:r>
            <a:r>
              <a:rPr lang="en-US" sz="3200" b="1" dirty="0" smtClean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sz="3200" b="1" dirty="0" smtClean="0">
                <a:latin typeface="Open Sans" charset="0"/>
                <a:ea typeface="Open Sans" charset="0"/>
                <a:cs typeface="Open Sans" charset="0"/>
              </a:rPr>
              <a:t>ОНЛАЙН ПРИЛОЖЕНИЕ К </a:t>
            </a:r>
            <a:r>
              <a:rPr lang="ru-RU" sz="3200" b="1" dirty="0">
                <a:latin typeface="Open Sans" charset="0"/>
                <a:ea typeface="Open Sans" charset="0"/>
                <a:cs typeface="Open Sans" charset="0"/>
              </a:rPr>
              <a:t>БУМАЖНЫМ АТЛАСАМ </a:t>
            </a:r>
            <a:r>
              <a:rPr lang="ru-RU" sz="3200" b="1" dirty="0" smtClean="0">
                <a:latin typeface="Open Sans" charset="0"/>
                <a:ea typeface="Open Sans" charset="0"/>
                <a:cs typeface="Open Sans" charset="0"/>
              </a:rPr>
              <a:t>ПО ИСТОРИИ И ГЕОГРАФИИ</a:t>
            </a:r>
            <a:endParaRPr lang="ru-RU" sz="3200" b="1" spc="-15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4961" y="1114642"/>
            <a:ext cx="8239196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0" y="380845"/>
            <a:ext cx="1386838" cy="432000"/>
          </a:xfrm>
          <a:prstGeom prst="rect">
            <a:avLst/>
          </a:prstGeom>
        </p:spPr>
      </p:pic>
      <p:pic>
        <p:nvPicPr>
          <p:cNvPr id="9" name="Shape 4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2751" y="1436991"/>
            <a:ext cx="5759449" cy="38208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3137"/>
          <p:cNvSpPr txBox="1"/>
          <p:nvPr/>
        </p:nvSpPr>
        <p:spPr>
          <a:xfrm>
            <a:off x="6858000" y="1296527"/>
            <a:ext cx="5103570" cy="5399548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Tx/>
              <a:buNone/>
              <a:tabLst/>
              <a:defRPr/>
            </a:pP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Shape 452"/>
          <p:cNvSpPr txBox="1"/>
          <p:nvPr/>
        </p:nvSpPr>
        <p:spPr>
          <a:xfrm>
            <a:off x="7210425" y="1410821"/>
            <a:ext cx="4473369" cy="4124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Calibri"/>
              <a:buChar char="•"/>
              <a:tabLst/>
              <a:defRPr/>
            </a:pP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Расширение возможностей печатного атласа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Tx/>
              <a:buNone/>
              <a:tabLst/>
              <a:defRPr/>
            </a:pPr>
            <a:endParaRPr kumimoji="0" lang="ru-RU" sz="22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Calibri"/>
              <a:buChar char="•"/>
              <a:tabLst/>
              <a:defRPr/>
            </a:pP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Удобно использовать на уроке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Tx/>
              <a:buNone/>
              <a:tabLst/>
              <a:defRPr/>
            </a:pPr>
            <a:endParaRPr kumimoji="0" lang="ru-RU" sz="22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Calibri"/>
              <a:buChar char="•"/>
              <a:tabLst/>
              <a:defRPr/>
            </a:pP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Бесплатно для учеников и учителей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Calibri"/>
              <a:buChar char="•"/>
              <a:tabLst/>
              <a:defRPr/>
            </a:pPr>
            <a:endParaRPr kumimoji="0" lang="ru-RU" sz="22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Calibri"/>
              <a:buChar char="•"/>
              <a:tabLst/>
              <a:defRPr/>
            </a:pP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Количество материалов растет</a:t>
            </a:r>
          </a:p>
          <a:p>
            <a:pPr>
              <a:buClr>
                <a:srgbClr val="3F3F3F"/>
              </a:buClr>
              <a:buSzPts val="1000"/>
            </a:pPr>
            <a:endParaRPr lang="ru-RU" sz="20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3F3F3F"/>
              </a:buClr>
              <a:buSzPts val="1000"/>
            </a:pPr>
            <a:r>
              <a:rPr lang="ru-RU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Бесплатное </a:t>
            </a:r>
            <a:r>
              <a:rPr lang="ru-RU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интерактивное электронное приложение к печатным атласам по географии и истории Атлас+ расширяет возможности по отработке навыков учеников по работе с картой.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Calibri"/>
              <a:buChar char="•"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61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Изображение 5" descr="LECTA-logotype-ne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3" y="364157"/>
            <a:ext cx="1834803" cy="569815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452673" y="260352"/>
            <a:ext cx="7803567" cy="652408"/>
          </a:xfrm>
          <a:prstGeom prst="rect">
            <a:avLst/>
          </a:prstGeom>
          <a:ln w="19050">
            <a:noFill/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algn="l"/>
            <a:r>
              <a:rPr lang="ru-RU" sz="2200" b="1" dirty="0">
                <a:solidFill>
                  <a:schemeClr val="dk1"/>
                </a:solidFill>
                <a:latin typeface="Open Sans" charset="0"/>
                <a:ea typeface="Open Sans" charset="0"/>
                <a:cs typeface="Open Sans" charset="0"/>
                <a:sym typeface="Calibri"/>
              </a:rPr>
              <a:t>ВПР ПО ПРЕДМЕТАМ (</a:t>
            </a:r>
            <a:r>
              <a:rPr lang="ru-RU" sz="2200" b="1" dirty="0" smtClean="0">
                <a:solidFill>
                  <a:schemeClr val="dk1"/>
                </a:solidFill>
                <a:latin typeface="Open Sans" charset="0"/>
                <a:ea typeface="Open Sans" charset="0"/>
                <a:cs typeface="Open Sans" charset="0"/>
                <a:sym typeface="Calibri"/>
              </a:rPr>
              <a:t>БЕСПЛАТНЫЙ ТРЕНАЖЕР)</a:t>
            </a:r>
            <a:endParaRPr lang="ru-RU" sz="2200" dirty="0"/>
          </a:p>
        </p:txBody>
      </p:sp>
      <p:sp>
        <p:nvSpPr>
          <p:cNvPr id="23" name="Номер слайда 24"/>
          <p:cNvSpPr>
            <a:spLocks noGrp="1"/>
          </p:cNvSpPr>
          <p:nvPr>
            <p:ph type="sldNum" sz="quarter" idx="12"/>
          </p:nvPr>
        </p:nvSpPr>
        <p:spPr>
          <a:xfrm>
            <a:off x="9552384" y="6376244"/>
            <a:ext cx="658416" cy="365125"/>
          </a:xfrm>
        </p:spPr>
        <p:txBody>
          <a:bodyPr/>
          <a:lstStyle/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37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9537" y="1677182"/>
            <a:ext cx="8226387" cy="5424647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bg1">
                <a:lumMod val="85000"/>
              </a:schemeClr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742384" y="912759"/>
            <a:ext cx="9636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</a:t>
            </a:r>
            <a:r>
              <a:rPr lang="ru-RU" dirty="0" smtClean="0"/>
              <a:t>есплатный </a:t>
            </a:r>
            <a:r>
              <a:rPr lang="ru-RU" dirty="0"/>
              <a:t>онлайн-тренажер. Материалы тренировочных заданий направлены на отработку и закрепление знаний, необходимых для успешной сдачи работы. 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80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7117" y="365125"/>
            <a:ext cx="10656683" cy="1325563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dk1"/>
                </a:solidFill>
                <a:latin typeface="Open Sans" charset="0"/>
                <a:ea typeface="Open Sans" charset="0"/>
                <a:cs typeface="Open Sans" charset="0"/>
                <a:sym typeface="Calibri"/>
              </a:rPr>
              <a:t>ВПР ПО ПРЕДМЕТАМ </a:t>
            </a:r>
            <a:r>
              <a:rPr lang="ru-RU" sz="2400" b="1" dirty="0" smtClean="0">
                <a:solidFill>
                  <a:schemeClr val="dk1"/>
                </a:solidFill>
                <a:latin typeface="Open Sans" charset="0"/>
                <a:ea typeface="Open Sans" charset="0"/>
                <a:cs typeface="Open Sans" charset="0"/>
                <a:sym typeface="Calibri"/>
              </a:rPr>
              <a:t>(</a:t>
            </a:r>
            <a:r>
              <a:rPr lang="ru-RU" sz="2400" b="1" dirty="0">
                <a:solidFill>
                  <a:schemeClr val="dk1"/>
                </a:solidFill>
                <a:latin typeface="Open Sans" charset="0"/>
                <a:ea typeface="Open Sans" charset="0"/>
                <a:cs typeface="Open Sans" charset="0"/>
                <a:sym typeface="Calibri"/>
              </a:rPr>
              <a:t>БЕСПЛАТНЫЙ ТРЕНАЖЕР)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834" y="1222218"/>
            <a:ext cx="8368407" cy="4954745"/>
          </a:xfrm>
          <a:prstGeom prst="rect">
            <a:avLst/>
          </a:prstGeom>
        </p:spPr>
      </p:pic>
      <p:pic>
        <p:nvPicPr>
          <p:cNvPr id="4" name="Изображение 5" descr="LECTA-logotype-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3" y="364157"/>
            <a:ext cx="1834803" cy="56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5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4234" y="261232"/>
            <a:ext cx="11114917" cy="1313590"/>
          </a:xfrm>
        </p:spPr>
        <p:txBody>
          <a:bodyPr>
            <a:noAutofit/>
          </a:bodyPr>
          <a:lstStyle/>
          <a:p>
            <a:pPr marL="6350" algn="l"/>
            <a:r>
              <a:rPr lang="ru-RU" sz="3200" b="1" dirty="0">
                <a:latin typeface="Open Sans" charset="0"/>
                <a:ea typeface="Open Sans" charset="0"/>
                <a:cs typeface="Open Sans" charset="0"/>
              </a:rPr>
              <a:t>ОНЛАЙН КУРСЫ </a:t>
            </a:r>
            <a:r>
              <a:rPr lang="ru-RU" sz="3200" b="1" dirty="0" smtClean="0">
                <a:latin typeface="Open Sans" charset="0"/>
                <a:ea typeface="Open Sans" charset="0"/>
                <a:cs typeface="Open Sans" charset="0"/>
              </a:rPr>
              <a:t/>
            </a:r>
            <a:br>
              <a:rPr lang="ru-RU" sz="3200" b="1" dirty="0" smtClean="0">
                <a:latin typeface="Open Sans" charset="0"/>
                <a:ea typeface="Open Sans" charset="0"/>
                <a:cs typeface="Open Sans" charset="0"/>
              </a:rPr>
            </a:br>
            <a:r>
              <a:rPr lang="ru-RU" sz="3200" b="1" dirty="0" smtClean="0">
                <a:latin typeface="Open Sans" charset="0"/>
                <a:ea typeface="Open Sans" charset="0"/>
                <a:cs typeface="Open Sans" charset="0"/>
              </a:rPr>
              <a:t>ПОВЫШЕНИЯ </a:t>
            </a:r>
            <a:r>
              <a:rPr lang="ru-RU" sz="3200" b="1" dirty="0">
                <a:latin typeface="Open Sans" charset="0"/>
                <a:ea typeface="Open Sans" charset="0"/>
                <a:cs typeface="Open Sans" charset="0"/>
              </a:rPr>
              <a:t>КВАЛИФИКАЦИИ</a:t>
            </a:r>
            <a:br>
              <a:rPr lang="ru-RU" sz="3200" b="1" dirty="0">
                <a:latin typeface="Open Sans" charset="0"/>
                <a:ea typeface="Open Sans" charset="0"/>
                <a:cs typeface="Open Sans" charset="0"/>
              </a:rPr>
            </a:br>
            <a:r>
              <a:rPr lang="ru-RU" sz="3200" b="1" dirty="0">
                <a:latin typeface="Open Sans" charset="0"/>
                <a:ea typeface="Open Sans" charset="0"/>
                <a:cs typeface="Open Sans" charset="0"/>
              </a:rPr>
              <a:t> </a:t>
            </a:r>
            <a:endParaRPr lang="ru-RU" sz="3200" b="1" spc="-15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V="1">
            <a:off x="334961" y="1048135"/>
            <a:ext cx="6478434" cy="66508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0" y="380845"/>
            <a:ext cx="1386838" cy="432000"/>
          </a:xfrm>
          <a:prstGeom prst="rect">
            <a:avLst/>
          </a:prstGeom>
        </p:spPr>
      </p:pic>
      <p:sp>
        <p:nvSpPr>
          <p:cNvPr id="10" name="Shape 3137"/>
          <p:cNvSpPr txBox="1"/>
          <p:nvPr/>
        </p:nvSpPr>
        <p:spPr>
          <a:xfrm>
            <a:off x="302077" y="1315583"/>
            <a:ext cx="5103570" cy="5175509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Tx/>
              <a:buNone/>
              <a:tabLst/>
              <a:defRPr/>
            </a:pP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Shape 452"/>
          <p:cNvSpPr txBox="1"/>
          <p:nvPr/>
        </p:nvSpPr>
        <p:spPr>
          <a:xfrm>
            <a:off x="392111" y="1516795"/>
            <a:ext cx="4548018" cy="4124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Calibri"/>
              <a:buChar char="•"/>
              <a:tabLst/>
              <a:defRPr/>
            </a:pP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Курс включает </a:t>
            </a: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видеоматериал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ы</a:t>
            </a: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текстовые 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и </a:t>
            </a: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графические материалы, 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интерактивные тестовые и практические задания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Open Sans"/>
              <a:ea typeface="Calibri"/>
              <a:cs typeface="Calibri"/>
              <a:sym typeface="Calibri"/>
            </a:endParaRPr>
          </a:p>
          <a:p>
            <a:pPr marL="285750" marR="0" lvl="0" indent="-2667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00"/>
              <a:buFontTx/>
              <a:buNone/>
              <a:tabLst/>
              <a:defRPr/>
            </a:pP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Open Sans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Calibri"/>
              <a:buChar char="•"/>
              <a:tabLst/>
              <a:defRPr/>
            </a:pP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Обучение с получением сертификата LECTA – БЕСПЛАТНО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Open Sans"/>
              <a:ea typeface="Calibri"/>
              <a:cs typeface="Calibri"/>
              <a:sym typeface="Calibri"/>
            </a:endParaRPr>
          </a:p>
          <a:p>
            <a:pPr marL="285750" marR="0" lvl="0" indent="-2667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300"/>
              <a:buFontTx/>
              <a:buNone/>
              <a:tabLst/>
              <a:defRPr/>
            </a:pP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Open Sans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3F3F3F"/>
              </a:buClr>
              <a:buSzPts val="1000"/>
              <a:buFont typeface="Calibri"/>
              <a:buChar char="•"/>
              <a:tabLst/>
              <a:defRPr/>
            </a:pP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Платное обучение с получением удостоверения установленного </a:t>
            </a: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образца от Корпорации «Российский учебник» или партнеров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cs typeface="Arial"/>
              <a:sym typeface="Arial"/>
            </a:endParaRPr>
          </a:p>
        </p:txBody>
      </p:sp>
      <p:pic>
        <p:nvPicPr>
          <p:cNvPr id="1026" name="Picture 2" descr="https://course.lecta.ru/courses_content/2/img/rosuchebnik-c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941" y="2540826"/>
            <a:ext cx="3591097" cy="270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course.lecta.ru/img/courses/Sertificat_modul_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489" y="2013771"/>
            <a:ext cx="2656767" cy="375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33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4234" y="261232"/>
            <a:ext cx="11114917" cy="1313590"/>
          </a:xfrm>
        </p:spPr>
        <p:txBody>
          <a:bodyPr>
            <a:noAutofit/>
          </a:bodyPr>
          <a:lstStyle/>
          <a:p>
            <a:pPr marL="6350" algn="l"/>
            <a:r>
              <a:rPr lang="ru-RU" sz="3200" b="1" dirty="0">
                <a:latin typeface="Open Sans" charset="0"/>
                <a:ea typeface="Open Sans" charset="0"/>
                <a:cs typeface="Open Sans" charset="0"/>
              </a:rPr>
              <a:t>ОНЛАЙН КУРСЫ </a:t>
            </a:r>
            <a:r>
              <a:rPr lang="ru-RU" sz="3200" b="1" dirty="0" smtClean="0">
                <a:latin typeface="Open Sans" charset="0"/>
                <a:ea typeface="Open Sans" charset="0"/>
                <a:cs typeface="Open Sans" charset="0"/>
              </a:rPr>
              <a:t/>
            </a:r>
            <a:br>
              <a:rPr lang="ru-RU" sz="3200" b="1" dirty="0" smtClean="0">
                <a:latin typeface="Open Sans" charset="0"/>
                <a:ea typeface="Open Sans" charset="0"/>
                <a:cs typeface="Open Sans" charset="0"/>
              </a:rPr>
            </a:br>
            <a:r>
              <a:rPr lang="ru-RU" sz="3200" b="1" dirty="0" smtClean="0">
                <a:latin typeface="Open Sans" charset="0"/>
                <a:ea typeface="Open Sans" charset="0"/>
                <a:cs typeface="Open Sans" charset="0"/>
              </a:rPr>
              <a:t>ПОВЫШЕНИЯ </a:t>
            </a:r>
            <a:r>
              <a:rPr lang="ru-RU" sz="3200" b="1" dirty="0">
                <a:latin typeface="Open Sans" charset="0"/>
                <a:ea typeface="Open Sans" charset="0"/>
                <a:cs typeface="Open Sans" charset="0"/>
              </a:rPr>
              <a:t>КВАЛИФИКАЦИИ</a:t>
            </a:r>
            <a:br>
              <a:rPr lang="ru-RU" sz="3200" b="1" dirty="0">
                <a:latin typeface="Open Sans" charset="0"/>
                <a:ea typeface="Open Sans" charset="0"/>
                <a:cs typeface="Open Sans" charset="0"/>
              </a:rPr>
            </a:br>
            <a:r>
              <a:rPr lang="ru-RU" sz="3200" b="1" dirty="0">
                <a:latin typeface="Open Sans" charset="0"/>
                <a:ea typeface="Open Sans" charset="0"/>
                <a:cs typeface="Open Sans" charset="0"/>
              </a:rPr>
              <a:t> </a:t>
            </a:r>
            <a:endParaRPr lang="ru-RU" sz="3200" b="1" spc="-15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V="1">
            <a:off x="334961" y="1068923"/>
            <a:ext cx="6523039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0" y="380845"/>
            <a:ext cx="1386838" cy="432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4234" y="1296527"/>
            <a:ext cx="601134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800" dirty="0">
                <a:latin typeface="Open Sans"/>
                <a:ea typeface="Open Sans"/>
                <a:cs typeface="Open Sans"/>
                <a:sym typeface="Open Sans"/>
              </a:rPr>
              <a:t>Конструирование урока с использованием электронной формы </a:t>
            </a:r>
            <a:r>
              <a:rPr lang="ru-RU" sz="1800" dirty="0" smtClean="0">
                <a:latin typeface="Open Sans"/>
                <a:ea typeface="Open Sans"/>
                <a:cs typeface="Open Sans"/>
                <a:sym typeface="Open Sans"/>
              </a:rPr>
              <a:t>учебника</a:t>
            </a:r>
          </a:p>
          <a:p>
            <a:pPr marL="342900" lvl="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endParaRPr lang="ru-RU" sz="1800" dirty="0" smtClean="0"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800" dirty="0">
                <a:latin typeface="Open Sans"/>
                <a:ea typeface="Open Sans"/>
                <a:cs typeface="Open Sans"/>
                <a:sym typeface="Open Sans"/>
              </a:rPr>
              <a:t>Финансовая грамотность</a:t>
            </a:r>
          </a:p>
          <a:p>
            <a:pPr marL="342900" lvl="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endParaRPr lang="ru-RU" sz="1800" dirty="0"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800" dirty="0">
                <a:latin typeface="Open Sans"/>
                <a:ea typeface="Open Sans"/>
                <a:cs typeface="Open Sans"/>
                <a:sym typeface="Open Sans"/>
              </a:rPr>
              <a:t>Филологический анализ текста — основа уроков </a:t>
            </a:r>
            <a:r>
              <a:rPr lang="ru-RU" sz="1800" dirty="0" smtClean="0">
                <a:latin typeface="Open Sans"/>
                <a:ea typeface="Open Sans"/>
                <a:cs typeface="Open Sans"/>
                <a:sym typeface="Open Sans"/>
              </a:rPr>
              <a:t>словесности</a:t>
            </a:r>
          </a:p>
          <a:p>
            <a:pPr marL="342900" lvl="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endParaRPr lang="ru-RU" sz="1800" dirty="0"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800" dirty="0">
                <a:latin typeface="Open Sans"/>
                <a:ea typeface="Open Sans"/>
                <a:cs typeface="Open Sans"/>
                <a:sym typeface="Open Sans"/>
              </a:rPr>
              <a:t>Формирование элементарных математических представлений у </a:t>
            </a:r>
            <a:r>
              <a:rPr lang="ru-RU" sz="1800" dirty="0" smtClean="0">
                <a:latin typeface="Open Sans"/>
                <a:ea typeface="Open Sans"/>
                <a:cs typeface="Open Sans"/>
                <a:sym typeface="Open Sans"/>
              </a:rPr>
              <a:t>дошкольников</a:t>
            </a:r>
          </a:p>
          <a:p>
            <a:pPr marL="342900" lvl="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endParaRPr lang="ru-RU" sz="1800" dirty="0"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800" dirty="0">
                <a:latin typeface="Open Sans"/>
                <a:ea typeface="Open Sans"/>
                <a:cs typeface="Open Sans"/>
                <a:sym typeface="Open Sans"/>
              </a:rPr>
              <a:t>Проектирование индивидуального образовательного маршрута ребенка как условие обеспечения качества дошкольного </a:t>
            </a:r>
            <a:r>
              <a:rPr lang="ru-RU" sz="1800" dirty="0" smtClean="0">
                <a:latin typeface="Open Sans"/>
                <a:ea typeface="Open Sans"/>
                <a:cs typeface="Open Sans"/>
                <a:sym typeface="Open Sans"/>
              </a:rPr>
              <a:t>образования</a:t>
            </a:r>
          </a:p>
          <a:p>
            <a:pPr marL="342900" lvl="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endParaRPr lang="ru-RU" sz="1800" dirty="0"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800" dirty="0">
                <a:latin typeface="Open Sans"/>
                <a:ea typeface="Open Sans"/>
                <a:cs typeface="Open Sans"/>
                <a:sym typeface="Open Sans"/>
              </a:rPr>
              <a:t>Преподавание астрономии в условиях введения ФГОС </a:t>
            </a:r>
            <a:r>
              <a:rPr lang="ru-RU" sz="1800" dirty="0" smtClean="0">
                <a:latin typeface="Open Sans"/>
                <a:ea typeface="Open Sans"/>
                <a:cs typeface="Open Sans"/>
                <a:sym typeface="Open Sans"/>
              </a:rPr>
              <a:t>СОО</a:t>
            </a:r>
          </a:p>
          <a:p>
            <a:pPr marL="342900" lvl="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endParaRPr lang="ru-RU" sz="1800" dirty="0"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1800" dirty="0">
                <a:latin typeface="Open Sans"/>
                <a:ea typeface="Open Sans"/>
                <a:cs typeface="Open Sans"/>
                <a:sym typeface="Open Sans"/>
              </a:rPr>
              <a:t>Развитие речи и подготовка к обучению грамоте детей дошкольного </a:t>
            </a:r>
            <a:r>
              <a:rPr lang="ru-RU" sz="1800" dirty="0" smtClean="0">
                <a:latin typeface="Open Sans"/>
                <a:ea typeface="Open Sans"/>
                <a:cs typeface="Open Sans"/>
                <a:sym typeface="Open Sans"/>
              </a:rPr>
              <a:t>возраста</a:t>
            </a:r>
          </a:p>
        </p:txBody>
      </p:sp>
      <p:sp>
        <p:nvSpPr>
          <p:cNvPr id="10" name="Shape 3137"/>
          <p:cNvSpPr txBox="1"/>
          <p:nvPr/>
        </p:nvSpPr>
        <p:spPr>
          <a:xfrm>
            <a:off x="6858000" y="1296527"/>
            <a:ext cx="5103570" cy="5399548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3F3F3F"/>
              </a:buClr>
              <a:buSzPts val="1000"/>
            </a:pPr>
            <a:endParaRPr lang="ru-RU" sz="1050" dirty="0"/>
          </a:p>
        </p:txBody>
      </p:sp>
      <p:sp>
        <p:nvSpPr>
          <p:cNvPr id="11" name="Shape 452"/>
          <p:cNvSpPr txBox="1"/>
          <p:nvPr/>
        </p:nvSpPr>
        <p:spPr>
          <a:xfrm>
            <a:off x="7210425" y="1410821"/>
            <a:ext cx="4473369" cy="4124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Clr>
                <a:srgbClr val="3F3F3F"/>
              </a:buClr>
              <a:buSzPts val="1000"/>
              <a:buFont typeface="Calibri"/>
              <a:buChar char="•"/>
            </a:pPr>
            <a:r>
              <a:rPr lang="ru-RU" sz="220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Обучаетесь </a:t>
            </a:r>
            <a:r>
              <a:rPr lang="ru-RU" sz="22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где и когда вам </a:t>
            </a:r>
            <a:r>
              <a:rPr lang="ru-RU" sz="220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удобно</a:t>
            </a:r>
          </a:p>
          <a:p>
            <a:pPr>
              <a:buClr>
                <a:srgbClr val="3F3F3F"/>
              </a:buClr>
              <a:buSzPts val="1000"/>
            </a:pPr>
            <a:endParaRPr lang="ru-RU" sz="22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rgbClr val="3F3F3F"/>
              </a:buClr>
              <a:buSzPts val="1000"/>
              <a:buFont typeface="Calibri"/>
              <a:buChar char="•"/>
            </a:pPr>
            <a:r>
              <a:rPr lang="ru-RU" sz="22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Методические </a:t>
            </a:r>
            <a:r>
              <a:rPr lang="ru-RU" sz="220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рекомендации</a:t>
            </a:r>
          </a:p>
          <a:p>
            <a:pPr>
              <a:buClr>
                <a:srgbClr val="3F3F3F"/>
              </a:buClr>
              <a:buSzPts val="1000"/>
            </a:pPr>
            <a:endParaRPr lang="ru-RU" sz="22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rgbClr val="3F3F3F"/>
              </a:buClr>
              <a:buSzPts val="1000"/>
              <a:buFont typeface="Calibri"/>
              <a:buChar char="•"/>
            </a:pPr>
            <a:r>
              <a:rPr lang="ru-RU" sz="22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Электронные приложения и дополнительные </a:t>
            </a:r>
            <a:r>
              <a:rPr lang="ru-RU" sz="220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материалы</a:t>
            </a:r>
          </a:p>
          <a:p>
            <a:pPr>
              <a:buClr>
                <a:srgbClr val="3F3F3F"/>
              </a:buClr>
              <a:buSzPts val="1000"/>
            </a:pPr>
            <a:endParaRPr lang="ru-RU" sz="22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rgbClr val="3F3F3F"/>
              </a:buClr>
              <a:buSzPts val="1000"/>
              <a:buFont typeface="Calibri"/>
              <a:buChar char="•"/>
            </a:pPr>
            <a:r>
              <a:rPr lang="ru-RU" sz="22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Тестовые и практические </a:t>
            </a:r>
            <a:r>
              <a:rPr lang="ru-RU" sz="220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задания</a:t>
            </a:r>
          </a:p>
          <a:p>
            <a:pPr>
              <a:buClr>
                <a:srgbClr val="3F3F3F"/>
              </a:buClr>
              <a:buSzPts val="1000"/>
            </a:pPr>
            <a:endParaRPr lang="ru-RU" sz="22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rgbClr val="3F3F3F"/>
              </a:buClr>
              <a:buSzPts val="1000"/>
              <a:buFont typeface="Calibri"/>
              <a:buChar char="•"/>
            </a:pPr>
            <a:r>
              <a:rPr lang="ru-RU" sz="22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Тематические издания и </a:t>
            </a:r>
            <a:r>
              <a:rPr lang="ru-RU" sz="2200" dirty="0" err="1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интернет-ресурсы</a:t>
            </a:r>
            <a:endParaRPr lang="ru-RU" sz="2200" dirty="0" smtClean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3F3F3F"/>
              </a:buClr>
              <a:buSzPts val="1000"/>
            </a:pPr>
            <a:endParaRPr lang="ru-RU" sz="22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rgbClr val="3F3F3F"/>
              </a:buClr>
              <a:buSzPts val="1000"/>
              <a:buFont typeface="Calibri"/>
              <a:buChar char="•"/>
            </a:pPr>
            <a:r>
              <a:rPr lang="ru-RU" sz="2200" dirty="0" smtClean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Консультации преподавателя</a:t>
            </a:r>
          </a:p>
          <a:p>
            <a:pPr marL="285750" indent="-285750">
              <a:buClr>
                <a:srgbClr val="3F3F3F"/>
              </a:buClr>
              <a:buSzPts val="1000"/>
              <a:buFont typeface="Calibri"/>
              <a:buChar char="•"/>
            </a:pPr>
            <a:endParaRPr lang="ru-RU" sz="20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3F3F3F"/>
              </a:buClr>
              <a:buSzPts val="1000"/>
            </a:pPr>
            <a:endParaRPr lang="ru-RU" sz="20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86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79423" y="921494"/>
            <a:ext cx="9727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Open Sans" charset="0"/>
                <a:ea typeface="Open Sans" charset="0"/>
                <a:cs typeface="Open Sans" charset="0"/>
              </a:rPr>
              <a:t>Замена </a:t>
            </a:r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CD </a:t>
            </a:r>
            <a:r>
              <a:rPr lang="ru-RU" dirty="0">
                <a:latin typeface="Open Sans" charset="0"/>
                <a:ea typeface="Open Sans" charset="0"/>
                <a:cs typeface="Open Sans" charset="0"/>
              </a:rPr>
              <a:t>дисков для всех учебников русского и иностранных языков</a:t>
            </a:r>
          </a:p>
          <a:p>
            <a:r>
              <a:rPr lang="ru-RU" dirty="0">
                <a:latin typeface="Open Sans" charset="0"/>
                <a:ea typeface="Open Sans" charset="0"/>
                <a:cs typeface="Open Sans" charset="0"/>
              </a:rPr>
              <a:t>Доступны как для прослушивания онлайн, так и для скачивания в память устройства, а также и в виде отдельных </a:t>
            </a:r>
            <a:r>
              <a:rPr lang="en-US" dirty="0">
                <a:latin typeface="Open Sans" charset="0"/>
                <a:ea typeface="Open Sans" charset="0"/>
                <a:cs typeface="Open Sans" charset="0"/>
              </a:rPr>
              <a:t>mp3 </a:t>
            </a:r>
            <a:r>
              <a:rPr lang="ru-RU" dirty="0" err="1">
                <a:latin typeface="Open Sans" charset="0"/>
                <a:ea typeface="Open Sans" charset="0"/>
                <a:cs typeface="Open Sans" charset="0"/>
              </a:rPr>
              <a:t>трэков</a:t>
            </a:r>
            <a:endParaRPr lang="ru-RU" dirty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20" name="Изображение 5" descr="LECTA-logotype-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3" y="364157"/>
            <a:ext cx="1834803" cy="569815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461727" y="260351"/>
            <a:ext cx="7794513" cy="777429"/>
          </a:xfrm>
          <a:prstGeom prst="rect">
            <a:avLst/>
          </a:prstGeom>
          <a:ln w="19050">
            <a:noFill/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algn="l"/>
            <a:r>
              <a:rPr lang="ru-RU" sz="3200" b="1" dirty="0">
                <a:latin typeface="Open Sans" charset="0"/>
                <a:ea typeface="Open Sans" charset="0"/>
                <a:cs typeface="Open Sans" charset="0"/>
              </a:rPr>
              <a:t>БЕСПЛАТНЫЕ АУДИОПРИЛОЖЕНИЯ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822" y="1893315"/>
            <a:ext cx="8885252" cy="459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7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5" descr="LECTA-logotype-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3" y="364157"/>
            <a:ext cx="1834803" cy="569815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135802" y="260351"/>
            <a:ext cx="8624494" cy="777429"/>
          </a:xfrm>
          <a:prstGeom prst="rect">
            <a:avLst/>
          </a:prstGeom>
          <a:ln w="19050">
            <a:noFill/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algn="l"/>
            <a:r>
              <a:rPr lang="ru-RU" sz="2800" b="1" dirty="0">
                <a:latin typeface="Open Sans" charset="0"/>
                <a:ea typeface="Open Sans" charset="0"/>
                <a:cs typeface="Open Sans" charset="0"/>
              </a:rPr>
              <a:t>РОЗНИЧНЫЙ ИНТЕРНЕТ-МАГАЗИН ДЛЯ </a:t>
            </a:r>
            <a:r>
              <a:rPr lang="ru-RU" sz="2800" b="1" dirty="0" smtClean="0">
                <a:latin typeface="Open Sans" charset="0"/>
                <a:ea typeface="Open Sans" charset="0"/>
                <a:cs typeface="Open Sans" charset="0"/>
              </a:rPr>
              <a:t>РОДИТЕЛЕЙ </a:t>
            </a:r>
            <a:endParaRPr lang="ru-RU" sz="2800" b="1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566" y="982469"/>
            <a:ext cx="9944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Open Sans" charset="0"/>
                <a:ea typeface="Open Sans" charset="0"/>
                <a:cs typeface="Open Sans" charset="0"/>
              </a:rPr>
              <a:t>Контент можно приобрести с использованием различных форм оплаты - 149 </a:t>
            </a:r>
            <a:r>
              <a:rPr lang="ru-RU" dirty="0" err="1">
                <a:latin typeface="Open Sans" charset="0"/>
                <a:ea typeface="Open Sans" charset="0"/>
                <a:cs typeface="Open Sans" charset="0"/>
              </a:rPr>
              <a:t>руб</a:t>
            </a:r>
            <a:r>
              <a:rPr lang="ru-RU" dirty="0">
                <a:latin typeface="Open Sans" charset="0"/>
                <a:ea typeface="Open Sans" charset="0"/>
                <a:cs typeface="Open Sans" charset="0"/>
              </a:rPr>
              <a:t> на 500 дней. Бесплатная художественная литература.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936" y="1628800"/>
            <a:ext cx="7951738" cy="466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2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14400" y="4381508"/>
            <a:ext cx="10363200" cy="1470025"/>
          </a:xfrm>
        </p:spPr>
        <p:txBody>
          <a:bodyPr>
            <a:normAutofit/>
          </a:bodyPr>
          <a:lstStyle/>
          <a:p>
            <a:r>
              <a:rPr lang="ru-RU" sz="4800" cap="all" dirty="0"/>
              <a:t>ПРОЕКТЫ</a:t>
            </a:r>
          </a:p>
        </p:txBody>
      </p:sp>
    </p:spTree>
    <p:extLst>
      <p:ext uri="{BB962C8B-B14F-4D97-AF65-F5344CB8AC3E}">
        <p14:creationId xmlns:p14="http://schemas.microsoft.com/office/powerpoint/2010/main" val="681354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6" name="Shape 33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1845" y="-101029"/>
            <a:ext cx="9296422" cy="6975962"/>
          </a:xfrm>
          <a:prstGeom prst="rect">
            <a:avLst/>
          </a:prstGeom>
          <a:noFill/>
          <a:ln>
            <a:noFill/>
          </a:ln>
        </p:spPr>
      </p:pic>
      <p:sp>
        <p:nvSpPr>
          <p:cNvPr id="3327" name="Shape 3327"/>
          <p:cNvSpPr txBox="1"/>
          <p:nvPr/>
        </p:nvSpPr>
        <p:spPr>
          <a:xfrm>
            <a:off x="236786" y="914404"/>
            <a:ext cx="6739747" cy="545253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600"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ПОДГОТОВКА К УРОКУ </a:t>
            </a:r>
            <a:b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</a:b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И ПРОВЕРКА КОНТРОЛЬНЫХ – </a:t>
            </a:r>
            <a:b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</a:b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В ДЕСЯТЬ РАЗ БЫСТРЕЕ?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LECTA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Классная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работа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Контрольная работа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Сервисы для учителей, </a:t>
            </a:r>
            <a:b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</a:b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экономящие время на подготовку к урокам, </a:t>
            </a:r>
            <a:b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</a:b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поиск учебных материалов и проверку заданий. </a:t>
            </a:r>
            <a:b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</a:b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Мы создаем возможности для профессионального развития и творчества учителя.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28" name="Shape 3328"/>
          <p:cNvSpPr/>
          <p:nvPr/>
        </p:nvSpPr>
        <p:spPr>
          <a:xfrm rot="10800000" flipH="1">
            <a:off x="1537228" y="3488920"/>
            <a:ext cx="3949172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29" name="Shape 33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70200" y="341088"/>
            <a:ext cx="1386838" cy="43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968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9" y="-65638"/>
            <a:ext cx="9231517" cy="692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454" y="357166"/>
            <a:ext cx="1800000" cy="5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8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3834" y="-441871"/>
            <a:ext cx="10024814" cy="1313590"/>
          </a:xfrm>
        </p:spPr>
        <p:txBody>
          <a:bodyPr>
            <a:noAutofit/>
          </a:bodyPr>
          <a:lstStyle/>
          <a:p>
            <a:pPr marL="6350" algn="l"/>
            <a:r>
              <a:rPr lang="en-US" sz="4000" b="1" dirty="0" smtClean="0">
                <a:latin typeface="Open Sans" charset="0"/>
                <a:ea typeface="Open Sans" charset="0"/>
                <a:cs typeface="Open Sans" charset="0"/>
              </a:rPr>
              <a:t>LECTA: </a:t>
            </a:r>
            <a:r>
              <a:rPr lang="ru-RU" sz="4000" b="1" dirty="0" smtClean="0">
                <a:latin typeface="Open Sans" charset="0"/>
                <a:ea typeface="Open Sans" charset="0"/>
                <a:cs typeface="Open Sans" charset="0"/>
              </a:rPr>
              <a:t>Классная работа</a:t>
            </a:r>
            <a:endParaRPr lang="ru-RU" sz="4400" b="1" spc="-15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4962" y="859540"/>
            <a:ext cx="6421438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0" y="341088"/>
            <a:ext cx="1386838" cy="432000"/>
          </a:xfrm>
          <a:prstGeom prst="rect">
            <a:avLst/>
          </a:prstGeom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287586" y="1570261"/>
            <a:ext cx="4549065" cy="5052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fontAlgn="base"/>
            <a:r>
              <a:rPr lang="en-US" sz="2000">
                <a:latin typeface="Open Sans" charset="0"/>
                <a:ea typeface="Open Sans" charset="0"/>
                <a:cs typeface="Open Sans" charset="0"/>
              </a:rPr>
              <a:t>Готовые </a:t>
            </a:r>
            <a:r>
              <a:rPr lang="ru-RU" sz="2000">
                <a:latin typeface="Open Sans" charset="0"/>
                <a:ea typeface="Open Sans" charset="0"/>
                <a:cs typeface="Open Sans" charset="0"/>
              </a:rPr>
              <a:t>материалы для проведения уроков в виде презентаций с иллюстрациями, мультимедийным контентом, и интерактивными заданиями</a:t>
            </a:r>
            <a:endParaRPr lang="en-US" sz="2000">
              <a:latin typeface="Open Sans" charset="0"/>
              <a:ea typeface="Open Sans" charset="0"/>
              <a:cs typeface="Open Sans" charset="0"/>
            </a:endParaRPr>
          </a:p>
          <a:p>
            <a:pPr lvl="0" algn="l" fontAlgn="base"/>
            <a:r>
              <a:rPr lang="ru-RU" sz="2000">
                <a:latin typeface="Open Sans" charset="0"/>
                <a:ea typeface="Open Sans" charset="0"/>
                <a:cs typeface="Open Sans" charset="0"/>
              </a:rPr>
              <a:t>Методические рекомендации</a:t>
            </a:r>
          </a:p>
          <a:p>
            <a:pPr lvl="0" algn="l" fontAlgn="base"/>
            <a:r>
              <a:rPr lang="ru-RU" sz="2000">
                <a:latin typeface="Open Sans" charset="0"/>
                <a:ea typeface="Open Sans" charset="0"/>
                <a:cs typeface="Open Sans" charset="0"/>
              </a:rPr>
              <a:t>Все программы можно редактировать, добавлять свои слайды и материалы</a:t>
            </a:r>
          </a:p>
          <a:p>
            <a:pPr lvl="0" algn="l" fontAlgn="base"/>
            <a:endParaRPr lang="en-US" sz="200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4151" y="5708650"/>
            <a:ext cx="952500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233401" y="6064250"/>
            <a:ext cx="533400" cy="211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Овал 32"/>
          <p:cNvSpPr/>
          <p:nvPr/>
        </p:nvSpPr>
        <p:spPr>
          <a:xfrm>
            <a:off x="231941" y="3606052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 </a:t>
            </a:r>
            <a:endParaRPr lang="ru-RU"/>
          </a:p>
        </p:txBody>
      </p:sp>
      <p:sp>
        <p:nvSpPr>
          <p:cNvPr id="15" name="Овал 32"/>
          <p:cNvSpPr/>
          <p:nvPr/>
        </p:nvSpPr>
        <p:spPr>
          <a:xfrm>
            <a:off x="227378" y="1709507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 </a:t>
            </a:r>
            <a:endParaRPr lang="ru-RU"/>
          </a:p>
        </p:txBody>
      </p:sp>
      <p:sp>
        <p:nvSpPr>
          <p:cNvPr id="18" name="Овал 32"/>
          <p:cNvSpPr/>
          <p:nvPr/>
        </p:nvSpPr>
        <p:spPr>
          <a:xfrm>
            <a:off x="220767" y="3216567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 </a:t>
            </a:r>
            <a:endParaRPr lang="ru-RU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579" y="965181"/>
            <a:ext cx="7010881" cy="63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8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0" y="341088"/>
            <a:ext cx="1386838" cy="432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84151" y="5708650"/>
            <a:ext cx="952500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33401" y="6064250"/>
            <a:ext cx="533400" cy="211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8415" y="557088"/>
            <a:ext cx="6065839" cy="5622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hape 3341"/>
          <p:cNvSpPr/>
          <p:nvPr/>
        </p:nvSpPr>
        <p:spPr>
          <a:xfrm>
            <a:off x="338254" y="747127"/>
            <a:ext cx="6096000" cy="36009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sym typeface="Open Sans"/>
              </a:rPr>
              <a:t>Всеобщая история 5, 6, 7, 8, 9 классы</a:t>
            </a:r>
            <a:endParaRPr dirty="0"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География 5, 6 классы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sym typeface="Open Sans"/>
              </a:rPr>
              <a:t>Математика 1, 2, 3, 4, 5, 6 классы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sym typeface="Open Sans"/>
              </a:rPr>
              <a:t>Физика 7, 8 классы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sym typeface="Open Sans"/>
              </a:rPr>
              <a:t>Русский язык 9 класс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sym typeface="Open Sans"/>
              </a:rPr>
              <a:t>Биология 5 класс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sym typeface="Open Sans"/>
              </a:rPr>
              <a:t>Букварь 1 класс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sym typeface="Open Sans"/>
              </a:rPr>
              <a:t>Литературное чтение 1, 2, 3, 4 классы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sym typeface="Open Sans"/>
              </a:rPr>
              <a:t>Русский язык 1, 2, 3, 4, 5, 6, 7, 8, 9 классы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sym typeface="Open Sans"/>
              </a:rPr>
              <a:t>Английский язык 2, 3, 4, 5 классы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sym typeface="Open Sans"/>
              </a:rPr>
              <a:t>Литература 5, 6, 7, 8, 9 классы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sym typeface="Open Sans"/>
              </a:rPr>
              <a:t>Английский язык 6, 7, 8, 9 классы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sym typeface="Open Sans"/>
              </a:rPr>
              <a:t>ИЗО 1, 2, 3, 4, 5 классы</a:t>
            </a:r>
            <a:endParaRPr dirty="0"/>
          </a:p>
        </p:txBody>
      </p:sp>
      <p:sp>
        <p:nvSpPr>
          <p:cNvPr id="9" name="Shape 3341"/>
          <p:cNvSpPr/>
          <p:nvPr/>
        </p:nvSpPr>
        <p:spPr>
          <a:xfrm>
            <a:off x="5738929" y="756652"/>
            <a:ext cx="6096000" cy="36009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sym typeface="Open Sans"/>
              </a:rPr>
              <a:t>Обществознание 6, 7, 8, 9 классы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sym typeface="Open Sans"/>
              </a:rPr>
              <a:t>География 5, 6, 7, 8, 9 классы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sym typeface="Open Sans"/>
              </a:rPr>
              <a:t>Алгебра 7, 8, 9 классы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sym typeface="Open Sans"/>
              </a:rPr>
              <a:t>Геометрия 7, 8, 9 классы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sym typeface="Open Sans"/>
              </a:rPr>
              <a:t>Астрономия 11 класс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sym typeface="Open Sans"/>
              </a:rPr>
              <a:t>ОБЖ 5, 6, 7, 8, 9 классы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sym typeface="Open Sans"/>
              </a:rPr>
              <a:t>Химия 8 класс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sym typeface="Open Sans"/>
              </a:rPr>
              <a:t>Технология 1, 2, 3, 4, 5, 6, 7, 8, 9 классы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sym typeface="Open Sans"/>
              </a:rPr>
              <a:t>Биология 6, 7, 8, 9 классы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sym typeface="Open Sans"/>
              </a:rPr>
              <a:t>Дошкольное образование 3-4 года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sym typeface="Open Sans"/>
              </a:rPr>
              <a:t>История России 7, 8, 9 классы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 smtClean="0">
                <a:solidFill>
                  <a:schemeClr val="dk1"/>
                </a:solidFill>
                <a:sym typeface="Open Sans"/>
              </a:rPr>
              <a:t>Музыка 1, 2, 3, 4 классы</a:t>
            </a:r>
          </a:p>
          <a:p>
            <a:pPr marL="342900" indent="-342900">
              <a:spcBef>
                <a:spcPts val="1000"/>
              </a:spcBef>
              <a:buClr>
                <a:schemeClr val="dk1"/>
              </a:buClr>
              <a:buSzPts val="2000"/>
              <a:buFont typeface="Arial"/>
              <a:buChar char="•"/>
            </a:pPr>
            <a:r>
              <a:rPr lang="ru-RU" sz="2000" dirty="0">
                <a:solidFill>
                  <a:schemeClr val="dk1"/>
                </a:solidFill>
                <a:sym typeface="Open Sans"/>
              </a:rPr>
              <a:t>Искусство 5, 6, 7, 8, 9 </a:t>
            </a:r>
            <a:r>
              <a:rPr lang="ru-RU" sz="2000" dirty="0" smtClean="0">
                <a:solidFill>
                  <a:schemeClr val="dk1"/>
                </a:solidFill>
                <a:sym typeface="Open Sans"/>
              </a:rPr>
              <a:t>классы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990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0"/>
            <a:ext cx="10411933" cy="7312918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0" y="341088"/>
            <a:ext cx="1386838" cy="432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84151" y="5708650"/>
            <a:ext cx="952500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33401" y="6064250"/>
            <a:ext cx="533400" cy="211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07259" y="773088"/>
            <a:ext cx="5241073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524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3834" y="-441871"/>
            <a:ext cx="10024814" cy="1313590"/>
          </a:xfrm>
        </p:spPr>
        <p:txBody>
          <a:bodyPr>
            <a:noAutofit/>
          </a:bodyPr>
          <a:lstStyle/>
          <a:p>
            <a:pPr marL="6350" algn="l"/>
            <a:r>
              <a:rPr lang="en-US" sz="4000" b="1" dirty="0" smtClean="0">
                <a:latin typeface="Open Sans" charset="0"/>
                <a:ea typeface="Open Sans" charset="0"/>
                <a:cs typeface="Open Sans" charset="0"/>
              </a:rPr>
              <a:t>LECTA: </a:t>
            </a:r>
            <a:r>
              <a:rPr lang="ru-RU" sz="4000" b="1" dirty="0" smtClean="0">
                <a:latin typeface="Open Sans" charset="0"/>
                <a:ea typeface="Open Sans" charset="0"/>
                <a:cs typeface="Open Sans" charset="0"/>
              </a:rPr>
              <a:t>Контрольная работа</a:t>
            </a:r>
            <a:endParaRPr lang="ru-RU" sz="4400" b="1" spc="-15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4962" y="859540"/>
            <a:ext cx="6421438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0" y="341088"/>
            <a:ext cx="1386838" cy="432000"/>
          </a:xfrm>
          <a:prstGeom prst="rect">
            <a:avLst/>
          </a:prstGeom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287586" y="1570261"/>
            <a:ext cx="4267481" cy="5052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fontAlgn="base"/>
            <a:r>
              <a:rPr lang="en-US" sz="2000" dirty="0" err="1">
                <a:latin typeface="Open Sans" charset="0"/>
                <a:ea typeface="Open Sans" charset="0"/>
                <a:cs typeface="Open Sans" charset="0"/>
              </a:rPr>
              <a:t>Готовые</a:t>
            </a:r>
            <a:r>
              <a:rPr lang="en-US" sz="20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2000" dirty="0" err="1">
                <a:latin typeface="Open Sans" charset="0"/>
                <a:ea typeface="Open Sans" charset="0"/>
                <a:cs typeface="Open Sans" charset="0"/>
              </a:rPr>
              <a:t>контрольные</a:t>
            </a:r>
            <a:r>
              <a:rPr lang="en-US" sz="2000" dirty="0"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sz="2000" dirty="0" err="1">
                <a:latin typeface="Open Sans" charset="0"/>
                <a:ea typeface="Open Sans" charset="0"/>
                <a:cs typeface="Open Sans" charset="0"/>
              </a:rPr>
              <a:t>проверочные</a:t>
            </a:r>
            <a:r>
              <a:rPr lang="en-US" sz="20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sz="2000" dirty="0">
                <a:latin typeface="Open Sans" charset="0"/>
                <a:ea typeface="Open Sans" charset="0"/>
                <a:cs typeface="Open Sans" charset="0"/>
              </a:rPr>
              <a:t>работы </a:t>
            </a:r>
            <a:r>
              <a:rPr lang="en-US" sz="2000" dirty="0">
                <a:latin typeface="Open Sans" charset="0"/>
                <a:ea typeface="Open Sans" charset="0"/>
                <a:cs typeface="Open Sans" charset="0"/>
              </a:rPr>
              <a:t>и </a:t>
            </a:r>
            <a:r>
              <a:rPr lang="en-US" sz="2000" dirty="0" err="1">
                <a:latin typeface="Open Sans" charset="0"/>
                <a:ea typeface="Open Sans" charset="0"/>
                <a:cs typeface="Open Sans" charset="0"/>
              </a:rPr>
              <a:t>тренировочные</a:t>
            </a:r>
            <a:r>
              <a:rPr lang="en-US" sz="20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2000" dirty="0" err="1">
                <a:latin typeface="Open Sans" charset="0"/>
                <a:ea typeface="Open Sans" charset="0"/>
                <a:cs typeface="Open Sans" charset="0"/>
              </a:rPr>
              <a:t>задания</a:t>
            </a:r>
            <a:r>
              <a:rPr lang="en-US" sz="20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2000" dirty="0" err="1">
                <a:latin typeface="Open Sans" charset="0"/>
                <a:ea typeface="Open Sans" charset="0"/>
                <a:cs typeface="Open Sans" charset="0"/>
              </a:rPr>
              <a:t>разного</a:t>
            </a:r>
            <a:r>
              <a:rPr lang="en-US" sz="20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2000" dirty="0" err="1">
                <a:latin typeface="Open Sans" charset="0"/>
                <a:ea typeface="Open Sans" charset="0"/>
                <a:cs typeface="Open Sans" charset="0"/>
              </a:rPr>
              <a:t>уровня</a:t>
            </a:r>
            <a:r>
              <a:rPr lang="en-US" sz="20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2000" dirty="0" err="1">
                <a:latin typeface="Open Sans" charset="0"/>
                <a:ea typeface="Open Sans" charset="0"/>
                <a:cs typeface="Open Sans" charset="0"/>
              </a:rPr>
              <a:t>сложности</a:t>
            </a:r>
            <a:r>
              <a:rPr lang="en-US" sz="2000" dirty="0">
                <a:latin typeface="Open Sans" charset="0"/>
                <a:ea typeface="Open Sans" charset="0"/>
                <a:cs typeface="Open Sans" charset="0"/>
              </a:rPr>
              <a:t> с </a:t>
            </a:r>
            <a:r>
              <a:rPr lang="en-US" sz="2000" dirty="0" err="1">
                <a:latin typeface="Open Sans" charset="0"/>
                <a:ea typeface="Open Sans" charset="0"/>
                <a:cs typeface="Open Sans" charset="0"/>
              </a:rPr>
              <a:t>ключами</a:t>
            </a:r>
            <a:r>
              <a:rPr lang="en-US" sz="20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2000" dirty="0" err="1">
                <a:latin typeface="Open Sans" charset="0"/>
                <a:ea typeface="Open Sans" charset="0"/>
                <a:cs typeface="Open Sans" charset="0"/>
              </a:rPr>
              <a:t>для</a:t>
            </a:r>
            <a:r>
              <a:rPr lang="en-US" sz="20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2000" dirty="0" err="1">
                <a:latin typeface="Open Sans" charset="0"/>
                <a:ea typeface="Open Sans" charset="0"/>
                <a:cs typeface="Open Sans" charset="0"/>
              </a:rPr>
              <a:t>учителя</a:t>
            </a:r>
            <a:r>
              <a:rPr lang="en-US" sz="2000" dirty="0">
                <a:latin typeface="Open Sans" charset="0"/>
                <a:ea typeface="Open Sans" charset="0"/>
                <a:cs typeface="Open Sans" charset="0"/>
              </a:rPr>
              <a:t> </a:t>
            </a:r>
          </a:p>
          <a:p>
            <a:pPr lvl="0" algn="l" fontAlgn="base"/>
            <a:r>
              <a:rPr lang="en-US" sz="2000" dirty="0" err="1">
                <a:latin typeface="Open Sans" charset="0"/>
                <a:ea typeface="Open Sans" charset="0"/>
                <a:cs typeface="Open Sans" charset="0"/>
              </a:rPr>
              <a:t>Автоматическая</a:t>
            </a:r>
            <a:r>
              <a:rPr lang="en-US" sz="20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2000" dirty="0" err="1">
                <a:latin typeface="Open Sans" charset="0"/>
                <a:ea typeface="Open Sans" charset="0"/>
                <a:cs typeface="Open Sans" charset="0"/>
              </a:rPr>
              <a:t>проверка</a:t>
            </a:r>
            <a:r>
              <a:rPr lang="en-US" sz="20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2000" dirty="0" err="1">
                <a:latin typeface="Open Sans" charset="0"/>
                <a:ea typeface="Open Sans" charset="0"/>
                <a:cs typeface="Open Sans" charset="0"/>
              </a:rPr>
              <a:t>результатов</a:t>
            </a:r>
            <a:r>
              <a:rPr lang="en-US" sz="2000" dirty="0">
                <a:latin typeface="Open Sans" charset="0"/>
                <a:ea typeface="Open Sans" charset="0"/>
                <a:cs typeface="Open Sans" charset="0"/>
              </a:rPr>
              <a:t> </a:t>
            </a:r>
          </a:p>
          <a:p>
            <a:pPr lvl="0" algn="l" fontAlgn="base"/>
            <a:r>
              <a:rPr lang="en-US" sz="2000" dirty="0" err="1">
                <a:latin typeface="Open Sans" charset="0"/>
                <a:ea typeface="Open Sans" charset="0"/>
                <a:cs typeface="Open Sans" charset="0"/>
              </a:rPr>
              <a:t>Входящий</a:t>
            </a:r>
            <a:r>
              <a:rPr lang="en-US" sz="2000" dirty="0"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sz="2000" dirty="0" err="1">
                <a:latin typeface="Open Sans" charset="0"/>
                <a:ea typeface="Open Sans" charset="0"/>
                <a:cs typeface="Open Sans" charset="0"/>
              </a:rPr>
              <a:t>текущий</a:t>
            </a:r>
            <a:r>
              <a:rPr lang="en-US" sz="2000" dirty="0"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sz="2000" dirty="0" err="1">
                <a:latin typeface="Open Sans" charset="0"/>
                <a:ea typeface="Open Sans" charset="0"/>
                <a:cs typeface="Open Sans" charset="0"/>
              </a:rPr>
              <a:t>тематический</a:t>
            </a:r>
            <a:r>
              <a:rPr lang="en-US" sz="2000" dirty="0">
                <a:latin typeface="Open Sans" charset="0"/>
                <a:ea typeface="Open Sans" charset="0"/>
                <a:cs typeface="Open Sans" charset="0"/>
              </a:rPr>
              <a:t>, </a:t>
            </a:r>
            <a:r>
              <a:rPr lang="en-US" sz="2000" dirty="0" err="1">
                <a:latin typeface="Open Sans" charset="0"/>
                <a:ea typeface="Open Sans" charset="0"/>
                <a:cs typeface="Open Sans" charset="0"/>
              </a:rPr>
              <a:t>итоговый</a:t>
            </a:r>
            <a:r>
              <a:rPr lang="en-US" sz="20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2000" dirty="0" err="1">
                <a:latin typeface="Open Sans" charset="0"/>
                <a:ea typeface="Open Sans" charset="0"/>
                <a:cs typeface="Open Sans" charset="0"/>
              </a:rPr>
              <a:t>контроль</a:t>
            </a:r>
            <a:r>
              <a:rPr lang="en-US" sz="2000" dirty="0">
                <a:latin typeface="Open Sans" charset="0"/>
                <a:ea typeface="Open Sans" charset="0"/>
                <a:cs typeface="Open Sans" charset="0"/>
              </a:rPr>
              <a:t> </a:t>
            </a:r>
          </a:p>
          <a:p>
            <a:pPr lvl="0" algn="l" fontAlgn="base"/>
            <a:r>
              <a:rPr lang="en-US" sz="2000" dirty="0" err="1">
                <a:latin typeface="Open Sans" charset="0"/>
                <a:ea typeface="Open Sans" charset="0"/>
                <a:cs typeface="Open Sans" charset="0"/>
              </a:rPr>
              <a:t>Сохранение</a:t>
            </a:r>
            <a:r>
              <a:rPr lang="en-US" sz="20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2000" dirty="0" err="1">
                <a:latin typeface="Open Sans" charset="0"/>
                <a:ea typeface="Open Sans" charset="0"/>
                <a:cs typeface="Open Sans" charset="0"/>
              </a:rPr>
              <a:t>результатов</a:t>
            </a:r>
            <a:r>
              <a:rPr lang="en-US" sz="20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2000" dirty="0" err="1">
                <a:latin typeface="Open Sans" charset="0"/>
                <a:ea typeface="Open Sans" charset="0"/>
                <a:cs typeface="Open Sans" charset="0"/>
              </a:rPr>
              <a:t>выполнения</a:t>
            </a:r>
            <a:r>
              <a:rPr lang="en-US" sz="20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2000" dirty="0" err="1">
                <a:latin typeface="Open Sans" charset="0"/>
                <a:ea typeface="Open Sans" charset="0"/>
                <a:cs typeface="Open Sans" charset="0"/>
              </a:rPr>
              <a:t>заданий</a:t>
            </a:r>
            <a:r>
              <a:rPr lang="en-US" sz="2000" dirty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2000" dirty="0" err="1">
                <a:latin typeface="Open Sans" charset="0"/>
                <a:ea typeface="Open Sans" charset="0"/>
                <a:cs typeface="Open Sans" charset="0"/>
              </a:rPr>
              <a:t>учениками</a:t>
            </a: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lvl="0" algn="l" fontAlgn="base"/>
            <a:r>
              <a:rPr lang="ru-RU" sz="2000" dirty="0">
                <a:latin typeface="Open Sans" charset="0"/>
                <a:ea typeface="Open Sans" charset="0"/>
                <a:cs typeface="Open Sans" charset="0"/>
              </a:rPr>
              <a:t>Тренажеры для подготовки к ВПР</a:t>
            </a:r>
            <a:r>
              <a:rPr lang="en-US" sz="2000" dirty="0">
                <a:latin typeface="Open Sans" charset="0"/>
                <a:ea typeface="Open Sans" charset="0"/>
                <a:cs typeface="Open Sans" charset="0"/>
              </a:rPr>
              <a:t> </a:t>
            </a:r>
            <a:endParaRPr lang="en-US" sz="2000" dirty="0" smtClean="0">
              <a:latin typeface="Open Sans" charset="0"/>
              <a:ea typeface="Open Sans" charset="0"/>
              <a:cs typeface="Open Sans" charset="0"/>
            </a:endParaRPr>
          </a:p>
          <a:p>
            <a:pPr algn="l"/>
            <a:r>
              <a:rPr lang="ru-RU" sz="1400" b="1" u="sng" dirty="0">
                <a:latin typeface="Open Sans" charset="0"/>
                <a:ea typeface="Open Sans" charset="0"/>
                <a:cs typeface="Open Sans" charset="0"/>
              </a:rPr>
              <a:t>Контрольная </a:t>
            </a:r>
            <a:r>
              <a:rPr lang="ru-RU" sz="1400" b="1" u="sng" dirty="0" smtClean="0">
                <a:latin typeface="Open Sans" charset="0"/>
                <a:ea typeface="Open Sans" charset="0"/>
                <a:cs typeface="Open Sans" charset="0"/>
              </a:rPr>
              <a:t>работа </a:t>
            </a:r>
            <a:r>
              <a:rPr lang="en-US" sz="1400" dirty="0">
                <a:latin typeface="Open Sans" charset="0"/>
                <a:ea typeface="Open Sans" charset="0"/>
                <a:cs typeface="Open Sans" charset="0"/>
              </a:rPr>
              <a:t>–</a:t>
            </a:r>
            <a:endParaRPr lang="ru-RU" sz="1400" b="1" u="sng" dirty="0">
              <a:latin typeface="Open Sans" charset="0"/>
              <a:ea typeface="Open Sans" charset="0"/>
              <a:cs typeface="Open Sans" charset="0"/>
            </a:endParaRPr>
          </a:p>
          <a:p>
            <a:pPr lvl="1" algn="l"/>
            <a:r>
              <a:rPr lang="ru-RU" sz="1400" dirty="0" smtClean="0">
                <a:latin typeface="Open Sans" charset="0"/>
                <a:ea typeface="Open Sans" charset="0"/>
                <a:cs typeface="Open Sans" charset="0"/>
              </a:rPr>
              <a:t>база </a:t>
            </a:r>
            <a:r>
              <a:rPr lang="ru-RU" sz="1400" dirty="0">
                <a:latin typeface="Open Sans" charset="0"/>
                <a:ea typeface="Open Sans" charset="0"/>
                <a:cs typeface="Open Sans" charset="0"/>
              </a:rPr>
              <a:t>заданий для подготовки и проведения различных типов контроля (входной, текущий, тематический, итоговый,  подготовка к ОГЭ, ЕГЭ, ВПР).</a:t>
            </a:r>
          </a:p>
          <a:p>
            <a:pPr lvl="0" algn="l" fontAlgn="base"/>
            <a:endParaRPr lang="en-US" sz="20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4151" y="5708650"/>
            <a:ext cx="952500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233401" y="6064250"/>
            <a:ext cx="533400" cy="211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Овал 32"/>
          <p:cNvSpPr/>
          <p:nvPr/>
        </p:nvSpPr>
        <p:spPr>
          <a:xfrm>
            <a:off x="231941" y="3893913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 </a:t>
            </a:r>
            <a:endParaRPr lang="ru-RU"/>
          </a:p>
        </p:txBody>
      </p:sp>
      <p:sp>
        <p:nvSpPr>
          <p:cNvPr id="15" name="Овал 32"/>
          <p:cNvSpPr/>
          <p:nvPr/>
        </p:nvSpPr>
        <p:spPr>
          <a:xfrm>
            <a:off x="227378" y="1709507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 </a:t>
            </a:r>
            <a:endParaRPr lang="ru-RU"/>
          </a:p>
        </p:txBody>
      </p:sp>
      <p:sp>
        <p:nvSpPr>
          <p:cNvPr id="18" name="Овал 32"/>
          <p:cNvSpPr/>
          <p:nvPr/>
        </p:nvSpPr>
        <p:spPr>
          <a:xfrm>
            <a:off x="220767" y="3216567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 </a:t>
            </a:r>
            <a:endParaRPr lang="ru-RU"/>
          </a:p>
        </p:txBody>
      </p:sp>
      <p:sp>
        <p:nvSpPr>
          <p:cNvPr id="19" name="Овал 32"/>
          <p:cNvSpPr/>
          <p:nvPr/>
        </p:nvSpPr>
        <p:spPr>
          <a:xfrm>
            <a:off x="248877" y="4571236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 </a:t>
            </a:r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500" y="989923"/>
            <a:ext cx="7214722" cy="5767831"/>
          </a:xfrm>
          <a:prstGeom prst="rect">
            <a:avLst/>
          </a:prstGeom>
        </p:spPr>
      </p:pic>
      <p:sp>
        <p:nvSpPr>
          <p:cNvPr id="20" name="Овал 32"/>
          <p:cNvSpPr/>
          <p:nvPr/>
        </p:nvSpPr>
        <p:spPr>
          <a:xfrm>
            <a:off x="265813" y="5231626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31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0" y="341088"/>
            <a:ext cx="1386838" cy="432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84151" y="5708650"/>
            <a:ext cx="952500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33401" y="6064250"/>
            <a:ext cx="533400" cy="211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07259" y="773088"/>
            <a:ext cx="5241073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Shape 3341"/>
          <p:cNvSpPr/>
          <p:nvPr/>
        </p:nvSpPr>
        <p:spPr>
          <a:xfrm>
            <a:off x="338254" y="813802"/>
            <a:ext cx="6096000" cy="36009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Open Sans"/>
              </a:rPr>
              <a:t>Математика 5, 6 классы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Open Sans"/>
              </a:rPr>
              <a:t>Физика 7, 8, 9 класс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Open Sans"/>
              </a:rPr>
              <a:t>Литература 5, 6, 7, 8, 9, 11 классы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Open Sans"/>
              </a:rPr>
              <a:t>Английский язык 2, 3, 4, 5, 6, 7, 8, 9 классы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Open Sans"/>
              </a:rPr>
              <a:t>География 5, 6, 7, 8, 9, 10, 11 классы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Open Sans"/>
              </a:rPr>
              <a:t>Русский язык 1, 2, 3, 4, 5, 6, 7, 8, 9 классы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Open Sans"/>
              </a:rPr>
              <a:t>История России 6, 7, 8, 9, 10 классы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Open Sans"/>
              </a:rPr>
              <a:t>Всеобщая история 5, 6, 7, 8, 9 класс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Open Sans"/>
              </a:rPr>
              <a:t>Алгебра 7, 8, 9 классы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Open Sans"/>
              </a:rPr>
              <a:t>Геометрия 7, 8, 9 класс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Open Sans"/>
              </a:rPr>
              <a:t>ОБЖ 5, 6, 7, 8, 9 классы</a:t>
            </a:r>
          </a:p>
        </p:txBody>
      </p:sp>
      <p:sp>
        <p:nvSpPr>
          <p:cNvPr id="9" name="Shape 3341"/>
          <p:cNvSpPr/>
          <p:nvPr/>
        </p:nvSpPr>
        <p:spPr>
          <a:xfrm>
            <a:off x="5796079" y="823327"/>
            <a:ext cx="6096000" cy="36009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Open Sans"/>
              </a:rPr>
              <a:t>Математика 1, 2, 3, 4 классы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Open Sans"/>
              </a:rPr>
              <a:t>Обществознание 6, 7, 8, 9 классы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Open Sans"/>
              </a:rPr>
              <a:t>Физика 7 класс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Open Sans"/>
              </a:rPr>
              <a:t>Технология 5, 6, 7, 8 классы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Open Sans"/>
              </a:rPr>
              <a:t>Химия 8, 9, 11 классы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Open Sans"/>
              </a:rPr>
              <a:t>Биология 5, 6, 7, 8, 9, 11 классы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Open Sans"/>
              </a:rPr>
              <a:t>Литературное чтение 1, 2, 3, 4 классы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Open Sans"/>
              </a:rPr>
              <a:t>Окружающий мир 1, 2, 3, 4 классы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Open Sans"/>
              </a:rPr>
              <a:t>Немецкий язык 2, 3, 4 класс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Open Sans"/>
              </a:rPr>
              <a:t>Китайский язык 5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Open Sans"/>
              </a:rPr>
              <a:t>класс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Open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Open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Open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Open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Open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Open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Char char="•"/>
              <a:tabLst/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5010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3137"/>
          <p:cNvSpPr txBox="1"/>
          <p:nvPr/>
        </p:nvSpPr>
        <p:spPr>
          <a:xfrm>
            <a:off x="302077" y="1304432"/>
            <a:ext cx="4704821" cy="5175509"/>
          </a:xfrm>
          <a:prstGeom prst="rect">
            <a:avLst/>
          </a:prstGeom>
          <a:solidFill>
            <a:srgbClr val="F7CAAC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000"/>
              <a:buFontTx/>
              <a:buNone/>
              <a:tabLst/>
              <a:defRPr/>
            </a:pP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428" name="Shape 34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0200" y="341088"/>
            <a:ext cx="1386838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9" name="Shape 3429"/>
          <p:cNvSpPr txBox="1"/>
          <p:nvPr/>
        </p:nvSpPr>
        <p:spPr>
          <a:xfrm>
            <a:off x="637189" y="1844040"/>
            <a:ext cx="4182813" cy="274773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Open Sans"/>
              </a:rPr>
              <a:t>Универсальная образовательная платформа, обслуживающая потребности: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Open Sans"/>
              </a:rPr>
              <a:t>учителей,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Open Sans"/>
              </a:rPr>
              <a:t>школы,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Open Sans"/>
              </a:rPr>
              <a:t>учеников,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Open Sans"/>
              </a:rPr>
              <a:t>органов управления образованием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Open Sans"/>
              </a:rPr>
              <a:t>и других участников образовательного процесса.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Open Sans"/>
              <a:ea typeface="Calibri"/>
              <a:cs typeface="Calibri"/>
              <a:sym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Open Sans"/>
              </a:rPr>
              <a:t>Основа создания целостной цифровой прозрачной образовательной </a:t>
            </a: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Open Sans"/>
              </a:rPr>
              <a:t>среды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32" name="Shape 3432"/>
          <p:cNvSpPr txBox="1">
            <a:spLocks noGrp="1"/>
          </p:cNvSpPr>
          <p:nvPr>
            <p:ph type="ctrTitle"/>
          </p:nvPr>
        </p:nvSpPr>
        <p:spPr>
          <a:xfrm>
            <a:off x="203834" y="-441871"/>
            <a:ext cx="10024814" cy="13135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635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pen Sans"/>
              <a:buNone/>
            </a:pPr>
            <a:r>
              <a:rPr lang="ru-RU" sz="4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LECTA завтра</a:t>
            </a:r>
            <a:endParaRPr sz="44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33" name="Shape 3433"/>
          <p:cNvSpPr/>
          <p:nvPr/>
        </p:nvSpPr>
        <p:spPr>
          <a:xfrm>
            <a:off x="334962" y="871719"/>
            <a:ext cx="3549190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34" name="Shape 3434" descr="https://lh4.googleusercontent.com/iQw8LtMOQ9SIh-3wWMsIqvHw-J0ZxU7ZCMiJ7v6KfA5Ayg3GYjDwtLDuoXd8vtxGQxOMGNOFj1gaF6aUz1ZIBSgZtHAMYQlfgTd1a2u1C69DdaCkJgZQXqFVyr4BIJ4OjXJcjulhUOw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6808" y="1844040"/>
            <a:ext cx="3291840" cy="3169920"/>
          </a:xfrm>
          <a:prstGeom prst="rect">
            <a:avLst/>
          </a:prstGeom>
          <a:noFill/>
          <a:ln>
            <a:noFill/>
          </a:ln>
        </p:spPr>
      </p:pic>
      <p:sp>
        <p:nvSpPr>
          <p:cNvPr id="3435" name="Shape 3435"/>
          <p:cNvSpPr txBox="1"/>
          <p:nvPr/>
        </p:nvSpPr>
        <p:spPr>
          <a:xfrm>
            <a:off x="7874001" y="1270000"/>
            <a:ext cx="1354666" cy="461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Ученик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75707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36" name="Shape 3436"/>
          <p:cNvSpPr txBox="1"/>
          <p:nvPr/>
        </p:nvSpPr>
        <p:spPr>
          <a:xfrm>
            <a:off x="10279447" y="2573869"/>
            <a:ext cx="1354666" cy="461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Школа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37" name="Shape 3437"/>
          <p:cNvSpPr txBox="1"/>
          <p:nvPr/>
        </p:nvSpPr>
        <p:spPr>
          <a:xfrm>
            <a:off x="9551314" y="5030893"/>
            <a:ext cx="2305724" cy="120032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Органы управления образованием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38" name="Shape 3438"/>
          <p:cNvSpPr txBox="1"/>
          <p:nvPr/>
        </p:nvSpPr>
        <p:spPr>
          <a:xfrm>
            <a:off x="5520268" y="5151103"/>
            <a:ext cx="2709334" cy="8309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Дополнительное образование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39" name="Shape 3439"/>
          <p:cNvSpPr txBox="1"/>
          <p:nvPr/>
        </p:nvSpPr>
        <p:spPr>
          <a:xfrm>
            <a:off x="5497477" y="2592391"/>
            <a:ext cx="1354666" cy="4616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Учитель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7786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1" y="-174998"/>
            <a:ext cx="13994353" cy="70523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6699" y="112759"/>
            <a:ext cx="9183054" cy="1313590"/>
          </a:xfrm>
        </p:spPr>
        <p:txBody>
          <a:bodyPr>
            <a:noAutofit/>
          </a:bodyPr>
          <a:lstStyle/>
          <a:p>
            <a:pPr marL="6350" algn="l"/>
            <a:r>
              <a:rPr lang="ru-RU" sz="4000" b="1" dirty="0">
                <a:latin typeface="Open Sans" charset="0"/>
                <a:ea typeface="Open Sans" charset="0"/>
                <a:cs typeface="Open Sans" charset="0"/>
              </a:rPr>
              <a:t>Индивидуальные образовательные траектории</a:t>
            </a:r>
            <a:endParaRPr lang="ru-RU" sz="4400" b="1" spc="-15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4961" y="1401048"/>
            <a:ext cx="7843839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0" y="341088"/>
            <a:ext cx="1386838" cy="432000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87436" y="1858461"/>
            <a:ext cx="6530816" cy="705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Построение обучающего курса для конкретного ученика на основе его личного прогресса, возможность быстро корректировать программу</a:t>
            </a:r>
          </a:p>
        </p:txBody>
      </p:sp>
      <p:sp>
        <p:nvSpPr>
          <p:cNvPr id="10" name="Овал 9"/>
          <p:cNvSpPr/>
          <p:nvPr/>
        </p:nvSpPr>
        <p:spPr>
          <a:xfrm>
            <a:off x="334963" y="2026341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387435" y="3098622"/>
            <a:ext cx="6995221" cy="1451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Анализ в реальном времени ответов/результатов учащегося с тем, чтобы сделать акценты на плохо усвоенных темах, повторить забытое, дать возможность ученику двигаться в том темпе, который  для него оптимален</a:t>
            </a:r>
          </a:p>
        </p:txBody>
      </p:sp>
      <p:sp>
        <p:nvSpPr>
          <p:cNvPr id="13" name="Овал 12"/>
          <p:cNvSpPr/>
          <p:nvPr/>
        </p:nvSpPr>
        <p:spPr>
          <a:xfrm>
            <a:off x="334963" y="3266502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387436" y="4950876"/>
            <a:ext cx="6995221" cy="2195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Использование методических подходов, соответствующих особенностям восприятия конкретного ученика</a:t>
            </a:r>
          </a:p>
        </p:txBody>
      </p:sp>
      <p:sp>
        <p:nvSpPr>
          <p:cNvPr id="15" name="Овал 14"/>
          <p:cNvSpPr/>
          <p:nvPr/>
        </p:nvSpPr>
        <p:spPr>
          <a:xfrm>
            <a:off x="334964" y="5097493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55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C:\Users\zgonnik.m\Desktop\00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4667259"/>
            <a:ext cx="12192000" cy="2190741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76336" y="4857761"/>
            <a:ext cx="10363200" cy="2124097"/>
          </a:xfrm>
        </p:spPr>
        <p:txBody>
          <a:bodyPr>
            <a:noAutofit/>
          </a:bodyPr>
          <a:lstStyle/>
          <a:p>
            <a:pPr algn="ctr"/>
            <a:r>
              <a:rPr lang="ru-RU" sz="2667" dirty="0">
                <a:solidFill>
                  <a:schemeClr val="bg1"/>
                </a:solidFill>
              </a:rPr>
              <a:t>Введение шахмат в образовательный процесс школы  </a:t>
            </a:r>
            <a:br>
              <a:rPr lang="ru-RU" sz="2667" dirty="0">
                <a:solidFill>
                  <a:schemeClr val="bg1"/>
                </a:solidFill>
              </a:rPr>
            </a:br>
            <a:r>
              <a:rPr lang="ru-RU" sz="2667" dirty="0">
                <a:solidFill>
                  <a:schemeClr val="bg1"/>
                </a:solidFill>
              </a:rPr>
              <a:t>посредством  учебно-методического комплекса</a:t>
            </a:r>
            <a:br>
              <a:rPr lang="ru-RU" sz="2667" dirty="0">
                <a:solidFill>
                  <a:schemeClr val="bg1"/>
                </a:solidFill>
              </a:rPr>
            </a:br>
            <a:r>
              <a:rPr lang="ru-RU" sz="2667" dirty="0">
                <a:solidFill>
                  <a:schemeClr val="bg1"/>
                </a:solidFill>
              </a:rPr>
              <a:t> корпорации </a:t>
            </a:r>
            <a:r>
              <a:rPr lang="ru-RU" sz="2667" dirty="0" smtClean="0">
                <a:solidFill>
                  <a:schemeClr val="bg1"/>
                </a:solidFill>
              </a:rPr>
              <a:t>«Российский </a:t>
            </a:r>
            <a:r>
              <a:rPr lang="ru-RU" sz="2667" dirty="0">
                <a:solidFill>
                  <a:schemeClr val="bg1"/>
                </a:solidFill>
              </a:rPr>
              <a:t>учебник»</a:t>
            </a:r>
            <a:br>
              <a:rPr lang="ru-RU" sz="2667" dirty="0">
                <a:solidFill>
                  <a:schemeClr val="bg1"/>
                </a:solidFill>
              </a:rPr>
            </a:br>
            <a:r>
              <a:rPr lang="ru-RU" sz="2667" dirty="0">
                <a:solidFill>
                  <a:schemeClr val="bg1"/>
                </a:solidFill>
              </a:rPr>
              <a:t/>
            </a:r>
            <a:br>
              <a:rPr lang="ru-RU" sz="2667" dirty="0">
                <a:solidFill>
                  <a:schemeClr val="bg1"/>
                </a:solidFill>
              </a:rPr>
            </a:br>
            <a:endParaRPr lang="ru-RU" sz="2667" dirty="0">
              <a:solidFill>
                <a:schemeClr val="bg1"/>
              </a:solidFill>
            </a:endParaRPr>
          </a:p>
        </p:txBody>
      </p:sp>
      <p:pic>
        <p:nvPicPr>
          <p:cNvPr id="8" name="Picture 8" descr="C:\Users\zgonnik.m\Desktop\0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28" y="239365"/>
            <a:ext cx="1619261" cy="577612"/>
          </a:xfrm>
          <a:prstGeom prst="rect">
            <a:avLst/>
          </a:prstGeom>
          <a:noFill/>
        </p:spPr>
      </p:pic>
      <p:pic>
        <p:nvPicPr>
          <p:cNvPr id="9" name="Picture 9" descr="C:\Users\zgonnik.m\Desktop\0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557" y="239365"/>
            <a:ext cx="2505960" cy="6178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1097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</a:t>
            </a:r>
          </a:p>
        </p:txBody>
      </p:sp>
      <p:pic>
        <p:nvPicPr>
          <p:cNvPr id="18" name="Picture 3" descr="C:\Users\zgonnik.m\Downloads\shutterstock_4080108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7238" y="1377950"/>
            <a:ext cx="8224761" cy="5480049"/>
          </a:xfrm>
          <a:prstGeom prst="rect">
            <a:avLst/>
          </a:prstGeom>
          <a:noFill/>
        </p:spPr>
      </p:pic>
      <p:sp>
        <p:nvSpPr>
          <p:cNvPr id="12" name="Треугольник 7"/>
          <p:cNvSpPr/>
          <p:nvPr/>
        </p:nvSpPr>
        <p:spPr>
          <a:xfrm rot="10800000">
            <a:off x="3525225" y="1378008"/>
            <a:ext cx="2064231" cy="5479993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1378008"/>
            <a:ext cx="4547025" cy="54799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85232" y="3736222"/>
            <a:ext cx="4385968" cy="2965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Всероссийский проект поддержки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распространения инновационного опыта школ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23917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Все регионы РФ</a:t>
            </a:r>
          </a:p>
          <a:p>
            <a:pPr marL="0" marR="0" lvl="0" indent="23917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ЭФУ в каждом классе</a:t>
            </a:r>
          </a:p>
          <a:p>
            <a:pPr marL="0" marR="0" lvl="0" indent="23917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Адресная методическая поддержка</a:t>
            </a:r>
          </a:p>
          <a:p>
            <a:pPr marL="0" marR="0" lvl="0" indent="23917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Распространение передового опыта</a:t>
            </a:r>
          </a:p>
          <a:p>
            <a:pPr marL="0" marR="0" lvl="0" indent="23917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СМИ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6720" y="3119120"/>
            <a:ext cx="2545080" cy="447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1897" y="3081179"/>
            <a:ext cx="30225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drofa-ventana.ru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5532" y="1804233"/>
            <a:ext cx="365856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ШКОЛА, ОТКРЫТАЯ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ИННОВАЦИЯМ</a:t>
            </a: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67769" y="476230"/>
            <a:ext cx="3143271" cy="501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4895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190478"/>
            <a:ext cx="10972800" cy="76200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2C3393"/>
                </a:solidFill>
              </a:rPr>
              <a:t>Развитие</a:t>
            </a:r>
            <a:r>
              <a:rPr lang="ru-RU" sz="3733" dirty="0">
                <a:solidFill>
                  <a:srgbClr val="005CAB"/>
                </a:solidFill>
              </a:rPr>
              <a:t> </a:t>
            </a:r>
            <a:r>
              <a:rPr lang="ru-RU" sz="3200" b="1" dirty="0">
                <a:solidFill>
                  <a:srgbClr val="2C3393"/>
                </a:solidFill>
              </a:rPr>
              <a:t>шахмат</a:t>
            </a:r>
            <a:r>
              <a:rPr lang="ru-RU" sz="3733" dirty="0">
                <a:solidFill>
                  <a:srgbClr val="005CAB"/>
                </a:solidFill>
              </a:rPr>
              <a:t>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71453" y="3976659"/>
            <a:ext cx="4953035" cy="1785967"/>
          </a:xfrm>
        </p:spPr>
        <p:txBody>
          <a:bodyPr anchor="t"/>
          <a:lstStyle/>
          <a:p>
            <a:pPr fontAlgn="base">
              <a:spcBef>
                <a:spcPts val="0"/>
              </a:spcBef>
            </a:pPr>
            <a:r>
              <a:rPr lang="ru-RU" sz="1600" b="0" dirty="0"/>
              <a:t>«Страна гордится своей шахматной школой</a:t>
            </a:r>
          </a:p>
          <a:p>
            <a:pPr fontAlgn="base">
              <a:spcBef>
                <a:spcPts val="0"/>
              </a:spcBef>
            </a:pPr>
            <a:r>
              <a:rPr lang="ru-RU" sz="1600" b="0" dirty="0"/>
              <a:t>и выдающимися гроссмейстерами прошлого</a:t>
            </a:r>
          </a:p>
          <a:p>
            <a:pPr fontAlgn="base">
              <a:spcBef>
                <a:spcPts val="0"/>
              </a:spcBef>
            </a:pPr>
            <a:r>
              <a:rPr lang="ru-RU" sz="1600" b="0" dirty="0"/>
              <a:t>и настоящего…необходимо, чтобы шахматы развивались по всей стране…»</a:t>
            </a:r>
          </a:p>
          <a:p>
            <a:pPr fontAlgn="base">
              <a:spcBef>
                <a:spcPts val="0"/>
              </a:spcBef>
            </a:pPr>
            <a:r>
              <a:rPr lang="ru-RU" sz="1600" b="0" i="1" dirty="0"/>
              <a:t>23.12.2016 </a:t>
            </a:r>
          </a:p>
          <a:p>
            <a:pPr>
              <a:spcBef>
                <a:spcPts val="0"/>
              </a:spcBef>
            </a:pPr>
            <a:endParaRPr lang="ru-RU" sz="1867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71454" y="3286108"/>
            <a:ext cx="5048285" cy="857256"/>
          </a:xfrm>
        </p:spPr>
        <p:txBody>
          <a:bodyPr>
            <a:noAutofit/>
          </a:bodyPr>
          <a:lstStyle/>
          <a:p>
            <a:pPr marL="0">
              <a:spcBef>
                <a:spcPts val="0"/>
              </a:spcBef>
              <a:buNone/>
            </a:pPr>
            <a:r>
              <a:rPr lang="ru-RU" sz="1867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Владимир Владимирович Путин,</a:t>
            </a:r>
            <a:endParaRPr lang="ru-RU" sz="1867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>
              <a:spcBef>
                <a:spcPts val="0"/>
              </a:spcBef>
              <a:buNone/>
            </a:pPr>
            <a:r>
              <a:rPr lang="ru-RU" sz="18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Президент Российской Федерации: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002869" y="3952864"/>
            <a:ext cx="5808172" cy="2333657"/>
          </a:xfrm>
        </p:spPr>
        <p:txBody>
          <a:bodyPr anchor="t">
            <a:normAutofit/>
          </a:bodyPr>
          <a:lstStyle/>
          <a:p>
            <a:r>
              <a:rPr lang="ru-RU" sz="1600" b="0" dirty="0"/>
              <a:t>«Я убеждена, что в школе должны играть в шахматы. Со статистикой трудно спорить. В нашей стране и за рубежом у детей, которые играют в шахматы в школе, показатели успеваемости выше на 35–40%. Эта интеллектуальная игра развивает ребенка».</a:t>
            </a:r>
          </a:p>
          <a:p>
            <a:r>
              <a:rPr lang="ru-RU" sz="1600" b="0" i="1" dirty="0"/>
              <a:t>01.08.2017 (из интервью газете «Известия»)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6002866" y="3262296"/>
            <a:ext cx="5427172" cy="785817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  <a:buNone/>
            </a:pPr>
            <a:r>
              <a:rPr lang="ru-RU" sz="18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Ольга Юрьевна Васильева,</a:t>
            </a:r>
          </a:p>
          <a:p>
            <a:pPr marL="0">
              <a:spcBef>
                <a:spcPts val="0"/>
              </a:spcBef>
              <a:buNone/>
            </a:pPr>
            <a:r>
              <a:rPr lang="ru-RU" sz="1867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Министр образования и науки</a:t>
            </a:r>
            <a:r>
              <a:rPr lang="ru-RU" sz="18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:</a:t>
            </a:r>
          </a:p>
          <a:p>
            <a:pPr marL="0">
              <a:spcBef>
                <a:spcPts val="0"/>
              </a:spcBef>
              <a:buNone/>
            </a:pPr>
            <a:endParaRPr lang="ru-RU" sz="1867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1" name="Picture 2" descr="Картинки по запросу Ольга Юрьевна Васильев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142985"/>
            <a:ext cx="3333781" cy="2143145"/>
          </a:xfrm>
          <a:prstGeom prst="rect">
            <a:avLst/>
          </a:prstGeom>
          <a:noFill/>
        </p:spPr>
      </p:pic>
      <p:pic>
        <p:nvPicPr>
          <p:cNvPr id="46088" name="Picture 8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713" y="1142984"/>
            <a:ext cx="3796431" cy="2143147"/>
          </a:xfrm>
          <a:prstGeom prst="rect">
            <a:avLst/>
          </a:prstGeom>
          <a:noFill/>
        </p:spPr>
      </p:pic>
      <p:pic>
        <p:nvPicPr>
          <p:cNvPr id="9" name="Изображение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0" y="341088"/>
            <a:ext cx="138683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85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058"/>
            <a:ext cx="10972800" cy="125358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2C3393"/>
                </a:solidFill>
              </a:rPr>
              <a:t>Учебно-методический</a:t>
            </a:r>
            <a:br>
              <a:rPr lang="ru-RU" sz="3200" b="1" dirty="0">
                <a:solidFill>
                  <a:srgbClr val="2C3393"/>
                </a:solidFill>
              </a:rPr>
            </a:br>
            <a:r>
              <a:rPr lang="ru-RU" sz="3200" b="1" dirty="0">
                <a:solidFill>
                  <a:srgbClr val="2C3393"/>
                </a:solidFill>
              </a:rPr>
              <a:t>комплекс</a:t>
            </a:r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445" y="2017165"/>
            <a:ext cx="2095515" cy="301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7313101" y="2504004"/>
            <a:ext cx="4138139" cy="2531568"/>
          </a:xfrm>
        </p:spPr>
        <p:txBody>
          <a:bodyPr>
            <a:normAutofit/>
          </a:bodyPr>
          <a:lstStyle/>
          <a:p>
            <a:pPr marL="243411" indent="-243411">
              <a:buSzPct val="100000"/>
              <a:defRPr sz="2800"/>
            </a:pPr>
            <a:r>
              <a:rPr lang="ru-RU" sz="1867" dirty="0">
                <a:solidFill>
                  <a:srgbClr val="161616"/>
                </a:solidFill>
                <a:ea typeface="Calibri" charset="0"/>
                <a:cs typeface="Calibri" charset="0"/>
              </a:rPr>
              <a:t>Начальный курс (5-6 классы)</a:t>
            </a:r>
          </a:p>
          <a:p>
            <a:pPr marL="243411" indent="-243411">
              <a:buSzPct val="100000"/>
              <a:defRPr sz="2800"/>
            </a:pPr>
            <a:r>
              <a:rPr lang="ru-RU" sz="1867" dirty="0">
                <a:solidFill>
                  <a:srgbClr val="161616"/>
                </a:solidFill>
                <a:ea typeface="Calibri" charset="0"/>
                <a:cs typeface="Calibri" charset="0"/>
              </a:rPr>
              <a:t>Тактика (7-9 классы)</a:t>
            </a:r>
          </a:p>
          <a:p>
            <a:pPr marL="243411" indent="-243411">
              <a:buSzPct val="100000"/>
              <a:defRPr sz="2800"/>
            </a:pPr>
            <a:r>
              <a:rPr lang="ru-RU" sz="1867" dirty="0">
                <a:solidFill>
                  <a:srgbClr val="161616"/>
                </a:solidFill>
                <a:ea typeface="Calibri" charset="0"/>
                <a:cs typeface="Calibri" charset="0"/>
              </a:rPr>
              <a:t>Стратегия (10-11 классы)</a:t>
            </a:r>
          </a:p>
          <a:p>
            <a:pPr marL="243411" indent="-243411">
              <a:buSzPct val="100000"/>
              <a:defRPr sz="2800"/>
            </a:pPr>
            <a:r>
              <a:rPr lang="ru-RU" sz="1867" dirty="0">
                <a:solidFill>
                  <a:srgbClr val="161616"/>
                </a:solidFill>
                <a:ea typeface="Calibri" charset="0"/>
                <a:cs typeface="Calibri" charset="0"/>
              </a:rPr>
              <a:t>Методические пособия</a:t>
            </a:r>
          </a:p>
          <a:p>
            <a:pPr marL="243411" indent="-243411">
              <a:buSzPct val="100000"/>
              <a:defRPr sz="2800"/>
            </a:pPr>
            <a:r>
              <a:rPr lang="ru-RU" sz="1867" dirty="0">
                <a:solidFill>
                  <a:srgbClr val="161616"/>
                </a:solidFill>
                <a:ea typeface="Calibri" charset="0"/>
                <a:cs typeface="Calibri" charset="0"/>
              </a:rPr>
              <a:t>Электронная форма учебников (уникальный интерактивный УМК с </a:t>
            </a:r>
            <a:r>
              <a:rPr lang="ru-RU" sz="1867" dirty="0" err="1">
                <a:solidFill>
                  <a:srgbClr val="161616"/>
                </a:solidFill>
                <a:ea typeface="Calibri" charset="0"/>
                <a:cs typeface="Calibri" charset="0"/>
              </a:rPr>
              <a:t>мультимедийными</a:t>
            </a:r>
            <a:r>
              <a:rPr lang="ru-RU" sz="1867" dirty="0">
                <a:solidFill>
                  <a:srgbClr val="161616"/>
                </a:solidFill>
                <a:ea typeface="Calibri" charset="0"/>
                <a:cs typeface="Calibri" charset="0"/>
              </a:rPr>
              <a:t> элементами).</a:t>
            </a:r>
          </a:p>
          <a:p>
            <a:pPr marL="243411" indent="-243411"/>
            <a:endParaRPr lang="ru-RU" sz="1867" dirty="0">
              <a:solidFill>
                <a:srgbClr val="161616"/>
              </a:solidFill>
              <a:ea typeface="Calibri" charset="0"/>
              <a:cs typeface="Calibri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4165" y="2017164"/>
            <a:ext cx="2095515" cy="301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34702" y="2017041"/>
            <a:ext cx="2093412" cy="3018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95238" y="2017164"/>
            <a:ext cx="2093412" cy="3018408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Прямоугольник 7"/>
          <p:cNvSpPr/>
          <p:nvPr/>
        </p:nvSpPr>
        <p:spPr>
          <a:xfrm>
            <a:off x="2734703" y="2017164"/>
            <a:ext cx="2093412" cy="3018408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" name="Прямоугольник 10"/>
          <p:cNvSpPr/>
          <p:nvPr/>
        </p:nvSpPr>
        <p:spPr>
          <a:xfrm>
            <a:off x="4974166" y="2017164"/>
            <a:ext cx="2093412" cy="3018408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3" name="Изображение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0" y="341088"/>
            <a:ext cx="138683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3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2C3393"/>
                </a:solidFill>
              </a:rPr>
              <a:t>Структура линии УМК по шахматам</a:t>
            </a:r>
            <a:br>
              <a:rPr lang="ru-RU" sz="3200" b="1" dirty="0">
                <a:solidFill>
                  <a:srgbClr val="2C3393"/>
                </a:solidFill>
              </a:rPr>
            </a:br>
            <a:r>
              <a:rPr lang="ru-RU" sz="3200" b="1" dirty="0">
                <a:solidFill>
                  <a:srgbClr val="2C3393"/>
                </a:solidFill>
              </a:rPr>
              <a:t>сопровождается интерактивной поддержкой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2785474" y="3520141"/>
            <a:ext cx="1047757" cy="714380"/>
          </a:xfrm>
        </p:spPr>
        <p:txBody>
          <a:bodyPr>
            <a:normAutofit fontScale="62500" lnSpcReduction="20000"/>
          </a:bodyPr>
          <a:lstStyle/>
          <a:p>
            <a:r>
              <a:rPr lang="ru-RU" sz="8800" dirty="0"/>
              <a:t>+</a:t>
            </a:r>
          </a:p>
        </p:txBody>
      </p:sp>
      <p:pic>
        <p:nvPicPr>
          <p:cNvPr id="7" name="image21-small.jpg" descr="image21-small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40760" y="4088468"/>
            <a:ext cx="4478928" cy="229964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Содержимое 11"/>
          <p:cNvSpPr>
            <a:spLocks noGrp="1"/>
          </p:cNvSpPr>
          <p:nvPr>
            <p:ph sz="quarter" idx="4"/>
          </p:nvPr>
        </p:nvSpPr>
        <p:spPr>
          <a:xfrm>
            <a:off x="6193372" y="1919796"/>
            <a:ext cx="5389033" cy="3951288"/>
          </a:xfrm>
        </p:spPr>
        <p:txBody>
          <a:bodyPr>
            <a:normAutofit/>
          </a:bodyPr>
          <a:lstStyle/>
          <a:p>
            <a:pPr marL="241294" indent="-241294"/>
            <a:r>
              <a:rPr lang="ru-RU" sz="2133" dirty="0"/>
              <a:t>ИНТЕРАКТИВНЫЕ КНИГИ С БОЛЬШИМ    КОЛИЧЕСТВОМ ДИНАМИЧЕСКОГО  КОНТЕНТА</a:t>
            </a:r>
          </a:p>
          <a:p>
            <a:pPr marL="241294" indent="-241294"/>
            <a:r>
              <a:rPr lang="ru-RU" sz="2133" dirty="0"/>
              <a:t>ВЗАИМОДЕЙСТВИЕ С ЧИТАТЕЛЕМ</a:t>
            </a:r>
          </a:p>
          <a:p>
            <a:pPr marL="241294" indent="-241294"/>
            <a:r>
              <a:rPr lang="ru-RU" sz="2133" dirty="0"/>
              <a:t>ПРОСТОТА В ИСПОЛЬЗОВАНИИ</a:t>
            </a:r>
          </a:p>
          <a:p>
            <a:pPr marL="241294" indent="-241294"/>
            <a:r>
              <a:rPr lang="ru-RU" sz="2133" dirty="0"/>
              <a:t>МОБИЛЬНОСТЬ</a:t>
            </a:r>
          </a:p>
          <a:p>
            <a:endParaRPr lang="ru-RU" sz="2133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444" y="1773867"/>
            <a:ext cx="1318147" cy="189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18436" y="1773867"/>
            <a:ext cx="1318147" cy="189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4227" y="1773745"/>
            <a:ext cx="1316824" cy="189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804237" y="1773867"/>
            <a:ext cx="1316824" cy="1898676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6" name="Прямоугольник 15"/>
          <p:cNvSpPr/>
          <p:nvPr/>
        </p:nvSpPr>
        <p:spPr>
          <a:xfrm>
            <a:off x="2364228" y="1773867"/>
            <a:ext cx="1316824" cy="1898676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7" name="Прямоугольник 16"/>
          <p:cNvSpPr/>
          <p:nvPr/>
        </p:nvSpPr>
        <p:spPr>
          <a:xfrm>
            <a:off x="3918437" y="1773867"/>
            <a:ext cx="1316824" cy="1898676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8" name="Изображение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0" y="341088"/>
            <a:ext cx="138683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3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082" y="116051"/>
            <a:ext cx="9792847" cy="1313590"/>
          </a:xfrm>
        </p:spPr>
        <p:txBody>
          <a:bodyPr>
            <a:noAutofit/>
          </a:bodyPr>
          <a:lstStyle/>
          <a:p>
            <a:pPr marL="6350" algn="l"/>
            <a:r>
              <a:rPr lang="ru-RU" sz="4000" b="1" smtClean="0">
                <a:latin typeface="Open Sans" charset="0"/>
                <a:ea typeface="Open Sans" charset="0"/>
                <a:cs typeface="Open Sans" charset="0"/>
              </a:rPr>
              <a:t>С чего начать?</a:t>
            </a:r>
            <a:endParaRPr lang="ru-RU" sz="4400" b="1" spc="-15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4962" y="1404340"/>
            <a:ext cx="3915305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387435" y="2107670"/>
            <a:ext cx="10348297" cy="4293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00000"/>
              </a:lnSpc>
            </a:pPr>
            <a:r>
              <a:rPr lang="en-US" sz="3200" b="1" dirty="0">
                <a:solidFill>
                  <a:srgbClr val="FF0000"/>
                </a:solidFill>
                <a:latin typeface="Open Sans" charset="0"/>
                <a:ea typeface="Open Sans" charset="0"/>
                <a:cs typeface="Open Sans" charset="0"/>
              </a:rPr>
              <a:t>5books </a:t>
            </a:r>
            <a:r>
              <a:rPr lang="en-US" sz="3200" dirty="0">
                <a:latin typeface="Open Sans" charset="0"/>
                <a:ea typeface="Open Sans" charset="0"/>
                <a:cs typeface="Open Sans" charset="0"/>
              </a:rPr>
              <a:t>– </a:t>
            </a:r>
            <a:r>
              <a:rPr lang="ru-RU" sz="3200" b="1" dirty="0">
                <a:latin typeface="Open Sans" charset="0"/>
                <a:ea typeface="Open Sans" charset="0"/>
                <a:cs typeface="Open Sans" charset="0"/>
              </a:rPr>
              <a:t>любые 5 ЭФУ из каталога бесплатно </a:t>
            </a:r>
            <a:r>
              <a:rPr lang="ru-RU" sz="3200" dirty="0">
                <a:latin typeface="Open Sans" charset="0"/>
                <a:ea typeface="Open Sans" charset="0"/>
                <a:cs typeface="Open Sans" charset="0"/>
              </a:rPr>
              <a:t>на 30 календарных дней</a:t>
            </a:r>
          </a:p>
          <a:p>
            <a:pPr algn="l" fontAlgn="base">
              <a:lnSpc>
                <a:spcPct val="100000"/>
              </a:lnSpc>
            </a:pPr>
            <a:r>
              <a:rPr lang="ru-RU" sz="3200" b="1" dirty="0">
                <a:latin typeface="Open Sans" charset="0"/>
                <a:ea typeface="Open Sans" charset="0"/>
                <a:cs typeface="Open Sans" charset="0"/>
              </a:rPr>
              <a:t>Классные работы и </a:t>
            </a:r>
            <a:r>
              <a:rPr lang="ru-RU" sz="3200" b="1" dirty="0" smtClean="0">
                <a:latin typeface="Open Sans" charset="0"/>
                <a:ea typeface="Open Sans" charset="0"/>
                <a:cs typeface="Open Sans" charset="0"/>
              </a:rPr>
              <a:t>Контрольная работа </a:t>
            </a:r>
            <a:r>
              <a:rPr lang="ru-RU" sz="3200" dirty="0">
                <a:latin typeface="Open Sans" charset="0"/>
                <a:ea typeface="Open Sans" charset="0"/>
                <a:cs typeface="Open Sans" charset="0"/>
              </a:rPr>
              <a:t>– бесплатно для </a:t>
            </a:r>
            <a:r>
              <a:rPr lang="ru-RU" sz="3200" dirty="0" smtClean="0">
                <a:latin typeface="Open Sans" charset="0"/>
                <a:ea typeface="Open Sans" charset="0"/>
                <a:cs typeface="Open Sans" charset="0"/>
              </a:rPr>
              <a:t>учителей</a:t>
            </a:r>
            <a:endParaRPr lang="ru-RU" sz="3200" dirty="0">
              <a:latin typeface="Open Sans" charset="0"/>
              <a:ea typeface="Open Sans" charset="0"/>
              <a:cs typeface="Open Sans" charset="0"/>
            </a:endParaRPr>
          </a:p>
          <a:p>
            <a:pPr algn="l" fontAlgn="base">
              <a:lnSpc>
                <a:spcPct val="100000"/>
              </a:lnSpc>
            </a:pPr>
            <a:r>
              <a:rPr lang="ru-RU" sz="3200" dirty="0">
                <a:latin typeface="Open Sans" charset="0"/>
                <a:ea typeface="Open Sans" charset="0"/>
                <a:cs typeface="Open Sans" charset="0"/>
              </a:rPr>
              <a:t>Проект </a:t>
            </a:r>
            <a:r>
              <a:rPr lang="ru-RU" sz="3200" dirty="0" smtClean="0">
                <a:latin typeface="Open Sans" charset="0"/>
                <a:ea typeface="Open Sans" charset="0"/>
                <a:cs typeface="Open Sans" charset="0"/>
              </a:rPr>
              <a:t>корпорации </a:t>
            </a:r>
            <a:r>
              <a:rPr lang="ru-RU" sz="3200" dirty="0">
                <a:latin typeface="Open Sans" charset="0"/>
                <a:ea typeface="Open Sans" charset="0"/>
                <a:cs typeface="Open Sans" charset="0"/>
              </a:rPr>
              <a:t>«Российский учебник» - </a:t>
            </a:r>
            <a:r>
              <a:rPr lang="ru-RU" sz="3200" b="1" dirty="0">
                <a:latin typeface="Open Sans" charset="0"/>
                <a:ea typeface="Open Sans" charset="0"/>
                <a:cs typeface="Open Sans" charset="0"/>
              </a:rPr>
              <a:t>«Школа, открытая инновациям»</a:t>
            </a:r>
          </a:p>
          <a:p>
            <a:pPr algn="l" fontAlgn="base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 fontAlgn="base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 fontAlgn="base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34963" y="2353933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387436" y="3047136"/>
            <a:ext cx="6622964" cy="1236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34964" y="3469140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387433" y="3677359"/>
            <a:ext cx="6995221" cy="811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667309" y="4041128"/>
            <a:ext cx="6995221" cy="811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7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0" y="341088"/>
            <a:ext cx="1386838" cy="432000"/>
          </a:xfrm>
          <a:prstGeom prst="rect">
            <a:avLst/>
          </a:prstGeom>
        </p:spPr>
      </p:pic>
      <p:sp>
        <p:nvSpPr>
          <p:cNvPr id="18" name="Овал 14"/>
          <p:cNvSpPr/>
          <p:nvPr/>
        </p:nvSpPr>
        <p:spPr>
          <a:xfrm>
            <a:off x="334967" y="4587673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9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082" y="116051"/>
            <a:ext cx="9792847" cy="1018977"/>
          </a:xfrm>
        </p:spPr>
        <p:txBody>
          <a:bodyPr>
            <a:noAutofit/>
          </a:bodyPr>
          <a:lstStyle/>
          <a:p>
            <a:pPr algn="l"/>
            <a:r>
              <a:rPr lang="ru-RU" sz="4400" b="1" dirty="0"/>
              <a:t>Как заказать </a:t>
            </a:r>
            <a:r>
              <a:rPr lang="ru-RU" sz="4400" b="1" dirty="0" smtClean="0"/>
              <a:t>школам?</a:t>
            </a:r>
            <a:endParaRPr lang="en-US" sz="4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34962" y="1404340"/>
            <a:ext cx="5019463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429766" y="1768191"/>
            <a:ext cx="10348297" cy="4545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AutoNum type="arabicParenBoth"/>
            </a:pPr>
            <a:r>
              <a:rPr lang="ru-RU" sz="2000" dirty="0" smtClean="0"/>
              <a:t>На </a:t>
            </a:r>
            <a:r>
              <a:rPr lang="ru-RU" sz="2000" dirty="0"/>
              <a:t>сайте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lecta.ru</a:t>
            </a:r>
            <a:r>
              <a:rPr lang="en-US" sz="2000" dirty="0"/>
              <a:t> </a:t>
            </a:r>
            <a:endParaRPr lang="ru-RU" sz="2000" dirty="0" smtClean="0"/>
          </a:p>
          <a:p>
            <a:pPr marL="457200" indent="-457200" algn="l">
              <a:buAutoNum type="arabicParenBoth"/>
            </a:pPr>
            <a:r>
              <a:rPr lang="ru-RU" sz="2000" dirty="0" smtClean="0"/>
              <a:t>Через </a:t>
            </a:r>
            <a:r>
              <a:rPr lang="ru-RU" sz="2000" b="1" u="sng" dirty="0" smtClean="0"/>
              <a:t>партнёра</a:t>
            </a:r>
            <a:r>
              <a:rPr lang="ru-RU" sz="2000" dirty="0" smtClean="0"/>
              <a:t> </a:t>
            </a:r>
            <a:r>
              <a:rPr lang="ru-RU" sz="2000" dirty="0"/>
              <a:t>в вашем </a:t>
            </a:r>
            <a:r>
              <a:rPr lang="ru-RU" sz="2000" dirty="0" smtClean="0"/>
              <a:t>регионе</a:t>
            </a:r>
          </a:p>
          <a:p>
            <a:pPr algn="l"/>
            <a:r>
              <a:rPr lang="ru-RU" dirty="0" smtClean="0"/>
              <a:t>                                                       </a:t>
            </a:r>
            <a:endParaRPr lang="ru-RU" dirty="0" smtClean="0"/>
          </a:p>
          <a:p>
            <a:pPr algn="l"/>
            <a:r>
              <a:rPr lang="ru-RU" sz="2000" dirty="0" smtClean="0"/>
              <a:t> </a:t>
            </a:r>
            <a:r>
              <a:rPr lang="ru-RU" sz="3600" b="1" dirty="0" smtClean="0"/>
              <a:t>Научный центр «Полюс»</a:t>
            </a:r>
          </a:p>
          <a:p>
            <a:pPr algn="l"/>
            <a:r>
              <a:rPr lang="ru-RU" sz="3600" dirty="0" smtClean="0"/>
              <a:t>+7 (3822) 529-333,</a:t>
            </a:r>
          </a:p>
          <a:p>
            <a:pPr algn="l"/>
            <a:r>
              <a:rPr lang="ru-RU" sz="3600" dirty="0" smtClean="0"/>
              <a:t>+7 (3822</a:t>
            </a:r>
            <a:r>
              <a:rPr lang="ru-RU" sz="3600" dirty="0"/>
              <a:t>) </a:t>
            </a:r>
            <a:r>
              <a:rPr lang="ru-RU" sz="3600" dirty="0" smtClean="0"/>
              <a:t>528-999</a:t>
            </a:r>
            <a:endParaRPr lang="ru-RU" sz="3600" dirty="0"/>
          </a:p>
          <a:p>
            <a:pPr algn="l"/>
            <a:r>
              <a:rPr lang="en-US" sz="3600" dirty="0"/>
              <a:t>rma_73@mail.ru</a:t>
            </a:r>
            <a:endParaRPr lang="ru-RU" sz="3600" dirty="0"/>
          </a:p>
          <a:p>
            <a:pPr algn="r"/>
            <a:endParaRPr lang="ru-RU" sz="2000" dirty="0"/>
          </a:p>
          <a:p>
            <a:pPr algn="l" fontAlgn="base">
              <a:lnSpc>
                <a:spcPct val="100000"/>
              </a:lnSpc>
            </a:pPr>
            <a:endParaRPr lang="ru-RU" sz="2000" b="1" dirty="0" smtClean="0">
              <a:latin typeface="Open Sans" charset="0"/>
              <a:ea typeface="Open Sans" charset="0"/>
              <a:cs typeface="Open Sans" charset="0"/>
              <a:hlinkClick r:id="rId3"/>
            </a:endParaRPr>
          </a:p>
          <a:p>
            <a:pPr algn="l" fontAlgn="base">
              <a:lnSpc>
                <a:spcPct val="100000"/>
              </a:lnSpc>
            </a:pPr>
            <a:endParaRPr lang="ru-RU" sz="2000" dirty="0" smtClean="0">
              <a:latin typeface="Open Sans" charset="0"/>
              <a:ea typeface="Open Sans" charset="0"/>
              <a:cs typeface="Open Sans" charset="0"/>
            </a:endParaRPr>
          </a:p>
          <a:p>
            <a:pPr algn="l" fontAlgn="base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  <a:p>
            <a:pPr algn="l" fontAlgn="base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34963" y="1996890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387436" y="3047136"/>
            <a:ext cx="6622964" cy="1236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34964" y="2371832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387433" y="3677359"/>
            <a:ext cx="6995221" cy="811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667309" y="4041128"/>
            <a:ext cx="6995221" cy="811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00000"/>
              </a:lnSpc>
            </a:pPr>
            <a:endParaRPr lang="ru-RU" sz="2000" dirty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7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0" y="341088"/>
            <a:ext cx="1386838" cy="43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938" y="3135033"/>
            <a:ext cx="5170951" cy="229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9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007770" y="2164960"/>
            <a:ext cx="468051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/>
            <a:r>
              <a:rPr lang="ru-RU" sz="4000" b="1" dirty="0">
                <a:solidFill>
                  <a:prstClr val="black"/>
                </a:solidFill>
                <a:latin typeface="Calibri Light" charset="0"/>
                <a:ea typeface="Calibri Light" charset="0"/>
                <a:cs typeface="Calibri Light" charset="0"/>
              </a:rPr>
              <a:t>Маргарита Рыжкова</a:t>
            </a:r>
          </a:p>
          <a:p>
            <a:pPr algn="ctr" defTabSz="457200" fontAlgn="base"/>
            <a:r>
              <a:rPr lang="en-US" sz="3200" dirty="0" smtClean="0">
                <a:solidFill>
                  <a:prstClr val="black"/>
                </a:solidFill>
                <a:latin typeface="Calibri Light" charset="0"/>
                <a:ea typeface="Calibri Light" charset="0"/>
                <a:cs typeface="Calibri Light" charset="0"/>
                <a:hlinkClick r:id="rId3"/>
              </a:rPr>
              <a:t>ryzhkova@lecta.ru</a:t>
            </a:r>
            <a:endParaRPr lang="ru-RU" sz="3200" dirty="0" smtClean="0">
              <a:solidFill>
                <a:prstClr val="black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algn="ctr" defTabSz="457200" fontAlgn="base"/>
            <a:r>
              <a:rPr lang="ru-RU" sz="3200" dirty="0" smtClean="0">
                <a:solidFill>
                  <a:prstClr val="black"/>
                </a:solidFill>
                <a:latin typeface="Calibri Light" charset="0"/>
                <a:ea typeface="Calibri Light" charset="0"/>
                <a:cs typeface="Calibri Light" charset="0"/>
              </a:rPr>
              <a:t>8 (916) 879-43-83</a:t>
            </a:r>
            <a:endParaRPr lang="en-US" sz="3200" dirty="0">
              <a:solidFill>
                <a:prstClr val="black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algn="ctr" defTabSz="457200" fontAlgn="base"/>
            <a:endParaRPr lang="ru-RU" sz="3000" dirty="0">
              <a:solidFill>
                <a:prstClr val="black"/>
              </a:solidFill>
              <a:latin typeface="Calibri Light" charset="0"/>
              <a:ea typeface="Calibri Light" charset="0"/>
              <a:cs typeface="Calibri Light" charset="0"/>
              <a:hlinkClick r:id="rId4"/>
            </a:endParaRPr>
          </a:p>
          <a:p>
            <a:pPr algn="ctr" defTabSz="457200" fontAlgn="base"/>
            <a:r>
              <a:rPr lang="en-US" sz="2800" dirty="0">
                <a:solidFill>
                  <a:prstClr val="black"/>
                </a:solidFill>
                <a:latin typeface="Calibri Light" charset="0"/>
                <a:ea typeface="Calibri Light" charset="0"/>
                <a:cs typeface="Calibri Light" charset="0"/>
                <a:hlinkClick r:id="rId4"/>
              </a:rPr>
              <a:t>www.lecta.ru</a:t>
            </a:r>
            <a:r>
              <a:rPr lang="en-US" sz="2800" dirty="0">
                <a:solidFill>
                  <a:prstClr val="black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</a:p>
          <a:p>
            <a:pPr algn="ctr" defTabSz="457200" fontAlgn="base"/>
            <a:r>
              <a:rPr lang="en-US" sz="2800" dirty="0">
                <a:solidFill>
                  <a:prstClr val="black"/>
                </a:solidFill>
                <a:latin typeface="Calibri Light" charset="0"/>
                <a:ea typeface="Calibri Light" charset="0"/>
                <a:cs typeface="Calibri Light" charset="0"/>
              </a:rPr>
              <a:t>8 800 555-46-68</a:t>
            </a:r>
          </a:p>
          <a:p>
            <a:pPr algn="ctr" defTabSz="457200" fontAlgn="base"/>
            <a:r>
              <a:rPr lang="en-US" sz="2800" dirty="0">
                <a:solidFill>
                  <a:prstClr val="black"/>
                </a:solidFill>
                <a:latin typeface="Calibri Light" charset="0"/>
                <a:ea typeface="Calibri Light" charset="0"/>
                <a:cs typeface="Calibri Light" charset="0"/>
              </a:rPr>
              <a:t>support@lecta.ru</a:t>
            </a:r>
            <a:endParaRPr lang="ru-RU" sz="2800" dirty="0">
              <a:solidFill>
                <a:prstClr val="black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10" name="Изображение 9" descr="LECTA-logotype-ne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330" y="615768"/>
            <a:ext cx="3030095" cy="9410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798" y="5901896"/>
            <a:ext cx="2893910" cy="6366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548680"/>
            <a:ext cx="4582663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3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zgonnik.m\Downloads\Фото для баннера ИОС+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240" y="1238235"/>
            <a:ext cx="7524760" cy="5619767"/>
          </a:xfrm>
          <a:prstGeom prst="rect">
            <a:avLst/>
          </a:prstGeom>
          <a:noFill/>
        </p:spPr>
      </p:pic>
      <p:sp>
        <p:nvSpPr>
          <p:cNvPr id="12" name="Треугольник 7"/>
          <p:cNvSpPr/>
          <p:nvPr/>
        </p:nvSpPr>
        <p:spPr>
          <a:xfrm rot="10800000">
            <a:off x="3769065" y="1378008"/>
            <a:ext cx="2064231" cy="547999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378008"/>
            <a:ext cx="4775200" cy="547999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12192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6720" y="2987040"/>
            <a:ext cx="2545080" cy="447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31897" y="2949099"/>
            <a:ext cx="30225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drofa-ventana.ru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5232" y="3472062"/>
            <a:ext cx="4385968" cy="3457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Всероссийский проект поддержки и развития школьных информационно-библиотечных центров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39178" marR="0" lvl="0" indent="-23917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Все регионы РФ</a:t>
            </a:r>
          </a:p>
          <a:p>
            <a:pPr marL="239178" marR="0" lvl="0" indent="-23917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Возможности цифровой платформы LECTA – каждой библиотеке: </a:t>
            </a:r>
          </a:p>
          <a:p>
            <a:pPr marL="239178" marR="0" lvl="0" indent="-23917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ЭФУ, интерактивное приложение</a:t>
            </a:r>
          </a:p>
          <a:p>
            <a:pPr marL="239178" marR="0" lvl="0" indent="-23917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к атласам, классическая художественная литература, словари, энциклопедии</a:t>
            </a:r>
          </a:p>
          <a:p>
            <a:pPr marL="239178" marR="0" lvl="0" indent="-23917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Всесторонняя методическая поддержка </a:t>
            </a:r>
          </a:p>
          <a:p>
            <a:pPr marL="0" marR="0" lvl="0" indent="23917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5532" y="1773753"/>
            <a:ext cx="4950266" cy="10770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ИНФОРМАЦИОННО-ОБРАЗОВАТЕЛЬНАЯ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СРЕДА СОВРЕМЕННОЙ ШКОЛЬНОЙ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БИБЛИОТЕКИ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67769" y="476230"/>
            <a:ext cx="3143271" cy="501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3565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303976"/>
            <a:ext cx="9144000" cy="133893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spc="-100" dirty="0" smtClean="0">
                <a:latin typeface="Cambria" panose="02040503050406030204" pitchFamily="18" charset="0"/>
                <a:ea typeface="Open Sans Semibold" charset="0"/>
                <a:cs typeface="Open Sans Semibold" charset="0"/>
              </a:rPr>
              <a:t> </a:t>
            </a:r>
            <a:r>
              <a:rPr lang="ru-RU" sz="3400" b="1" spc="-100" dirty="0" smtClean="0">
                <a:latin typeface="Open Sans"/>
                <a:ea typeface="Open Sans Semibold" charset="0"/>
                <a:cs typeface="Open Sans Semibold" charset="0"/>
              </a:rPr>
              <a:t>«</a:t>
            </a:r>
            <a:r>
              <a:rPr lang="ru-RU" sz="3400" b="1" dirty="0">
                <a:latin typeface="Open Sans"/>
              </a:rPr>
              <a:t>Развитие цифрового образования. </a:t>
            </a:r>
            <a:endParaRPr lang="ru-RU" sz="3400" b="1" dirty="0" smtClean="0">
              <a:latin typeface="Open Sans"/>
            </a:endParaRPr>
          </a:p>
          <a:p>
            <a:pPr>
              <a:lnSpc>
                <a:spcPct val="100000"/>
              </a:lnSpc>
            </a:pPr>
            <a:r>
              <a:rPr lang="ru-RU" sz="3400" b="1" dirty="0" smtClean="0">
                <a:latin typeface="Open Sans"/>
              </a:rPr>
              <a:t>От </a:t>
            </a:r>
            <a:r>
              <a:rPr lang="ru-RU" sz="3400" b="1" dirty="0">
                <a:latin typeface="Open Sans"/>
              </a:rPr>
              <a:t>электронных форм учебников к инновационной цифровой образовательной среде</a:t>
            </a:r>
            <a:r>
              <a:rPr lang="en-US" sz="3400" b="1" dirty="0">
                <a:latin typeface="Open Sans"/>
              </a:rPr>
              <a:t> – </a:t>
            </a:r>
            <a:r>
              <a:rPr lang="ru-RU" sz="3400" b="1" dirty="0">
                <a:latin typeface="Open Sans"/>
              </a:rPr>
              <a:t>помощника учителя и ученика»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687711" y="6198432"/>
            <a:ext cx="946171" cy="4589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35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 Condensed Light" charset="0"/>
                <a:ea typeface="Open Sans Condensed Light" charset="0"/>
                <a:cs typeface="Open Sans Condensed Light" charset="0"/>
              </a:rPr>
              <a:t>2018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Open Sans Condensed Light" charset="0"/>
              <a:ea typeface="Open Sans Condensed Light" charset="0"/>
              <a:cs typeface="Open Sans Condensed Light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579" y="4583237"/>
            <a:ext cx="2797521" cy="871428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83237"/>
            <a:ext cx="3875846" cy="88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0" y="341088"/>
            <a:ext cx="1386838" cy="432000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36785" y="482500"/>
            <a:ext cx="9686148" cy="9411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350" algn="l"/>
            <a:r>
              <a:rPr lang="en-US" sz="4000" b="1" dirty="0" smtClean="0">
                <a:latin typeface="Open Sans" charset="0"/>
                <a:ea typeface="Open Sans" charset="0"/>
                <a:cs typeface="Open Sans" charset="0"/>
              </a:rPr>
              <a:t>LECTA – </a:t>
            </a:r>
            <a:r>
              <a:rPr lang="ru-RU" sz="4000" b="1" dirty="0">
                <a:latin typeface="Open Sans" charset="0"/>
                <a:ea typeface="Open Sans" charset="0"/>
                <a:cs typeface="Open Sans" charset="0"/>
              </a:rPr>
              <a:t>цифровая образовательная платформа </a:t>
            </a:r>
            <a:endParaRPr lang="ru-RU" sz="4400" b="1" spc="-15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7" name="Прямоугольник 11"/>
          <p:cNvSpPr/>
          <p:nvPr/>
        </p:nvSpPr>
        <p:spPr>
          <a:xfrm>
            <a:off x="334961" y="1410821"/>
            <a:ext cx="6277505" cy="45719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3" descr="C:\Users\zgonnik.m\Desktop\17-05-23-Презентация-запуск-РУ-FI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06270" y="2520937"/>
            <a:ext cx="6402663" cy="4353996"/>
          </a:xfrm>
          <a:prstGeom prst="rect">
            <a:avLst/>
          </a:prstGeom>
          <a:noFill/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300814" y="2179905"/>
            <a:ext cx="5182540" cy="4203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2000" dirty="0" smtClean="0">
                <a:latin typeface="Open Sans" charset="0"/>
                <a:ea typeface="Open Sans" charset="0"/>
                <a:cs typeface="Open Sans" charset="0"/>
              </a:rPr>
              <a:t/>
            </a:r>
            <a:br>
              <a:rPr lang="ru-RU" sz="2000" dirty="0" smtClean="0">
                <a:latin typeface="Open Sans" charset="0"/>
                <a:ea typeface="Open Sans" charset="0"/>
                <a:cs typeface="Open Sans" charset="0"/>
              </a:rPr>
            </a:br>
            <a:r>
              <a:rPr lang="ru-RU" sz="2000" dirty="0" smtClean="0">
                <a:latin typeface="Open Sans" charset="0"/>
                <a:ea typeface="Open Sans" charset="0"/>
                <a:cs typeface="Open Sans" charset="0"/>
              </a:rPr>
              <a:t/>
            </a:r>
            <a:br>
              <a:rPr lang="ru-RU" sz="2000" dirty="0" smtClean="0">
                <a:latin typeface="Open Sans" charset="0"/>
                <a:ea typeface="Open Sans" charset="0"/>
                <a:cs typeface="Open Sans" charset="0"/>
              </a:rPr>
            </a:br>
            <a:endParaRPr lang="en-US" sz="2000" dirty="0" smtClean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433679" y="3060421"/>
            <a:ext cx="5372591" cy="4203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2000" dirty="0" smtClean="0">
                <a:latin typeface="Open Sans" charset="0"/>
                <a:ea typeface="Open Sans" charset="0"/>
                <a:cs typeface="Open Sans" charset="0"/>
              </a:rPr>
              <a:t>Старт проекта – декабрь 2015</a:t>
            </a:r>
            <a:endParaRPr lang="ru-RU" sz="140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r>
              <a:rPr lang="ru-RU" sz="2000">
                <a:latin typeface="Open Sans" charset="0"/>
                <a:ea typeface="Open Sans" charset="0"/>
                <a:cs typeface="Open Sans" charset="0"/>
              </a:rPr>
              <a:t>Запуск в коммерческую эксплуатацию – ноябрь 2016</a:t>
            </a:r>
          </a:p>
          <a:p>
            <a:pPr algn="l">
              <a:lnSpc>
                <a:spcPct val="100000"/>
              </a:lnSpc>
            </a:pPr>
            <a:r>
              <a:rPr lang="ru-RU" sz="2000">
                <a:latin typeface="Open Sans" charset="0"/>
                <a:ea typeface="Open Sans" charset="0"/>
                <a:cs typeface="Open Sans" charset="0"/>
              </a:rPr>
              <a:t>Начало 2017 года – масштабная апробация сервисов </a:t>
            </a:r>
            <a:r>
              <a:rPr lang="en-US" sz="2000">
                <a:latin typeface="Open Sans" charset="0"/>
                <a:ea typeface="Open Sans" charset="0"/>
                <a:cs typeface="Open Sans" charset="0"/>
              </a:rPr>
              <a:t>LECTA </a:t>
            </a:r>
            <a:r>
              <a:rPr lang="ru-RU" sz="2000">
                <a:latin typeface="Open Sans" charset="0"/>
                <a:ea typeface="Open Sans" charset="0"/>
                <a:cs typeface="Open Sans" charset="0"/>
              </a:rPr>
              <a:t>в ряде регионов</a:t>
            </a:r>
          </a:p>
          <a:p>
            <a:pPr algn="l">
              <a:lnSpc>
                <a:spcPct val="100000"/>
              </a:lnSpc>
            </a:pPr>
            <a:r>
              <a:rPr lang="ru-RU" sz="2000">
                <a:latin typeface="Open Sans" charset="0"/>
                <a:ea typeface="Open Sans" charset="0"/>
                <a:cs typeface="Open Sans" charset="0"/>
              </a:rPr>
              <a:t>Курсы повышения квалификации для учителей – июнь 2017</a:t>
            </a:r>
          </a:p>
          <a:p>
            <a:pPr algn="l">
              <a:lnSpc>
                <a:spcPct val="100000"/>
              </a:lnSpc>
            </a:pPr>
            <a:r>
              <a:rPr lang="ru-RU" sz="2000">
                <a:solidFill>
                  <a:srgbClr val="FF0000"/>
                </a:solidFill>
                <a:latin typeface="Open Sans" charset="0"/>
                <a:ea typeface="Open Sans" charset="0"/>
                <a:cs typeface="Open Sans" charset="0"/>
              </a:rPr>
              <a:t>Новые сервисы для учителей – Классная работа, Контрольная работа – сентябрь 2017</a:t>
            </a:r>
          </a:p>
          <a:p>
            <a:pPr algn="l">
              <a:lnSpc>
                <a:spcPct val="100000"/>
              </a:lnSpc>
            </a:pPr>
            <a:endParaRPr lang="ru-RU" sz="200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Овал 4"/>
          <p:cNvSpPr/>
          <p:nvPr/>
        </p:nvSpPr>
        <p:spPr>
          <a:xfrm>
            <a:off x="368829" y="3657518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 </a:t>
            </a:r>
            <a:endParaRPr lang="ru-RU"/>
          </a:p>
        </p:txBody>
      </p:sp>
      <p:sp>
        <p:nvSpPr>
          <p:cNvPr id="14" name="Овал 4"/>
          <p:cNvSpPr/>
          <p:nvPr/>
        </p:nvSpPr>
        <p:spPr>
          <a:xfrm>
            <a:off x="368832" y="3217263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 </a:t>
            </a:r>
            <a:endParaRPr lang="ru-RU"/>
          </a:p>
        </p:txBody>
      </p:sp>
      <p:sp>
        <p:nvSpPr>
          <p:cNvPr id="16" name="Овал 4"/>
          <p:cNvSpPr/>
          <p:nvPr/>
        </p:nvSpPr>
        <p:spPr>
          <a:xfrm>
            <a:off x="368832" y="4419506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 </a:t>
            </a:r>
            <a:endParaRPr lang="ru-RU"/>
          </a:p>
        </p:txBody>
      </p:sp>
      <p:sp>
        <p:nvSpPr>
          <p:cNvPr id="18" name="Овал 4"/>
          <p:cNvSpPr/>
          <p:nvPr/>
        </p:nvSpPr>
        <p:spPr>
          <a:xfrm>
            <a:off x="385768" y="4978298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 </a:t>
            </a:r>
            <a:endParaRPr lang="ru-RU"/>
          </a:p>
        </p:txBody>
      </p:sp>
      <p:sp>
        <p:nvSpPr>
          <p:cNvPr id="19" name="Овал 4"/>
          <p:cNvSpPr/>
          <p:nvPr/>
        </p:nvSpPr>
        <p:spPr>
          <a:xfrm>
            <a:off x="368832" y="5858811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 </a:t>
            </a:r>
            <a:endParaRPr lang="ru-RU"/>
          </a:p>
        </p:txBody>
      </p:sp>
      <p:sp>
        <p:nvSpPr>
          <p:cNvPr id="20" name="Подзаголовок 2"/>
          <p:cNvSpPr txBox="1">
            <a:spLocks/>
          </p:cNvSpPr>
          <p:nvPr/>
        </p:nvSpPr>
        <p:spPr>
          <a:xfrm>
            <a:off x="285741" y="1688792"/>
            <a:ext cx="9533747" cy="1105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2000" b="1" dirty="0" smtClean="0">
                <a:effectLst/>
                <a:latin typeface="Open Sans Semibold" charset="0"/>
                <a:ea typeface="Open Sans Semibold" charset="0"/>
                <a:cs typeface="Open Sans Semibold" charset="0"/>
              </a:rPr>
              <a:t>Мы сотрудничаем с ведущими учеными и специалистами в области педагогики, психологии, физиологии </a:t>
            </a:r>
            <a:r>
              <a:rPr lang="ru-RU" sz="2000" b="1" dirty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  <a:t>для того, чтобы смоделировать образовательные решения и инструменты, которые будут нужны завтра, </a:t>
            </a:r>
            <a:br>
              <a:rPr lang="ru-RU" sz="2000" b="1" dirty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ru-RU" sz="2000" b="1" dirty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  <a:t>и начать создавать их сегодня</a:t>
            </a:r>
            <a:endParaRPr lang="ru-RU" sz="2000" b="1" dirty="0" smtClean="0">
              <a:effectLst/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89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91" y="-19029"/>
            <a:ext cx="13209646" cy="73042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3834" y="-441871"/>
            <a:ext cx="10024814" cy="1313590"/>
          </a:xfrm>
        </p:spPr>
        <p:txBody>
          <a:bodyPr>
            <a:noAutofit/>
          </a:bodyPr>
          <a:lstStyle/>
          <a:p>
            <a:pPr marL="6350" algn="l"/>
            <a:r>
              <a:rPr lang="en-US" sz="4000" b="1" dirty="0" smtClean="0">
                <a:latin typeface="Open Sans" charset="0"/>
                <a:ea typeface="Open Sans" charset="0"/>
                <a:cs typeface="Open Sans" charset="0"/>
              </a:rPr>
              <a:t>LECTA </a:t>
            </a:r>
            <a:r>
              <a:rPr lang="ru-RU" sz="4000" b="1" dirty="0" smtClean="0">
                <a:latin typeface="Open Sans" charset="0"/>
                <a:ea typeface="Open Sans" charset="0"/>
                <a:cs typeface="Open Sans" charset="0"/>
              </a:rPr>
              <a:t>вчера</a:t>
            </a:r>
            <a:endParaRPr lang="ru-RU" sz="4400" b="1" spc="-15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4962" y="876101"/>
            <a:ext cx="3166120" cy="46800"/>
          </a:xfrm>
          <a:prstGeom prst="rect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87435" y="2151931"/>
            <a:ext cx="6758432" cy="4282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2000">
                <a:latin typeface="Open Sans" charset="0"/>
                <a:ea typeface="Open Sans" charset="0"/>
                <a:cs typeface="Open Sans" charset="0"/>
              </a:rPr>
              <a:t>Более </a:t>
            </a:r>
            <a:r>
              <a:rPr lang="ru-RU" sz="2000" smtClean="0">
                <a:latin typeface="Open Sans" charset="0"/>
                <a:ea typeface="Open Sans" charset="0"/>
                <a:cs typeface="Open Sans" charset="0"/>
              </a:rPr>
              <a:t>600 </a:t>
            </a:r>
            <a:r>
              <a:rPr lang="ru-RU" sz="2000" dirty="0">
                <a:latin typeface="Open Sans" charset="0"/>
                <a:ea typeface="Open Sans" charset="0"/>
                <a:cs typeface="Open Sans" charset="0"/>
              </a:rPr>
              <a:t>наименований ЭФУ, </a:t>
            </a:r>
            <a:r>
              <a:rPr lang="ru-RU" sz="2000" dirty="0" smtClean="0">
                <a:latin typeface="Open Sans" charset="0"/>
                <a:ea typeface="Open Sans" charset="0"/>
                <a:cs typeface="Open Sans" charset="0"/>
              </a:rPr>
              <a:t>42</a:t>
            </a:r>
            <a: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  <a:t>%</a:t>
            </a:r>
            <a:r>
              <a:rPr lang="ru-RU" sz="2000" dirty="0" smtClean="0"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ru-RU" sz="2000" dirty="0">
                <a:latin typeface="Open Sans" charset="0"/>
                <a:ea typeface="Open Sans" charset="0"/>
                <a:cs typeface="Open Sans" charset="0"/>
              </a:rPr>
              <a:t>федерального перечня</a:t>
            </a:r>
          </a:p>
          <a:p>
            <a:pPr algn="l">
              <a:lnSpc>
                <a:spcPct val="100000"/>
              </a:lnSpc>
            </a:pPr>
            <a:r>
              <a:rPr lang="ru-RU" sz="2000" dirty="0" smtClean="0">
                <a:latin typeface="Open Sans" charset="0"/>
                <a:ea typeface="Open Sans" charset="0"/>
                <a:cs typeface="Open Sans" charset="0"/>
              </a:rPr>
              <a:t>Электронные издания с мультимедийными ресурсами, интерактивными заданиями и контекстным поиском</a:t>
            </a:r>
          </a:p>
          <a:p>
            <a:pPr algn="l">
              <a:lnSpc>
                <a:spcPct val="100000"/>
              </a:lnSpc>
            </a:pPr>
            <a:r>
              <a:rPr lang="ru-RU" sz="2000" dirty="0">
                <a:latin typeface="Open Sans" charset="0"/>
                <a:ea typeface="Open Sans" charset="0"/>
                <a:cs typeface="Open Sans" charset="0"/>
              </a:rPr>
              <a:t>Работа на компьютерах и планшетах, с любой операционной системой, с подключением </a:t>
            </a:r>
            <a:br>
              <a:rPr lang="ru-RU" sz="2000" dirty="0">
                <a:latin typeface="Open Sans" charset="0"/>
                <a:ea typeface="Open Sans" charset="0"/>
                <a:cs typeface="Open Sans" charset="0"/>
              </a:rPr>
            </a:br>
            <a:r>
              <a:rPr lang="ru-RU" sz="2000" dirty="0">
                <a:latin typeface="Open Sans" charset="0"/>
                <a:ea typeface="Open Sans" charset="0"/>
                <a:cs typeface="Open Sans" charset="0"/>
              </a:rPr>
              <a:t>к Интернет или без него</a:t>
            </a:r>
          </a:p>
          <a:p>
            <a:pPr algn="l">
              <a:lnSpc>
                <a:spcPct val="100000"/>
              </a:lnSpc>
            </a:pPr>
            <a:r>
              <a:rPr lang="ru-RU" sz="2000" dirty="0">
                <a:latin typeface="Open Sans" charset="0"/>
                <a:ea typeface="Open Sans" charset="0"/>
                <a:cs typeface="Open Sans" charset="0"/>
              </a:rPr>
              <a:t>Облачные технологии персонализации: </a:t>
            </a:r>
            <a:br>
              <a:rPr lang="ru-RU" sz="2000" dirty="0">
                <a:latin typeface="Open Sans" charset="0"/>
                <a:ea typeface="Open Sans" charset="0"/>
                <a:cs typeface="Open Sans" charset="0"/>
              </a:rPr>
            </a:br>
            <a:r>
              <a:rPr lang="ru-RU" sz="2000" dirty="0">
                <a:latin typeface="Open Sans" charset="0"/>
                <a:ea typeface="Open Sans" charset="0"/>
                <a:cs typeface="Open Sans" charset="0"/>
              </a:rPr>
              <a:t>закладки и заметки, настройки</a:t>
            </a:r>
          </a:p>
          <a:p>
            <a:pPr algn="l">
              <a:lnSpc>
                <a:spcPct val="100000"/>
              </a:lnSpc>
            </a:pPr>
            <a:r>
              <a:rPr lang="ru-RU" sz="2000" dirty="0">
                <a:latin typeface="Open Sans" charset="0"/>
                <a:ea typeface="Open Sans" charset="0"/>
                <a:cs typeface="Open Sans" charset="0"/>
              </a:rPr>
              <a:t>Инновационная модель обеспечения образовательных учреждений ЭФУ, повышающая эффективность расходования государственных средств (Книговыдачи)</a:t>
            </a: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  <a:p>
            <a:pPr algn="l">
              <a:lnSpc>
                <a:spcPct val="100000"/>
              </a:lnSpc>
            </a:pPr>
            <a:endParaRPr lang="ru-RU" sz="1400" dirty="0" smtClean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200" y="341088"/>
            <a:ext cx="1386838" cy="432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34963" y="2302878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 </a:t>
            </a:r>
            <a:endParaRPr lang="ru-RU"/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236786" y="1299333"/>
            <a:ext cx="8217667" cy="715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2000" b="1" dirty="0" smtClean="0">
                <a:effectLst/>
                <a:latin typeface="Open Sans Semibold" charset="0"/>
                <a:ea typeface="Open Sans Semibold" charset="0"/>
                <a:cs typeface="Open Sans Semibold" charset="0"/>
              </a:rPr>
              <a:t>Создание и дистрибуция ЭФУ и других электронных</a:t>
            </a:r>
            <a:br>
              <a:rPr lang="ru-RU" sz="2000" b="1" dirty="0" smtClean="0">
                <a:effectLst/>
                <a:latin typeface="Open Sans Semibold" charset="0"/>
                <a:ea typeface="Open Sans Semibold" charset="0"/>
                <a:cs typeface="Open Sans Semibold" charset="0"/>
              </a:rPr>
            </a:br>
            <a:r>
              <a:rPr lang="ru-RU" sz="2000" b="1" dirty="0" smtClean="0">
                <a:effectLst/>
                <a:latin typeface="Open Sans Semibold" charset="0"/>
                <a:ea typeface="Open Sans Semibold" charset="0"/>
                <a:cs typeface="Open Sans Semibold" charset="0"/>
              </a:rPr>
              <a:t>учебных изданий</a:t>
            </a:r>
          </a:p>
        </p:txBody>
      </p:sp>
      <p:sp>
        <p:nvSpPr>
          <p:cNvPr id="25" name="Овал 24"/>
          <p:cNvSpPr/>
          <p:nvPr/>
        </p:nvSpPr>
        <p:spPr>
          <a:xfrm>
            <a:off x="334963" y="3037360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 </a:t>
            </a:r>
            <a:endParaRPr lang="ru-RU"/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381085" y="2997784"/>
            <a:ext cx="5714915" cy="54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334962" y="3768708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 </a:t>
            </a:r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333822" y="4829867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 </a:t>
            </a:r>
            <a:endParaRPr lang="ru-RU"/>
          </a:p>
        </p:txBody>
      </p:sp>
      <p:sp>
        <p:nvSpPr>
          <p:cNvPr id="32" name="Подзаголовок 2"/>
          <p:cNvSpPr txBox="1">
            <a:spLocks/>
          </p:cNvSpPr>
          <p:nvPr/>
        </p:nvSpPr>
        <p:spPr>
          <a:xfrm>
            <a:off x="387435" y="4928907"/>
            <a:ext cx="6076865" cy="54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ru-RU" sz="14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333822" y="5553373"/>
            <a:ext cx="84666" cy="84666"/>
          </a:xfrm>
          <a:prstGeom prst="ellipse">
            <a:avLst/>
          </a:prstGeom>
          <a:solidFill>
            <a:srgbClr val="FF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63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7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9_Шаблон презентации РУ 16х9 новый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Тема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Российский учебник">
    <a:dk1>
      <a:srgbClr val="515151"/>
    </a:dk1>
    <a:lt1>
      <a:srgbClr val="FFFFFF"/>
    </a:lt1>
    <a:dk2>
      <a:srgbClr val="7B7B7B"/>
    </a:dk2>
    <a:lt2>
      <a:srgbClr val="FFFFFF"/>
    </a:lt2>
    <a:accent1>
      <a:srgbClr val="969696"/>
    </a:accent1>
    <a:accent2>
      <a:srgbClr val="0063B5"/>
    </a:accent2>
    <a:accent3>
      <a:srgbClr val="3BA6FF"/>
    </a:accent3>
    <a:accent4>
      <a:srgbClr val="75C1FF"/>
    </a:accent4>
    <a:accent5>
      <a:srgbClr val="A5A5A5"/>
    </a:accent5>
    <a:accent6>
      <a:srgbClr val="D8D8D8"/>
    </a:accent6>
    <a:hlink>
      <a:srgbClr val="005CAB"/>
    </a:hlink>
    <a:folHlink>
      <a:srgbClr val="A6A6A6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2700</TotalTime>
  <Words>2215</Words>
  <Application>Microsoft Office PowerPoint</Application>
  <PresentationFormat>Широкоэкранный</PresentationFormat>
  <Paragraphs>457</Paragraphs>
  <Slides>55</Slides>
  <Notes>48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55</vt:i4>
      </vt:variant>
    </vt:vector>
  </HeadingPairs>
  <TitlesOfParts>
    <vt:vector size="73" baseType="lpstr">
      <vt:lpstr>Microsoft YaHei</vt:lpstr>
      <vt:lpstr>Arial</vt:lpstr>
      <vt:lpstr>Calibri</vt:lpstr>
      <vt:lpstr>Calibri Light</vt:lpstr>
      <vt:lpstr>Cambria</vt:lpstr>
      <vt:lpstr>Open Sans</vt:lpstr>
      <vt:lpstr>Open Sans Condensed Light</vt:lpstr>
      <vt:lpstr>Open Sans Semibold</vt:lpstr>
      <vt:lpstr>Segoe UI</vt:lpstr>
      <vt:lpstr>Wingdings</vt:lpstr>
      <vt:lpstr>Тема Office</vt:lpstr>
      <vt:lpstr>4_Тема Office</vt:lpstr>
      <vt:lpstr>5_Тема Office</vt:lpstr>
      <vt:lpstr>7_Тема Office</vt:lpstr>
      <vt:lpstr>9_Шаблон презентации РУ 16х9 новый</vt:lpstr>
      <vt:lpstr>1_Тема Office</vt:lpstr>
      <vt:lpstr>8_Тема Office</vt:lpstr>
      <vt:lpstr>9_Тема Office</vt:lpstr>
      <vt:lpstr>Презентация PowerPoint</vt:lpstr>
      <vt:lpstr>Презентация PowerPoint</vt:lpstr>
      <vt:lpstr>Учебные издательства,  входящие в корпорацию «Российский учебник»</vt:lpstr>
      <vt:lpstr>ПРОЕКТЫ</vt:lpstr>
      <vt:lpstr>Презентация PowerPoint</vt:lpstr>
      <vt:lpstr>Презентация PowerPoint</vt:lpstr>
      <vt:lpstr>Презентация PowerPoint</vt:lpstr>
      <vt:lpstr>Презентация PowerPoint</vt:lpstr>
      <vt:lpstr>LECTA вчера</vt:lpstr>
      <vt:lpstr>Книговыдачи</vt:lpstr>
      <vt:lpstr> Нормативное обоснование введения в образовательный процесс электронных форм учебников </vt:lpstr>
      <vt:lpstr> Нормативное обоснование введения в образовательный процесс электронных форм учебников </vt:lpstr>
      <vt:lpstr>Заказать просто!</vt:lpstr>
      <vt:lpstr>ЭФУ расширяет возможности по работе с учебниками</vt:lpstr>
      <vt:lpstr>Презентация PowerPoint</vt:lpstr>
      <vt:lpstr>Если разобрать ЭФУ на его составные части, мы получим три компонента – «Теория», «Практика» и «Методика». Это три важнейшие составляющие ЭФУ.</vt:lpstr>
      <vt:lpstr>Свойства электронной формы учебника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Популярность растет</vt:lpstr>
      <vt:lpstr> Преимущества для закупки ЭФУ</vt:lpstr>
      <vt:lpstr>LECTA сегодня</vt:lpstr>
      <vt:lpstr>АТЛАС+. ОНЛАЙН ПРИЛОЖЕНИЕ К БУМАЖНЫМ АТЛАСАМ ПО ИСТОРИИ И ГЕОГРАФИИ</vt:lpstr>
      <vt:lpstr>Презентация PowerPoint</vt:lpstr>
      <vt:lpstr>ВПР ПО ПРЕДМЕТАМ (БЕСПЛАТНЫЙ ТРЕНАЖЕР) </vt:lpstr>
      <vt:lpstr>ОНЛАЙН КУРСЫ  ПОВЫШЕНИЯ КВАЛИФИКАЦИИ  </vt:lpstr>
      <vt:lpstr>ОНЛАЙН КУРСЫ  ПОВЫШЕНИЯ КВАЛИФИКАЦИИ  </vt:lpstr>
      <vt:lpstr>Презентация PowerPoint</vt:lpstr>
      <vt:lpstr>Презентация PowerPoint</vt:lpstr>
      <vt:lpstr>Презентация PowerPoint</vt:lpstr>
      <vt:lpstr>Презентация PowerPoint</vt:lpstr>
      <vt:lpstr>LECTA: Классная работа</vt:lpstr>
      <vt:lpstr>Презентация PowerPoint</vt:lpstr>
      <vt:lpstr>Презентация PowerPoint</vt:lpstr>
      <vt:lpstr>LECTA: Контрольная работа</vt:lpstr>
      <vt:lpstr>Презентация PowerPoint</vt:lpstr>
      <vt:lpstr>LECTA завтра</vt:lpstr>
      <vt:lpstr>Индивидуальные образовательные траектории</vt:lpstr>
      <vt:lpstr>Введение шахмат в образовательный процесс школы   посредством  учебно-методического комплекса  корпорации «Российский учебник»  </vt:lpstr>
      <vt:lpstr>Развитие шахмат </vt:lpstr>
      <vt:lpstr>Учебно-методический комплекс</vt:lpstr>
      <vt:lpstr>Структура линии УМК по шахматам сопровождается интерактивной поддержкой</vt:lpstr>
      <vt:lpstr>С чего начать?</vt:lpstr>
      <vt:lpstr>Как заказать школам?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LECTA:</dc:title>
  <dc:creator>пользователь Microsoft Office</dc:creator>
  <cp:lastModifiedBy>ryzhkova@lecta.ru</cp:lastModifiedBy>
  <cp:revision>188</cp:revision>
  <cp:lastPrinted>2017-07-14T06:07:50Z</cp:lastPrinted>
  <dcterms:created xsi:type="dcterms:W3CDTF">2017-07-12T06:32:36Z</dcterms:created>
  <dcterms:modified xsi:type="dcterms:W3CDTF">2018-05-08T17:40:04Z</dcterms:modified>
</cp:coreProperties>
</file>