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sldIdLst>
    <p:sldId id="256" r:id="rId2"/>
    <p:sldId id="259" r:id="rId3"/>
    <p:sldId id="262" r:id="rId4"/>
    <p:sldId id="260" r:id="rId5"/>
    <p:sldId id="263" r:id="rId6"/>
    <p:sldId id="264" r:id="rId7"/>
    <p:sldId id="265" r:id="rId8"/>
    <p:sldId id="266" r:id="rId9"/>
    <p:sldId id="267" r:id="rId10"/>
    <p:sldId id="26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14" autoAdjust="0"/>
    <p:restoredTop sz="94629" autoAdjust="0"/>
  </p:normalViewPr>
  <p:slideViewPr>
    <p:cSldViewPr>
      <p:cViewPr varScale="1">
        <p:scale>
          <a:sx n="110" d="100"/>
          <a:sy n="110" d="100"/>
        </p:scale>
        <p:origin x="1782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2D9574-C409-4E25-BAC8-C4452B7BF775}" type="datetimeFigureOut">
              <a:rPr lang="ru-RU" smtClean="0"/>
              <a:t>02.03.2017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30E1C7-1ED4-4D41-8773-C527150BB9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6997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28181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9821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69430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25507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39824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08192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34621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14024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9115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38A71-888F-4098-B8DB-4F0926576AD1}" type="datetime1">
              <a:rPr lang="ru-RU" smtClean="0"/>
              <a:t>02.03.2017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1294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FAF0F-6D33-4259-B650-5888ADBCE3ED}" type="datetime1">
              <a:rPr lang="ru-RU" smtClean="0"/>
              <a:t>02.03.2017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3682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FCA5E-E9D1-4896-B736-923C9AE4F3DD}" type="datetime1">
              <a:rPr lang="ru-RU" smtClean="0"/>
              <a:t>02.03.2017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5399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485C2-57DA-45DB-94CA-EE71E5425662}" type="datetime1">
              <a:rPr lang="ru-RU" smtClean="0"/>
              <a:t>02.03.2017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219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39397-B3EF-4FC0-8B6C-411CDF5F70FE}" type="datetime1">
              <a:rPr lang="ru-RU" smtClean="0"/>
              <a:t>02.03.2017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7989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9D0CB-26BF-4C85-9DEC-BE9CBA1139C8}" type="datetime1">
              <a:rPr lang="ru-RU" smtClean="0"/>
              <a:t>02.03.2017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5951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1029E-1AC1-440D-AABE-0A17D73E2682}" type="datetime1">
              <a:rPr lang="ru-RU" smtClean="0"/>
              <a:t>02.03.2017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906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A11CC-09E3-451B-8942-329794FEDDDE}" type="datetime1">
              <a:rPr lang="ru-RU" smtClean="0"/>
              <a:t>02.03.2017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2079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A908A-4DBE-43EB-AE27-84AF36FDF416}" type="datetime1">
              <a:rPr lang="ru-RU" smtClean="0"/>
              <a:t>02.03.2017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2224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57D38-253A-41B7-B3FF-1D8184EFBAA1}" type="datetime1">
              <a:rPr lang="ru-RU" smtClean="0"/>
              <a:t>02.03.2017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5345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55AC3-DDA7-4C16-9728-264BA456410B}" type="datetime1">
              <a:rPr lang="ru-RU" smtClean="0"/>
              <a:t>02.03.2017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7076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889C51-E247-4B20-BA87-7C4739B8CD06}" type="datetime1">
              <a:rPr lang="ru-RU" smtClean="0"/>
              <a:t>02.03.2017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6B9D09-C74D-4F7A-A3BD-940A6A18E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8947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47864" y="4221088"/>
            <a:ext cx="5760640" cy="1728192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>
                <a:solidFill>
                  <a:schemeClr val="bg1"/>
                </a:solidFill>
                <a:latin typeface="Constantia" pitchFamily="18" charset="0"/>
              </a:rPr>
              <a:t>График проведения аттестации педагогических работников, как приложение к распоряжению ДОО ТО</a:t>
            </a:r>
            <a:endParaRPr lang="ru-RU" sz="2400" dirty="0">
              <a:solidFill>
                <a:schemeClr val="bg1"/>
              </a:solidFill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6643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830888" y="6309320"/>
            <a:ext cx="2133600" cy="365125"/>
          </a:xfrm>
        </p:spPr>
        <p:txBody>
          <a:bodyPr/>
          <a:lstStyle/>
          <a:p>
            <a:fld id="{B46B9D09-C74D-4F7A-A3BD-940A6A18E41D}" type="slidenum">
              <a:rPr lang="ru-RU" sz="1800" smtClean="0">
                <a:solidFill>
                  <a:schemeClr val="accent5">
                    <a:lumMod val="75000"/>
                  </a:schemeClr>
                </a:solidFill>
              </a:rPr>
              <a:t>10</a:t>
            </a:fld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96058" y="332656"/>
            <a:ext cx="7056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Требования к оформлению графика</a:t>
            </a:r>
            <a:endParaRPr lang="ru-RU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940152" y="1196752"/>
            <a:ext cx="30243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Приложение___</a:t>
            </a:r>
          </a:p>
          <a:p>
            <a:pPr algn="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распоряжению</a:t>
            </a:r>
          </a:p>
          <a:p>
            <a:pPr algn="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Департамента общего образования</a:t>
            </a:r>
          </a:p>
          <a:p>
            <a:pPr algn="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Томской области</a:t>
            </a:r>
          </a:p>
          <a:p>
            <a:pPr algn="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 ___ -р от ________20__ г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7504" y="2708920"/>
            <a:ext cx="89289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График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 аттестации педагогических работников муниципального образования ________________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 в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целях установления квалификационной категории</a:t>
            </a:r>
          </a:p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_____________ 20___ г.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2468903"/>
              </p:ext>
            </p:extLst>
          </p:nvPr>
        </p:nvGraphicFramePr>
        <p:xfrm>
          <a:off x="323528" y="3861048"/>
          <a:ext cx="8568952" cy="24384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561898"/>
                <a:gridCol w="1334509"/>
                <a:gridCol w="1123797"/>
                <a:gridCol w="1334509"/>
                <a:gridCol w="1755933"/>
                <a:gridCol w="2458306"/>
              </a:tblGrid>
              <a:tr h="9084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1600" b="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Ф.И.О.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(в алфавитном порядке)</a:t>
                      </a:r>
                      <a:endParaRPr lang="ru-RU" sz="1600" b="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Заявленная кв. категория</a:t>
                      </a:r>
                      <a:endParaRPr lang="ru-RU" sz="1600" b="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Форма аттестации (очно/дистанционно)</a:t>
                      </a:r>
                      <a:endParaRPr lang="ru-RU" sz="1600" b="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Занимаемая должность, место работы</a:t>
                      </a:r>
                      <a:endParaRPr lang="ru-RU" sz="1600" b="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Ф.И.О. (полностью), должность,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 работы эксперта</a:t>
                      </a:r>
                      <a:endParaRPr lang="ru-RU" sz="1600" b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62700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600" b="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Смирнов Андрей Иванович</a:t>
                      </a:r>
                      <a:endParaRPr lang="ru-RU" sz="1600" b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первая</a:t>
                      </a:r>
                      <a:endParaRPr lang="ru-RU" sz="1600" b="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очно</a:t>
                      </a:r>
                      <a:endParaRPr lang="ru-RU" sz="1600" b="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учитель физической культуры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МАОУ СОШ №1 </a:t>
                      </a:r>
                      <a:endParaRPr lang="ru-RU" sz="1600" b="0" dirty="0" smtClean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lang="ru-RU" sz="1600" b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Александровское</a:t>
                      </a:r>
                      <a:endParaRPr lang="ru-RU" sz="1600" b="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600" b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Пичугина Олеся Владимировна, старший преподаватель ТОИПКРО</a:t>
                      </a:r>
                    </a:p>
                    <a:p>
                      <a:pPr marL="0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Минич Ольга Сергеевна, старший преподаватель ТОИПКРО</a:t>
                      </a:r>
                      <a:endParaRPr lang="ru-RU" sz="1600" b="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327558" y="6371456"/>
            <a:ext cx="3884590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Исполнитель: ФИО, 8-(38-….)…..-….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4914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830888" y="6309320"/>
            <a:ext cx="2133600" cy="365125"/>
          </a:xfrm>
        </p:spPr>
        <p:txBody>
          <a:bodyPr/>
          <a:lstStyle/>
          <a:p>
            <a:fld id="{B46B9D09-C74D-4F7A-A3BD-940A6A18E41D}" type="slidenum">
              <a:rPr lang="ru-RU" sz="1800" smtClean="0">
                <a:solidFill>
                  <a:schemeClr val="accent5">
                    <a:lumMod val="75000"/>
                  </a:schemeClr>
                </a:solidFill>
              </a:rPr>
              <a:t>2</a:t>
            </a:fld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96058" y="332656"/>
            <a:ext cx="7056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Требования к оформлению графика</a:t>
            </a:r>
            <a:endParaRPr lang="ru-RU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940152" y="1196752"/>
            <a:ext cx="30243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Приложение___</a:t>
            </a:r>
          </a:p>
          <a:p>
            <a:pPr algn="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распоряжению</a:t>
            </a:r>
          </a:p>
          <a:p>
            <a:pPr algn="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Департамента общего образования</a:t>
            </a:r>
          </a:p>
          <a:p>
            <a:pPr algn="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Томской области</a:t>
            </a:r>
          </a:p>
          <a:p>
            <a:pPr algn="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 ___ -р от ________20__ г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7504" y="2708920"/>
            <a:ext cx="89289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График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 аттестации педагогических работников муниципального образования ________________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 в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целях установления квалификационной категории</a:t>
            </a:r>
          </a:p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_____________ 20___ г.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1825233"/>
              </p:ext>
            </p:extLst>
          </p:nvPr>
        </p:nvGraphicFramePr>
        <p:xfrm>
          <a:off x="323528" y="3933056"/>
          <a:ext cx="8568952" cy="24384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32048"/>
                <a:gridCol w="1440160"/>
                <a:gridCol w="1147996"/>
                <a:gridCol w="1228268"/>
                <a:gridCol w="1862174"/>
                <a:gridCol w="2458306"/>
              </a:tblGrid>
              <a:tr h="9084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1600" b="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Ф.И.О.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(в алфавитном порядке)</a:t>
                      </a:r>
                      <a:endParaRPr lang="ru-RU" sz="1600" b="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Заявленная кв. категория</a:t>
                      </a:r>
                      <a:endParaRPr lang="ru-RU" sz="1600" b="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Форма аттестации (очно/дистанционно)</a:t>
                      </a:r>
                      <a:endParaRPr lang="ru-RU" sz="1600" b="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Занимаемая должность, место работы</a:t>
                      </a:r>
                      <a:endParaRPr lang="ru-RU" sz="1600" b="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Ф.И.О. (полностью), должность,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 работы эксперта</a:t>
                      </a:r>
                      <a:endParaRPr lang="ru-RU" sz="1600" b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62700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600" b="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Смирнов Андрей Иванович</a:t>
                      </a:r>
                      <a:endParaRPr lang="ru-RU" sz="1600" b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первая</a:t>
                      </a:r>
                      <a:endParaRPr lang="ru-RU" sz="1600" b="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очно</a:t>
                      </a:r>
                      <a:endParaRPr lang="ru-RU" sz="1600" b="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учитель физической культуры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МАОУ СОШ №1 </a:t>
                      </a:r>
                      <a:endParaRPr lang="ru-RU" sz="1600" b="0" dirty="0" smtClean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lang="ru-RU" sz="1600" b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Александровское</a:t>
                      </a:r>
                      <a:endParaRPr lang="ru-RU" sz="1600" b="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600" b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Пичугина Олеся Владимировна, старший преподаватель ТОИПКРО</a:t>
                      </a:r>
                    </a:p>
                    <a:p>
                      <a:pPr marL="0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Минич Ольга Сергеевна, старший преподаватель ТОИПКРО</a:t>
                      </a:r>
                      <a:endParaRPr lang="ru-RU" sz="1600" b="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4594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830888" y="6309320"/>
            <a:ext cx="2133600" cy="365125"/>
          </a:xfrm>
        </p:spPr>
        <p:txBody>
          <a:bodyPr/>
          <a:lstStyle/>
          <a:p>
            <a:fld id="{B46B9D09-C74D-4F7A-A3BD-940A6A18E41D}" type="slidenum">
              <a:rPr lang="ru-RU" sz="1800" smtClean="0">
                <a:solidFill>
                  <a:schemeClr val="accent5">
                    <a:lumMod val="75000"/>
                  </a:schemeClr>
                </a:solidFill>
              </a:rPr>
              <a:t>3</a:t>
            </a:fld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96058" y="332656"/>
            <a:ext cx="7056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Общие требования к стилю</a:t>
            </a:r>
            <a:endParaRPr lang="ru-RU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18562" y="1050790"/>
            <a:ext cx="5866833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Шрифт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Times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 Roman, 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размер -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начертание – 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обычное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83527" y="3613197"/>
            <a:ext cx="423365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Междустрочный </a:t>
            </a:r>
            <a:endParaRPr lang="ru-RU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интервал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одинарный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197" y="5469031"/>
            <a:ext cx="35094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Нумерация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автоматически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Картинки по запросу форматирование текста ворд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0953" y="1370807"/>
            <a:ext cx="4728914" cy="1400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7944" y="4248387"/>
            <a:ext cx="4752528" cy="1903162"/>
          </a:xfrm>
          <a:prstGeom prst="rect">
            <a:avLst/>
          </a:prstGeom>
        </p:spPr>
      </p:pic>
      <p:sp>
        <p:nvSpPr>
          <p:cNvPr id="13" name="Умножение 12"/>
          <p:cNvSpPr/>
          <p:nvPr/>
        </p:nvSpPr>
        <p:spPr>
          <a:xfrm>
            <a:off x="4136568" y="2904411"/>
            <a:ext cx="1368152" cy="1224136"/>
          </a:xfrm>
          <a:prstGeom prst="mathMultiply">
            <a:avLst/>
          </a:prstGeom>
          <a:solidFill>
            <a:srgbClr val="FF7C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4136568" y="3132629"/>
            <a:ext cx="17281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Ж</a:t>
            </a:r>
            <a:r>
              <a:rPr lang="ru-RU" sz="4000" dirty="0" smtClean="0"/>
              <a:t> </a:t>
            </a:r>
            <a:r>
              <a:rPr lang="ru-RU" sz="4000" b="1" i="1" dirty="0" smtClean="0"/>
              <a:t>К</a:t>
            </a:r>
            <a:r>
              <a:rPr lang="ru-RU" sz="4000" dirty="0" smtClean="0"/>
              <a:t> </a:t>
            </a:r>
            <a:r>
              <a:rPr lang="ru-RU" sz="4000" b="1" u="sng" dirty="0" smtClean="0"/>
              <a:t>Ч</a:t>
            </a:r>
            <a:endParaRPr lang="ru-RU" sz="4000" b="1" u="sng" dirty="0"/>
          </a:p>
        </p:txBody>
      </p:sp>
    </p:spTree>
    <p:extLst>
      <p:ext uri="{BB962C8B-B14F-4D97-AF65-F5344CB8AC3E}">
        <p14:creationId xmlns:p14="http://schemas.microsoft.com/office/powerpoint/2010/main" val="966367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830888" y="6309320"/>
            <a:ext cx="2133600" cy="365125"/>
          </a:xfrm>
        </p:spPr>
        <p:txBody>
          <a:bodyPr/>
          <a:lstStyle/>
          <a:p>
            <a:fld id="{B46B9D09-C74D-4F7A-A3BD-940A6A18E41D}" type="slidenum">
              <a:rPr lang="ru-RU" sz="1800" smtClean="0">
                <a:solidFill>
                  <a:schemeClr val="accent5">
                    <a:lumMod val="75000"/>
                  </a:schemeClr>
                </a:solidFill>
              </a:rPr>
              <a:t>4</a:t>
            </a:fld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96058" y="332656"/>
            <a:ext cx="7056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Требования к оформлению графика</a:t>
            </a:r>
            <a:endParaRPr lang="ru-RU" sz="3200" b="1" dirty="0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5756913"/>
              </p:ext>
            </p:extLst>
          </p:nvPr>
        </p:nvGraphicFramePr>
        <p:xfrm>
          <a:off x="323528" y="3717032"/>
          <a:ext cx="8568952" cy="292608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561898"/>
                <a:gridCol w="1334509"/>
                <a:gridCol w="1123797"/>
                <a:gridCol w="1334509"/>
                <a:gridCol w="1755933"/>
                <a:gridCol w="2458306"/>
              </a:tblGrid>
              <a:tr h="9084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1600" b="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Ф.И.О.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(в алфавитном порядке)</a:t>
                      </a:r>
                      <a:endParaRPr lang="ru-RU" sz="1600" b="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Заявленная кв. категория</a:t>
                      </a:r>
                      <a:endParaRPr lang="ru-RU" sz="1600" b="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Форма аттестации (очно/дистанционно)</a:t>
                      </a:r>
                      <a:endParaRPr lang="ru-RU" sz="1600" b="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Занимаемая должность, место работы</a:t>
                      </a:r>
                      <a:endParaRPr lang="ru-RU" sz="1600" b="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Ф.И.О. (полностью), должность,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 работы эксперта</a:t>
                      </a:r>
                      <a:endParaRPr lang="ru-RU" sz="1600" b="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62700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600" b="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Смирнов Андрей Иванович</a:t>
                      </a:r>
                      <a:endParaRPr lang="ru-RU" sz="1600" b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первая</a:t>
                      </a:r>
                      <a:endParaRPr lang="ru-RU" sz="1600" b="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очно</a:t>
                      </a:r>
                      <a:endParaRPr lang="ru-RU" sz="1600" b="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учитель физической культуры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МАОУ СОШ №1 </a:t>
                      </a:r>
                      <a:endParaRPr lang="ru-RU" sz="1600" b="0" dirty="0" smtClean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lang="ru-RU" sz="1600" b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Александровское</a:t>
                      </a:r>
                      <a:endParaRPr lang="ru-RU" sz="1600" b="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0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600" b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Пичугина Олеся Владимировна, старший преподаватель ТОИПКРО</a:t>
                      </a:r>
                    </a:p>
                    <a:p>
                      <a:pPr marL="0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Минич Ольга Сергеевна, старший преподаватель ТОИПКРО</a:t>
                      </a:r>
                      <a:endParaRPr lang="ru-RU" sz="1600" b="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07504" y="1126485"/>
            <a:ext cx="42484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Нумерация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автоматическая</a:t>
            </a:r>
          </a:p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ячейке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отступ перед текстом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 см. </a:t>
            </a:r>
          </a:p>
          <a:p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flipH="1">
            <a:off x="539552" y="3443751"/>
            <a:ext cx="660462" cy="187220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1907704" y="3429000"/>
            <a:ext cx="4752528" cy="129788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Стрелка вниз 28"/>
          <p:cNvSpPr/>
          <p:nvPr/>
        </p:nvSpPr>
        <p:spPr>
          <a:xfrm rot="16200000">
            <a:off x="6524397" y="4646695"/>
            <a:ext cx="216024" cy="376403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9980" y="1037758"/>
            <a:ext cx="4762500" cy="258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094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830888" y="6309320"/>
            <a:ext cx="2133600" cy="365125"/>
          </a:xfrm>
        </p:spPr>
        <p:txBody>
          <a:bodyPr/>
          <a:lstStyle/>
          <a:p>
            <a:fld id="{B46B9D09-C74D-4F7A-A3BD-940A6A18E41D}" type="slidenum">
              <a:rPr lang="ru-RU" sz="1800" smtClean="0">
                <a:solidFill>
                  <a:schemeClr val="accent5">
                    <a:lumMod val="75000"/>
                  </a:schemeClr>
                </a:solidFill>
              </a:rPr>
              <a:t>5</a:t>
            </a:fld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6555601"/>
              </p:ext>
            </p:extLst>
          </p:nvPr>
        </p:nvGraphicFramePr>
        <p:xfrm>
          <a:off x="323528" y="3717032"/>
          <a:ext cx="8568952" cy="295232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561898"/>
                <a:gridCol w="1334509"/>
                <a:gridCol w="1123797"/>
                <a:gridCol w="1334509"/>
                <a:gridCol w="1755933"/>
                <a:gridCol w="2458306"/>
              </a:tblGrid>
              <a:tr h="11809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1600" b="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Ф.И.О.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(в алфавитном порядке)</a:t>
                      </a:r>
                      <a:endParaRPr lang="ru-RU" sz="1600" b="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Заявленная кв. категория</a:t>
                      </a:r>
                      <a:endParaRPr lang="ru-RU" sz="1600" b="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Форма аттестации (очно/дистанционно)</a:t>
                      </a:r>
                      <a:endParaRPr lang="ru-RU" sz="1600" b="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Занимаемая должность, место работы</a:t>
                      </a:r>
                      <a:endParaRPr lang="ru-RU" sz="1600" b="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Ф.И.О. (полностью), должность,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 работы эксперта</a:t>
                      </a:r>
                      <a:endParaRPr lang="ru-RU" sz="1600" b="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771397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600" b="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Смирнов Андрей Иванович</a:t>
                      </a:r>
                      <a:endParaRPr lang="ru-RU" sz="1600" b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первая</a:t>
                      </a:r>
                      <a:endParaRPr lang="ru-RU" sz="1600" b="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очно</a:t>
                      </a:r>
                      <a:endParaRPr lang="ru-RU" sz="1600" b="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учитель физической культуры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МАОУ СОШ №1 </a:t>
                      </a:r>
                      <a:endParaRPr lang="ru-RU" sz="1600" b="0" dirty="0" smtClean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lang="ru-RU" sz="1600" b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Александровское</a:t>
                      </a:r>
                      <a:endParaRPr lang="ru-RU" sz="1600" b="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600" b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Пичугина Олеся Владимировна, старший преподаватель ТОИПКРО</a:t>
                      </a:r>
                    </a:p>
                    <a:p>
                      <a:pPr marL="0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Минич Ольга Сергеевна, старший преподаватель ТОИПКРО</a:t>
                      </a:r>
                      <a:endParaRPr lang="ru-RU" sz="1600" b="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51520" y="1464067"/>
            <a:ext cx="87129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заголовках столбцов:</a:t>
            </a:r>
          </a:p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Выравнивание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центру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96058" y="332656"/>
            <a:ext cx="7056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Требования к оформлению графика</a:t>
            </a:r>
            <a:endParaRPr lang="ru-RU" sz="3200" b="1" dirty="0"/>
          </a:p>
        </p:txBody>
      </p:sp>
      <p:sp>
        <p:nvSpPr>
          <p:cNvPr id="12" name="Стрелка вниз 11"/>
          <p:cNvSpPr/>
          <p:nvPr/>
        </p:nvSpPr>
        <p:spPr>
          <a:xfrm>
            <a:off x="5436096" y="3717032"/>
            <a:ext cx="216024" cy="43204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 rot="10800000">
            <a:off x="7524328" y="4453472"/>
            <a:ext cx="216024" cy="43204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1584" y="1606592"/>
            <a:ext cx="3609552" cy="1630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73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830888" y="6309320"/>
            <a:ext cx="2133600" cy="365125"/>
          </a:xfrm>
        </p:spPr>
        <p:txBody>
          <a:bodyPr/>
          <a:lstStyle/>
          <a:p>
            <a:fld id="{B46B9D09-C74D-4F7A-A3BD-940A6A18E41D}" type="slidenum">
              <a:rPr lang="ru-RU" sz="1800" smtClean="0">
                <a:solidFill>
                  <a:schemeClr val="accent5">
                    <a:lumMod val="75000"/>
                  </a:schemeClr>
                </a:solidFill>
              </a:rPr>
              <a:t>6</a:t>
            </a:fld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96058" y="332656"/>
            <a:ext cx="7056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Требования к оформлению графика</a:t>
            </a:r>
            <a:endParaRPr lang="ru-RU" sz="3200" b="1" dirty="0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6738743"/>
              </p:ext>
            </p:extLst>
          </p:nvPr>
        </p:nvGraphicFramePr>
        <p:xfrm>
          <a:off x="323528" y="3717032"/>
          <a:ext cx="8568952" cy="24384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561898"/>
                <a:gridCol w="1334509"/>
                <a:gridCol w="1123797"/>
                <a:gridCol w="1334509"/>
                <a:gridCol w="1755933"/>
                <a:gridCol w="2458306"/>
              </a:tblGrid>
              <a:tr h="9084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1600" b="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Ф.И.О.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(в алфавитном порядке)</a:t>
                      </a:r>
                      <a:endParaRPr lang="ru-RU" sz="1600" b="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Заявленная кв. категория</a:t>
                      </a:r>
                      <a:endParaRPr lang="ru-RU" sz="1600" b="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Форма аттестации (очно/дистанционно)</a:t>
                      </a:r>
                      <a:endParaRPr lang="ru-RU" sz="1600" b="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Занимаемая должность, место работы</a:t>
                      </a:r>
                      <a:endParaRPr lang="ru-RU" sz="1600" b="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Ф.И.О. (полностью), должность,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 работы эксперта</a:t>
                      </a:r>
                      <a:endParaRPr lang="ru-RU" sz="1600" b="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62700"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600" b="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Смирнов </a:t>
                      </a:r>
                      <a:r>
                        <a:rPr lang="ru-RU" sz="1600" b="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Андрей </a:t>
                      </a:r>
                      <a:r>
                        <a:rPr lang="ru-RU" sz="1600" b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Иванович</a:t>
                      </a:r>
                      <a:endParaRPr lang="ru-RU" sz="1600" b="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первая</a:t>
                      </a:r>
                      <a:endParaRPr lang="ru-RU" sz="1600" b="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очно</a:t>
                      </a:r>
                      <a:endParaRPr lang="ru-RU" sz="1600" b="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учитель физической культуры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МАОУ СОШ №1 </a:t>
                      </a:r>
                      <a:endParaRPr lang="ru-RU" sz="1600" b="0" dirty="0" smtClean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lang="ru-RU" sz="1600" b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Александровское</a:t>
                      </a:r>
                      <a:endParaRPr lang="ru-RU" sz="1600" b="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600" b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Пичугина Олеся Владимировна, старший преподаватель ТОИПКРО</a:t>
                      </a:r>
                    </a:p>
                    <a:p>
                      <a:pPr marL="0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Минич Ольга Сергеевна, старший преподаватель ТОИПКРО</a:t>
                      </a:r>
                      <a:endParaRPr lang="ru-RU" sz="1600" b="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43347" y="1484784"/>
            <a:ext cx="832931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ячейках весь текст с маленькой буквы, кроме ФИО, аббревиатуры и названий населенных пунктов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7462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Умножение 9"/>
          <p:cNvSpPr/>
          <p:nvPr/>
        </p:nvSpPr>
        <p:spPr>
          <a:xfrm>
            <a:off x="1367645" y="2203993"/>
            <a:ext cx="1368152" cy="1224136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830888" y="6309320"/>
            <a:ext cx="2133600" cy="365125"/>
          </a:xfrm>
        </p:spPr>
        <p:txBody>
          <a:bodyPr/>
          <a:lstStyle/>
          <a:p>
            <a:fld id="{B46B9D09-C74D-4F7A-A3BD-940A6A18E41D}" type="slidenum">
              <a:rPr lang="ru-RU" sz="1800" smtClean="0">
                <a:solidFill>
                  <a:schemeClr val="accent5">
                    <a:lumMod val="75000"/>
                  </a:schemeClr>
                </a:solidFill>
              </a:rPr>
              <a:t>7</a:t>
            </a:fld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96058" y="332656"/>
            <a:ext cx="7056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Требования к оформлению графика</a:t>
            </a:r>
            <a:endParaRPr lang="ru-RU" sz="3200" b="1" dirty="0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6472506"/>
              </p:ext>
            </p:extLst>
          </p:nvPr>
        </p:nvGraphicFramePr>
        <p:xfrm>
          <a:off x="323528" y="3717032"/>
          <a:ext cx="8568952" cy="24384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561898"/>
                <a:gridCol w="1334509"/>
                <a:gridCol w="1123797"/>
                <a:gridCol w="1334509"/>
                <a:gridCol w="1755933"/>
                <a:gridCol w="2458306"/>
              </a:tblGrid>
              <a:tr h="9084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1600" b="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Ф.И.О.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(в алфавитном порядке)</a:t>
                      </a:r>
                      <a:endParaRPr lang="ru-RU" sz="1600" b="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Заявленная кв. категория</a:t>
                      </a:r>
                      <a:endParaRPr lang="ru-RU" sz="1600" b="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Форма аттестации (очно/дистанционно)</a:t>
                      </a:r>
                      <a:endParaRPr lang="ru-RU" sz="1600" b="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Занимаемая должность, место работы</a:t>
                      </a:r>
                      <a:endParaRPr lang="ru-RU" sz="1600" b="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Ф.И.О. (полностью), должность,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 работы эксперта</a:t>
                      </a:r>
                      <a:endParaRPr lang="ru-RU" sz="1600" b="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62700"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600" b="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Смирнов Андрей Иванович</a:t>
                      </a:r>
                      <a:endParaRPr lang="ru-RU" sz="1600" b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первая</a:t>
                      </a:r>
                      <a:endParaRPr lang="ru-RU" sz="1600" b="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очно</a:t>
                      </a:r>
                      <a:endParaRPr lang="ru-RU" sz="1600" b="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учитель физической культуры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МАОУ СОШ №1 </a:t>
                      </a:r>
                      <a:endParaRPr lang="ru-RU" sz="1600" b="0" dirty="0" smtClean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lang="ru-RU" sz="1600" b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Александровское</a:t>
                      </a:r>
                      <a:endParaRPr lang="ru-RU" sz="1600" b="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600" b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Пичугина Олеся Владимировна, старший преподаватель ТОИПКРО</a:t>
                      </a:r>
                    </a:p>
                    <a:p>
                      <a:pPr marL="0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Минич Ольга Сергеевна, старший преподаватель ТОИПКРО</a:t>
                      </a:r>
                      <a:endParaRPr lang="ru-RU" sz="1600" b="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79512" y="1414517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аттестации – очно/ </a:t>
            </a: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дистанционно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flipH="1">
            <a:off x="3923930" y="2006193"/>
            <a:ext cx="648070" cy="163883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83569" y="2396206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заочно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Умножение 12"/>
          <p:cNvSpPr/>
          <p:nvPr/>
        </p:nvSpPr>
        <p:spPr>
          <a:xfrm>
            <a:off x="5904148" y="2088073"/>
            <a:ext cx="1368152" cy="1224136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4860032" y="2060848"/>
            <a:ext cx="35283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очная, дистанционная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1445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830888" y="6309320"/>
            <a:ext cx="2133600" cy="365125"/>
          </a:xfrm>
        </p:spPr>
        <p:txBody>
          <a:bodyPr/>
          <a:lstStyle/>
          <a:p>
            <a:fld id="{B46B9D09-C74D-4F7A-A3BD-940A6A18E41D}" type="slidenum">
              <a:rPr lang="ru-RU" sz="1800" smtClean="0">
                <a:solidFill>
                  <a:schemeClr val="accent5">
                    <a:lumMod val="75000"/>
                  </a:schemeClr>
                </a:solidFill>
              </a:rPr>
              <a:t>8</a:t>
            </a:fld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96058" y="332656"/>
            <a:ext cx="7056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Требования к оформлению графика</a:t>
            </a:r>
            <a:endParaRPr lang="ru-RU" sz="3200" b="1" dirty="0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5393295"/>
              </p:ext>
            </p:extLst>
          </p:nvPr>
        </p:nvGraphicFramePr>
        <p:xfrm>
          <a:off x="323528" y="3717032"/>
          <a:ext cx="8568952" cy="24384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561898"/>
                <a:gridCol w="1334509"/>
                <a:gridCol w="1123797"/>
                <a:gridCol w="1334509"/>
                <a:gridCol w="1755933"/>
                <a:gridCol w="2458306"/>
              </a:tblGrid>
              <a:tr h="9084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1600" b="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Ф.И.О.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(в алфавитном порядке)</a:t>
                      </a:r>
                      <a:endParaRPr lang="ru-RU" sz="1600" b="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Заявленная кв. категория</a:t>
                      </a:r>
                      <a:endParaRPr lang="ru-RU" sz="1600" b="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Форма аттестации (очно/дистанционно)</a:t>
                      </a:r>
                      <a:endParaRPr lang="ru-RU" sz="1600" b="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Занимаемая должность, место работы</a:t>
                      </a:r>
                      <a:endParaRPr lang="ru-RU" sz="1600" b="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Ф.И.О. (полностью), должность,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 работы эксперта</a:t>
                      </a:r>
                      <a:endParaRPr lang="ru-RU" sz="1600" b="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62700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600" b="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Смирнов Андрей Иванович</a:t>
                      </a:r>
                      <a:endParaRPr lang="ru-RU" sz="1600" b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первая</a:t>
                      </a:r>
                      <a:endParaRPr lang="ru-RU" sz="1600" b="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очно</a:t>
                      </a:r>
                      <a:endParaRPr lang="ru-RU" sz="1600" b="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учитель физической культуры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МАОУ СОШ №1 </a:t>
                      </a:r>
                      <a:endParaRPr lang="ru-RU" sz="1600" b="0" dirty="0" smtClean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lang="ru-RU" sz="1600" b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Александровское</a:t>
                      </a:r>
                      <a:endParaRPr lang="ru-RU" sz="1600" b="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600" b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Пичугина Олеся Владимировна, старший преподаватель ТОИПКРО</a:t>
                      </a:r>
                    </a:p>
                    <a:p>
                      <a:pPr marL="0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Минич Ольга Сергеевна, старший преподаватель ТОИПКРО</a:t>
                      </a:r>
                      <a:endParaRPr lang="ru-RU" sz="1600" b="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79512" y="1412776"/>
            <a:ext cx="8784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 работы – сокращенно, без указания района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4860032" y="2613105"/>
            <a:ext cx="792088" cy="290412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171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830888" y="6309320"/>
            <a:ext cx="2133600" cy="365125"/>
          </a:xfrm>
        </p:spPr>
        <p:txBody>
          <a:bodyPr/>
          <a:lstStyle/>
          <a:p>
            <a:fld id="{B46B9D09-C74D-4F7A-A3BD-940A6A18E41D}" type="slidenum">
              <a:rPr lang="ru-RU" sz="1800" smtClean="0">
                <a:solidFill>
                  <a:schemeClr val="accent5">
                    <a:lumMod val="75000"/>
                  </a:schemeClr>
                </a:solidFill>
              </a:rPr>
              <a:t>9</a:t>
            </a:fld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96058" y="332656"/>
            <a:ext cx="7056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Требования к оформлению графика</a:t>
            </a:r>
            <a:endParaRPr lang="ru-RU" sz="3200" b="1" dirty="0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2081250"/>
              </p:ext>
            </p:extLst>
          </p:nvPr>
        </p:nvGraphicFramePr>
        <p:xfrm>
          <a:off x="287524" y="3717032"/>
          <a:ext cx="8568952" cy="24384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561898"/>
                <a:gridCol w="1334509"/>
                <a:gridCol w="1123797"/>
                <a:gridCol w="1334509"/>
                <a:gridCol w="1755933"/>
                <a:gridCol w="2458306"/>
              </a:tblGrid>
              <a:tr h="9084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1600" b="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Ф.И.О.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(в алфавитном порядке)</a:t>
                      </a:r>
                      <a:endParaRPr lang="ru-RU" sz="1600" b="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Заявленная кв. категория</a:t>
                      </a:r>
                      <a:endParaRPr lang="ru-RU" sz="1600" b="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Форма аттестации (очно/дистанционно)</a:t>
                      </a:r>
                      <a:endParaRPr lang="ru-RU" sz="1600" b="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Занимаемая должность, место работы</a:t>
                      </a:r>
                      <a:endParaRPr lang="ru-RU" sz="1600" b="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Ф.И.О. (полностью), должность,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 работы эксперта</a:t>
                      </a:r>
                      <a:endParaRPr lang="ru-RU" sz="1600" b="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62700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600" b="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Смирнов Андрей Иванович</a:t>
                      </a:r>
                      <a:endParaRPr lang="ru-RU" sz="1600" b="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первая</a:t>
                      </a:r>
                      <a:endParaRPr lang="ru-RU" sz="1600" b="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очно</a:t>
                      </a:r>
                      <a:endParaRPr lang="ru-RU" sz="1600" b="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учитель физической культуры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МАОУ СОШ №1 </a:t>
                      </a:r>
                      <a:endParaRPr lang="ru-RU" sz="1600" b="0" dirty="0" smtClean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lang="ru-RU" sz="1600" b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Александровское</a:t>
                      </a:r>
                      <a:endParaRPr lang="ru-RU" sz="1600" b="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600" b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Пичугина Олеся Владимировна, старший преподаватель ТОИПКРО</a:t>
                      </a:r>
                    </a:p>
                    <a:p>
                      <a:pPr marL="0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Минич Ольга Сергеевна, старший преподаватель ТОИПКРО</a:t>
                      </a:r>
                      <a:endParaRPr lang="ru-RU" sz="1600" b="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08234" y="1196752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Выравнивание текста в ячейках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9748" y="1772816"/>
            <a:ext cx="33483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середине, по центру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76056" y="1772816"/>
            <a:ext cx="37804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середине, </a:t>
            </a: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левому краю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512245" y="2726923"/>
            <a:ext cx="924311" cy="220930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1743781" y="2726923"/>
            <a:ext cx="1174316" cy="221424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2280409" y="2726923"/>
            <a:ext cx="1937746" cy="231484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2737088" y="2726923"/>
            <a:ext cx="2656454" cy="211667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>
            <a:off x="1436556" y="2791380"/>
            <a:ext cx="5079660" cy="2250383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7052844" y="2791380"/>
            <a:ext cx="615500" cy="2287141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7461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2516</TotalTime>
  <Words>787</Words>
  <Application>Microsoft Office PowerPoint</Application>
  <PresentationFormat>Экран (4:3)</PresentationFormat>
  <Paragraphs>215</Paragraphs>
  <Slides>10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Constantia</vt:lpstr>
      <vt:lpstr>Times New Roman</vt:lpstr>
      <vt:lpstr>Тема Office</vt:lpstr>
      <vt:lpstr>График проведения аттестации педагогических работников, как приложение к распоряжению ДОО ТО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Переход на ФГОС  основной образовательной школы в штатном режиме</dc:title>
  <dc:creator>Елена</dc:creator>
  <cp:lastModifiedBy>Пичугина Олеся</cp:lastModifiedBy>
  <cp:revision>98</cp:revision>
  <dcterms:created xsi:type="dcterms:W3CDTF">2015-08-07T17:34:38Z</dcterms:created>
  <dcterms:modified xsi:type="dcterms:W3CDTF">2017-03-03T09:56:11Z</dcterms:modified>
</cp:coreProperties>
</file>