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4"/>
  </p:notesMasterIdLst>
  <p:sldIdLst>
    <p:sldId id="275" r:id="rId2"/>
    <p:sldId id="278" r:id="rId3"/>
    <p:sldId id="276" r:id="rId4"/>
    <p:sldId id="279" r:id="rId5"/>
    <p:sldId id="280" r:id="rId6"/>
    <p:sldId id="274" r:id="rId7"/>
    <p:sldId id="271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82" r:id="rId21"/>
    <p:sldId id="281" r:id="rId22"/>
    <p:sldId id="334" r:id="rId23"/>
    <p:sldId id="283" r:id="rId24"/>
    <p:sldId id="285" r:id="rId25"/>
    <p:sldId id="383" r:id="rId26"/>
    <p:sldId id="284" r:id="rId27"/>
    <p:sldId id="384" r:id="rId28"/>
    <p:sldId id="288" r:id="rId29"/>
    <p:sldId id="287" r:id="rId30"/>
    <p:sldId id="289" r:id="rId31"/>
    <p:sldId id="290" r:id="rId32"/>
    <p:sldId id="292" r:id="rId33"/>
    <p:sldId id="291" r:id="rId34"/>
    <p:sldId id="293" r:id="rId35"/>
    <p:sldId id="294" r:id="rId36"/>
    <p:sldId id="295" r:id="rId37"/>
    <p:sldId id="296" r:id="rId38"/>
    <p:sldId id="335" r:id="rId39"/>
    <p:sldId id="336" r:id="rId40"/>
    <p:sldId id="337" r:id="rId41"/>
    <p:sldId id="302" r:id="rId42"/>
    <p:sldId id="303" r:id="rId43"/>
    <p:sldId id="304" r:id="rId44"/>
    <p:sldId id="306" r:id="rId45"/>
    <p:sldId id="307" r:id="rId46"/>
    <p:sldId id="308" r:id="rId47"/>
    <p:sldId id="309" r:id="rId48"/>
    <p:sldId id="310" r:id="rId49"/>
    <p:sldId id="311" r:id="rId50"/>
    <p:sldId id="385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86" r:id="rId62"/>
    <p:sldId id="369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38F3529-FDA3-4936-8FE9-B9FAA2E260AA}">
          <p14:sldIdLst>
            <p14:sldId id="275"/>
            <p14:sldId id="278"/>
            <p14:sldId id="276"/>
            <p14:sldId id="279"/>
            <p14:sldId id="280"/>
            <p14:sldId id="274"/>
            <p14:sldId id="271"/>
            <p14:sldId id="25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82"/>
            <p14:sldId id="281"/>
            <p14:sldId id="334"/>
            <p14:sldId id="283"/>
            <p14:sldId id="285"/>
            <p14:sldId id="383"/>
            <p14:sldId id="284"/>
            <p14:sldId id="384"/>
            <p14:sldId id="288"/>
            <p14:sldId id="287"/>
            <p14:sldId id="289"/>
            <p14:sldId id="290"/>
            <p14:sldId id="292"/>
            <p14:sldId id="291"/>
            <p14:sldId id="293"/>
            <p14:sldId id="294"/>
            <p14:sldId id="295"/>
            <p14:sldId id="296"/>
            <p14:sldId id="335"/>
            <p14:sldId id="336"/>
            <p14:sldId id="337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</p14:sldIdLst>
        </p14:section>
        <p14:section name="Раздел без заголовка" id="{247439B0-E38F-4387-8DE3-43D5E9BBC189}">
          <p14:sldIdLst>
            <p14:sldId id="311"/>
            <p14:sldId id="385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86"/>
            <p14:sldId id="3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1" d="100"/>
          <a:sy n="81" d="100"/>
        </p:scale>
        <p:origin x="-40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D1717-359D-40CC-B044-7561B744AC6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57A874-518A-4B29-B85C-7966C6719F66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8750" h="114300" prst="artDeco"/>
          <a:bevelB w="152400" h="114300" prst="artDeco"/>
        </a:sp3d>
      </dgm:spPr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Аттестуемый педагогический работник</a:t>
          </a:r>
          <a:endParaRPr lang="ru-RU" sz="2400" dirty="0">
            <a:solidFill>
              <a:schemeClr val="tx1"/>
            </a:solidFill>
          </a:endParaRPr>
        </a:p>
      </dgm:t>
    </dgm:pt>
    <dgm:pt modelId="{7C2694F2-20AF-4211-B7E9-172BC3B0D221}" type="parTrans" cxnId="{0BA908E2-B147-48B5-BEBA-EC2DB60F13BB}">
      <dgm:prSet/>
      <dgm:spPr/>
      <dgm:t>
        <a:bodyPr/>
        <a:lstStyle/>
        <a:p>
          <a:endParaRPr lang="ru-RU" sz="2400"/>
        </a:p>
      </dgm:t>
    </dgm:pt>
    <dgm:pt modelId="{6A27A007-15C8-4EB4-AB6D-B0D13A577C9B}" type="sibTrans" cxnId="{0BA908E2-B147-48B5-BEBA-EC2DB60F13BB}">
      <dgm:prSet/>
      <dgm:spPr/>
      <dgm:t>
        <a:bodyPr/>
        <a:lstStyle/>
        <a:p>
          <a:endParaRPr lang="ru-RU" sz="2400"/>
        </a:p>
      </dgm:t>
    </dgm:pt>
    <dgm:pt modelId="{8930A898-7EB2-4ADE-B2DB-FFC202BD80A9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w="158750" h="114300" prst="artDeco"/>
          <a:bevelB w="152400" h="114300" prst="artDeco"/>
        </a:sp3d>
      </dgm:spPr>
      <dgm:t>
        <a:bodyPr/>
        <a:lstStyle/>
        <a:p>
          <a:r>
            <a:rPr lang="ru-RU" sz="2400" dirty="0" smtClean="0"/>
            <a:t>Муниципальный координатор</a:t>
          </a:r>
          <a:endParaRPr lang="ru-RU" sz="2400" dirty="0"/>
        </a:p>
      </dgm:t>
    </dgm:pt>
    <dgm:pt modelId="{B4CBD723-466E-458D-9611-8E04F744FFED}" type="parTrans" cxnId="{88A13174-2994-4D82-9B66-03272F306693}">
      <dgm:prSet/>
      <dgm:spPr/>
      <dgm:t>
        <a:bodyPr/>
        <a:lstStyle/>
        <a:p>
          <a:endParaRPr lang="ru-RU" sz="2400"/>
        </a:p>
      </dgm:t>
    </dgm:pt>
    <dgm:pt modelId="{41BED508-8D3F-4B30-9056-81836F28428F}" type="sibTrans" cxnId="{88A13174-2994-4D82-9B66-03272F306693}">
      <dgm:prSet/>
      <dgm:spPr/>
      <dgm:t>
        <a:bodyPr/>
        <a:lstStyle/>
        <a:p>
          <a:endParaRPr lang="ru-RU" sz="2400"/>
        </a:p>
      </dgm:t>
    </dgm:pt>
    <dgm:pt modelId="{BD01C573-0FA0-44D6-9966-D907FCEDC615}">
      <dgm:prSet phldrT="[Текст]" custT="1"/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8750" h="114300" prst="artDeco"/>
          <a:bevelB w="152400" h="114300" prst="artDeco"/>
        </a:sp3d>
      </dgm:spPr>
      <dgm:t>
        <a:bodyPr/>
        <a:lstStyle/>
        <a:p>
          <a:r>
            <a:rPr lang="ru-RU" sz="2400" dirty="0" smtClean="0"/>
            <a:t>Специалист центра аттестации</a:t>
          </a:r>
          <a:endParaRPr lang="ru-RU" sz="2400" dirty="0"/>
        </a:p>
      </dgm:t>
    </dgm:pt>
    <dgm:pt modelId="{2E6B0A56-F198-4486-BB8A-F904DE44C314}" type="parTrans" cxnId="{18FD3F80-7B71-49CC-B8DD-4AAC4F046139}">
      <dgm:prSet/>
      <dgm:spPr/>
      <dgm:t>
        <a:bodyPr/>
        <a:lstStyle/>
        <a:p>
          <a:endParaRPr lang="ru-RU" sz="2400"/>
        </a:p>
      </dgm:t>
    </dgm:pt>
    <dgm:pt modelId="{9ABEFA9A-6DFD-48BE-B3CE-6C9F081B95D4}" type="sibTrans" cxnId="{18FD3F80-7B71-49CC-B8DD-4AAC4F046139}">
      <dgm:prSet/>
      <dgm:spPr/>
      <dgm:t>
        <a:bodyPr/>
        <a:lstStyle/>
        <a:p>
          <a:endParaRPr lang="ru-RU" sz="2400"/>
        </a:p>
      </dgm:t>
    </dgm:pt>
    <dgm:pt modelId="{C4DAA528-D8F6-4DA6-9A09-9E4C03CE4054}">
      <dgm:prSet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w="158750" h="114300" prst="artDeco"/>
          <a:bevelB w="152400" h="114300" prst="artDeco"/>
        </a:sp3d>
      </dgm:spPr>
      <dgm:t>
        <a:bodyPr/>
        <a:lstStyle/>
        <a:p>
          <a:r>
            <a:rPr lang="ru-RU" sz="3600" b="1" dirty="0" smtClean="0"/>
            <a:t>Координатор в ОО</a:t>
          </a:r>
          <a:endParaRPr lang="ru-RU" sz="3600" b="1" dirty="0"/>
        </a:p>
      </dgm:t>
    </dgm:pt>
    <dgm:pt modelId="{48092776-AAC6-42B0-8140-E22C1E5FCFAE}" type="parTrans" cxnId="{A8199F21-BB85-4CF4-9165-A67728EB4668}">
      <dgm:prSet/>
      <dgm:spPr/>
      <dgm:t>
        <a:bodyPr/>
        <a:lstStyle/>
        <a:p>
          <a:endParaRPr lang="ru-RU" sz="2400"/>
        </a:p>
      </dgm:t>
    </dgm:pt>
    <dgm:pt modelId="{09F7881D-0395-49DB-BF0C-5043BFB3CED4}" type="sibTrans" cxnId="{A8199F21-BB85-4CF4-9165-A67728EB4668}">
      <dgm:prSet/>
      <dgm:spPr/>
      <dgm:t>
        <a:bodyPr/>
        <a:lstStyle/>
        <a:p>
          <a:endParaRPr lang="ru-RU" sz="2400"/>
        </a:p>
      </dgm:t>
    </dgm:pt>
    <dgm:pt modelId="{1E188CC3-2CBA-4E6B-BC58-9CFB8E812DE8}" type="pres">
      <dgm:prSet presAssocID="{3B3D1717-359D-40CC-B044-7561B744AC6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3ACFBF-5C15-4C02-A0F4-ED7AFD1939F0}" type="pres">
      <dgm:prSet presAssocID="{B957A874-518A-4B29-B85C-7966C6719F66}" presName="composite" presStyleCnt="0"/>
      <dgm:spPr/>
    </dgm:pt>
    <dgm:pt modelId="{2A301835-1F95-4A42-9A0E-38809EB0DAD5}" type="pres">
      <dgm:prSet presAssocID="{B957A874-518A-4B29-B85C-7966C6719F66}" presName="bentUpArrow1" presStyleLbl="alignImgPlace1" presStyleIdx="0" presStyleCnt="3" custScaleX="87281" custScaleY="82208" custLinFactNeighborX="-87007" custLinFactNeighborY="-10976"/>
      <dgm:spPr/>
    </dgm:pt>
    <dgm:pt modelId="{661C0F5C-E992-4AF6-A44C-50815D29F540}" type="pres">
      <dgm:prSet presAssocID="{B957A874-518A-4B29-B85C-7966C6719F66}" presName="ParentText" presStyleLbl="node1" presStyleIdx="0" presStyleCnt="4" custScaleX="221697" custScaleY="120122" custLinFactNeighborX="-5180" custLinFactNeighborY="-419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88E7F-F476-49D5-87A1-0649308843BC}" type="pres">
      <dgm:prSet presAssocID="{B957A874-518A-4B29-B85C-7966C6719F6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5D281-2D5E-44DD-A060-C90E29F46A07}" type="pres">
      <dgm:prSet presAssocID="{6A27A007-15C8-4EB4-AB6D-B0D13A577C9B}" presName="sibTrans" presStyleCnt="0"/>
      <dgm:spPr/>
    </dgm:pt>
    <dgm:pt modelId="{28D79E8B-15AB-4764-9AAC-C27A379F7296}" type="pres">
      <dgm:prSet presAssocID="{C4DAA528-D8F6-4DA6-9A09-9E4C03CE4054}" presName="composite" presStyleCnt="0"/>
      <dgm:spPr/>
    </dgm:pt>
    <dgm:pt modelId="{CC094681-02B5-4CE5-AAE6-77D6D15C2C0D}" type="pres">
      <dgm:prSet presAssocID="{C4DAA528-D8F6-4DA6-9A09-9E4C03CE4054}" presName="bentUpArrow1" presStyleLbl="alignImgPlace1" presStyleIdx="1" presStyleCnt="3" custScaleX="86745" custScaleY="82232" custLinFactNeighborX="-68100" custLinFactNeighborY="-14743"/>
      <dgm:spPr/>
    </dgm:pt>
    <dgm:pt modelId="{AAAE1AE9-4E13-42C4-92F0-BC5BFD6B3CFB}" type="pres">
      <dgm:prSet presAssocID="{C4DAA528-D8F6-4DA6-9A09-9E4C03CE4054}" presName="ParentText" presStyleLbl="node1" presStyleIdx="1" presStyleCnt="4" custScaleX="251174" custScaleY="103049" custLinFactNeighborX="-31038" custLinFactNeighborY="-194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B2604-349D-498C-B445-E818FE300A30}" type="pres">
      <dgm:prSet presAssocID="{C4DAA528-D8F6-4DA6-9A09-9E4C03CE4054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E4FF666-2975-4C13-9100-A87B4A45AE58}" type="pres">
      <dgm:prSet presAssocID="{09F7881D-0395-49DB-BF0C-5043BFB3CED4}" presName="sibTrans" presStyleCnt="0"/>
      <dgm:spPr/>
    </dgm:pt>
    <dgm:pt modelId="{559C0325-1ADD-444A-AE5E-EE6334EC2A03}" type="pres">
      <dgm:prSet presAssocID="{8930A898-7EB2-4ADE-B2DB-FFC202BD80A9}" presName="composite" presStyleCnt="0"/>
      <dgm:spPr/>
    </dgm:pt>
    <dgm:pt modelId="{5CA4D3F8-7DC6-4320-A5A1-B7C143F0A189}" type="pres">
      <dgm:prSet presAssocID="{8930A898-7EB2-4ADE-B2DB-FFC202BD80A9}" presName="bentUpArrow1" presStyleLbl="alignImgPlace1" presStyleIdx="2" presStyleCnt="3" custScaleX="81949" custScaleY="79992" custLinFactNeighborX="-34048" custLinFactNeighborY="-17857"/>
      <dgm:spPr/>
    </dgm:pt>
    <dgm:pt modelId="{246C6C3B-D490-4041-8C7C-4B345AD705AA}" type="pres">
      <dgm:prSet presAssocID="{8930A898-7EB2-4ADE-B2DB-FFC202BD80A9}" presName="ParentText" presStyleLbl="node1" presStyleIdx="2" presStyleCnt="4" custScaleX="203160" custLinFactNeighborX="1179" custLinFactNeighborY="-162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2F214-6FC5-4D9D-8EF7-DFC32EE8AA9E}" type="pres">
      <dgm:prSet presAssocID="{8930A898-7EB2-4ADE-B2DB-FFC202BD80A9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6B457-1FBA-4C6C-9548-946EF893AF2D}" type="pres">
      <dgm:prSet presAssocID="{41BED508-8D3F-4B30-9056-81836F28428F}" presName="sibTrans" presStyleCnt="0"/>
      <dgm:spPr/>
    </dgm:pt>
    <dgm:pt modelId="{22AFCF7E-B5E0-4A1E-8018-0966D54161BA}" type="pres">
      <dgm:prSet presAssocID="{BD01C573-0FA0-44D6-9966-D907FCEDC615}" presName="composite" presStyleCnt="0"/>
      <dgm:spPr/>
    </dgm:pt>
    <dgm:pt modelId="{CBAE1E77-EC85-425B-BA3B-F8EFF8CA26E2}" type="pres">
      <dgm:prSet presAssocID="{BD01C573-0FA0-44D6-9966-D907FCEDC615}" presName="ParentText" presStyleLbl="node1" presStyleIdx="3" presStyleCnt="4" custScaleX="213705" custLinFactNeighborX="-7199" custLinFactNeighborY="-121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EDA053-C1BB-4FE8-AA09-97071ACF794E}" type="presOf" srcId="{B957A874-518A-4B29-B85C-7966C6719F66}" destId="{661C0F5C-E992-4AF6-A44C-50815D29F540}" srcOrd="0" destOrd="0" presId="urn:microsoft.com/office/officeart/2005/8/layout/StepDownProcess"/>
    <dgm:cxn modelId="{A8199F21-BB85-4CF4-9165-A67728EB4668}" srcId="{3B3D1717-359D-40CC-B044-7561B744AC66}" destId="{C4DAA528-D8F6-4DA6-9A09-9E4C03CE4054}" srcOrd="1" destOrd="0" parTransId="{48092776-AAC6-42B0-8140-E22C1E5FCFAE}" sibTransId="{09F7881D-0395-49DB-BF0C-5043BFB3CED4}"/>
    <dgm:cxn modelId="{62F9991A-16DD-467A-BDCF-03F1E3808B58}" type="presOf" srcId="{BD01C573-0FA0-44D6-9966-D907FCEDC615}" destId="{CBAE1E77-EC85-425B-BA3B-F8EFF8CA26E2}" srcOrd="0" destOrd="0" presId="urn:microsoft.com/office/officeart/2005/8/layout/StepDownProcess"/>
    <dgm:cxn modelId="{FFDE2C2D-6182-482F-A1E7-FB7FAD8A4BE1}" type="presOf" srcId="{C4DAA528-D8F6-4DA6-9A09-9E4C03CE4054}" destId="{AAAE1AE9-4E13-42C4-92F0-BC5BFD6B3CFB}" srcOrd="0" destOrd="0" presId="urn:microsoft.com/office/officeart/2005/8/layout/StepDownProcess"/>
    <dgm:cxn modelId="{18FD3F80-7B71-49CC-B8DD-4AAC4F046139}" srcId="{3B3D1717-359D-40CC-B044-7561B744AC66}" destId="{BD01C573-0FA0-44D6-9966-D907FCEDC615}" srcOrd="3" destOrd="0" parTransId="{2E6B0A56-F198-4486-BB8A-F904DE44C314}" sibTransId="{9ABEFA9A-6DFD-48BE-B3CE-6C9F081B95D4}"/>
    <dgm:cxn modelId="{88A13174-2994-4D82-9B66-03272F306693}" srcId="{3B3D1717-359D-40CC-B044-7561B744AC66}" destId="{8930A898-7EB2-4ADE-B2DB-FFC202BD80A9}" srcOrd="2" destOrd="0" parTransId="{B4CBD723-466E-458D-9611-8E04F744FFED}" sibTransId="{41BED508-8D3F-4B30-9056-81836F28428F}"/>
    <dgm:cxn modelId="{D1922292-6A91-4A36-8CA5-FD8B8056AD32}" type="presOf" srcId="{3B3D1717-359D-40CC-B044-7561B744AC66}" destId="{1E188CC3-2CBA-4E6B-BC58-9CFB8E812DE8}" srcOrd="0" destOrd="0" presId="urn:microsoft.com/office/officeart/2005/8/layout/StepDownProcess"/>
    <dgm:cxn modelId="{ABED039F-71F9-4CF6-9A9E-AEB252CDB5A8}" type="presOf" srcId="{8930A898-7EB2-4ADE-B2DB-FFC202BD80A9}" destId="{246C6C3B-D490-4041-8C7C-4B345AD705AA}" srcOrd="0" destOrd="0" presId="urn:microsoft.com/office/officeart/2005/8/layout/StepDownProcess"/>
    <dgm:cxn modelId="{0BA908E2-B147-48B5-BEBA-EC2DB60F13BB}" srcId="{3B3D1717-359D-40CC-B044-7561B744AC66}" destId="{B957A874-518A-4B29-B85C-7966C6719F66}" srcOrd="0" destOrd="0" parTransId="{7C2694F2-20AF-4211-B7E9-172BC3B0D221}" sibTransId="{6A27A007-15C8-4EB4-AB6D-B0D13A577C9B}"/>
    <dgm:cxn modelId="{D8B7F6C3-9A73-4FEC-A66E-E919D4CF5225}" type="presParOf" srcId="{1E188CC3-2CBA-4E6B-BC58-9CFB8E812DE8}" destId="{BF3ACFBF-5C15-4C02-A0F4-ED7AFD1939F0}" srcOrd="0" destOrd="0" presId="urn:microsoft.com/office/officeart/2005/8/layout/StepDownProcess"/>
    <dgm:cxn modelId="{7C563B26-7536-4BB7-A19C-B3FB005EF2E2}" type="presParOf" srcId="{BF3ACFBF-5C15-4C02-A0F4-ED7AFD1939F0}" destId="{2A301835-1F95-4A42-9A0E-38809EB0DAD5}" srcOrd="0" destOrd="0" presId="urn:microsoft.com/office/officeart/2005/8/layout/StepDownProcess"/>
    <dgm:cxn modelId="{568CDD7A-C739-4B09-A752-F18D14F4DD94}" type="presParOf" srcId="{BF3ACFBF-5C15-4C02-A0F4-ED7AFD1939F0}" destId="{661C0F5C-E992-4AF6-A44C-50815D29F540}" srcOrd="1" destOrd="0" presId="urn:microsoft.com/office/officeart/2005/8/layout/StepDownProcess"/>
    <dgm:cxn modelId="{92FC32DF-AC8A-4F4A-A693-3C89691D7CD4}" type="presParOf" srcId="{BF3ACFBF-5C15-4C02-A0F4-ED7AFD1939F0}" destId="{B0088E7F-F476-49D5-87A1-0649308843BC}" srcOrd="2" destOrd="0" presId="urn:microsoft.com/office/officeart/2005/8/layout/StepDownProcess"/>
    <dgm:cxn modelId="{52123252-FBF6-4909-8432-092B4615F445}" type="presParOf" srcId="{1E188CC3-2CBA-4E6B-BC58-9CFB8E812DE8}" destId="{0EC5D281-2D5E-44DD-A060-C90E29F46A07}" srcOrd="1" destOrd="0" presId="urn:microsoft.com/office/officeart/2005/8/layout/StepDownProcess"/>
    <dgm:cxn modelId="{B48317E8-700A-4FD3-81DB-F857F7DFF978}" type="presParOf" srcId="{1E188CC3-2CBA-4E6B-BC58-9CFB8E812DE8}" destId="{28D79E8B-15AB-4764-9AAC-C27A379F7296}" srcOrd="2" destOrd="0" presId="urn:microsoft.com/office/officeart/2005/8/layout/StepDownProcess"/>
    <dgm:cxn modelId="{09FCEFA3-6680-4849-ABB7-40420FE1FDB2}" type="presParOf" srcId="{28D79E8B-15AB-4764-9AAC-C27A379F7296}" destId="{CC094681-02B5-4CE5-AAE6-77D6D15C2C0D}" srcOrd="0" destOrd="0" presId="urn:microsoft.com/office/officeart/2005/8/layout/StepDownProcess"/>
    <dgm:cxn modelId="{727BD513-486D-4E91-AA26-ED6D3D33DBCD}" type="presParOf" srcId="{28D79E8B-15AB-4764-9AAC-C27A379F7296}" destId="{AAAE1AE9-4E13-42C4-92F0-BC5BFD6B3CFB}" srcOrd="1" destOrd="0" presId="urn:microsoft.com/office/officeart/2005/8/layout/StepDownProcess"/>
    <dgm:cxn modelId="{51B08BCC-FF9C-4C64-9B48-58142D583615}" type="presParOf" srcId="{28D79E8B-15AB-4764-9AAC-C27A379F7296}" destId="{07DB2604-349D-498C-B445-E818FE300A30}" srcOrd="2" destOrd="0" presId="urn:microsoft.com/office/officeart/2005/8/layout/StepDownProcess"/>
    <dgm:cxn modelId="{8B1B306D-1333-4068-826D-0BCE88E5D83B}" type="presParOf" srcId="{1E188CC3-2CBA-4E6B-BC58-9CFB8E812DE8}" destId="{AE4FF666-2975-4C13-9100-A87B4A45AE58}" srcOrd="3" destOrd="0" presId="urn:microsoft.com/office/officeart/2005/8/layout/StepDownProcess"/>
    <dgm:cxn modelId="{9CBF6FD4-9E12-4EB2-93E6-F9E9773E2548}" type="presParOf" srcId="{1E188CC3-2CBA-4E6B-BC58-9CFB8E812DE8}" destId="{559C0325-1ADD-444A-AE5E-EE6334EC2A03}" srcOrd="4" destOrd="0" presId="urn:microsoft.com/office/officeart/2005/8/layout/StepDownProcess"/>
    <dgm:cxn modelId="{B21BEEB1-2109-4535-BD92-9DAD9BEAA0CF}" type="presParOf" srcId="{559C0325-1ADD-444A-AE5E-EE6334EC2A03}" destId="{5CA4D3F8-7DC6-4320-A5A1-B7C143F0A189}" srcOrd="0" destOrd="0" presId="urn:microsoft.com/office/officeart/2005/8/layout/StepDownProcess"/>
    <dgm:cxn modelId="{2E10B222-3D29-4C25-8581-505CB424B6DD}" type="presParOf" srcId="{559C0325-1ADD-444A-AE5E-EE6334EC2A03}" destId="{246C6C3B-D490-4041-8C7C-4B345AD705AA}" srcOrd="1" destOrd="0" presId="urn:microsoft.com/office/officeart/2005/8/layout/StepDownProcess"/>
    <dgm:cxn modelId="{D60169A0-71D3-4ECE-B7A8-FD2AD108B62E}" type="presParOf" srcId="{559C0325-1ADD-444A-AE5E-EE6334EC2A03}" destId="{F602F214-6FC5-4D9D-8EF7-DFC32EE8AA9E}" srcOrd="2" destOrd="0" presId="urn:microsoft.com/office/officeart/2005/8/layout/StepDownProcess"/>
    <dgm:cxn modelId="{B7A138C1-DEE8-4F6C-B4E6-55C3CA0ED6BC}" type="presParOf" srcId="{1E188CC3-2CBA-4E6B-BC58-9CFB8E812DE8}" destId="{8326B457-1FBA-4C6C-9548-946EF893AF2D}" srcOrd="5" destOrd="0" presId="urn:microsoft.com/office/officeart/2005/8/layout/StepDownProcess"/>
    <dgm:cxn modelId="{07A1F0B3-FA45-409A-AFF4-7D07E3980577}" type="presParOf" srcId="{1E188CC3-2CBA-4E6B-BC58-9CFB8E812DE8}" destId="{22AFCF7E-B5E0-4A1E-8018-0966D54161BA}" srcOrd="6" destOrd="0" presId="urn:microsoft.com/office/officeart/2005/8/layout/StepDownProcess"/>
    <dgm:cxn modelId="{4DDCFA0A-A38B-4231-9ACE-984080D131D1}" type="presParOf" srcId="{22AFCF7E-B5E0-4A1E-8018-0966D54161BA}" destId="{CBAE1E77-EC85-425B-BA3B-F8EFF8CA26E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F70373-08A3-44F9-9E61-4DE9064917F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5F2BF2-6C95-4F7A-BB3C-71DB12CD329B}" type="pres">
      <dgm:prSet presAssocID="{77F70373-08A3-44F9-9E61-4DE9064917F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E979AB80-2EF3-40D6-83E7-85DD6896FF89}" type="presOf" srcId="{77F70373-08A3-44F9-9E61-4DE9064917F4}" destId="{635F2BF2-6C95-4F7A-BB3C-71DB12CD329B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F70373-08A3-44F9-9E61-4DE9064917F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5F2BF2-6C95-4F7A-BB3C-71DB12CD329B}" type="pres">
      <dgm:prSet presAssocID="{77F70373-08A3-44F9-9E61-4DE9064917F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83E76D6E-6185-41C8-8F73-95948B6C58E6}" type="presOf" srcId="{77F70373-08A3-44F9-9E61-4DE9064917F4}" destId="{635F2BF2-6C95-4F7A-BB3C-71DB12CD329B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F70373-08A3-44F9-9E61-4DE9064917F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5F2BF2-6C95-4F7A-BB3C-71DB12CD329B}" type="pres">
      <dgm:prSet presAssocID="{77F70373-08A3-44F9-9E61-4DE9064917F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</dgm:ptLst>
  <dgm:cxnLst>
    <dgm:cxn modelId="{C342C5A6-87FE-4D53-95F0-0951D566193B}" type="presOf" srcId="{77F70373-08A3-44F9-9E61-4DE9064917F4}" destId="{635F2BF2-6C95-4F7A-BB3C-71DB12CD329B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63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04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56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70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2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194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520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03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181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996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1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742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7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#Par96"/><Relationship Id="rId5" Type="http://schemas.openxmlformats.org/officeDocument/2006/relationships/hyperlink" Target="#Par95"/><Relationship Id="rId4" Type="http://schemas.openxmlformats.org/officeDocument/2006/relationships/hyperlink" Target="#Par94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ipkro.ru/index.php?act=departments&amp;page=24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s://toipkro.ru/index.php?act=departments&amp;page=223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4221088"/>
            <a:ext cx="5580112" cy="18002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latin typeface="Constantia" pitchFamily="18" charset="0"/>
              </a:rPr>
              <a:t>«Школа координатора» октябрь 2019</a:t>
            </a:r>
            <a:endParaRPr lang="ru-RU" sz="36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509120"/>
            <a:ext cx="302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Центр оценки профессионального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мастерства и квалификации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педагогов ТОИПКРО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777900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77800" h="190500" prst="cross"/>
            <a:bevelB w="234950" h="114300" prst="cross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12. </a:t>
            </a:r>
            <a:r>
              <a:rPr lang="ru-RU" sz="2400" b="1" dirty="0" smtClean="0"/>
              <a:t>Работодатель </a:t>
            </a:r>
            <a:r>
              <a:rPr lang="ru-RU" sz="2400" b="1" dirty="0"/>
              <a:t>знакомит </a:t>
            </a:r>
            <a:endParaRPr lang="ru-RU" sz="2400" b="1" dirty="0" smtClean="0"/>
          </a:p>
          <a:p>
            <a:pPr algn="just"/>
            <a:r>
              <a:rPr lang="ru-RU" sz="2400" dirty="0" smtClean="0"/>
              <a:t>педагогического </a:t>
            </a:r>
            <a:r>
              <a:rPr lang="ru-RU" sz="2400" dirty="0"/>
              <a:t>работника </a:t>
            </a:r>
            <a:r>
              <a:rPr lang="ru-RU" sz="2400" b="1" dirty="0"/>
              <a:t>с </a:t>
            </a:r>
            <a:endParaRPr lang="ru-RU" sz="2400" b="1" dirty="0" smtClean="0"/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представлением </a:t>
            </a:r>
            <a:r>
              <a:rPr lang="ru-RU" sz="2400" b="1" dirty="0">
                <a:solidFill>
                  <a:srgbClr val="0070C0"/>
                </a:solidFill>
              </a:rPr>
              <a:t>под роспись не позднее чем за 30 календарных дней до дня проведения аттестации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  <a:r>
              <a:rPr lang="ru-RU" sz="2400" dirty="0"/>
              <a:t>После ознакомления с представлением педагогический работник по желанию может представить в аттестационную комиссию организации дополнительные сведения, характеризующие его профессиональную деятельность за период с даты предыдущей аттестации (при первичной аттестации - с даты поступления на работу</a:t>
            </a:r>
            <a:r>
              <a:rPr lang="ru-RU" sz="2400" dirty="0" smtClean="0"/>
              <a:t>).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При отказе </a:t>
            </a:r>
            <a:r>
              <a:rPr lang="ru-RU" sz="2400" dirty="0"/>
              <a:t>педагогического работника от ознакомления с представлением составляется акт, который подписывается работодателем и лицами (не менее двух), в присутствии которых составлен акт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6146" name="Picture 2" descr="https://jurisprudent.by/wp-content/uploads/2016/08/dogovor-komissi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685"/>
            <a:ext cx="2729228" cy="18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185" y="1556792"/>
            <a:ext cx="87129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Заседание </a:t>
            </a:r>
            <a:r>
              <a:rPr lang="ru-RU" sz="2000" dirty="0"/>
              <a:t>аттестационной комиссии организации </a:t>
            </a:r>
            <a:r>
              <a:rPr lang="ru-RU" sz="2000" b="1" dirty="0"/>
              <a:t>считается правомочным, если на нем присутствуют не менее двух третей </a:t>
            </a:r>
            <a:r>
              <a:rPr lang="ru-RU" sz="2000" dirty="0"/>
              <a:t>от общего числа членов аттестационной комиссии организации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/>
              <a:t>В </a:t>
            </a:r>
            <a:r>
              <a:rPr lang="ru-RU" sz="2000" b="1" dirty="0"/>
              <a:t>случае отсутствия </a:t>
            </a:r>
            <a:r>
              <a:rPr lang="ru-RU" sz="2000" dirty="0"/>
              <a:t>педагогического работника в день проведения аттестации на заседании аттестационной комиссии организации по уважительным причинам его аттестация переносится на другую дату и в график аттестации вносятся соответствующие изменения, о чем работодатель знакомит работника под роспись не менее чем за 30 календарных дней до новой даты проведения его аттестации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/>
              <a:t>При неявке </a:t>
            </a:r>
            <a:r>
              <a:rPr lang="ru-RU" sz="2000" dirty="0"/>
              <a:t>педагогического работника на заседание аттестационной комиссии организации без уважительной причины аттестационная комиссия организации проводит аттестацию в его отсутствие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32238" y="26064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13. </a:t>
            </a:r>
            <a:r>
              <a:rPr lang="ru-RU" sz="2000" b="1" dirty="0"/>
              <a:t>Аттестация проводится на заседании аттестационной комиссии</a:t>
            </a:r>
            <a:r>
              <a:rPr lang="ru-RU" sz="2000" dirty="0"/>
              <a:t> организации с участием педагогического </a:t>
            </a:r>
            <a:r>
              <a:rPr lang="ru-RU" sz="2000" dirty="0" smtClean="0"/>
              <a:t>работника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77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3731" y="3180804"/>
            <a:ext cx="86409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15</a:t>
            </a:r>
            <a:r>
              <a:rPr lang="ru-RU" sz="2400" dirty="0"/>
              <a:t>. </a:t>
            </a:r>
            <a:r>
              <a:rPr lang="ru-RU" sz="2400" b="1" dirty="0"/>
              <a:t>По результатам </a:t>
            </a:r>
            <a:r>
              <a:rPr lang="ru-RU" sz="2400" dirty="0"/>
              <a:t>аттестации педагогического работника аттестационная комиссия организации </a:t>
            </a:r>
            <a:r>
              <a:rPr lang="ru-RU" sz="2400" b="1" dirty="0"/>
              <a:t>принимает одно из следующих решений:</a:t>
            </a:r>
          </a:p>
          <a:p>
            <a:pPr algn="just"/>
            <a:r>
              <a:rPr lang="ru-RU" sz="2400" dirty="0" smtClean="0"/>
              <a:t>-  </a:t>
            </a:r>
            <a:r>
              <a:rPr lang="ru-RU" sz="2400" b="1" i="1" dirty="0" smtClean="0"/>
              <a:t>соответствует </a:t>
            </a:r>
            <a:r>
              <a:rPr lang="ru-RU" sz="2400" dirty="0"/>
              <a:t>занимаемой должности (указывается должность педагогического работника);</a:t>
            </a:r>
          </a:p>
          <a:p>
            <a:pPr algn="just"/>
            <a:r>
              <a:rPr lang="ru-RU" sz="2400" dirty="0" smtClean="0"/>
              <a:t>- </a:t>
            </a:r>
            <a:r>
              <a:rPr lang="ru-RU" sz="2400" b="1" i="1" dirty="0" smtClean="0"/>
              <a:t>не </a:t>
            </a:r>
            <a:r>
              <a:rPr lang="ru-RU" sz="2400" b="1" i="1" dirty="0"/>
              <a:t>соответствует </a:t>
            </a:r>
            <a:r>
              <a:rPr lang="ru-RU" sz="2400" dirty="0"/>
              <a:t>занимаемой должности (указывается должность педагогического работника).</a:t>
            </a:r>
          </a:p>
          <a:p>
            <a:endParaRPr lang="ru-RU" dirty="0"/>
          </a:p>
        </p:txBody>
      </p:sp>
      <p:pic>
        <p:nvPicPr>
          <p:cNvPr id="8194" name="Picture 2" descr="https://habinfo.ru/wp-content/uploads/2017/08/14856863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600400" cy="23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404664"/>
            <a:ext cx="504056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14. </a:t>
            </a:r>
            <a:r>
              <a:rPr lang="ru-RU" sz="2400" b="1" dirty="0">
                <a:solidFill>
                  <a:prstClr val="black"/>
                </a:solidFill>
              </a:rPr>
              <a:t>Аттестационная комиссия организации рассматривает </a:t>
            </a:r>
            <a:r>
              <a:rPr lang="ru-RU" sz="2400" dirty="0">
                <a:solidFill>
                  <a:prstClr val="black"/>
                </a:solidFill>
              </a:rPr>
              <a:t>представление, дополнительные сведения, представленные самим педагогическим работником, характеризующие его профессиональную деятельность (в случае их представления).</a:t>
            </a:r>
          </a:p>
        </p:txBody>
      </p:sp>
    </p:spTree>
    <p:extLst>
      <p:ext uri="{BB962C8B-B14F-4D97-AF65-F5344CB8AC3E}">
        <p14:creationId xmlns:p14="http://schemas.microsoft.com/office/powerpoint/2010/main" val="15587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32022"/>
            <a:ext cx="89506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16. </a:t>
            </a:r>
            <a:r>
              <a:rPr lang="ru-RU" sz="2200" b="1" dirty="0"/>
              <a:t>Решение принимается </a:t>
            </a:r>
            <a:r>
              <a:rPr lang="ru-RU" sz="2200" dirty="0"/>
              <a:t>аттестационной </a:t>
            </a:r>
            <a:endParaRPr lang="ru-RU" sz="2200" dirty="0" smtClean="0"/>
          </a:p>
          <a:p>
            <a:pPr algn="just"/>
            <a:r>
              <a:rPr lang="ru-RU" sz="2200" dirty="0" smtClean="0"/>
              <a:t>комиссией </a:t>
            </a:r>
            <a:r>
              <a:rPr lang="ru-RU" sz="2200" dirty="0"/>
              <a:t>организации в отсутствие </a:t>
            </a:r>
            <a:endParaRPr lang="ru-RU" sz="2200" dirty="0" smtClean="0"/>
          </a:p>
          <a:p>
            <a:pPr algn="just"/>
            <a:r>
              <a:rPr lang="ru-RU" sz="2200" dirty="0" smtClean="0"/>
              <a:t>аттестуемого </a:t>
            </a:r>
            <a:r>
              <a:rPr lang="ru-RU" sz="2200" dirty="0"/>
              <a:t>педагогического работника </a:t>
            </a:r>
            <a:endParaRPr lang="ru-RU" sz="2200" dirty="0" smtClean="0"/>
          </a:p>
          <a:p>
            <a:pPr algn="just"/>
            <a:r>
              <a:rPr lang="ru-RU" sz="2200" b="1" dirty="0" smtClean="0">
                <a:solidFill>
                  <a:srgbClr val="0070C0"/>
                </a:solidFill>
              </a:rPr>
              <a:t>открытым </a:t>
            </a:r>
            <a:r>
              <a:rPr lang="ru-RU" sz="2200" b="1" dirty="0">
                <a:solidFill>
                  <a:srgbClr val="0070C0"/>
                </a:solidFill>
              </a:rPr>
              <a:t>голосованием большинством голосов </a:t>
            </a:r>
            <a:r>
              <a:rPr lang="ru-RU" sz="2200" dirty="0"/>
              <a:t>членов аттестационной комиссии организации, присутствующих на заседании.</a:t>
            </a:r>
          </a:p>
          <a:p>
            <a:pPr algn="just"/>
            <a:r>
              <a:rPr lang="ru-RU" sz="2200" i="1" dirty="0"/>
              <a:t>При прохождении аттестации педагогический работник, являющийся членом аттестационной комиссии организации, не участвует в голосовании по своей кандидатуре</a:t>
            </a:r>
            <a:r>
              <a:rPr lang="ru-RU" sz="2200" i="1" dirty="0" smtClean="0"/>
              <a:t>.</a:t>
            </a:r>
          </a:p>
          <a:p>
            <a:pPr algn="just"/>
            <a:r>
              <a:rPr lang="ru-RU" sz="2200" dirty="0" smtClean="0"/>
              <a:t>17</a:t>
            </a:r>
            <a:r>
              <a:rPr lang="ru-RU" sz="2200" dirty="0"/>
              <a:t>. В случаях, когда не менее половины членов аттестационной комиссии организации, присутствующих на заседании, проголосовали за решение о соответствии работника занимаемой должности, </a:t>
            </a:r>
            <a:r>
              <a:rPr lang="ru-RU" sz="2200" b="1" dirty="0">
                <a:solidFill>
                  <a:srgbClr val="0070C0"/>
                </a:solidFill>
              </a:rPr>
              <a:t>педагогический работник признается соответствующим занимаемой должности</a:t>
            </a:r>
            <a:r>
              <a:rPr lang="ru-RU" sz="2200" b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2200" dirty="0" smtClean="0"/>
              <a:t>18</a:t>
            </a:r>
            <a:r>
              <a:rPr lang="ru-RU" sz="2200" dirty="0"/>
              <a:t>. </a:t>
            </a:r>
            <a:r>
              <a:rPr lang="ru-RU" sz="2200" b="1" dirty="0"/>
              <a:t>Результаты</a:t>
            </a:r>
            <a:r>
              <a:rPr lang="ru-RU" sz="2200" dirty="0"/>
              <a:t> аттестации педагогического работника, непосредственно присутствующего на заседании аттестационной комиссии организации, </a:t>
            </a:r>
            <a:r>
              <a:rPr lang="ru-RU" sz="2200" b="1" dirty="0">
                <a:solidFill>
                  <a:srgbClr val="0070C0"/>
                </a:solidFill>
              </a:rPr>
              <a:t>сообщаются ему после подведения итогов голосования</a:t>
            </a:r>
            <a:r>
              <a:rPr lang="ru-RU" sz="2200" b="1" dirty="0" smtClean="0">
                <a:solidFill>
                  <a:srgbClr val="0070C0"/>
                </a:solidFill>
              </a:rPr>
              <a:t>.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147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309320"/>
            <a:ext cx="72008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510" y="1268760"/>
            <a:ext cx="850396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19. </a:t>
            </a:r>
            <a:r>
              <a:rPr lang="ru-RU" sz="2400" b="1" dirty="0">
                <a:solidFill>
                  <a:srgbClr val="0070C0"/>
                </a:solidFill>
              </a:rPr>
              <a:t>Результаты аттестации педагогических работников заносятся в протокол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/>
              <a:t>подписываемый председателем, заместителем председателя, секретарем и членами аттестационной комиссии организации, присутствовавшими на заседании, </a:t>
            </a:r>
            <a:r>
              <a:rPr lang="ru-RU" sz="2400" b="1" dirty="0">
                <a:solidFill>
                  <a:srgbClr val="0070C0"/>
                </a:solidFill>
              </a:rPr>
              <a:t>который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70C0"/>
                </a:solidFill>
              </a:rPr>
              <a:t>хранится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/>
              <a:t>с представлениями, дополнительными сведениями</a:t>
            </a:r>
            <a:r>
              <a:rPr lang="ru-RU" sz="2400" dirty="0" smtClean="0"/>
              <a:t>,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представленными самими </a:t>
            </a:r>
            <a:endParaRPr lang="ru-RU" sz="2400" dirty="0" smtClean="0"/>
          </a:p>
          <a:p>
            <a:pPr algn="just"/>
            <a:r>
              <a:rPr lang="ru-RU" sz="2400" dirty="0" smtClean="0"/>
              <a:t>педагогическими </a:t>
            </a:r>
            <a:r>
              <a:rPr lang="ru-RU" sz="2400" dirty="0"/>
              <a:t>работниками, характеризующими их профессиональную </a:t>
            </a:r>
            <a:r>
              <a:rPr lang="ru-RU" sz="2400" dirty="0" smtClean="0"/>
              <a:t>деятельность</a:t>
            </a:r>
          </a:p>
          <a:p>
            <a:pPr algn="just"/>
            <a:r>
              <a:rPr lang="ru-RU" sz="2400" dirty="0" smtClean="0"/>
              <a:t>(</a:t>
            </a:r>
            <a:r>
              <a:rPr lang="ru-RU" sz="2400" dirty="0"/>
              <a:t>в случае их наличия), </a:t>
            </a:r>
            <a:endParaRPr lang="ru-RU" sz="2400" dirty="0" smtClean="0"/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у </a:t>
            </a:r>
            <a:r>
              <a:rPr lang="ru-RU" sz="2400" b="1" dirty="0">
                <a:solidFill>
                  <a:srgbClr val="0070C0"/>
                </a:solidFill>
              </a:rPr>
              <a:t>работодателя</a:t>
            </a:r>
            <a:r>
              <a:rPr lang="ru-RU" sz="2400" b="1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54497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3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88640"/>
            <a:ext cx="7244297" cy="6370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215900" h="114300" prst="coolSlant"/>
            <a:bevelB w="222250" h="114300" prst="coolSlant"/>
          </a:sp3d>
        </p:spPr>
        <p:txBody>
          <a:bodyPr wrap="square" rtlCol="0">
            <a:sp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20</a:t>
            </a:r>
            <a:r>
              <a:rPr lang="ru-RU" sz="2400" dirty="0"/>
              <a:t>. </a:t>
            </a:r>
            <a:r>
              <a:rPr lang="ru-RU" sz="2400" b="1" dirty="0"/>
              <a:t>На педагогического работника</a:t>
            </a:r>
            <a:r>
              <a:rPr lang="ru-RU" sz="2400" dirty="0"/>
              <a:t>, прошедшего аттестацию, не позднее двух рабочих дней со дня ее проведения секретарем аттестационной комиссии организации </a:t>
            </a:r>
            <a:r>
              <a:rPr lang="ru-RU" sz="2400" b="1" dirty="0">
                <a:solidFill>
                  <a:srgbClr val="C00000"/>
                </a:solidFill>
              </a:rPr>
              <a:t>составляется выписка из протокола</a:t>
            </a:r>
            <a:r>
              <a:rPr lang="ru-RU" sz="2400" dirty="0"/>
              <a:t>, содержащая сведения о фамилии, имени, отчестве (при наличии) аттестуемого, наименовании его должности, дате заседания аттестационной комиссии организации, результатах голосования, о принятом аттестационной комиссией организации решении. </a:t>
            </a:r>
            <a:r>
              <a:rPr lang="ru-RU" sz="2400" b="1" dirty="0">
                <a:solidFill>
                  <a:srgbClr val="C00000"/>
                </a:solidFill>
              </a:rPr>
              <a:t>Работодатель знакомит педагогического работника с выпиской из протокола под роспись в течение </a:t>
            </a:r>
            <a:r>
              <a:rPr lang="ru-RU" sz="2400" b="1" u="sng" dirty="0">
                <a:solidFill>
                  <a:srgbClr val="C00000"/>
                </a:solidFill>
              </a:rPr>
              <a:t>трех рабочих дней </a:t>
            </a:r>
            <a:r>
              <a:rPr lang="ru-RU" sz="2400" b="1" dirty="0">
                <a:solidFill>
                  <a:srgbClr val="C00000"/>
                </a:solidFill>
              </a:rPr>
              <a:t>после ее составления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endParaRPr lang="ru-RU" sz="2400" b="1" dirty="0"/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Выписка </a:t>
            </a:r>
            <a:r>
              <a:rPr lang="ru-RU" sz="2400" b="1" dirty="0">
                <a:solidFill>
                  <a:srgbClr val="7030A0"/>
                </a:solidFill>
              </a:rPr>
              <a:t>из протокола хранится в личном деле педагогического работника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endParaRPr lang="ru-RU" sz="2400" b="1" dirty="0"/>
          </a:p>
        </p:txBody>
      </p:sp>
      <p:pic>
        <p:nvPicPr>
          <p:cNvPr id="11266" name="Picture 2" descr="https://im0-tub-ru.yandex.net/i?id=3c48baff7e9322be7b5ede062717be2c-sr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1490912" cy="174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33870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 smtClean="0"/>
              <a:t>21</a:t>
            </a:r>
            <a:r>
              <a:rPr lang="ru-RU" sz="2300" dirty="0"/>
              <a:t>. </a:t>
            </a:r>
            <a:r>
              <a:rPr lang="ru-RU" sz="2300" b="1" dirty="0"/>
              <a:t>Результаты аттестации </a:t>
            </a:r>
            <a:r>
              <a:rPr lang="ru-RU" sz="2300" dirty="0"/>
              <a:t>в целях подтверждения соответствия педагогических работников занимаемым ими должностям на основе оценки и профессиональной деятельности педагогический работник </a:t>
            </a:r>
            <a:r>
              <a:rPr lang="ru-RU" sz="2300" b="1" dirty="0"/>
              <a:t>вправе обжаловать </a:t>
            </a:r>
            <a:r>
              <a:rPr lang="ru-RU" sz="2300" dirty="0"/>
              <a:t>в соответствии с законодательством Российской Федерации.</a:t>
            </a:r>
          </a:p>
          <a:p>
            <a:pPr algn="just"/>
            <a:endParaRPr lang="ru-RU" sz="2400" dirty="0"/>
          </a:p>
        </p:txBody>
      </p:sp>
      <p:pic>
        <p:nvPicPr>
          <p:cNvPr id="12292" name="Picture 4" descr="https://classomsk.com/wp-content/uploads/2017/06/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4156"/>
            <a:ext cx="360039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196752"/>
            <a:ext cx="63367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22. </a:t>
            </a:r>
            <a:r>
              <a:rPr lang="ru-RU" sz="2800" b="1" dirty="0"/>
              <a:t>Аттестацию в целях подтверждения соответствия занимаемой должности не проходят следующие педагогические работники:</a:t>
            </a:r>
          </a:p>
          <a:p>
            <a:pPr algn="just"/>
            <a:r>
              <a:rPr lang="ru-RU" sz="2800" dirty="0"/>
              <a:t>а) педагогические работники, имеющие квалификационные категории;</a:t>
            </a:r>
          </a:p>
          <a:p>
            <a:pPr algn="just"/>
            <a:r>
              <a:rPr lang="ru-RU" sz="2800" dirty="0"/>
              <a:t>б) проработавшие в занимаемой должности менее двух лет в организации, в которой проводится аттестация;</a:t>
            </a:r>
          </a:p>
          <a:p>
            <a:pPr algn="just"/>
            <a:r>
              <a:rPr lang="ru-RU" sz="2800" dirty="0"/>
              <a:t>в) беременные женщины</a:t>
            </a:r>
            <a:r>
              <a:rPr lang="ru-RU" sz="2800" dirty="0" smtClean="0"/>
              <a:t>;</a:t>
            </a:r>
            <a:endParaRPr lang="ru-RU" sz="2800" dirty="0"/>
          </a:p>
        </p:txBody>
      </p:sp>
      <p:pic>
        <p:nvPicPr>
          <p:cNvPr id="13314" name="Picture 2" descr="http://www.creationentreprise.eu/wp-content/uploads/2014/12/erreu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096344" cy="2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6liski.detkin-club.ru/images/custom_4/article_1590_1461237856197_depositphotos_6748419_m-2015_5a29829415a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18472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4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640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г) женщины, находящиеся в отпуске по беременности и родам;</a:t>
            </a:r>
          </a:p>
          <a:p>
            <a:pPr algn="just"/>
            <a:r>
              <a:rPr lang="ru-RU" sz="2400" dirty="0"/>
              <a:t>д) лица, находящиеся в отпуске по уходу за ребенком до достижения им возраста трех лет;</a:t>
            </a:r>
          </a:p>
          <a:p>
            <a:pPr algn="just"/>
            <a:r>
              <a:rPr lang="ru-RU" sz="2400" dirty="0"/>
              <a:t>е) отсутствовавшие на рабочем месте более четырех месяцев подряд в связи с заболеванием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Аттестация педагогических работников, предусмотренных </a:t>
            </a:r>
            <a:r>
              <a:rPr lang="ru-RU" sz="2400" dirty="0">
                <a:hlinkClick r:id="rId4" action="ppaction://hlinkfile"/>
              </a:rPr>
              <a:t>подпунктами "г"</a:t>
            </a:r>
            <a:r>
              <a:rPr lang="ru-RU" sz="2400" dirty="0"/>
              <a:t> и </a:t>
            </a:r>
            <a:r>
              <a:rPr lang="ru-RU" sz="2400" dirty="0">
                <a:hlinkClick r:id="rId5" action="ppaction://hlinkfile"/>
              </a:rPr>
              <a:t>"д"</a:t>
            </a:r>
            <a:r>
              <a:rPr lang="ru-RU" sz="2400" dirty="0"/>
              <a:t> настоящего пункта, возможна не ранее чем через два года после их выхода из указанных отпусков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/>
              <a:t>Аттестация педагогических работников, предусмотренных </a:t>
            </a:r>
            <a:r>
              <a:rPr lang="ru-RU" sz="2400" dirty="0">
                <a:hlinkClick r:id="rId6" action="ppaction://hlinkfile"/>
              </a:rPr>
              <a:t>подпунктом "е"</a:t>
            </a:r>
            <a:r>
              <a:rPr lang="ru-RU" sz="2400" dirty="0"/>
              <a:t> настоящего пункта, возможна не ранее чем через год после их выхода на работу.</a:t>
            </a:r>
          </a:p>
          <a:p>
            <a:pPr algn="just"/>
            <a:endParaRPr lang="ru-RU" sz="2400" dirty="0"/>
          </a:p>
        </p:txBody>
      </p:sp>
      <p:pic>
        <p:nvPicPr>
          <p:cNvPr id="14338" name="Picture 2" descr="https://24health.by/wp-content/uploads/2017/10/news_282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62" y="116632"/>
            <a:ext cx="205062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1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19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23. </a:t>
            </a:r>
            <a:r>
              <a:rPr lang="ru-RU" sz="2400" b="1" dirty="0"/>
              <a:t>Аттестационные комиссии организаций дают рекомендации работодателю о возможности назначения на соответствующие должности</a:t>
            </a:r>
            <a:r>
              <a:rPr lang="ru-RU" sz="2400" dirty="0"/>
              <a:t> педагогических работников лиц, не имеющих специальной подготовки или стажа работы, установленных в разделе "Требования к квалификации" раздела "Квалификационные характеристики должностей работников образования" Единого квалификационного справочника должностей руководителей, специалистов и служащих </a:t>
            </a:r>
            <a:r>
              <a:rPr lang="ru-RU" sz="2400" dirty="0" smtClean="0"/>
              <a:t>и </a:t>
            </a:r>
            <a:r>
              <a:rPr lang="ru-RU" sz="2400" dirty="0"/>
              <a:t>(или) профессиональными стандартами, но обладающих достаточным практическим опытом и компетентностью, выполняющих качественно и в полном объеме возложенные на них должностные обязанности.</a:t>
            </a:r>
          </a:p>
          <a:p>
            <a:pPr algn="just"/>
            <a:endParaRPr lang="ru-RU" sz="2400" dirty="0"/>
          </a:p>
        </p:txBody>
      </p:sp>
      <p:pic>
        <p:nvPicPr>
          <p:cNvPr id="4" name="Picture 4" descr="https://ds4reut.edumsko.ru/uploads/28000/27952/section/368165/vert-menu_001.jpg?15240812005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58" y="260648"/>
            <a:ext cx="1561730" cy="13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1114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Рассматриваемые вопросы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378246" y="1268761"/>
            <a:ext cx="6573415" cy="5256583"/>
          </a:xfr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Ins="360000"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Порядок аттестации.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Процедурные мероприятия при проведении аттестации педагогических работников в целях установления квалификационной категории.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Отраслевое соглашение.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b="1" dirty="0" smtClean="0">
                <a:solidFill>
                  <a:schemeClr val="accent5">
                    <a:lumMod val="50000"/>
                  </a:schemeClr>
                </a:solidFill>
              </a:rPr>
              <a:t>Методические рекомендации по подготовке к аттестации в целях установления квалификационной категории.</a:t>
            </a:r>
          </a:p>
        </p:txBody>
      </p:sp>
      <p:pic>
        <p:nvPicPr>
          <p:cNvPr id="3074" name="Picture 2" descr="https://i.5sfer.com/post/postImage/thumb-164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268761"/>
            <a:ext cx="219873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347864" y="4221088"/>
            <a:ext cx="5688632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Процедурные мероприятия при проведении аттестации педагогических работников в целях установления квалификационной категории 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067242526"/>
              </p:ext>
            </p:extLst>
          </p:nvPr>
        </p:nvGraphicFramePr>
        <p:xfrm>
          <a:off x="107504" y="1268760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00546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Взаимодействие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6227"/>
            <a:ext cx="9036495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artDeco"/>
            <a:bevelB w="152400" h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Педагог подает заявление (за 3 месяца до истечения срока действия имеющейся квалификационной категории)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9794" y="2678428"/>
            <a:ext cx="4522646" cy="1377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h="95250" prst="convex"/>
            <a:bevelB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Работа с аттестационными материалами (первый месяц аттестационного периода)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5795" y="3366932"/>
            <a:ext cx="2346085" cy="1430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152400" prst="convex"/>
            <a:bevelB w="1524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Процедурные мероприятия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9982" y="2038303"/>
            <a:ext cx="7542458" cy="612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27000" h="127000" prst="slope"/>
            <a:bevelB w="127000" h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Формируется график аттестации (сайт ТОИПКРО)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101862"/>
            <a:ext cx="7956122" cy="93644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71450" h="171450" prst="divot"/>
            <a:bevelB w="171450" h="17145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Заявление рассматривается АК и определяется срок аттестации (30 кал. дней)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4149081"/>
            <a:ext cx="4536504" cy="11276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h="101600" prst="relaxedInset"/>
            <a:bevelB w="101600" h="1016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Оформление документов (второй месяц аттестационного периода)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5276682"/>
            <a:ext cx="7056784" cy="6357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96850" h="190500" prst="riblet"/>
            <a:bevelB w="190500" h="1841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Заседание аттестационной комиссии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99584" y="5996310"/>
            <a:ext cx="7056784" cy="720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96850" h="190500" prst="riblet"/>
            <a:bevelB w="190500" h="18415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Распоряжение об итогах аттестации (сайт ТОИПКРО)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toipkro.ru/index.php?act=departments&amp;page=243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7" idx="3"/>
            <a:endCxn id="6" idx="1"/>
          </p:cNvCxnSpPr>
          <p:nvPr/>
        </p:nvCxnSpPr>
        <p:spPr>
          <a:xfrm flipV="1">
            <a:off x="3491880" y="3366932"/>
            <a:ext cx="517914" cy="71511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0" idx="1"/>
          </p:cNvCxnSpPr>
          <p:nvPr/>
        </p:nvCxnSpPr>
        <p:spPr>
          <a:xfrm>
            <a:off x="3469888" y="4149081"/>
            <a:ext cx="526048" cy="563801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5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402389"/>
              </p:ext>
            </p:extLst>
          </p:nvPr>
        </p:nvGraphicFramePr>
        <p:xfrm>
          <a:off x="323528" y="2060848"/>
          <a:ext cx="8229599" cy="43891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53389"/>
                <a:gridCol w="3843155"/>
                <a:gridCol w="3333055"/>
              </a:tblGrid>
              <a:tr h="331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№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График   </a:t>
                      </a:r>
                      <a:r>
                        <a:rPr lang="ru-RU" sz="3200" dirty="0">
                          <a:effectLst/>
                        </a:rPr>
                        <a:t>аттестации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Дата проведения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1.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Сентябрь-октябрь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31.10.2019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2.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Октябрь-ноябрь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29.11.2019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3.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Ноябрь-декабрь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26.12.2019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4.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Декабрь-январь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31.01.2020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5.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Январь-февраль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28.02.2020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6.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Февраль-март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31.03.2020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7.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Март-апрель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30.04.2020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1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8.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Апрель-май</a:t>
                      </a:r>
                      <a:endParaRPr lang="ru-RU" sz="3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29.05.2020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1403648" y="2518994"/>
            <a:ext cx="1656184" cy="5919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59832" y="2566229"/>
            <a:ext cx="1728192" cy="50405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>
            <a:off x="1619672" y="129973"/>
            <a:ext cx="3384376" cy="1593468"/>
          </a:xfrm>
          <a:prstGeom prst="wedgeEllipseCallout">
            <a:avLst>
              <a:gd name="adj1" fmla="val -15619"/>
              <a:gd name="adj2" fmla="val 10836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3350" h="114300" prst="slope"/>
            <a:bevelB w="114300" h="1143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Выход к педагогу, оформление итогового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4427984" y="116632"/>
            <a:ext cx="4428492" cy="1728192"/>
          </a:xfrm>
          <a:prstGeom prst="wedgeEllipseCallout">
            <a:avLst>
              <a:gd name="adj1" fmla="val -41505"/>
              <a:gd name="adj2" fmla="val 108522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3350" h="114300" prst="slope"/>
            <a:bevelB w="114300" h="1143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Передача итогового заключение и оформление документов </a:t>
            </a:r>
            <a:r>
              <a:rPr lang="ru-RU" sz="2200" dirty="0" err="1" smtClean="0">
                <a:solidFill>
                  <a:schemeClr val="tx1"/>
                </a:solidFill>
              </a:rPr>
              <a:t>ЦОПМиКП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41558627"/>
              </p:ext>
            </p:extLst>
          </p:nvPr>
        </p:nvGraphicFramePr>
        <p:xfrm>
          <a:off x="323528" y="116632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260648"/>
            <a:ext cx="6984776" cy="1512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144000"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Аттестация педагогических работников проводится на основе оценки результатов их профессиональной </a:t>
            </a:r>
            <a:r>
              <a:rPr lang="ru-RU" sz="2400" b="1" dirty="0" smtClean="0">
                <a:solidFill>
                  <a:schemeClr val="tx1"/>
                </a:solidFill>
              </a:rPr>
              <a:t>деятельности специалистами (экспертами) АК ДОО ТО. 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99792" y="1936299"/>
            <a:ext cx="4608512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Очная форма аттестации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3789040"/>
            <a:ext cx="4532076" cy="2520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Специалисту предоставляются результаты  практической деятельности аттестуемого педагогического работника (координатор по аттестации или сам аттестуемый)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52120" y="3780408"/>
            <a:ext cx="2952328" cy="2520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Аттестуемый показывает 2-5 уроков (занятий, мероприятий)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5292080" y="2780928"/>
            <a:ext cx="720080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3707904" y="2825564"/>
            <a:ext cx="720080" cy="9634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59155844"/>
              </p:ext>
            </p:extLst>
          </p:nvPr>
        </p:nvGraphicFramePr>
        <p:xfrm>
          <a:off x="323528" y="116632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051720" y="332656"/>
            <a:ext cx="6480720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Дистанционная форма аттестации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087494"/>
            <a:ext cx="7776864" cy="20105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Специалисту предоставляются результаты  практической деятельности аттестуемого педагогического работника, а также запись 2 уроков (занятий, мероприятий) (координатор по аттестации или сам аттестуемый) только в электронном виде </a:t>
            </a:r>
            <a:r>
              <a:rPr lang="ru-RU" sz="2200" u="sng" dirty="0" smtClean="0">
                <a:solidFill>
                  <a:schemeClr val="tx1"/>
                </a:solidFill>
              </a:rPr>
              <a:t>в личном кабинете аттестуемого</a:t>
            </a:r>
            <a:r>
              <a:rPr lang="ru-RU" sz="2200" dirty="0" smtClean="0">
                <a:solidFill>
                  <a:schemeClr val="tx1"/>
                </a:solidFill>
              </a:rPr>
              <a:t> электронной системы «Аттестация» на сайте ТОИПКРО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1640" y="4725144"/>
            <a:ext cx="6624736" cy="17281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Материалы должны быть размещены на электронном сервисе </a:t>
            </a:r>
            <a:r>
              <a:rPr lang="ru-RU" sz="2200" u="sng" dirty="0">
                <a:solidFill>
                  <a:schemeClr val="tx1"/>
                </a:solidFill>
              </a:rPr>
              <a:t>не позднее первого числа аттестационного периода</a:t>
            </a:r>
            <a:r>
              <a:rPr lang="ru-RU" sz="2200" dirty="0">
                <a:solidFill>
                  <a:schemeClr val="tx1"/>
                </a:solidFill>
              </a:rPr>
              <a:t>, указанного в графике аттестации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>
            <a:off x="1907704" y="1272699"/>
            <a:ext cx="648072" cy="8147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3275856" y="4077072"/>
            <a:ext cx="576064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авильный пятиугольник 5"/>
          <p:cNvSpPr/>
          <p:nvPr/>
        </p:nvSpPr>
        <p:spPr>
          <a:xfrm>
            <a:off x="179512" y="1340768"/>
            <a:ext cx="8712968" cy="5256584"/>
          </a:xfrm>
          <a:prstGeom prst="pentagon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h="139700" prst="convex"/>
            <a:bevelB w="133350" h="1333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Структура и содержание ВСОКО разрабатывается самой образовательной организацией </a:t>
            </a:r>
            <a:r>
              <a:rPr lang="ru-RU" dirty="0">
                <a:solidFill>
                  <a:schemeClr val="tx1"/>
                </a:solidFill>
              </a:rPr>
              <a:t>и интегрируется в управленческую работу в качестве инструмента оценки результативности деятельности образовательной организации. </a:t>
            </a:r>
          </a:p>
          <a:p>
            <a:pPr algn="ctr"/>
            <a:endParaRPr lang="ru-RU" sz="1050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Реализация ВСОКО – функционал административно-управленческой команды образовательной организации. </a:t>
            </a:r>
          </a:p>
          <a:p>
            <a:pPr algn="ctr"/>
            <a:endParaRPr lang="ru-RU" sz="1050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Достоверность результатов ВСОКО и их дальнейшего использования является компетенцией руководителя образовательной организации.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Трапеция 1"/>
          <p:cNvSpPr/>
          <p:nvPr/>
        </p:nvSpPr>
        <p:spPr>
          <a:xfrm>
            <a:off x="1259632" y="692696"/>
            <a:ext cx="7704856" cy="1944216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h="139700" prst="convex"/>
            <a:bevelB w="133350" h="1333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rIns="18000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Результаты профессиональной деятельности педагогического работника </a:t>
            </a:r>
            <a:r>
              <a:rPr lang="ru-RU" b="1" u="sng" dirty="0" smtClean="0">
                <a:solidFill>
                  <a:schemeClr val="tx1"/>
                </a:solidFill>
              </a:rPr>
              <a:t>по освоению образовательных программ </a:t>
            </a:r>
            <a:r>
              <a:rPr lang="ru-RU" b="1" dirty="0" smtClean="0">
                <a:solidFill>
                  <a:schemeClr val="tx1"/>
                </a:solidFill>
              </a:rPr>
              <a:t>формируются </a:t>
            </a:r>
            <a:r>
              <a:rPr lang="ru-RU" b="1" dirty="0">
                <a:solidFill>
                  <a:schemeClr val="tx1"/>
                </a:solidFill>
              </a:rPr>
              <a:t>образовательной организацией на основе информации внутренней системы оценки качества образования (далее - ВСОКО).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42999863"/>
              </p:ext>
            </p:extLst>
          </p:nvPr>
        </p:nvGraphicFramePr>
        <p:xfrm>
          <a:off x="323528" y="116632"/>
          <a:ext cx="864096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979712" y="188640"/>
            <a:ext cx="6480720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</a:rPr>
              <a:t>По итогам процедурных мероприятий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9334" y="1556792"/>
            <a:ext cx="7776864" cy="22322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u="sng" dirty="0" smtClean="0">
                <a:solidFill>
                  <a:schemeClr val="tx1"/>
                </a:solidFill>
              </a:rPr>
              <a:t>При очной форме </a:t>
            </a:r>
            <a:r>
              <a:rPr lang="ru-RU" sz="2200" dirty="0" smtClean="0">
                <a:solidFill>
                  <a:schemeClr val="tx1"/>
                </a:solidFill>
              </a:rPr>
              <a:t>аттестации специалисты оформляют итоговое заключение в 2-х экземплярах. </a:t>
            </a:r>
            <a:r>
              <a:rPr lang="ru-RU" sz="2200" u="sng" dirty="0" smtClean="0">
                <a:solidFill>
                  <a:srgbClr val="C00000"/>
                </a:solidFill>
              </a:rPr>
              <a:t>Один экземпляр вместе с заявлением о проведении аттестации хранится в личном деле педагогического работника</a:t>
            </a:r>
            <a:r>
              <a:rPr lang="ru-RU" sz="2200" dirty="0" smtClean="0">
                <a:solidFill>
                  <a:srgbClr val="C00000"/>
                </a:solidFill>
              </a:rPr>
              <a:t>. </a:t>
            </a:r>
            <a:r>
              <a:rPr lang="ru-RU" sz="2200" dirty="0" smtClean="0">
                <a:solidFill>
                  <a:schemeClr val="tx1"/>
                </a:solidFill>
              </a:rPr>
              <a:t>Второй экземпляр направляется в центр оценки профессионального мастерства и квалификации педагогов. 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4437112"/>
            <a:ext cx="7776864" cy="2016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u="sng" dirty="0" smtClean="0">
                <a:solidFill>
                  <a:schemeClr val="tx1"/>
                </a:solidFill>
              </a:rPr>
              <a:t>При дистанционной и </a:t>
            </a:r>
            <a:r>
              <a:rPr lang="ru-RU" sz="2200" u="sng" dirty="0">
                <a:solidFill>
                  <a:schemeClr val="tx1"/>
                </a:solidFill>
              </a:rPr>
              <a:t>очной форме аттестации (для отдаленных муниципалитетов) </a:t>
            </a:r>
            <a:r>
              <a:rPr lang="ru-RU" sz="2200" dirty="0">
                <a:solidFill>
                  <a:schemeClr val="tx1"/>
                </a:solidFill>
              </a:rPr>
              <a:t>сканированное изображение итогового заключения, подписанного аттестуемым педагогическим работником и двумя специалистами, </a:t>
            </a:r>
            <a:r>
              <a:rPr lang="ru-RU" sz="2200" dirty="0" smtClean="0">
                <a:solidFill>
                  <a:schemeClr val="tx1"/>
                </a:solidFill>
              </a:rPr>
              <a:t>размещается в </a:t>
            </a:r>
            <a:r>
              <a:rPr lang="ru-RU" sz="2200" dirty="0">
                <a:solidFill>
                  <a:schemeClr val="tx1"/>
                </a:solidFill>
              </a:rPr>
              <a:t>электронной системе «Аттестация».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923928" y="1124744"/>
            <a:ext cx="373838" cy="36004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933790" y="3969060"/>
            <a:ext cx="373838" cy="36004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347864" y="4437112"/>
            <a:ext cx="579613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>
                <a:solidFill>
                  <a:schemeClr val="bg1"/>
                </a:solidFill>
                <a:latin typeface="Constantia" pitchFamily="18" charset="0"/>
              </a:rPr>
              <a:t>Отраслевое соглашение между ДОО ТО и Томской территориальной организацией Профсоюза работников народного образования и науки РФ на 2015-2018</a:t>
            </a:r>
            <a:endParaRPr lang="ru-RU" sz="22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29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268760"/>
            <a:ext cx="8566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45720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9.3</a:t>
            </a: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. При проведении аттестации </a:t>
            </a:r>
            <a:endParaRPr lang="ru-RU" sz="2400" b="1" i="1" dirty="0" smtClean="0">
              <a:solidFill>
                <a:srgbClr val="00000A"/>
              </a:solidFill>
              <a:latin typeface="Calibri" panose="020F050202020403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179705" indent="45720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педагогических работников</a:t>
            </a:r>
          </a:p>
          <a:p>
            <a:pPr marL="179705" indent="45720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организаций, осуществляющих </a:t>
            </a:r>
            <a:endParaRPr lang="ru-RU" sz="2400" b="1" i="1" dirty="0" smtClean="0">
              <a:solidFill>
                <a:srgbClr val="00000A"/>
              </a:solidFill>
              <a:latin typeface="Calibri" panose="020F050202020403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179705" indent="45720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образовательную </a:t>
            </a: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деятельность </a:t>
            </a:r>
            <a:endParaRPr lang="ru-RU" sz="2400" b="1" i="1" dirty="0" smtClean="0">
              <a:solidFill>
                <a:srgbClr val="00000A"/>
              </a:solidFill>
              <a:latin typeface="Calibri" panose="020F0502020204030204" pitchFamily="34" charset="0"/>
              <a:ea typeface="Times New Roman"/>
              <a:cs typeface="Times New Roman" panose="02020603050405020304" pitchFamily="18" charset="0"/>
            </a:endParaRPr>
          </a:p>
          <a:p>
            <a:pPr marL="179705" indent="45720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на </a:t>
            </a: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территории Томской </a:t>
            </a: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области, соблюдаются</a:t>
            </a:r>
          </a:p>
          <a:p>
            <a:pPr marL="179705" indent="45720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следующие условия: </a:t>
            </a:r>
          </a:p>
          <a:p>
            <a:pPr indent="45720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9.3.1. В состав аттестационной комиссии </a:t>
            </a: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ДОО ТО по </a:t>
            </a: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аттестации педагогических работников </a:t>
            </a: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организаций включается </a:t>
            </a: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представитель территориальной организации в соответствии с Порядком проведения аттестации педагогических работников организаций, осуществляющих образовательную деятельность, утвержденным приказом Министерства образования и науки Российской Федерации от 07.04.2014 № 276</a:t>
            </a: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00000A"/>
              </a:solidFill>
              <a:latin typeface="Calibri" panose="020F0502020204030204" pitchFamily="34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ad2.liozno.edu.by/ru/sm.aspx?guid=68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16632"/>
            <a:ext cx="2446310" cy="21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нутый угол 1"/>
          <p:cNvSpPr/>
          <p:nvPr/>
        </p:nvSpPr>
        <p:spPr>
          <a:xfrm>
            <a:off x="1835696" y="332656"/>
            <a:ext cx="7056784" cy="6192688"/>
          </a:xfrm>
          <a:prstGeom prst="foldedCorner">
            <a:avLst>
              <a:gd name="adj" fmla="val 1897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Приказ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Министерства образования и науки Российской Федерации (Минобрнауки России) </a:t>
            </a:r>
            <a:r>
              <a:rPr lang="ru-RU" sz="3600" b="1" i="1" dirty="0">
                <a:solidFill>
                  <a:schemeClr val="accent5">
                    <a:lumMod val="50000"/>
                  </a:schemeClr>
                </a:solidFill>
              </a:rPr>
              <a:t>от 7 апреля 2014 г. N 276 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г. Москва "Об утверждении Порядка проведения аттестации педагогических работников организаций, осуществляющих образовательную деятельность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"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https://ds4reut.edumsko.ru/uploads/28000/27952/section/368165/vert-menu_001.jpg?15240812005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1" y="1628800"/>
            <a:ext cx="1561730" cy="13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П.9.3.2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68308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30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26876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По истечении срока действия квалификационной категории у педагогических работников может быть </a:t>
            </a:r>
            <a:r>
              <a:rPr lang="ru-RU" sz="2400" b="1" i="1" dirty="0" smtClean="0">
                <a:solidFill>
                  <a:srgbClr val="FF0000"/>
                </a:solidFill>
              </a:rPr>
              <a:t>сохранена оплата труда </a:t>
            </a:r>
            <a:r>
              <a:rPr lang="ru-RU" sz="2400" b="1" i="1" dirty="0" smtClean="0"/>
              <a:t>с учетом </a:t>
            </a:r>
            <a:r>
              <a:rPr lang="ru-RU" sz="2400" b="1" i="1" dirty="0" smtClean="0">
                <a:solidFill>
                  <a:srgbClr val="FF0000"/>
                </a:solidFill>
              </a:rPr>
              <a:t>имевшейся</a:t>
            </a:r>
            <a:r>
              <a:rPr lang="ru-RU" sz="2400" b="1" i="1" dirty="0" smtClean="0"/>
              <a:t> квалификационной категории </a:t>
            </a:r>
            <a:r>
              <a:rPr lang="ru-RU" sz="2400" b="1" i="1" dirty="0" smtClean="0">
                <a:solidFill>
                  <a:srgbClr val="FF0000"/>
                </a:solidFill>
              </a:rPr>
              <a:t>на срок до двух лет</a:t>
            </a:r>
            <a:r>
              <a:rPr lang="ru-RU" sz="2400" b="1" i="1" dirty="0" smtClean="0"/>
              <a:t> после выхода на работу в следующих случаях: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/>
              <a:t>в</a:t>
            </a:r>
            <a:r>
              <a:rPr lang="ru-RU" sz="2400" b="1" i="1" dirty="0" smtClean="0"/>
              <a:t>ременной нетрудоспособности, длящейся свыше 4 месяцев;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/>
              <a:t>н</a:t>
            </a:r>
            <a:r>
              <a:rPr lang="ru-RU" sz="2400" b="1" i="1" dirty="0" smtClean="0"/>
              <a:t>ахождении в отпуске по беременности и родам, отпуске по уходу за ребенком;</a:t>
            </a:r>
          </a:p>
        </p:txBody>
      </p:sp>
      <p:pic>
        <p:nvPicPr>
          <p:cNvPr id="2050" name="Picture 2" descr="http://irzakupki.ru/wp-content/uploads/2018/01/prava_d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34693"/>
            <a:ext cx="2339752" cy="23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П.9.3.2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68308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31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720345"/>
            <a:ext cx="81369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/>
              <a:t>н</a:t>
            </a:r>
            <a:r>
              <a:rPr lang="ru-RU" sz="2400" b="1" i="1" dirty="0" smtClean="0"/>
              <a:t>ахождении в длительном отпуске в соответствии с п.5 ст. 47 ФЗ от 29.12.2012 г. № 273-ФЗ «Об образовании В РФ»;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/>
              <a:t>в</a:t>
            </a:r>
            <a:r>
              <a:rPr lang="ru-RU" sz="2400" b="1" i="1" dirty="0" smtClean="0"/>
              <a:t>озобновления педагогической работы в течение года после ее прекращения в связи с сокращением штата, численности, реорганизацией, ликвидацией ОО;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/>
              <a:t>з</a:t>
            </a:r>
            <a:r>
              <a:rPr lang="ru-RU" sz="2400" b="1" i="1" dirty="0" smtClean="0"/>
              <a:t>акрытия ОО на капитальный ремонт при условии оформления отпуска без сохранения заработной платы либо перевода на другую работу, не связанную с педагогической деятельностью в данной ОО.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i="1" dirty="0" smtClean="0"/>
          </a:p>
          <a:p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8038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П.9.3.3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68308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32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412776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 случае истечения срока действия квалификационной категории у педагогического работника, которому до пенсии по старости (по возрасту) </a:t>
            </a:r>
            <a:r>
              <a:rPr lang="ru-RU" sz="2400" b="1" i="1" dirty="0" smtClean="0">
                <a:solidFill>
                  <a:srgbClr val="FF0000"/>
                </a:solidFill>
              </a:rPr>
              <a:t>осталось менее двух лет</a:t>
            </a:r>
            <a:r>
              <a:rPr lang="ru-RU" sz="2400" b="1" i="1" dirty="0" smtClean="0"/>
              <a:t>, может быть сохранена </a:t>
            </a:r>
            <a:r>
              <a:rPr lang="ru-RU" sz="2400" b="1" i="1" dirty="0" smtClean="0">
                <a:solidFill>
                  <a:srgbClr val="FF0000"/>
                </a:solidFill>
              </a:rPr>
              <a:t>оплата труда </a:t>
            </a:r>
            <a:r>
              <a:rPr lang="ru-RU" sz="2400" b="1" i="1" dirty="0" smtClean="0"/>
              <a:t>с учетом имевшейся квалификационной категории до дня наступления пенсионного возраста.</a:t>
            </a:r>
          </a:p>
          <a:p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93055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Порядок сохранения оплаты труда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>
          <a:xfrm>
            <a:off x="68308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33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412776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Сохранение оплаты труда по п.9.3.2. и п.9.3.3. производится на </a:t>
            </a:r>
            <a:r>
              <a:rPr lang="ru-RU" sz="2400" b="1" i="1" dirty="0" smtClean="0">
                <a:solidFill>
                  <a:srgbClr val="FF0000"/>
                </a:solidFill>
              </a:rPr>
              <a:t>основании заявления </a:t>
            </a:r>
            <a:r>
              <a:rPr lang="ru-RU" sz="2400" b="1" i="1" dirty="0" smtClean="0"/>
              <a:t>педагогического работника, поданного в течении </a:t>
            </a:r>
            <a:r>
              <a:rPr lang="ru-RU" sz="2400" b="1" i="1" dirty="0" smtClean="0">
                <a:solidFill>
                  <a:srgbClr val="FF0000"/>
                </a:solidFill>
              </a:rPr>
              <a:t>одного месяца </a:t>
            </a:r>
            <a:r>
              <a:rPr lang="ru-RU" sz="2400" b="1" i="1" dirty="0" smtClean="0"/>
              <a:t>со дня выхода на работу или окончания срока действия квалификационной категории.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Заявление подается руководителю ОО</a:t>
            </a:r>
            <a:r>
              <a:rPr lang="ru-RU" sz="2400" b="1" i="1" dirty="0" smtClean="0"/>
              <a:t>, при принятии решения руководителем учитывается мнение профсоюзного комитета ОО.</a:t>
            </a:r>
          </a:p>
          <a:p>
            <a:r>
              <a:rPr lang="ru-RU" sz="2400" b="1" i="1" dirty="0" smtClean="0"/>
              <a:t>Руководитель ОО издает приказ о сохранении оплаты труда на основании п.9.3.2. </a:t>
            </a:r>
            <a:r>
              <a:rPr lang="ru-RU" sz="2400" b="1" i="1" smtClean="0"/>
              <a:t>или п.9.3.3</a:t>
            </a:r>
            <a:r>
              <a:rPr lang="ru-RU" sz="2400" b="1" i="1" dirty="0" smtClean="0"/>
              <a:t>. настоящего Соглашения.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1761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63687" y="188639"/>
            <a:ext cx="7491741" cy="1286265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П.9.3.4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6830888" y="6309320"/>
            <a:ext cx="2219806" cy="5017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34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412776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Об истечении срока действия квалификационных категорий в следующем учебном году работодатели уведомляют педагогических работников </a:t>
            </a:r>
            <a:r>
              <a:rPr lang="ru-RU" sz="2400" b="1" i="1" dirty="0" smtClean="0">
                <a:solidFill>
                  <a:srgbClr val="FF0000"/>
                </a:solidFill>
              </a:rPr>
              <a:t>до 31 мая </a:t>
            </a:r>
            <a:r>
              <a:rPr lang="ru-RU" sz="2400" b="1" i="1" dirty="0" smtClean="0"/>
              <a:t>текущего года </a:t>
            </a:r>
            <a:r>
              <a:rPr lang="ru-RU" sz="2400" b="1" i="1" dirty="0" smtClean="0">
                <a:solidFill>
                  <a:srgbClr val="FF0000"/>
                </a:solidFill>
              </a:rPr>
              <a:t>приказом под роспись.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s://kvartira-studia.ru/images/9/4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4854074" cy="284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П.9.3.5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68308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35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412776"/>
            <a:ext cx="71287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Calibri" panose="020F0502020204030204" pitchFamily="34" charset="0"/>
                <a:ea typeface="Times New Roman"/>
                <a:cs typeface="Times New Roman"/>
              </a:rPr>
              <a:t>        </a:t>
            </a:r>
            <a:r>
              <a:rPr lang="ru-RU" sz="2200" b="1" i="1" dirty="0" smtClean="0">
                <a:latin typeface="Calibri" panose="020F0502020204030204" pitchFamily="34" charset="0"/>
                <a:ea typeface="Times New Roman"/>
                <a:cs typeface="Times New Roman"/>
              </a:rPr>
              <a:t>Педагогическим </a:t>
            </a: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работникам может быть установлена квалификационная категория (первая или высшая) по упрощенной форме аттестации. Вопрос о </a:t>
            </a:r>
            <a:r>
              <a:rPr lang="ru-RU" sz="2200" b="1" i="1" dirty="0" smtClean="0">
                <a:latin typeface="Calibri" panose="020F0502020204030204" pitchFamily="34" charset="0"/>
                <a:ea typeface="Times New Roman"/>
                <a:cs typeface="Times New Roman"/>
              </a:rPr>
              <a:t>установлении решается  </a:t>
            </a: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аттестационной комиссией Департамента общего образования Томской области.</a:t>
            </a:r>
          </a:p>
          <a:p>
            <a:pPr indent="450215" algn="just">
              <a:spcAft>
                <a:spcPts val="0"/>
              </a:spcAft>
            </a:pP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Основания для прохождения аттестации по упрощённой форме имеют педагогические работники:</a:t>
            </a:r>
          </a:p>
          <a:p>
            <a:pPr indent="450215" algn="just">
              <a:spcAft>
                <a:spcPts val="0"/>
              </a:spcAft>
            </a:pP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- удостоенные почетных званий, награжденные правительственными, государственными наградами, ведомственными знаками отличия, наградами за педагогическую деятельность согласно приложению № 2 к настоящему Соглашению</a:t>
            </a:r>
            <a:r>
              <a:rPr lang="ru-RU" sz="2200" b="1" i="1" dirty="0" smtClean="0">
                <a:latin typeface="Calibri" panose="020F0502020204030204" pitchFamily="34" charset="0"/>
                <a:ea typeface="Times New Roman"/>
                <a:cs typeface="Times New Roman"/>
              </a:rPr>
              <a:t>;</a:t>
            </a:r>
            <a:endParaRPr lang="ru-RU" sz="2200" b="1" i="1" dirty="0"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pic>
        <p:nvPicPr>
          <p:cNvPr id="7" name="Picture 4" descr="http://gazeta19.ru/media/k2/items/cache/2dd513482436e04a12ec78eb00a59ba5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31" y="116632"/>
            <a:ext cx="223045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Приложение № 2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68308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36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12776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Перечень почетных званий, правительственных и государственных наград Российской Федерации, ведомственных знаков отличия, наград, дающих право на установление первой или  высшей квалификационной категории:</a:t>
            </a:r>
          </a:p>
          <a:p>
            <a:r>
              <a:rPr lang="ru-RU" sz="2000" i="1" dirty="0"/>
              <a:t>- почетное звание «Народный учитель Российской Федерации»</a:t>
            </a:r>
          </a:p>
          <a:p>
            <a:r>
              <a:rPr lang="ru-RU" sz="2000" i="1" dirty="0"/>
              <a:t>-  почетное звание «Заслуженный учитель Российской Федерации»</a:t>
            </a:r>
          </a:p>
          <a:p>
            <a:r>
              <a:rPr lang="ru-RU" sz="2000" i="1" dirty="0"/>
              <a:t>- почетное звание «Заслуженный работник физической культуры РФ»</a:t>
            </a:r>
          </a:p>
          <a:p>
            <a:r>
              <a:rPr lang="ru-RU" sz="2000" i="1" dirty="0"/>
              <a:t>- почетное звание «Заслуженный работник высшей школы РФ»</a:t>
            </a:r>
          </a:p>
          <a:p>
            <a:r>
              <a:rPr lang="ru-RU" sz="2000" i="1" dirty="0"/>
              <a:t>- почетное звание «Заслуженный работник культуры РФ»</a:t>
            </a:r>
          </a:p>
          <a:p>
            <a:r>
              <a:rPr lang="ru-RU" sz="2000" i="1" dirty="0"/>
              <a:t>- почетное звание «Заслуженный мастер производственного обучения РФ»</a:t>
            </a:r>
          </a:p>
          <a:p>
            <a:r>
              <a:rPr lang="ru-RU" sz="2000" i="1" dirty="0"/>
              <a:t>- почетное звание «Заслуженный деятель искусств РФ»</a:t>
            </a:r>
          </a:p>
          <a:p>
            <a:r>
              <a:rPr lang="ru-RU" sz="2000" i="1" dirty="0"/>
              <a:t>- почетное звание «Заслуженный тренер России»</a:t>
            </a:r>
          </a:p>
          <a:p>
            <a:r>
              <a:rPr lang="ru-RU" sz="2000" i="1" dirty="0"/>
              <a:t>- орден «За заслуги перед Отечеством» </a:t>
            </a:r>
            <a:r>
              <a:rPr lang="en-US" sz="2000" i="1" dirty="0"/>
              <a:t>I</a:t>
            </a:r>
            <a:r>
              <a:rPr lang="ru-RU" sz="2000" i="1" dirty="0"/>
              <a:t>, </a:t>
            </a:r>
            <a:r>
              <a:rPr lang="en-US" sz="2000" i="1" dirty="0"/>
              <a:t>II</a:t>
            </a:r>
            <a:r>
              <a:rPr lang="ru-RU" sz="2000" i="1" dirty="0"/>
              <a:t>, </a:t>
            </a:r>
            <a:r>
              <a:rPr lang="en-US" sz="2000" i="1" dirty="0"/>
              <a:t>III</a:t>
            </a:r>
            <a:r>
              <a:rPr lang="ru-RU" sz="2000" i="1" dirty="0"/>
              <a:t>, </a:t>
            </a:r>
            <a:r>
              <a:rPr lang="en-US" sz="2000" i="1" dirty="0"/>
              <a:t>IV</a:t>
            </a:r>
            <a:r>
              <a:rPr lang="ru-RU" sz="2000" i="1" dirty="0"/>
              <a:t> степени</a:t>
            </a:r>
          </a:p>
          <a:p>
            <a:r>
              <a:rPr lang="ru-RU" sz="2000" i="1" dirty="0"/>
              <a:t>- орден Почета</a:t>
            </a:r>
          </a:p>
          <a:p>
            <a:r>
              <a:rPr lang="ru-RU" sz="2000" i="1" dirty="0"/>
              <a:t>- орден Дружбы</a:t>
            </a:r>
          </a:p>
        </p:txBody>
      </p:sp>
      <p:pic>
        <p:nvPicPr>
          <p:cNvPr id="3076" name="Picture 4" descr="http://gazeta19.ru/media/k2/items/cache/2dd513482436e04a12ec78eb00a59ba5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31" y="116632"/>
            <a:ext cx="223045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Приложение № 2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68308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37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268760"/>
            <a:ext cx="77048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/>
              <a:t>-  медаль ордена «За заслуги перед Отечеством» I, II степени</a:t>
            </a:r>
          </a:p>
          <a:p>
            <a:r>
              <a:rPr lang="ru-RU" sz="2200" i="1" dirty="0" smtClean="0"/>
              <a:t>- нагрудный значок «Отличник народного просвещения» </a:t>
            </a:r>
          </a:p>
          <a:p>
            <a:r>
              <a:rPr lang="ru-RU" sz="2200" i="1" dirty="0" smtClean="0"/>
              <a:t>- нагрудный знак  «Почетный работник общего образования Российской Федерации»</a:t>
            </a:r>
          </a:p>
          <a:p>
            <a:r>
              <a:rPr lang="ru-RU" sz="2200" i="1" dirty="0" smtClean="0"/>
              <a:t>- почетное звание  «Почетный работник общего образования Российской Федерации»</a:t>
            </a:r>
          </a:p>
          <a:p>
            <a:r>
              <a:rPr lang="ru-RU" sz="2200" i="1" dirty="0" smtClean="0"/>
              <a:t>- почетное звание «Почетный работник начального профессионального образования Российской Федерации»</a:t>
            </a:r>
          </a:p>
          <a:p>
            <a:r>
              <a:rPr lang="ru-RU" sz="2200" i="1" dirty="0" smtClean="0"/>
              <a:t> - почетное звание «Почетный работник среднего профессионального образования Российской Федерации»</a:t>
            </a:r>
          </a:p>
          <a:p>
            <a:pPr marL="342900" indent="-342900">
              <a:buFontTx/>
              <a:buChar char="-"/>
            </a:pPr>
            <a:r>
              <a:rPr lang="ru-RU" sz="2200" i="1" dirty="0" smtClean="0"/>
              <a:t>почетное звание «Почетный работник высшего профессионального образования Российской Федерации»</a:t>
            </a:r>
          </a:p>
          <a:p>
            <a:pPr marL="342900" indent="-342900">
              <a:buFontTx/>
              <a:buChar char="-"/>
            </a:pPr>
            <a:r>
              <a:rPr lang="ru-RU" sz="2200" i="1" dirty="0">
                <a:solidFill>
                  <a:prstClr val="black"/>
                </a:solidFill>
              </a:rPr>
              <a:t>почетное звание </a:t>
            </a:r>
            <a:r>
              <a:rPr lang="ru-RU" sz="2200" i="1" dirty="0"/>
              <a:t>«Почетный работник сферы образования РФ</a:t>
            </a:r>
            <a:r>
              <a:rPr lang="ru-RU" sz="2200" i="1" dirty="0" smtClean="0"/>
              <a:t>».</a:t>
            </a:r>
            <a:endParaRPr lang="ru-RU" sz="2200" i="1" dirty="0"/>
          </a:p>
        </p:txBody>
      </p:sp>
      <p:pic>
        <p:nvPicPr>
          <p:cNvPr id="7" name="Picture 4" descr="http://gazeta19.ru/media/k2/items/cache/2dd513482436e04a12ec78eb00a59ba5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030" y="0"/>
            <a:ext cx="223045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П.9.3.5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68308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38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866" y="1268760"/>
            <a:ext cx="8403582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2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участники</a:t>
            </a:r>
            <a:r>
              <a:rPr lang="ru-RU" sz="2200" b="1" i="1" dirty="0" smtClean="0">
                <a:latin typeface="Calibri" panose="020F0502020204030204" pitchFamily="34" charset="0"/>
                <a:ea typeface="Times New Roman"/>
                <a:cs typeface="Times New Roman"/>
              </a:rPr>
              <a:t> </a:t>
            </a: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областных этапов всероссийских конкурсов </a:t>
            </a: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«Учитель года», «Воспитатель года», «Сердце отдаю детям»</a:t>
            </a: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победители</a:t>
            </a: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 конкурса </a:t>
            </a: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на получение денежного </a:t>
            </a:r>
            <a:r>
              <a:rPr lang="ru-RU" sz="22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поощрения </a:t>
            </a: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лучшими учителями</a:t>
            </a: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 образовательных организаций, реализующих образовательные программы начального общего, основного общего и среднего общего образования, утвержденные Министерством образования и науки Российской </a:t>
            </a:r>
            <a:r>
              <a:rPr lang="ru-RU" sz="2200" b="1" i="1" dirty="0" smtClean="0">
                <a:latin typeface="Calibri" panose="020F0502020204030204" pitchFamily="34" charset="0"/>
                <a:ea typeface="Times New Roman"/>
                <a:cs typeface="Times New Roman"/>
              </a:rPr>
              <a:t>Федерации </a:t>
            </a:r>
            <a:r>
              <a:rPr lang="ru-RU" sz="2200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(</a:t>
            </a:r>
            <a:r>
              <a:rPr lang="ru-RU" sz="2200" i="1" dirty="0" err="1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Минпросвещения</a:t>
            </a:r>
            <a:r>
              <a:rPr lang="ru-RU" sz="2200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 России)</a:t>
            </a:r>
            <a:r>
              <a:rPr lang="ru-RU" sz="2200" b="1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  </a:t>
            </a: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или Администрацией Томской области и регионального </a:t>
            </a: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конкурса «Рыцарь в образовании»</a:t>
            </a: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Право аттестации на </a:t>
            </a: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первую</a:t>
            </a: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 квалификационную категорию по упрощенной форме имеют </a:t>
            </a: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победители </a:t>
            </a: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областного конкурса </a:t>
            </a: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«Молодой учитель»</a:t>
            </a:r>
            <a:r>
              <a:rPr lang="ru-RU" sz="2200" b="1" i="1" dirty="0">
                <a:latin typeface="Calibri" panose="020F0502020204030204" pitchFamily="34" charset="0"/>
                <a:ea typeface="Times New Roman"/>
                <a:cs typeface="Times New Roman"/>
              </a:rPr>
              <a:t>, </a:t>
            </a: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«Педагогические горизонты</a:t>
            </a:r>
            <a:r>
              <a:rPr lang="ru-RU" sz="22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».</a:t>
            </a:r>
            <a:endParaRPr lang="ru-RU" sz="2200" b="1" i="1" dirty="0">
              <a:solidFill>
                <a:srgbClr val="FF0000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pic>
        <p:nvPicPr>
          <p:cNvPr id="5122" name="Picture 2" descr="https://toipkro.ru/content/files/images/podrazdelenie/comr/______________%20_______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70" y="112347"/>
            <a:ext cx="1541884" cy="11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39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П.9.3.5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68308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39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268760"/>
            <a:ext cx="8424936" cy="5289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ru-RU" sz="22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При аттестации на квалификационную категорию по упрощённой форме аттестуемый представляет: </a:t>
            </a: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личное заявление </a:t>
            </a:r>
            <a:r>
              <a:rPr lang="ru-RU" sz="22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по установленной форме; </a:t>
            </a: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копию документа</a:t>
            </a:r>
            <a:r>
              <a:rPr lang="ru-RU" sz="22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, подтверждающего наличие награды, звания, </a:t>
            </a:r>
            <a:r>
              <a:rPr lang="ru-RU" sz="22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статус участника (победителя) конкурса</a:t>
            </a:r>
            <a:r>
              <a:rPr lang="ru-RU" sz="22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; </a:t>
            </a: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представление (характеристику) </a:t>
            </a:r>
            <a:r>
              <a:rPr lang="ru-RU" sz="22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руководителя образовательной организации на педагогического работника, претендующего на прохождение аттестации в упрощённой форме, </a:t>
            </a: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решение профсоюзного комитета первичной профсоюзной организации.</a:t>
            </a:r>
          </a:p>
          <a:p>
            <a:pPr lvl="0" algn="just"/>
            <a:r>
              <a:rPr lang="ru-RU" sz="22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         Указанной в настоящем пункте упрощённой формой аттестации по одной и той же должности педагогический работник может воспользоваться </a:t>
            </a:r>
            <a:r>
              <a:rPr lang="ru-RU" sz="2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</a:rPr>
              <a:t>только один раз </a:t>
            </a:r>
            <a:r>
              <a:rPr lang="ru-RU" sz="22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</a:rPr>
              <a:t>с момента получения почетного звания, награды, статуса участника (победителя) конкурса. </a:t>
            </a:r>
            <a:endParaRPr lang="ru-RU" sz="2200" b="1" i="1" dirty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pic>
        <p:nvPicPr>
          <p:cNvPr id="6" name="Picture 2" descr="https://toipkro.ru/content/files/images/podrazdelenie/comr/______________%20_______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70" y="112347"/>
            <a:ext cx="1541884" cy="11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Основными задачами проведения аттестации являются: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500377" y="1458058"/>
            <a:ext cx="7632848" cy="51411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стимулирование</a:t>
            </a:r>
            <a:r>
              <a:rPr lang="ru-RU" dirty="0"/>
              <a:t> целенаправленного, непрерывного повышения уровня квалификации педагогических работников, их методологической культуры, профессионального и личностного роста;</a:t>
            </a:r>
          </a:p>
          <a:p>
            <a:r>
              <a:rPr lang="ru-RU" b="1" dirty="0"/>
              <a:t>определение </a:t>
            </a:r>
            <a:r>
              <a:rPr lang="ru-RU" dirty="0"/>
              <a:t>необходимости повышения квалификации педагогических работников;</a:t>
            </a:r>
          </a:p>
          <a:p>
            <a:r>
              <a:rPr lang="ru-RU" b="1" dirty="0"/>
              <a:t>повышение эффективности и качества </a:t>
            </a:r>
            <a:r>
              <a:rPr lang="ru-RU" dirty="0"/>
              <a:t>педагогической деятельности;</a:t>
            </a:r>
          </a:p>
          <a:p>
            <a:r>
              <a:rPr lang="ru-RU" b="1" dirty="0"/>
              <a:t>выявление</a:t>
            </a:r>
            <a:r>
              <a:rPr lang="ru-RU" dirty="0"/>
              <a:t> перспектив использования потенциальных возможностей педагогических работников;</a:t>
            </a:r>
          </a:p>
          <a:p>
            <a:r>
              <a:rPr lang="ru-RU" b="1" dirty="0"/>
              <a:t>учет требований </a:t>
            </a:r>
            <a:r>
              <a:rPr lang="ru-RU" dirty="0" smtClean="0"/>
              <a:t>ФГОС </a:t>
            </a:r>
            <a:r>
              <a:rPr lang="ru-RU" dirty="0"/>
              <a:t>к кадровым условиям реализации образовательных программ при формировании кадрового состава организаций;</a:t>
            </a:r>
          </a:p>
          <a:p>
            <a:r>
              <a:rPr lang="ru-RU" b="1" dirty="0"/>
              <a:t>обеспечение дифференциации </a:t>
            </a:r>
            <a:r>
              <a:rPr lang="ru-RU" dirty="0"/>
              <a:t>размеров оплаты труда педагогических работников с учетом установленной квалификационной категории и объема их преподавательской (педагогической) работы.</a:t>
            </a:r>
          </a:p>
          <a:p>
            <a:endParaRPr lang="ru-RU" dirty="0"/>
          </a:p>
        </p:txBody>
      </p:sp>
      <p:pic>
        <p:nvPicPr>
          <p:cNvPr id="2050" name="Picture 2" descr="https://3.bp.blogspot.com/-GEBqRExgoDE/V9d3qpab32I/AAAAAAAAKDM/w-g9EEPyaqQC6ruZ-MJRKrkbPDURYTengCEw/s1600/Ocenka-bizne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472345"/>
            <a:ext cx="2255826" cy="225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1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r>
              <a:rPr lang="ru-RU" sz="2200" b="1" i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Информационное письмо ДОО ТО от 06.04.2018 г. №57-1339 «Об оформлении представления (характеристики) на педагогического работника».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4"/>
          <p:cNvSpPr txBox="1">
            <a:spLocks/>
          </p:cNvSpPr>
          <p:nvPr/>
        </p:nvSpPr>
        <p:spPr>
          <a:xfrm>
            <a:off x="683088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40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628800"/>
            <a:ext cx="8424936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ru-RU" sz="22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Структура </a:t>
            </a: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унифицированной формы представления:</a:t>
            </a:r>
          </a:p>
          <a:p>
            <a:pPr marL="457200" lvl="0" indent="-457200" algn="just">
              <a:lnSpc>
                <a:spcPct val="115000"/>
              </a:lnSpc>
              <a:buFontTx/>
              <a:buAutoNum type="arabicPeriod"/>
            </a:pP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Фамилия, имя, отчество</a:t>
            </a:r>
          </a:p>
          <a:p>
            <a:pPr marL="457200" lvl="0" indent="-457200" algn="just">
              <a:lnSpc>
                <a:spcPct val="115000"/>
              </a:lnSpc>
              <a:buFontTx/>
              <a:buAutoNum type="arabicPeriod"/>
            </a:pP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Дата рождения (год, число, месяц)</a:t>
            </a:r>
          </a:p>
          <a:p>
            <a:pPr marL="457200" lvl="0" indent="-457200" algn="just">
              <a:lnSpc>
                <a:spcPct val="115000"/>
              </a:lnSpc>
              <a:buFontTx/>
              <a:buAutoNum type="arabicPeriod"/>
            </a:pP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Место работы</a:t>
            </a:r>
          </a:p>
          <a:p>
            <a:pPr marL="457200" lvl="0" indent="-457200" algn="just">
              <a:lnSpc>
                <a:spcPct val="115000"/>
              </a:lnSpc>
              <a:buFontTx/>
              <a:buAutoNum type="arabicPeriod"/>
            </a:pP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Наименование занимаемой должности, дата заключения трудового договора</a:t>
            </a:r>
          </a:p>
          <a:p>
            <a:pPr marL="457200" lvl="0" indent="-457200" algn="just">
              <a:lnSpc>
                <a:spcPct val="115000"/>
              </a:lnSpc>
              <a:buFontTx/>
              <a:buAutoNum type="arabicPeriod"/>
            </a:pP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Результат предыдущей аттестации</a:t>
            </a:r>
            <a:r>
              <a:rPr lang="ru-RU" sz="22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,  номер </a:t>
            </a: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и дата распоряжения</a:t>
            </a:r>
          </a:p>
          <a:p>
            <a:pPr marL="457200" lvl="0" indent="-457200" algn="just">
              <a:lnSpc>
                <a:spcPct val="115000"/>
              </a:lnSpc>
              <a:buFontTx/>
              <a:buAutoNum type="arabicPeriod"/>
            </a:pP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Результаты профессиональной </a:t>
            </a:r>
            <a:endParaRPr lang="ru-RU" sz="2200" b="1" dirty="0" smtClean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</a:pPr>
            <a:r>
              <a:rPr lang="ru-RU" sz="22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деятельности</a:t>
            </a:r>
            <a:endParaRPr lang="ru-RU" sz="2200" b="1" dirty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endParaRPr lang="ru-RU" sz="2200" b="1" i="1" dirty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pic>
        <p:nvPicPr>
          <p:cNvPr id="6" name="Picture 2" descr="http://gym-central.ru/wp-content/uploads/2016/11/Fix-corrupted-fi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39591"/>
            <a:ext cx="3332134" cy="187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9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328"/>
            <a:ext cx="7488832" cy="1080120"/>
          </a:xfrm>
        </p:spPr>
        <p:txBody>
          <a:bodyPr>
            <a:noAutofit/>
          </a:bodyPr>
          <a:lstStyle/>
          <a:p>
            <a:pPr lvl="0" indent="450215">
              <a:lnSpc>
                <a:spcPct val="115000"/>
              </a:lnSpc>
              <a:spcBef>
                <a:spcPts val="0"/>
              </a:spcBef>
            </a:pPr>
            <a:r>
              <a:rPr lang="ru-RU" sz="3600" b="1" dirty="0" smtClean="0">
                <a:solidFill>
                  <a:srgbClr val="C00000"/>
                </a:solidFill>
              </a:rPr>
              <a:t>Первая квалификационная категория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165" y="1484784"/>
            <a:ext cx="8280920" cy="467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  <a:cs typeface="Times New Roman"/>
              </a:rPr>
              <a:t>Результаты профессиональной деятельности педагогического работника, </a:t>
            </a:r>
            <a:r>
              <a:rPr lang="ru-RU" sz="2000" b="1" u="sng" dirty="0" smtClean="0">
                <a:latin typeface="Calibri" panose="020F0502020204030204" pitchFamily="34" charset="0"/>
                <a:ea typeface="Times New Roman"/>
                <a:cs typeface="Times New Roman"/>
              </a:rPr>
              <a:t>должны соответствовать п. 36 Порядка аттестации</a:t>
            </a:r>
            <a:r>
              <a:rPr lang="ru-RU" sz="2000" b="1" dirty="0" smtClean="0">
                <a:latin typeface="Calibri" panose="020F0502020204030204" pitchFamily="34" charset="0"/>
                <a:ea typeface="Times New Roman"/>
                <a:cs typeface="Times New Roman"/>
              </a:rPr>
              <a:t>, который включает в себя: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  <a:cs typeface="Times New Roman"/>
              </a:rPr>
              <a:t>Стабильные положительные результаты </a:t>
            </a:r>
            <a:r>
              <a:rPr lang="ru-RU" sz="2000" dirty="0" smtClean="0">
                <a:latin typeface="Calibri" panose="020F0502020204030204" pitchFamily="34" charset="0"/>
                <a:ea typeface="Times New Roman"/>
                <a:cs typeface="Times New Roman"/>
              </a:rPr>
              <a:t>освоения обучающимися образовательных программ</a:t>
            </a:r>
            <a:r>
              <a:rPr lang="ru-RU" sz="2000" b="1" dirty="0" smtClean="0">
                <a:latin typeface="Calibri" panose="020F0502020204030204" pitchFamily="34" charset="0"/>
                <a:ea typeface="Times New Roman"/>
                <a:cs typeface="Times New Roman"/>
              </a:rPr>
              <a:t> по итогам мониторингов, проводимых организацией</a:t>
            </a:r>
          </a:p>
          <a:p>
            <a:pPr marL="342900" lvl="0" indent="-342900" algn="just">
              <a:lnSpc>
                <a:spcPct val="115000"/>
              </a:lnSpc>
              <a:buFontTx/>
              <a:buChar char="-"/>
            </a:pP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Стабильные положительные результаты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освоения обучающимися обр. программ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по итогам </a:t>
            </a: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мониторинга системы образования (Постановление Правительства РФ от 05.08.2013 г. № 662)</a:t>
            </a:r>
          </a:p>
          <a:p>
            <a:pPr marL="342900" lvl="0" indent="-342900" algn="just">
              <a:lnSpc>
                <a:spcPct val="115000"/>
              </a:lnSpc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Выявление развития у обучающихся способностей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к научной, творческой, физкультурно-спортивной деятельности</a:t>
            </a:r>
          </a:p>
          <a:p>
            <a:pPr marL="342900" lvl="0" indent="-342900" algn="just">
              <a:lnSpc>
                <a:spcPct val="115000"/>
              </a:lnSpc>
              <a:buFontTx/>
              <a:buChar char="-"/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  <a:cs typeface="Times New Roman"/>
              </a:rPr>
              <a:t>Личный вклад в повышение качества образования </a:t>
            </a:r>
            <a:r>
              <a:rPr lang="ru-RU" sz="2000" dirty="0" smtClean="0">
                <a:latin typeface="Calibri" panose="020F0502020204030204" pitchFamily="34" charset="0"/>
                <a:ea typeface="Times New Roman"/>
                <a:cs typeface="Times New Roman"/>
              </a:rPr>
              <a:t>(транслирование опыта, активное участие в работе методических объединений)</a:t>
            </a:r>
          </a:p>
        </p:txBody>
      </p:sp>
    </p:spTree>
    <p:extLst>
      <p:ext uri="{BB962C8B-B14F-4D97-AF65-F5344CB8AC3E}">
        <p14:creationId xmlns:p14="http://schemas.microsoft.com/office/powerpoint/2010/main" val="39870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88832" cy="1080120"/>
          </a:xfrm>
        </p:spPr>
        <p:txBody>
          <a:bodyPr>
            <a:noAutofit/>
          </a:bodyPr>
          <a:lstStyle/>
          <a:p>
            <a:pPr lvl="0" indent="450215">
              <a:lnSpc>
                <a:spcPct val="115000"/>
              </a:lnSpc>
              <a:spcBef>
                <a:spcPts val="0"/>
              </a:spcBef>
            </a:pPr>
            <a:r>
              <a:rPr lang="ru-RU" sz="3200" b="1" dirty="0" smtClean="0">
                <a:solidFill>
                  <a:srgbClr val="C00000"/>
                </a:solidFill>
              </a:rPr>
              <a:t>Высшая квалификационная категория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1394" y="1102578"/>
            <a:ext cx="841896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  <a:cs typeface="Times New Roman"/>
              </a:rPr>
              <a:t>Результаты профессиональной деятельности педагогического работника, </a:t>
            </a:r>
            <a:r>
              <a:rPr lang="ru-RU" sz="2000" b="1" u="sng" dirty="0" smtClean="0">
                <a:latin typeface="Calibri" panose="020F0502020204030204" pitchFamily="34" charset="0"/>
                <a:ea typeface="Times New Roman"/>
                <a:cs typeface="Times New Roman"/>
              </a:rPr>
              <a:t>должны соответствовать п. 37 Порядка аттестации</a:t>
            </a:r>
            <a:r>
              <a:rPr lang="ru-RU" sz="2000" b="1" dirty="0">
                <a:latin typeface="Calibri" panose="020F0502020204030204" pitchFamily="34" charset="0"/>
                <a:ea typeface="Times New Roman"/>
                <a:cs typeface="Times New Roman"/>
              </a:rPr>
              <a:t>:</a:t>
            </a:r>
            <a:endParaRPr lang="ru-RU" sz="2000" b="1" dirty="0" smtClean="0"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dirty="0" smtClean="0">
                <a:latin typeface="Calibri" panose="020F0502020204030204" pitchFamily="34" charset="0"/>
                <a:ea typeface="Times New Roman"/>
                <a:cs typeface="Times New Roman"/>
              </a:rPr>
              <a:t>Достижение обучающимися </a:t>
            </a:r>
            <a:r>
              <a:rPr lang="ru-RU" sz="2000" b="1" dirty="0" smtClean="0">
                <a:latin typeface="Calibri" panose="020F0502020204030204" pitchFamily="34" charset="0"/>
                <a:ea typeface="Times New Roman"/>
                <a:cs typeface="Times New Roman"/>
              </a:rPr>
              <a:t>положительной динамики результатов </a:t>
            </a:r>
            <a:r>
              <a:rPr lang="ru-RU" sz="2000" dirty="0" smtClean="0">
                <a:latin typeface="Calibri" panose="020F0502020204030204" pitchFamily="34" charset="0"/>
                <a:ea typeface="Times New Roman"/>
                <a:cs typeface="Times New Roman"/>
              </a:rPr>
              <a:t>освоения образовательных программ </a:t>
            </a:r>
            <a:r>
              <a:rPr lang="ru-RU" sz="2000" b="1" dirty="0" smtClean="0">
                <a:latin typeface="Calibri" panose="020F0502020204030204" pitchFamily="34" charset="0"/>
                <a:ea typeface="Times New Roman"/>
                <a:cs typeface="Times New Roman"/>
              </a:rPr>
              <a:t>по итогам мониторингов, проводимых организацией</a:t>
            </a:r>
          </a:p>
          <a:p>
            <a:pPr marL="342900" lvl="0" indent="-342900" algn="just">
              <a:lnSpc>
                <a:spcPct val="115000"/>
              </a:lnSpc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Достижение обучающимися </a:t>
            </a: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положительных результатов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освоения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образов.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программ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по итогам </a:t>
            </a: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мониторинга системы образования (Постановление Правительства РФ от 05.08.2013 г. № 662)</a:t>
            </a:r>
          </a:p>
          <a:p>
            <a:pPr marL="342900" lvl="0" indent="-342900" algn="just">
              <a:lnSpc>
                <a:spcPct val="115000"/>
              </a:lnSpc>
              <a:buFontTx/>
              <a:buChar char="-"/>
            </a:pP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Выявление и развитие у обучающихся способностей </a:t>
            </a:r>
            <a:r>
              <a:rPr lang="ru-RU" sz="20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к научной, творческой, физкультурно-спортивной деятельности, а также </a:t>
            </a: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их участие в олимпиадах, конкурсах, соревнованиях</a:t>
            </a:r>
          </a:p>
          <a:p>
            <a:pPr marL="342900" lvl="0" indent="-342900" algn="just">
              <a:lnSpc>
                <a:spcPct val="115000"/>
              </a:lnSpc>
              <a:buFontTx/>
              <a:buChar char="-"/>
            </a:pPr>
            <a:r>
              <a:rPr lang="ru-RU" sz="2000" b="1" dirty="0" smtClean="0">
                <a:latin typeface="Calibri" panose="020F0502020204030204" pitchFamily="34" charset="0"/>
                <a:ea typeface="Times New Roman"/>
                <a:cs typeface="Times New Roman"/>
              </a:rPr>
              <a:t>Личный вклад в повышение качества образования </a:t>
            </a:r>
            <a:r>
              <a:rPr lang="ru-RU" sz="2000" dirty="0" smtClean="0">
                <a:latin typeface="Calibri" panose="020F0502020204030204" pitchFamily="34" charset="0"/>
                <a:ea typeface="Times New Roman"/>
                <a:cs typeface="Times New Roman"/>
              </a:rPr>
              <a:t>(транслирование опыта, в том числе экспериментальной и инновационной деятельности, активное участие в работе МО, в разработке программно-методического сопровождения образовательного процесса, профессиональных конкурсах)</a:t>
            </a:r>
          </a:p>
        </p:txBody>
      </p:sp>
    </p:spTree>
    <p:extLst>
      <p:ext uri="{BB962C8B-B14F-4D97-AF65-F5344CB8AC3E}">
        <p14:creationId xmlns:p14="http://schemas.microsoft.com/office/powerpoint/2010/main" val="39210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3" y="-29786"/>
            <a:ext cx="9183713" cy="688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6140" y="1340768"/>
            <a:ext cx="8280920" cy="4741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15000"/>
              </a:lnSpc>
            </a:pP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Результаты профессиональной деятельности </a:t>
            </a:r>
            <a: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педагогического работника должны быть полностью отражены в представлении, в том числе </a:t>
            </a: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в виде таблиц.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Формы таблиц представлены в Методических рекомендациях по оцениванию профессиональной деятельности педагогических работников организаций, осуществляющих образовательную деятельность, при установлении им первой или высшей квалификационной категории </a:t>
            </a: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(сайт ТОИПКРО, раздел «Аттестация», «Аттестуемому» по ссылке 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  <a:hlinkClick r:id="rId4"/>
              </a:rPr>
              <a:t>https://toipkro.ru/index.php?act=departments&amp;page=223</a:t>
            </a:r>
            <a:endParaRPr lang="ru-RU" sz="2200" b="1" dirty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  <a:p>
            <a:pPr lvl="0" indent="450215" algn="just">
              <a:lnSpc>
                <a:spcPct val="115000"/>
              </a:lnSpc>
            </a:pPr>
            <a:r>
              <a:rPr lang="ru-RU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Заявление </a:t>
            </a:r>
            <a:r>
              <a:rPr lang="ru-RU" sz="2200" dirty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об аттестации по упрощенной форме подается через личный кабинет в электронной системе «Аттестация</a:t>
            </a:r>
            <a:r>
              <a:rPr lang="ru-RU" sz="2200" dirty="0" smtClean="0">
                <a:solidFill>
                  <a:prstClr val="black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».</a:t>
            </a:r>
            <a:endParaRPr lang="ru-RU" sz="2200" dirty="0">
              <a:solidFill>
                <a:prstClr val="black"/>
              </a:solidFill>
              <a:latin typeface="Calibri" panose="020F0502020204030204" pitchFamily="34" charset="0"/>
              <a:ea typeface="Times New Roman"/>
              <a:cs typeface="Times New Roman"/>
            </a:endParaRPr>
          </a:p>
        </p:txBody>
      </p:sp>
      <p:pic>
        <p:nvPicPr>
          <p:cNvPr id="7170" name="Picture 2" descr="http://cpp67.ru/files/gallery/100/big/productivity_14955498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96" y="92842"/>
            <a:ext cx="1870804" cy="12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П.9.3.6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06084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На основании письменных заявлений производится </a:t>
            </a:r>
            <a:r>
              <a:rPr lang="ru-RU" sz="2400" b="1" i="1" dirty="0" smtClean="0">
                <a:solidFill>
                  <a:srgbClr val="FF0000"/>
                </a:solidFill>
              </a:rPr>
              <a:t>оплата труда </a:t>
            </a:r>
            <a:r>
              <a:rPr lang="ru-RU" sz="2400" b="1" i="1" dirty="0" smtClean="0"/>
              <a:t>педагогических работников с учетом имеющейся квалификационной категории </a:t>
            </a:r>
            <a:r>
              <a:rPr lang="ru-RU" sz="2400" b="1" i="1" dirty="0" smtClean="0">
                <a:solidFill>
                  <a:srgbClr val="FF0000"/>
                </a:solidFill>
              </a:rPr>
              <a:t>за выполнение педагогической работы по должности с другим наименованием</a:t>
            </a:r>
            <a:r>
              <a:rPr lang="ru-RU" sz="2400" b="1" i="1" dirty="0" smtClean="0"/>
              <a:t>, по которой не установлена квалификационная категория, в случаях, предусмотренных в Приложении № 4 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www.syl.ru/misc/i/ai/99521/205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980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hcm.minawara.com/images/AnimationK13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472"/>
            <a:ext cx="2712301" cy="20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8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99412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Приложение № 4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3178696" cy="64807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Должность, по которой установлена категория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2664296" cy="38884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Учитель, преподаватель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6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Старший воспитатель, воспитатель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Преподаватель-организатор ОБЖ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Руководитель физвоспитания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/>
              <a:t>Мастер производственного обучения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484783"/>
            <a:ext cx="4041775" cy="64807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Должность, по которой учитывается категория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3203848" y="2060848"/>
            <a:ext cx="5482953" cy="43204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900" dirty="0" smtClean="0"/>
              <a:t>Преподаватель, учитель, воспитатель, социальный педагог, педагог-организатор, педагог доп. образования (при совпадении профиля)</a:t>
            </a:r>
          </a:p>
          <a:p>
            <a:pPr>
              <a:spcBef>
                <a:spcPts val="0"/>
              </a:spcBef>
            </a:pPr>
            <a:r>
              <a:rPr lang="ru-RU" sz="1900" dirty="0" smtClean="0"/>
              <a:t>Воспитатель, старший воспитатель</a:t>
            </a:r>
          </a:p>
          <a:p>
            <a:pPr marL="0" indent="0">
              <a:spcBef>
                <a:spcPts val="0"/>
              </a:spcBef>
              <a:buNone/>
            </a:pPr>
            <a:endParaRPr lang="ru-RU" sz="1900" dirty="0"/>
          </a:p>
          <a:p>
            <a:pPr marL="0" indent="0">
              <a:spcBef>
                <a:spcPts val="0"/>
              </a:spcBef>
              <a:buNone/>
            </a:pPr>
            <a:endParaRPr lang="ru-RU" sz="1400" dirty="0"/>
          </a:p>
          <a:p>
            <a:pPr>
              <a:spcBef>
                <a:spcPts val="0"/>
              </a:spcBef>
            </a:pPr>
            <a:r>
              <a:rPr lang="ru-RU" sz="1800" dirty="0" smtClean="0"/>
              <a:t>Учитель ОБЖ, учитель (преподаватель) физической культуры</a:t>
            </a: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dirty="0" smtClean="0"/>
              <a:t>Учитель (преподаватель) физкультуры, инструктор по физ. культуре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Учитель (преподаватель) труда, инструктор по труду, педагог доп. образования (по аналогичному профилю)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4" descr="http://hcm.minawara.com/images/AnimationK1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472"/>
            <a:ext cx="1848205" cy="138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99412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Приложение № 4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3178696" cy="64807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Должность, по которой установлена категория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3168352" cy="39604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/>
              <a:t>Учитель технологии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 smtClean="0"/>
              <a:t>Учитель-дефектолог, учитель-логопед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>
              <a:spcBef>
                <a:spcPts val="0"/>
              </a:spcBef>
            </a:pPr>
            <a:r>
              <a:rPr lang="ru-RU" sz="2000" dirty="0" smtClean="0"/>
              <a:t>Учитель музыки</a:t>
            </a:r>
          </a:p>
          <a:p>
            <a:pPr>
              <a:spcBef>
                <a:spcPts val="0"/>
              </a:spcBef>
            </a:pPr>
            <a:endParaRPr lang="ru-RU" sz="2000" dirty="0"/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Преподаватель ДШИ, концертмейстер</a:t>
            </a:r>
          </a:p>
          <a:p>
            <a:pPr>
              <a:spcBef>
                <a:spcPts val="0"/>
              </a:spcBef>
            </a:pPr>
            <a:endParaRPr lang="ru-RU" sz="2000" dirty="0" smtClean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484783"/>
            <a:ext cx="4041775" cy="64807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Должность, по которой учитывается категория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3635896" y="2132856"/>
            <a:ext cx="5050905" cy="43204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/>
              <a:t>Мастер производственного обучения, инструктор по труду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Учитель-логопед, учитель-дефектолог, учитель в СКОШ, воспитатель, педагог доп. образования (по аналогичному профилю)</a:t>
            </a:r>
            <a:endParaRPr lang="ru-RU" sz="2000" dirty="0"/>
          </a:p>
          <a:p>
            <a:pPr>
              <a:spcBef>
                <a:spcPts val="0"/>
              </a:spcBef>
            </a:pPr>
            <a:r>
              <a:rPr lang="ru-RU" sz="2000" dirty="0" smtClean="0"/>
              <a:t>Преподаватель, музыкальный руководитель, концертмейстер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Учитель музыки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4" descr="http://hcm.minawara.com/images/AnimationK1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472"/>
            <a:ext cx="1848205" cy="138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7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99412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Приложение № 4</a:t>
            </a:r>
            <a:endParaRPr lang="ru-R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3178696" cy="64807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Должность, по которой установлена категория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7544" y="2132856"/>
            <a:ext cx="3456384" cy="396044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Тренер-преподаватель (в том числе старший)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ru-RU" sz="2000" dirty="0" smtClean="0">
                <a:solidFill>
                  <a:prstClr val="black"/>
                </a:solidFill>
              </a:rPr>
              <a:t>Учитель (преподаватель) физической культуры, инструктор по физической культуре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484783"/>
            <a:ext cx="4041775" cy="64807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Должность, по которой учитывается категория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3995936" y="2132856"/>
            <a:ext cx="4690865" cy="41764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/>
              <a:t>Учитель (преподаватель) физкультуры, инструктор по физической культуре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Старший тренер-преподаватель, тренер-преподаватель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4" descr="http://hcm.minawara.com/images/AnimationK1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843047"/>
            <a:ext cx="3216356" cy="241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48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</a:rPr>
              <a:t>9.3.7. Педагогический </a:t>
            </a:r>
            <a:endParaRPr lang="ru-RU" sz="2400" b="1" i="1" dirty="0" smtClean="0">
              <a:solidFill>
                <a:srgbClr val="00000A"/>
              </a:solidFill>
              <a:latin typeface="Calibri" panose="020F0502020204030204" pitchFamily="34" charset="0"/>
              <a:ea typeface="Times New Roman"/>
            </a:endParaRPr>
          </a:p>
          <a:p>
            <a:pPr indent="34290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</a:rPr>
              <a:t>работник</a:t>
            </a: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</a:rPr>
              <a:t>, имеющий </a:t>
            </a:r>
            <a:endParaRPr lang="ru-RU" sz="2400" b="1" i="1" dirty="0" smtClean="0">
              <a:solidFill>
                <a:srgbClr val="00000A"/>
              </a:solidFill>
              <a:latin typeface="Calibri" panose="020F0502020204030204" pitchFamily="34" charset="0"/>
              <a:ea typeface="Times New Roman"/>
            </a:endParaRPr>
          </a:p>
          <a:p>
            <a:pPr indent="34290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</a:rPr>
              <a:t>высшую </a:t>
            </a: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</a:rPr>
              <a:t>квалификационную </a:t>
            </a:r>
            <a:endParaRPr lang="ru-RU" sz="2400" b="1" i="1" dirty="0" smtClean="0">
              <a:solidFill>
                <a:srgbClr val="00000A"/>
              </a:solidFill>
              <a:latin typeface="Calibri" panose="020F0502020204030204" pitchFamily="34" charset="0"/>
              <a:ea typeface="Times New Roman"/>
            </a:endParaRPr>
          </a:p>
          <a:p>
            <a:pPr indent="34290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</a:rPr>
              <a:t>категорию </a:t>
            </a: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</a:rPr>
              <a:t>по </a:t>
            </a:r>
            <a:endParaRPr lang="ru-RU" sz="2400" b="1" i="1" dirty="0" smtClean="0">
              <a:solidFill>
                <a:srgbClr val="00000A"/>
              </a:solidFill>
              <a:latin typeface="Calibri" panose="020F0502020204030204" pitchFamily="34" charset="0"/>
              <a:ea typeface="Times New Roman"/>
            </a:endParaRPr>
          </a:p>
          <a:p>
            <a:pPr indent="34290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 smtClean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</a:rPr>
              <a:t>одной </a:t>
            </a: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</a:rPr>
              <a:t>педагогической должности вправе подать заявление на высшую квалификационную категорию по другой педагогической должности.</a:t>
            </a:r>
          </a:p>
          <a:p>
            <a:pPr indent="342900" algn="just">
              <a:spcAft>
                <a:spcPts val="0"/>
              </a:spcAft>
              <a:tabLst>
                <a:tab pos="449580" algn="l"/>
              </a:tabLst>
            </a:pPr>
            <a:r>
              <a:rPr lang="ru-RU" sz="2400" b="1" i="1" dirty="0">
                <a:solidFill>
                  <a:srgbClr val="00000A"/>
                </a:solidFill>
                <a:latin typeface="Calibri" panose="020F0502020204030204" pitchFamily="34" charset="0"/>
                <a:ea typeface="Times New Roman"/>
              </a:rPr>
              <a:t>9.3.8. Копия представления работодателя при аттестации на соответствие занимаемой должности вручается педагогическому  работнику  по его заявлению. </a:t>
            </a:r>
            <a:endParaRPr lang="ru-RU" sz="2400" b="1" i="1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/>
            </a:endParaRPr>
          </a:p>
        </p:txBody>
      </p:sp>
      <p:pic>
        <p:nvPicPr>
          <p:cNvPr id="11266" name="Picture 2" descr="http://arbitradvokat.ru/wp-content/uploads/2016/01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1"/>
            <a:ext cx="3713280" cy="247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19872" y="4509120"/>
            <a:ext cx="572412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bg1"/>
                </a:solidFill>
                <a:latin typeface="Constantia" pitchFamily="18" charset="0"/>
              </a:rPr>
              <a:t>Методические рекомендации по </a:t>
            </a:r>
            <a:r>
              <a:rPr lang="ru-RU" sz="3200" dirty="0" smtClean="0">
                <a:solidFill>
                  <a:schemeClr val="bg1"/>
                </a:solidFill>
                <a:latin typeface="Constantia" pitchFamily="18" charset="0"/>
              </a:rPr>
              <a:t>оформлению </a:t>
            </a:r>
            <a:r>
              <a:rPr lang="ru-RU" sz="3200" dirty="0">
                <a:solidFill>
                  <a:schemeClr val="bg1"/>
                </a:solidFill>
                <a:latin typeface="Constantia" pitchFamily="18" charset="0"/>
              </a:rPr>
              <a:t>аттестационных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36819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344816" cy="922114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Порядок проведения аттестации педагогических работников организаций, осуществляющих образовательную деятельность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57929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6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50</a:t>
            </a:fld>
            <a:endParaRPr lang="ru-RU"/>
          </a:p>
        </p:txBody>
      </p:sp>
      <p:pic>
        <p:nvPicPr>
          <p:cNvPr id="1026" name="Picture 2" descr="C:\Users\monitoring\Pictures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1" t="19225" r="26379" b="5512"/>
          <a:stretch/>
        </p:blipFill>
        <p:spPr bwMode="auto">
          <a:xfrm>
            <a:off x="1043608" y="195308"/>
            <a:ext cx="6984776" cy="644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44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2764"/>
            <a:ext cx="7200800" cy="1152128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ru-RU" sz="2600" b="1" i="1" dirty="0" smtClean="0"/>
              <a:t>1. </a:t>
            </a:r>
            <a:r>
              <a:rPr lang="ru-RU" sz="2600" b="1" i="1" dirty="0"/>
              <a:t>Результативность </a:t>
            </a:r>
            <a:r>
              <a:rPr lang="ru-RU" sz="2600" b="1" i="1" dirty="0" smtClean="0"/>
              <a:t>освоения образовательных </a:t>
            </a:r>
            <a:r>
              <a:rPr lang="ru-RU" sz="2600" b="1" i="1" dirty="0"/>
              <a:t>программ </a:t>
            </a:r>
            <a:r>
              <a:rPr lang="ru-RU" sz="2600" b="1" i="1" dirty="0" smtClean="0"/>
              <a:t>по итогам внутренних  мониторинговых исследований)</a:t>
            </a:r>
            <a:endParaRPr lang="ru-RU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u="sng" dirty="0" smtClean="0"/>
              <a:t>Таблица</a:t>
            </a:r>
            <a:r>
              <a:rPr lang="ru-RU" sz="2300" b="1" dirty="0" smtClean="0"/>
              <a:t> </a:t>
            </a:r>
            <a:r>
              <a:rPr lang="ru-RU" sz="2300" dirty="0" smtClean="0"/>
              <a:t>составляется </a:t>
            </a:r>
            <a:r>
              <a:rPr lang="ru-RU" sz="2300" dirty="0"/>
              <a:t>на основе информации </a:t>
            </a:r>
            <a:r>
              <a:rPr lang="ru-RU" sz="2300" dirty="0" smtClean="0"/>
              <a:t>ВСОКО</a:t>
            </a:r>
            <a:endParaRPr lang="ru-RU" sz="2400" dirty="0"/>
          </a:p>
          <a:p>
            <a:r>
              <a:rPr lang="ru-RU" sz="2300" i="1" u="sng" dirty="0"/>
              <a:t>Показатели соответствия первой квалификационной категории:</a:t>
            </a:r>
            <a:r>
              <a:rPr lang="ru-RU" sz="2300" dirty="0"/>
              <a:t> наличие </a:t>
            </a:r>
            <a:r>
              <a:rPr lang="ru-RU" sz="2300" b="1" dirty="0"/>
              <a:t>стабильно положительных результатов </a:t>
            </a:r>
            <a:r>
              <a:rPr lang="ru-RU" sz="2300" dirty="0"/>
              <a:t>освоения обучающимися образовательных программ по итогам мониторингов, проводимых организацией.</a:t>
            </a:r>
          </a:p>
          <a:p>
            <a:r>
              <a:rPr lang="ru-RU" sz="2300" i="1" u="sng" dirty="0"/>
              <a:t>Показатели соответствия высшей квалификационной категории:</a:t>
            </a:r>
            <a:r>
              <a:rPr lang="ru-RU" sz="2300" i="1" dirty="0"/>
              <a:t> </a:t>
            </a:r>
            <a:r>
              <a:rPr lang="ru-RU" sz="2300" dirty="0"/>
              <a:t>наличие достижения обучающимися </a:t>
            </a:r>
            <a:r>
              <a:rPr lang="ru-RU" sz="2300" b="1" dirty="0"/>
              <a:t>положительной динамики результатов </a:t>
            </a:r>
            <a:r>
              <a:rPr lang="ru-RU" sz="2300" dirty="0"/>
              <a:t>освоения образовательных программ по итогам мониторингов, проводимых организацией. </a:t>
            </a:r>
          </a:p>
          <a:p>
            <a:pPr marL="0" indent="0">
              <a:buNone/>
            </a:pPr>
            <a:endParaRPr lang="ru-RU" sz="23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/>
              <a:t>2. Результативность освоения образовательных программ по итогам внешних мониторинговых исследований.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412777"/>
            <a:ext cx="8423312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 smtClean="0"/>
              <a:t>Таблица</a:t>
            </a:r>
            <a:r>
              <a:rPr lang="ru-RU" sz="2000" b="1" dirty="0" smtClean="0"/>
              <a:t> </a:t>
            </a:r>
            <a:r>
              <a:rPr lang="ru-RU" sz="2000" dirty="0" smtClean="0"/>
              <a:t>составляется </a:t>
            </a:r>
            <a:r>
              <a:rPr lang="ru-RU" sz="2000" dirty="0"/>
              <a:t>на основе информации ВСОКО </a:t>
            </a:r>
            <a:r>
              <a:rPr lang="ru-RU" sz="2000" dirty="0" smtClean="0"/>
              <a:t>по результатам внешних </a:t>
            </a:r>
            <a:r>
              <a:rPr lang="ru-RU" sz="2000" dirty="0"/>
              <a:t>мониторингов</a:t>
            </a:r>
            <a:r>
              <a:rPr lang="ru-RU" sz="2000" dirty="0" smtClean="0"/>
              <a:t>.</a:t>
            </a:r>
          </a:p>
          <a:p>
            <a:r>
              <a:rPr lang="ru-RU" sz="2000" u="sng" dirty="0"/>
              <a:t>П</a:t>
            </a:r>
            <a:r>
              <a:rPr lang="ru-RU" sz="2000" i="1" u="sng" dirty="0"/>
              <a:t>оказатели соответствия первой квалификационной категории:</a:t>
            </a:r>
            <a:r>
              <a:rPr lang="ru-RU" sz="2000" u="sng" dirty="0"/>
              <a:t> </a:t>
            </a:r>
            <a:r>
              <a:rPr lang="ru-RU" sz="2000" dirty="0"/>
              <a:t>наличие </a:t>
            </a:r>
            <a:r>
              <a:rPr lang="ru-RU" sz="2000" b="1" dirty="0"/>
              <a:t>стабильных положительных результатов </a:t>
            </a:r>
            <a:r>
              <a:rPr lang="ru-RU" sz="2000" dirty="0"/>
              <a:t>освоения обучающимися образовательных программ по итогам внешнего мониторинга системы образования.</a:t>
            </a:r>
          </a:p>
          <a:p>
            <a:r>
              <a:rPr lang="ru-RU" sz="2000" i="1" u="sng" dirty="0"/>
              <a:t>Показатели соответствия высшей квалификационной категории: </a:t>
            </a:r>
            <a:r>
              <a:rPr lang="ru-RU" sz="2000" dirty="0"/>
              <a:t>наличие достижения обучающимися </a:t>
            </a:r>
            <a:r>
              <a:rPr lang="ru-RU" sz="2000" b="1" dirty="0"/>
              <a:t>положительных результатов</a:t>
            </a:r>
            <a:r>
              <a:rPr lang="ru-RU" sz="2000" dirty="0"/>
              <a:t> освоения образовательных программ по итогам внешнего мониторинга системы образования.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855306"/>
              </p:ext>
            </p:extLst>
          </p:nvPr>
        </p:nvGraphicFramePr>
        <p:xfrm>
          <a:off x="395536" y="4797152"/>
          <a:ext cx="8352928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/>
                <a:gridCol w="936104"/>
                <a:gridCol w="1656184"/>
                <a:gridCol w="1944216"/>
                <a:gridCol w="1296144"/>
                <a:gridCol w="1440160"/>
              </a:tblGrid>
              <a:tr h="5891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dirty="0">
                          <a:effectLst/>
                        </a:rPr>
                        <a:t>Год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dirty="0">
                          <a:effectLst/>
                        </a:rPr>
                        <a:t>Класс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dirty="0">
                          <a:effectLst/>
                        </a:rPr>
                        <a:t>Количество </a:t>
                      </a:r>
                      <a:r>
                        <a:rPr lang="ru-RU" sz="2000" dirty="0" smtClean="0">
                          <a:effectLst/>
                        </a:rPr>
                        <a:t>участников ГИА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Доля</a:t>
                      </a:r>
                      <a:r>
                        <a:rPr lang="ru-RU" sz="2000" baseline="0" dirty="0" smtClean="0">
                          <a:effectLst/>
                          <a:latin typeface="Times New Roman"/>
                          <a:ea typeface="Times New Roman"/>
                        </a:rPr>
                        <a:t> преодолевших минимальный порог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dirty="0">
                          <a:effectLst/>
                        </a:rPr>
                        <a:t>Средний тестовый балл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>
                          <a:effectLst/>
                        </a:rPr>
                        <a:t>класс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smtClean="0">
                          <a:effectLst/>
                        </a:rPr>
                        <a:t>ТО/России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3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/>
              <a:t>3.</a:t>
            </a:r>
            <a:r>
              <a:rPr lang="ru-RU" sz="2800" i="1" dirty="0"/>
              <a:t> </a:t>
            </a:r>
            <a:r>
              <a:rPr lang="ru-RU" sz="2800" b="1" i="1" dirty="0"/>
              <a:t>Результативность профессиональной деятельности по выявлению и развитию у обучающихся способностей.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268759"/>
            <a:ext cx="8507288" cy="31683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b="1" u="sng" dirty="0" smtClean="0">
                <a:solidFill>
                  <a:srgbClr val="C00000"/>
                </a:solidFill>
              </a:rPr>
              <a:t>В данном разделе фиксируются: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200" dirty="0" smtClean="0"/>
              <a:t>проведение </a:t>
            </a:r>
            <a:r>
              <a:rPr lang="ru-RU" sz="2200" b="1" dirty="0"/>
              <a:t>мониторинговых исследований </a:t>
            </a:r>
            <a:r>
              <a:rPr lang="ru-RU" sz="2200" dirty="0"/>
              <a:t>по изучению способностей детей; </a:t>
            </a:r>
            <a:endParaRPr lang="ru-RU" sz="2200" dirty="0" smtClean="0"/>
          </a:p>
          <a:p>
            <a:r>
              <a:rPr lang="ru-RU" sz="2200" dirty="0" smtClean="0"/>
              <a:t>работа </a:t>
            </a:r>
            <a:r>
              <a:rPr lang="ru-RU" sz="2200" dirty="0"/>
              <a:t>по </a:t>
            </a:r>
            <a:r>
              <a:rPr lang="ru-RU" sz="2200" b="1" dirty="0"/>
              <a:t>индивидуальным</a:t>
            </a:r>
            <a:r>
              <a:rPr lang="ru-RU" sz="2200" dirty="0"/>
              <a:t> образовательным планам, программам, маршрутам или </a:t>
            </a:r>
            <a:r>
              <a:rPr lang="ru-RU" sz="2200" dirty="0" smtClean="0"/>
              <a:t>траекториям; </a:t>
            </a:r>
          </a:p>
          <a:p>
            <a:r>
              <a:rPr lang="ru-RU" sz="2200" dirty="0" smtClean="0"/>
              <a:t>внеурочная, проектная, социально-значимая деятельность;</a:t>
            </a:r>
          </a:p>
          <a:p>
            <a:r>
              <a:rPr lang="ru-RU" sz="2200" b="1" dirty="0" smtClean="0"/>
              <a:t>количество</a:t>
            </a:r>
            <a:r>
              <a:rPr lang="ru-RU" sz="2200" dirty="0" smtClean="0"/>
              <a:t> </a:t>
            </a:r>
            <a:r>
              <a:rPr lang="ru-RU" sz="2200" dirty="0"/>
              <a:t>вовлечённых и результаты участия обучающихся </a:t>
            </a:r>
            <a:r>
              <a:rPr lang="ru-RU" sz="2200" dirty="0" smtClean="0"/>
              <a:t>в интеллектуальных</a:t>
            </a:r>
            <a:r>
              <a:rPr lang="ru-RU" sz="2200" dirty="0"/>
              <a:t>, творческих, спортивных мероприятиях, конкурсах, олимпиадах, соревнованиях. </a:t>
            </a: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03989"/>
              </p:ext>
            </p:extLst>
          </p:nvPr>
        </p:nvGraphicFramePr>
        <p:xfrm>
          <a:off x="215515" y="4365104"/>
          <a:ext cx="8712969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9698"/>
                <a:gridCol w="1050622"/>
                <a:gridCol w="1152128"/>
                <a:gridCol w="1163967"/>
                <a:gridCol w="1068281"/>
                <a:gridCol w="2448273"/>
              </a:tblGrid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Форма мероприятия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(с указанием названия мероприятия,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организатора)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Учебный год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Уровень мероприятия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Классы (группы, или возраст) 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Кол-во участников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Результат (участие, наличие победителей, призеров, лауреатов с указанием Ф.И. обучающего/ воспитанника)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4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/>
              <a:t>3.</a:t>
            </a:r>
            <a:r>
              <a:rPr lang="ru-RU" sz="2800" i="1" dirty="0"/>
              <a:t> </a:t>
            </a:r>
            <a:r>
              <a:rPr lang="ru-RU" sz="2800" b="1" i="1" dirty="0"/>
              <a:t>Результативность профессиональной деятельности по выявлению и развитию у обучающихся способностей.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ru-RU" sz="3300" i="1" u="sng" dirty="0"/>
              <a:t>П</a:t>
            </a:r>
            <a:r>
              <a:rPr lang="ru-RU" sz="3300" i="1" u="sng" dirty="0" smtClean="0"/>
              <a:t>оказатели </a:t>
            </a:r>
            <a:r>
              <a:rPr lang="ru-RU" sz="3300" i="1" u="sng" dirty="0"/>
              <a:t>соответствия первой квалификационной категории: </a:t>
            </a:r>
            <a:r>
              <a:rPr lang="ru-RU" sz="3300" dirty="0"/>
              <a:t>наличие работы по индивидуальным образовательным планам, программам, маршрутам или траекториям на основе результатов мониторинговых </a:t>
            </a:r>
            <a:r>
              <a:rPr lang="ru-RU" sz="3300" dirty="0" smtClean="0"/>
              <a:t>исследований, организация </a:t>
            </a:r>
            <a:r>
              <a:rPr lang="ru-RU" sz="3300" dirty="0"/>
              <a:t>внеурочной деятельности и/или вовлечение обучающихся в социально значимую и проектную деятельность</a:t>
            </a:r>
            <a:r>
              <a:rPr lang="ru-RU" sz="3300" dirty="0" smtClean="0"/>
              <a:t>.</a:t>
            </a:r>
            <a:endParaRPr lang="ru-RU" sz="3300" dirty="0"/>
          </a:p>
          <a:p>
            <a:r>
              <a:rPr lang="ru-RU" sz="3300" i="1" u="sng" dirty="0"/>
              <a:t>Показатели соответствия высшей квалификационной категории: </a:t>
            </a:r>
            <a:r>
              <a:rPr lang="ru-RU" sz="3300" dirty="0"/>
              <a:t>наличие работы по индивидуальным образовательным планам, программам, маршрутам или траекториям на основе результатов мониторинговых исследований, организация внеурочной деятельности и/или вовлечение обучающихся в социально значимую и проектную </a:t>
            </a:r>
            <a:r>
              <a:rPr lang="ru-RU" sz="3300" dirty="0" smtClean="0"/>
              <a:t>деятельность, наличие </a:t>
            </a:r>
            <a:r>
              <a:rPr lang="ru-RU" sz="3300" dirty="0"/>
              <a:t>победителей и призеров в конкурсах, олимпиадах, соревнованиях муниципального уровня и выше.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4. Результативность личного вклада в повышение качества образования и транслирование опыта практических результатов профессиональной деятельности 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/>
              <a:t>Оценивается</a:t>
            </a:r>
            <a:r>
              <a:rPr lang="ru-RU" sz="2200" dirty="0"/>
              <a:t> личный вклад педагога в качество образования, его </a:t>
            </a:r>
            <a:r>
              <a:rPr lang="ru-RU" sz="2200" b="1" dirty="0">
                <a:solidFill>
                  <a:srgbClr val="C00000"/>
                </a:solidFill>
              </a:rPr>
              <a:t>умение создавать алгоритмы и способы достижения положительных результатов </a:t>
            </a:r>
            <a:r>
              <a:rPr lang="ru-RU" sz="2200" dirty="0"/>
              <a:t>в обучающей, воспитывающей и развивающей деятельности, а также уровень трансляции педагогического опыта и его востребованность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147"/>
              </p:ext>
            </p:extLst>
          </p:nvPr>
        </p:nvGraphicFramePr>
        <p:xfrm>
          <a:off x="323528" y="3429000"/>
          <a:ext cx="8568952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2592288"/>
                <a:gridCol w="1440160"/>
                <a:gridCol w="324036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Форма представленного опыта работы (доклад, публикация, творческий отчет, мастер-класс и т.д.)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Документ, подтверждающий участие с указанием названия мероприятия, организатора.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Для инновационной, экспериментальной деятельности указывать полные реквизиты распорядительного акта об открытии площадки*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(№ ______ от </a:t>
                      </a:r>
                      <a:r>
                        <a:rPr lang="ru-RU" sz="1600" dirty="0" smtClean="0">
                          <a:effectLst/>
                        </a:rPr>
                        <a:t>_________)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Тема представленного опыта работы, инновации, эксперимента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Дата представления,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подтверждение востребованности опыта практических результатов профессиональной деятельности в рамках экспериментальной и инновационной деятельности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49580" algn="l"/>
                          <a:tab pos="2637155" algn="ctr"/>
                          <a:tab pos="5274310" algn="r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1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344816" cy="1224136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/>
              <a:t>Транслирование опыта практических результатов своей профессиональной деятельности</a:t>
            </a:r>
            <a:endParaRPr lang="ru-RU" sz="2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072" y="1484784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/>
              <a:t>П</a:t>
            </a:r>
            <a:r>
              <a:rPr lang="ru-RU" sz="2400" i="1" u="sng" dirty="0"/>
              <a:t>оказатели соответствия первой квалификационной категории: </a:t>
            </a:r>
            <a:r>
              <a:rPr lang="ru-RU" sz="2400" dirty="0"/>
              <a:t>представляет элементы опыта практических результатов (или трансляция обобщённого опыта практических результатов деятельности) на уровне </a:t>
            </a:r>
            <a:r>
              <a:rPr lang="ru-RU" sz="2400" dirty="0" smtClean="0"/>
              <a:t>ОО </a:t>
            </a:r>
            <a:r>
              <a:rPr lang="ru-RU" sz="2400" dirty="0"/>
              <a:t>и муниципалитета, является участником методического объединения на уровне </a:t>
            </a:r>
            <a:r>
              <a:rPr lang="ru-RU" sz="2400" dirty="0" smtClean="0"/>
              <a:t>ОО.</a:t>
            </a:r>
            <a:endParaRPr lang="ru-RU" sz="2400" dirty="0"/>
          </a:p>
          <a:p>
            <a:r>
              <a:rPr lang="ru-RU" sz="2400" i="1" u="sng" dirty="0"/>
              <a:t>Показатели соответствия высшей квалификационной категории:</a:t>
            </a:r>
            <a:r>
              <a:rPr lang="ru-RU" sz="2400" i="1" dirty="0"/>
              <a:t> </a:t>
            </a:r>
            <a:r>
              <a:rPr lang="ru-RU" sz="2400" dirty="0"/>
              <a:t>трансляция обобщённого опыта практических результатов деятельности выше уровня </a:t>
            </a:r>
            <a:r>
              <a:rPr lang="ru-RU" sz="2400" dirty="0" smtClean="0"/>
              <a:t>ОО, </a:t>
            </a:r>
            <a:r>
              <a:rPr lang="ru-RU" sz="2400" dirty="0"/>
              <a:t>является участником </a:t>
            </a:r>
            <a:r>
              <a:rPr lang="ru-RU" sz="2400" dirty="0" smtClean="0"/>
              <a:t>МО на </a:t>
            </a:r>
            <a:r>
              <a:rPr lang="ru-RU" sz="2400" dirty="0"/>
              <a:t>муниципальном и/или областном уровне, имеется опыт экспериментальной или инновационной деятельности, результаты представлены и востребованы на уровне </a:t>
            </a:r>
            <a:r>
              <a:rPr lang="ru-RU" sz="2400" dirty="0" smtClean="0"/>
              <a:t>выше ОО.</a:t>
            </a:r>
          </a:p>
        </p:txBody>
      </p:sp>
    </p:spTree>
    <p:extLst>
      <p:ext uri="{BB962C8B-B14F-4D97-AF65-F5344CB8AC3E}">
        <p14:creationId xmlns:p14="http://schemas.microsoft.com/office/powerpoint/2010/main" val="29147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9702"/>
            <a:ext cx="7488832" cy="1209058"/>
          </a:xfrm>
        </p:spPr>
        <p:txBody>
          <a:bodyPr>
            <a:noAutofit/>
          </a:bodyPr>
          <a:lstStyle/>
          <a:p>
            <a:pPr algn="l"/>
            <a:r>
              <a:rPr lang="ru-RU" sz="2600" b="1" i="1" dirty="0"/>
              <a:t>5. Результативность деятельности педагогического работника в профессиональном </a:t>
            </a:r>
            <a:r>
              <a:rPr lang="ru-RU" sz="2600" b="1" i="1" dirty="0" smtClean="0"/>
              <a:t>сообществе</a:t>
            </a:r>
            <a:endParaRPr lang="ru-RU" sz="2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/>
              <a:t>Оценивается участие в </a:t>
            </a:r>
            <a:r>
              <a:rPr lang="ru-RU" sz="2400" i="1" u="sng" dirty="0" smtClean="0"/>
              <a:t>разработке или разработка</a:t>
            </a:r>
            <a:r>
              <a:rPr lang="ru-RU" sz="2400" i="1" u="sng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методических </a:t>
            </a:r>
            <a:r>
              <a:rPr lang="ru-RU" sz="2400" dirty="0"/>
              <a:t>рекомендаций/указаний </a:t>
            </a:r>
          </a:p>
          <a:p>
            <a:pPr lvl="0"/>
            <a:r>
              <a:rPr lang="ru-RU" sz="2400" dirty="0" smtClean="0"/>
              <a:t>- по </a:t>
            </a:r>
            <a:r>
              <a:rPr lang="ru-RU" sz="2400" dirty="0"/>
              <a:t>изучению предмета /курса /дисциплины; </a:t>
            </a:r>
          </a:p>
          <a:p>
            <a:pPr lvl="0"/>
            <a:r>
              <a:rPr lang="ru-RU" sz="2400" dirty="0" smtClean="0"/>
              <a:t>- по </a:t>
            </a:r>
            <a:r>
              <a:rPr lang="ru-RU" sz="2400" dirty="0"/>
              <a:t>выполнению практической части программы; </a:t>
            </a:r>
          </a:p>
          <a:p>
            <a:pPr lvl="0"/>
            <a:r>
              <a:rPr lang="ru-RU" sz="2400" dirty="0" smtClean="0"/>
              <a:t>- по </a:t>
            </a:r>
            <a:r>
              <a:rPr lang="ru-RU" sz="2400" dirty="0"/>
              <a:t>выполнению проектных работ; </a:t>
            </a:r>
          </a:p>
          <a:p>
            <a:pPr lvl="0"/>
            <a:r>
              <a:rPr lang="ru-RU" sz="2400" dirty="0" smtClean="0"/>
              <a:t>- по </a:t>
            </a:r>
            <a:r>
              <a:rPr lang="ru-RU" sz="2400" dirty="0"/>
              <a:t>организации самостоятельной работы обучающихся, контрольных работ;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методических разработок </a:t>
            </a:r>
            <a:r>
              <a:rPr lang="ru-RU" sz="2400" dirty="0"/>
              <a:t>интерактивных форм обучения;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u="sng" dirty="0"/>
              <a:t>а</a:t>
            </a:r>
            <a:r>
              <a:rPr lang="ru-RU" sz="2400" u="sng" dirty="0" smtClean="0"/>
              <a:t>вторских программ</a:t>
            </a:r>
            <a:r>
              <a:rPr lang="ru-RU" sz="2400" dirty="0" smtClean="0"/>
              <a:t>;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учебно-методических пособий, справочных изданий, рабочих тетрадей, задачников, практических руководств, учебников, хрестоматий </a:t>
            </a:r>
            <a:r>
              <a:rPr lang="ru-RU" sz="2400" dirty="0"/>
              <a:t>и т.п.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2951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412776"/>
          </a:xfrm>
        </p:spPr>
        <p:txBody>
          <a:bodyPr>
            <a:noAutofit/>
          </a:bodyPr>
          <a:lstStyle/>
          <a:p>
            <a:pPr algn="l"/>
            <a:r>
              <a:rPr lang="ru-RU" sz="2600" b="1" i="1" dirty="0"/>
              <a:t>5. Результативность деятельности педагогического работника в профессиональном сообществе</a:t>
            </a:r>
            <a:r>
              <a:rPr lang="ru-RU" sz="2600" b="1" i="1" dirty="0" smtClean="0"/>
              <a:t>.</a:t>
            </a:r>
            <a:endParaRPr lang="ru-RU" sz="2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64502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* Официальные информационные ресурсы в сфере образования: ДОО ТО, ТОИПКРО, РЦРО, ОЦДОД, ТГПУ, ТГУ и др.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84573"/>
              </p:ext>
            </p:extLst>
          </p:nvPr>
        </p:nvGraphicFramePr>
        <p:xfrm>
          <a:off x="395535" y="1484784"/>
          <a:ext cx="8496946" cy="208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7"/>
                <a:gridCol w="1440160"/>
                <a:gridCol w="1512168"/>
                <a:gridCol w="3600401"/>
              </a:tblGrid>
              <a:tr h="18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Название </a:t>
                      </a:r>
                      <a:r>
                        <a:rPr lang="ru-RU" sz="1900" dirty="0" smtClean="0">
                          <a:effectLst/>
                        </a:rPr>
                        <a:t>педагогического </a:t>
                      </a:r>
                      <a:r>
                        <a:rPr lang="ru-RU" sz="1900" dirty="0">
                          <a:effectLst/>
                        </a:rPr>
                        <a:t>продукта</a:t>
                      </a:r>
                      <a:endParaRPr lang="ru-RU" sz="1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Times New Roman"/>
                        </a:rPr>
                        <a:t>Степень участия в разработке (</a:t>
                      </a:r>
                      <a:r>
                        <a:rPr lang="ru-RU" sz="1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автор/соавтор/составитель</a:t>
                      </a:r>
                      <a:r>
                        <a:rPr lang="ru-RU" sz="19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  <a:latin typeface="Times New Roman"/>
                          <a:ea typeface="Times New Roman"/>
                        </a:rPr>
                        <a:t>Дата разработки</a:t>
                      </a:r>
                      <a:endParaRPr lang="ru-RU" sz="1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Уровень утверждения (согласования, экспертного заключения, рецензия) указанного продукта, </a:t>
                      </a:r>
                      <a:r>
                        <a:rPr lang="ru-RU" sz="1900" dirty="0">
                          <a:solidFill>
                            <a:srgbClr val="FF0000"/>
                          </a:solidFill>
                          <a:effectLst/>
                        </a:rPr>
                        <a:t>ссылка на сайт</a:t>
                      </a:r>
                      <a:r>
                        <a:rPr lang="ru-RU" sz="1900" dirty="0">
                          <a:solidFill>
                            <a:schemeClr val="tx1"/>
                          </a:solidFill>
                          <a:effectLst/>
                        </a:rPr>
                        <a:t>, где представлен 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</a:rPr>
                        <a:t>материал</a:t>
                      </a:r>
                      <a:r>
                        <a:rPr lang="ru-RU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9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900" dirty="0">
                          <a:effectLst/>
                        </a:rPr>
                        <a:t> </a:t>
                      </a:r>
                      <a:endParaRPr lang="ru-RU" sz="19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24814"/>
              </p:ext>
            </p:extLst>
          </p:nvPr>
        </p:nvGraphicFramePr>
        <p:xfrm>
          <a:off x="467544" y="4581128"/>
          <a:ext cx="8144012" cy="121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60219"/>
                <a:gridCol w="2342218"/>
                <a:gridCol w="1061979"/>
                <a:gridCol w="137959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Уровень, название профессионального конкурса, организатор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Название конкурсной работы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Результат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1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643192" cy="1417638"/>
          </a:xfrm>
        </p:spPr>
        <p:txBody>
          <a:bodyPr>
            <a:noAutofit/>
          </a:bodyPr>
          <a:lstStyle/>
          <a:p>
            <a:pPr algn="l"/>
            <a:r>
              <a:rPr lang="ru-RU" sz="2600" b="1" i="1" dirty="0"/>
              <a:t>5. Результативность деятельности педагогического работника в профессиональном сообществе</a:t>
            </a:r>
            <a:r>
              <a:rPr lang="ru-RU" sz="2600" b="1" i="1" dirty="0" smtClean="0"/>
              <a:t>.</a:t>
            </a:r>
            <a:endParaRPr lang="ru-RU" sz="2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0364" y="1579312"/>
            <a:ext cx="8363272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i="1" u="sng" dirty="0"/>
              <a:t>Показатели соответствия высшей квалификационной категории: </a:t>
            </a:r>
            <a:endParaRPr lang="ru-RU" sz="2300" u="sng" dirty="0"/>
          </a:p>
          <a:p>
            <a:pPr lvl="0"/>
            <a:r>
              <a:rPr lang="ru-RU" sz="2300" dirty="0"/>
              <a:t>является автором/соавтором программно-методических </a:t>
            </a:r>
            <a:r>
              <a:rPr lang="ru-RU" sz="2300" dirty="0" smtClean="0"/>
              <a:t>материалов, </a:t>
            </a:r>
            <a:r>
              <a:rPr lang="ru-RU" sz="2300" dirty="0"/>
              <a:t>утвержденных и рекомендованных для использования выше уровня </a:t>
            </a:r>
            <a:r>
              <a:rPr lang="ru-RU" sz="2300" dirty="0" smtClean="0"/>
              <a:t>обр. </a:t>
            </a:r>
            <a:r>
              <a:rPr lang="ru-RU" sz="2300" dirty="0"/>
              <a:t>организации, данные программно-методические материалы публично представлены в открытых информационных системах на уровне </a:t>
            </a:r>
            <a:r>
              <a:rPr lang="ru-RU" sz="2300" b="1" dirty="0">
                <a:solidFill>
                  <a:srgbClr val="FF0000"/>
                </a:solidFill>
              </a:rPr>
              <a:t>выше образовательной организации </a:t>
            </a:r>
            <a:r>
              <a:rPr lang="ru-RU" sz="2300" b="1" dirty="0">
                <a:solidFill>
                  <a:srgbClr val="C00000"/>
                </a:solidFill>
              </a:rPr>
              <a:t>(сайты учебно-научных, учебно-методических организаций городского, областного, всероссийского, международного уровней); </a:t>
            </a:r>
          </a:p>
          <a:p>
            <a:pPr lvl="0"/>
            <a:r>
              <a:rPr lang="ru-RU" sz="2300" dirty="0"/>
              <a:t>неоднократное участие в профессиональных конкурсах и наличие побед в конкурсах</a:t>
            </a:r>
            <a:r>
              <a:rPr lang="ru-RU" sz="2300" b="1" dirty="0"/>
              <a:t> </a:t>
            </a:r>
            <a:r>
              <a:rPr lang="ru-RU" sz="2300" dirty="0"/>
              <a:t>муниципального уровня </a:t>
            </a:r>
            <a:r>
              <a:rPr lang="ru-RU" sz="2300" dirty="0" smtClean="0"/>
              <a:t>и </a:t>
            </a:r>
            <a:r>
              <a:rPr lang="ru-RU" sz="2300" dirty="0"/>
              <a:t>выше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59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1277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38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4221088"/>
            <a:ext cx="5796136" cy="18002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Constantia" pitchFamily="18" charset="0"/>
              </a:rPr>
              <a:t>Аттестация педагогических работников в целях подтверждения соответствия занимаемой должности</a:t>
            </a:r>
            <a:endParaRPr lang="ru-RU" sz="24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90364" y="2072605"/>
            <a:ext cx="8363272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6. Вывод: соответствует (не соответствует)</a:t>
            </a:r>
            <a:r>
              <a:rPr lang="ru-RU" sz="2400" dirty="0"/>
              <a:t> </a:t>
            </a:r>
            <a:r>
              <a:rPr lang="ru-RU" sz="2400" b="1" dirty="0"/>
              <a:t>требованиям, предъявляемым</a:t>
            </a:r>
            <a:r>
              <a:rPr lang="ru-RU" sz="2400" dirty="0"/>
              <a:t> </a:t>
            </a:r>
            <a:r>
              <a:rPr lang="ru-RU" sz="2400" b="1" dirty="0"/>
              <a:t>к первой (высшей) квалификационной категории по должности </a:t>
            </a:r>
            <a:r>
              <a:rPr lang="ru-RU" sz="2400" b="1" dirty="0" smtClean="0"/>
              <a:t>(___________________).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r>
              <a:rPr lang="ru-RU" sz="2400" b="1" dirty="0">
                <a:solidFill>
                  <a:srgbClr val="FF0000"/>
                </a:solidFill>
              </a:rPr>
              <a:t>. Рекомендации: </a:t>
            </a:r>
            <a:r>
              <a:rPr lang="ru-RU" sz="2400" dirty="0"/>
              <a:t>(указать выявленные перспективы потенциальных возможностей педагогического работника (при наличии); указать рекомендации по повышению эффективности и качества педагогической деятельности (при несоответствии заявленной категории))</a:t>
            </a:r>
          </a:p>
          <a:p>
            <a:endParaRPr lang="ru-RU" sz="2100" dirty="0" smtClean="0"/>
          </a:p>
          <a:p>
            <a:endParaRPr lang="ru-RU" sz="2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60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362" name="Picture 2" descr="http://general-counsel.ru/uploads/medialibrary/422/vyvo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171632" cy="200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6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88832" cy="984885"/>
          </a:xfrm>
        </p:spPr>
        <p:txBody>
          <a:bodyPr>
            <a:noAutofit/>
          </a:bodyPr>
          <a:lstStyle/>
          <a:p>
            <a:r>
              <a:rPr lang="ru-RU" sz="1800" b="0" dirty="0">
                <a:solidFill>
                  <a:srgbClr val="FF0000"/>
                </a:solidFill>
              </a:rPr>
              <a:t>В октябре 2019 года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Федеральная служба по надзору в сфере образования и науки проводит оценку компетенций работников образовательных организаций, осуществляющих образовательную деятельность по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образовательным программам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общего образования.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412776"/>
            <a:ext cx="8820472" cy="526297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Оценка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компетенций проводится в целях апробации модели оценки компетенций работников образовательных организаций, а именно:</a:t>
            </a:r>
          </a:p>
          <a:p>
            <a:r>
              <a:rPr lang="ru-RU" sz="1900" dirty="0"/>
              <a:t>- апробации подходов и инструментария оценки предметных и методических</a:t>
            </a:r>
          </a:p>
          <a:p>
            <a:pPr marL="0" indent="0">
              <a:buNone/>
            </a:pPr>
            <a:r>
              <a:rPr lang="ru-RU" sz="1900" dirty="0"/>
              <a:t>компетенций учителей;</a:t>
            </a:r>
          </a:p>
          <a:p>
            <a:r>
              <a:rPr lang="ru-RU" sz="1900" dirty="0"/>
              <a:t>- апробации подходов и инструментария оценки компетенций руководителей</a:t>
            </a:r>
          </a:p>
          <a:p>
            <a:pPr marL="0" indent="0">
              <a:buNone/>
            </a:pPr>
            <a:r>
              <a:rPr lang="ru-RU" sz="1900" dirty="0"/>
              <a:t>образовательных организаций.</a:t>
            </a:r>
          </a:p>
          <a:p>
            <a:endParaRPr lang="ru-RU" sz="1900" dirty="0" smtClean="0"/>
          </a:p>
          <a:p>
            <a:pPr marL="0" indent="0" algn="ctr"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Участниками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апробации модели оценки компетенций работников образовательных организаций определены:</a:t>
            </a:r>
          </a:p>
          <a:p>
            <a:r>
              <a:rPr lang="ru-RU" sz="1900" dirty="0"/>
              <a:t>- </a:t>
            </a:r>
            <a:r>
              <a:rPr lang="ru-RU" sz="1900" u="sng" dirty="0"/>
              <a:t>учителя</a:t>
            </a:r>
            <a:r>
              <a:rPr lang="ru-RU" sz="1900" dirty="0"/>
              <a:t>, обеспечивающие предметные результаты освоения обучающимися основной образовательной программы основного общего и/или среднего общего образования по следующим предметам (учебным предметам)/ предметным областям: </a:t>
            </a:r>
            <a:r>
              <a:rPr lang="ru-RU" sz="1900" dirty="0">
                <a:solidFill>
                  <a:srgbClr val="FF0000"/>
                </a:solidFill>
              </a:rPr>
              <a:t>«География», «Физика», «Химия», «Биология», «Физическая культура», «Основы безопасности жизнедеятельности», «Искусство», «Технология», «Иностранный язык (английский)»;</a:t>
            </a:r>
          </a:p>
          <a:p>
            <a:r>
              <a:rPr lang="ru-RU" sz="1900" dirty="0"/>
              <a:t>- </a:t>
            </a:r>
            <a:r>
              <a:rPr lang="ru-RU" sz="1900" u="sng" dirty="0"/>
              <a:t>руководители</a:t>
            </a:r>
            <a:r>
              <a:rPr lang="ru-RU" sz="1900" dirty="0"/>
              <a:t> образовательных организаций, осуществляющих образовательную деятельность по образовательным программам общего образования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5176439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nikulshin\Desktop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62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1988840"/>
            <a:ext cx="543610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16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424936" cy="5078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260350" h="133350" prst="coolSlant"/>
            <a:bevelB w="190500" h="1143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Аттестация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 в целях подтверждения соответствия педагогических работников занимаемым ими должностям проводится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в пять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на основе оценки их профессиональной деятельности аттестационными комиссиями, самостоятельно формируемыми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40751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114885"/>
            <a:ext cx="7056783" cy="63401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6. Аттестационная </a:t>
            </a:r>
            <a:r>
              <a:rPr lang="ru-RU" sz="2200" dirty="0"/>
              <a:t>комиссия организации </a:t>
            </a:r>
            <a:r>
              <a:rPr lang="ru-RU" sz="2200" b="1" dirty="0"/>
              <a:t>создается распорядительным актом </a:t>
            </a:r>
            <a:r>
              <a:rPr lang="ru-RU" sz="2200" dirty="0"/>
              <a:t>работодателя в составе председателя комиссии, заместителя председателя, секретаря и членов комиссии</a:t>
            </a:r>
            <a:r>
              <a:rPr lang="ru-RU" sz="2200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2200" dirty="0" smtClean="0"/>
              <a:t>7. В </a:t>
            </a:r>
            <a:r>
              <a:rPr lang="ru-RU" sz="2200" dirty="0"/>
              <a:t>состав аттестационной комиссии организации в обязательном порядке </a:t>
            </a:r>
            <a:r>
              <a:rPr lang="ru-RU" sz="2200" b="1" dirty="0"/>
              <a:t>включается представитель выборного органа соответствующей первичной профсоюзной организации</a:t>
            </a:r>
            <a:r>
              <a:rPr lang="ru-RU" sz="2200" dirty="0"/>
              <a:t> (при наличии такого органа</a:t>
            </a:r>
            <a:r>
              <a:rPr lang="ru-RU" sz="2200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2200" dirty="0" smtClean="0"/>
              <a:t>8. </a:t>
            </a:r>
            <a:r>
              <a:rPr lang="ru-RU" sz="2200" b="1" dirty="0" smtClean="0"/>
              <a:t>Аттестация </a:t>
            </a:r>
            <a:r>
              <a:rPr lang="ru-RU" sz="2200" dirty="0"/>
              <a:t>педагогических работников </a:t>
            </a:r>
            <a:r>
              <a:rPr lang="ru-RU" sz="2200" b="1" dirty="0"/>
              <a:t>проводится в соответствии с распорядительным актом работодателя</a:t>
            </a:r>
            <a:r>
              <a:rPr lang="ru-RU" sz="2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2200" dirty="0" smtClean="0"/>
              <a:t>9. </a:t>
            </a:r>
            <a:r>
              <a:rPr lang="ru-RU" sz="2200" b="1" dirty="0" smtClean="0"/>
              <a:t>Работодатель </a:t>
            </a:r>
            <a:r>
              <a:rPr lang="ru-RU" sz="2200" b="1" dirty="0"/>
              <a:t>знакомит </a:t>
            </a:r>
            <a:r>
              <a:rPr lang="ru-RU" sz="2200" dirty="0" smtClean="0"/>
              <a:t>педагогических </a:t>
            </a:r>
            <a:r>
              <a:rPr lang="ru-RU" sz="2200" dirty="0"/>
              <a:t>работников с распорядительным актом, содержащим список работников организации, подлежащих аттестации, график проведения аттестации, под роспись не менее чем </a:t>
            </a:r>
            <a:r>
              <a:rPr lang="ru-RU" sz="2200" b="1" dirty="0"/>
              <a:t>за 30 календарных </a:t>
            </a:r>
            <a:r>
              <a:rPr lang="ru-RU" sz="2200" dirty="0"/>
              <a:t>дней до дня проведения их аттестации по графику.</a:t>
            </a:r>
          </a:p>
          <a:p>
            <a:endParaRPr lang="ru-RU" dirty="0"/>
          </a:p>
        </p:txBody>
      </p:sp>
      <p:pic>
        <p:nvPicPr>
          <p:cNvPr id="4098" name="Picture 2" descr="https://i.siteapi.org/dAAUsFef_NtwJ-fsa3nHV7WJ06s=/fit-in/1400x1000/center/top/b5dd59bbd01b1ad.ru.s.siteapi.org/img/e7e611fd914cad0d2e1e547a64ed1f54c6cf2dd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5" y="1916832"/>
            <a:ext cx="1536169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zaimitut.ru/wp-content/uploads/Dokumenty-dlya-polucheniya-kredita-1024x9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6" y="5184862"/>
            <a:ext cx="1409215" cy="127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t>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10. Для </a:t>
            </a:r>
            <a:r>
              <a:rPr lang="ru-RU" sz="2000" dirty="0"/>
              <a:t>проведения аттестации </a:t>
            </a:r>
            <a:r>
              <a:rPr lang="ru-RU" sz="2000" b="1" dirty="0"/>
              <a:t>на каждого</a:t>
            </a:r>
            <a:r>
              <a:rPr lang="ru-RU" sz="2000" dirty="0"/>
              <a:t> педагогического работника работодатель вносит в аттестационную комиссию организации </a:t>
            </a:r>
            <a:r>
              <a:rPr lang="ru-RU" sz="2000" b="1" dirty="0"/>
              <a:t>представление.</a:t>
            </a:r>
          </a:p>
          <a:p>
            <a:r>
              <a:rPr lang="ru-RU" sz="2000" dirty="0" smtClean="0"/>
              <a:t>11. В </a:t>
            </a:r>
            <a:r>
              <a:rPr lang="ru-RU" sz="2000" dirty="0"/>
              <a:t>представлении содержатся следующие сведения о педагогическом работнике:</a:t>
            </a:r>
          </a:p>
          <a:p>
            <a:r>
              <a:rPr lang="ru-RU" sz="2000" dirty="0"/>
              <a:t>а) фамилия, имя, отчество (при наличии);</a:t>
            </a:r>
          </a:p>
          <a:p>
            <a:r>
              <a:rPr lang="ru-RU" sz="2000" dirty="0"/>
              <a:t>б) наименование должности на дату проведения аттестации;</a:t>
            </a:r>
          </a:p>
          <a:p>
            <a:r>
              <a:rPr lang="ru-RU" sz="2000" dirty="0"/>
              <a:t>в) дата заключения по этой должности трудового договора;</a:t>
            </a:r>
          </a:p>
          <a:p>
            <a:r>
              <a:rPr lang="ru-RU" sz="2000" dirty="0"/>
              <a:t>г) уровень образования и (или) квалификации по специальности или направлению подготовки;</a:t>
            </a:r>
          </a:p>
          <a:p>
            <a:r>
              <a:rPr lang="ru-RU" sz="2000" dirty="0"/>
              <a:t>д) информация о получении дополнительного </a:t>
            </a:r>
            <a:endParaRPr lang="ru-RU" sz="2000" dirty="0" smtClean="0"/>
          </a:p>
          <a:p>
            <a:r>
              <a:rPr lang="ru-RU" sz="2000" dirty="0" smtClean="0"/>
              <a:t>профессионального </a:t>
            </a:r>
            <a:r>
              <a:rPr lang="ru-RU" sz="2000" dirty="0"/>
              <a:t>образования по профилю </a:t>
            </a:r>
            <a:endParaRPr lang="ru-RU" sz="2000" dirty="0" smtClean="0"/>
          </a:p>
          <a:p>
            <a:r>
              <a:rPr lang="ru-RU" sz="2000" dirty="0" smtClean="0"/>
              <a:t>педагогической </a:t>
            </a:r>
            <a:r>
              <a:rPr lang="ru-RU" sz="2000" dirty="0"/>
              <a:t>деятельности;</a:t>
            </a:r>
          </a:p>
          <a:p>
            <a:r>
              <a:rPr lang="ru-RU" sz="2000" dirty="0"/>
              <a:t>е) результаты предыдущих аттестаций (в случае их проведения);</a:t>
            </a:r>
          </a:p>
          <a:p>
            <a:r>
              <a:rPr lang="ru-RU" sz="2000" dirty="0"/>
              <a:t>ж) мотивированная всесторонняя и объективная оценка профессиональных, деловых качеств, результатов профессиональной деятельности педагогического работника по выполнению трудовых обязанностей, возложенных на него трудовым договором.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4120</Words>
  <Application>Microsoft Office PowerPoint</Application>
  <PresentationFormat>Экран (4:3)</PresentationFormat>
  <Paragraphs>509</Paragraphs>
  <Slides>62</Slides>
  <Notes>54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«Школа координатора» октябрь 2019</vt:lpstr>
      <vt:lpstr>Рассматриваемые вопросы</vt:lpstr>
      <vt:lpstr>Презентация PowerPoint</vt:lpstr>
      <vt:lpstr>Основными задачами проведения аттестации являются:</vt:lpstr>
      <vt:lpstr> Порядок проведения аттестации педагогических работников организаций, осуществляющих образовательную деятельность</vt:lpstr>
      <vt:lpstr>Аттестация педагогических работников в целях подтверждения соответствия занимаемой должности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Взаимодействие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П.9.3.2</vt:lpstr>
      <vt:lpstr>П.9.3.2</vt:lpstr>
      <vt:lpstr>П.9.3.3</vt:lpstr>
      <vt:lpstr>Порядок сохранения оплаты труда</vt:lpstr>
      <vt:lpstr>П.9.3.4</vt:lpstr>
      <vt:lpstr>П.9.3.5</vt:lpstr>
      <vt:lpstr>Приложение № 2</vt:lpstr>
      <vt:lpstr>Приложение № 2</vt:lpstr>
      <vt:lpstr>П.9.3.5</vt:lpstr>
      <vt:lpstr>П.9.3.5</vt:lpstr>
      <vt:lpstr>Информационное письмо ДОО ТО от 06.04.2018 г. №57-1339 «Об оформлении представления (характеристики) на педагогического работника».</vt:lpstr>
      <vt:lpstr>Первая квалификационная категория</vt:lpstr>
      <vt:lpstr>Высшая квалификационная категория</vt:lpstr>
      <vt:lpstr>Презентация PowerPoint</vt:lpstr>
      <vt:lpstr>П.9.3.6</vt:lpstr>
      <vt:lpstr>Приложение № 4</vt:lpstr>
      <vt:lpstr>Приложение № 4</vt:lpstr>
      <vt:lpstr>Приложение № 4</vt:lpstr>
      <vt:lpstr>Презентация PowerPoint</vt:lpstr>
      <vt:lpstr>Презентация PowerPoint</vt:lpstr>
      <vt:lpstr>Презентация PowerPoint</vt:lpstr>
      <vt:lpstr>1. Результативность освоения образовательных программ по итогам внутренних  мониторинговых исследований)</vt:lpstr>
      <vt:lpstr>2. Результативность освоения образовательных программ по итогам внешних мониторинговых исследований.  </vt:lpstr>
      <vt:lpstr>3. Результативность профессиональной деятельности по выявлению и развитию у обучающихся способностей. </vt:lpstr>
      <vt:lpstr>3. Результативность профессиональной деятельности по выявлению и развитию у обучающихся способностей. </vt:lpstr>
      <vt:lpstr>4. Результативность личного вклада в повышение качества образования и транслирование опыта практических результатов профессиональной деятельности </vt:lpstr>
      <vt:lpstr>Транслирование опыта практических результатов своей профессиональной деятельности</vt:lpstr>
      <vt:lpstr>5. Результативность деятельности педагогического работника в профессиональном сообществе</vt:lpstr>
      <vt:lpstr>5. Результативность деятельности педагогического работника в профессиональном сообществе.</vt:lpstr>
      <vt:lpstr>5. Результативность деятельности педагогического работника в профессиональном сообществе.</vt:lpstr>
      <vt:lpstr>Презентация PowerPoint</vt:lpstr>
      <vt:lpstr>В октябре 2019 года Федеральная служба по надзору в сфере образования и науки проводит оценку компетенций работников образовательных организаций, осуществляющих образовательную деятельность по образовательным программам общего образования.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Сергей М. Никульшин</cp:lastModifiedBy>
  <cp:revision>175</cp:revision>
  <dcterms:created xsi:type="dcterms:W3CDTF">2015-08-07T17:34:38Z</dcterms:created>
  <dcterms:modified xsi:type="dcterms:W3CDTF">2019-09-27T04:55:31Z</dcterms:modified>
</cp:coreProperties>
</file>