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02" r:id="rId3"/>
    <p:sldId id="287" r:id="rId4"/>
    <p:sldId id="288" r:id="rId5"/>
    <p:sldId id="261" r:id="rId6"/>
    <p:sldId id="289" r:id="rId7"/>
    <p:sldId id="290" r:id="rId8"/>
    <p:sldId id="291" r:id="rId9"/>
    <p:sldId id="292" r:id="rId10"/>
    <p:sldId id="294" r:id="rId11"/>
    <p:sldId id="293" r:id="rId12"/>
    <p:sldId id="295" r:id="rId13"/>
    <p:sldId id="309" r:id="rId14"/>
    <p:sldId id="296" r:id="rId15"/>
    <p:sldId id="297" r:id="rId16"/>
    <p:sldId id="298" r:id="rId17"/>
    <p:sldId id="299" r:id="rId18"/>
    <p:sldId id="300" r:id="rId19"/>
    <p:sldId id="301" r:id="rId20"/>
    <p:sldId id="303" r:id="rId21"/>
    <p:sldId id="304" r:id="rId22"/>
    <p:sldId id="305" r:id="rId23"/>
    <p:sldId id="306" r:id="rId24"/>
    <p:sldId id="307" r:id="rId25"/>
    <p:sldId id="30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22363-9DBC-498C-8E1A-F5D36D6A5941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EABE1-832B-4025-B16A-F179DFC28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7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06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37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10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37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3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6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66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2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814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30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25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46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469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9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7A008A9-74A5-435B-99E7-1E6AC8EB63FA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oko.tomsk.ru/cpnew/Account/RegisterByInvit?k=2db33154-8132-420c-aa05-2baa87899f592259&amp;t=CoordinatorSchoo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50350"/>
            <a:ext cx="8352928" cy="3528392"/>
          </a:xfrm>
        </p:spPr>
        <p:txBody>
          <a:bodyPr>
            <a:noAutofit/>
          </a:bodyPr>
          <a:lstStyle/>
          <a:p>
            <a:r>
              <a:rPr lang="ru-RU" sz="7200" dirty="0" smtClean="0"/>
              <a:t>Личный кабинет координатора по аттестации в ОО</a:t>
            </a:r>
            <a:endParaRPr lang="ru-RU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522920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Центр оценки профессионального мастерства и квалификации педагогов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33265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Электронная система «Аттестация»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25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45" y="1268760"/>
            <a:ext cx="5941460" cy="3384376"/>
          </a:xfrm>
          <a:prstGeom prst="rect">
            <a:avLst/>
          </a:prstGeom>
        </p:spPr>
      </p:pic>
      <p:sp>
        <p:nvSpPr>
          <p:cNvPr id="3" name="Стрелка влево 2"/>
          <p:cNvSpPr/>
          <p:nvPr/>
        </p:nvSpPr>
        <p:spPr>
          <a:xfrm>
            <a:off x="1835696" y="3861048"/>
            <a:ext cx="1944216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581128"/>
            <a:ext cx="8658200" cy="1580185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116632"/>
            <a:ext cx="8460432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900"/>
              </a:lnSpc>
            </a:pPr>
            <a:r>
              <a:rPr lang="ru-RU" sz="4000" dirty="0" smtClean="0"/>
              <a:t>Раздел «Прикрепление документов аттестуемым»</a:t>
            </a:r>
            <a:endParaRPr lang="ru-RU" sz="4000" dirty="0"/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3178506" y="3043618"/>
            <a:ext cx="360040" cy="6171363"/>
          </a:xfrm>
          <a:prstGeom prst="rightBrace">
            <a:avLst>
              <a:gd name="adj1" fmla="val 12095"/>
              <a:gd name="adj2" fmla="val 4985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2844" y="6237312"/>
            <a:ext cx="638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Личные сведения, кв. категория, форма аттестации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116632"/>
            <a:ext cx="8460432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900"/>
              </a:lnSpc>
            </a:pPr>
            <a:r>
              <a:rPr lang="ru-RU" sz="4000" dirty="0" smtClean="0"/>
              <a:t>Раздел «Прикрепление документов аттестуемым»</a:t>
            </a: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12" y="1412776"/>
            <a:ext cx="6720636" cy="3096344"/>
          </a:xfrm>
          <a:prstGeom prst="rect">
            <a:avLst/>
          </a:prstGeom>
        </p:spPr>
      </p:pic>
      <p:sp>
        <p:nvSpPr>
          <p:cNvPr id="10" name="Выноска со стрелкой вверх 9"/>
          <p:cNvSpPr/>
          <p:nvPr/>
        </p:nvSpPr>
        <p:spPr>
          <a:xfrm>
            <a:off x="396712" y="4149080"/>
            <a:ext cx="3525918" cy="2520280"/>
          </a:xfrm>
          <a:prstGeom prst="up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Просмотреть заявление, проверить данные, просмотреть прикрепленные документы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47664" y="2564904"/>
            <a:ext cx="22322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547664" y="3573016"/>
            <a:ext cx="236600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4067944" y="3356992"/>
            <a:ext cx="3525918" cy="1908213"/>
          </a:xfrm>
          <a:prstGeom prst="up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Прикрепить документы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116632"/>
            <a:ext cx="8460432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900"/>
              </a:lnSpc>
            </a:pPr>
            <a:r>
              <a:rPr lang="ru-RU" sz="4000" dirty="0" smtClean="0"/>
              <a:t>Раздел «Прикрепление документов аттестуемым»</a:t>
            </a: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484784"/>
            <a:ext cx="3240360" cy="1810342"/>
          </a:xfrm>
          <a:prstGeom prst="rect">
            <a:avLst/>
          </a:prstGeom>
        </p:spPr>
      </p:pic>
      <p:sp>
        <p:nvSpPr>
          <p:cNvPr id="3" name="Стрелка влево 2"/>
          <p:cNvSpPr/>
          <p:nvPr/>
        </p:nvSpPr>
        <p:spPr>
          <a:xfrm rot="10800000">
            <a:off x="179512" y="2060848"/>
            <a:ext cx="79208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764" y="1916832"/>
            <a:ext cx="5549071" cy="4404146"/>
          </a:xfrm>
          <a:prstGeom prst="rect">
            <a:avLst/>
          </a:prstGeom>
        </p:spPr>
      </p:pic>
      <p:sp>
        <p:nvSpPr>
          <p:cNvPr id="5" name="Стрелка влево 4"/>
          <p:cNvSpPr/>
          <p:nvPr/>
        </p:nvSpPr>
        <p:spPr>
          <a:xfrm rot="19511684">
            <a:off x="6195261" y="2133718"/>
            <a:ext cx="2518872" cy="7818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Выбрать документ</a:t>
            </a:r>
            <a:endParaRPr lang="ru-RU" dirty="0"/>
          </a:p>
        </p:txBody>
      </p:sp>
      <p:sp>
        <p:nvSpPr>
          <p:cNvPr id="16" name="Стрелка влево 15"/>
          <p:cNvSpPr/>
          <p:nvPr/>
        </p:nvSpPr>
        <p:spPr>
          <a:xfrm rot="10225143">
            <a:off x="5251239" y="5816615"/>
            <a:ext cx="955461" cy="4278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2336385">
            <a:off x="1075304" y="4434294"/>
            <a:ext cx="4793555" cy="4278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116632"/>
            <a:ext cx="8460432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900"/>
              </a:lnSpc>
            </a:pPr>
            <a:r>
              <a:rPr lang="ru-RU" sz="4000" dirty="0" smtClean="0"/>
              <a:t>Раздел «Прикрепление документов аттестуемым»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340767"/>
            <a:ext cx="5056140" cy="5454485"/>
          </a:xfrm>
          <a:prstGeom prst="rect">
            <a:avLst/>
          </a:prstGeom>
        </p:spPr>
      </p:pic>
      <p:sp>
        <p:nvSpPr>
          <p:cNvPr id="7" name="Выноска со стрелкой вправо 6"/>
          <p:cNvSpPr/>
          <p:nvPr/>
        </p:nvSpPr>
        <p:spPr>
          <a:xfrm>
            <a:off x="395536" y="2276872"/>
            <a:ext cx="4608512" cy="3096344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Документы рекомендуется загружать архивом. Каждый файл переименовать в соответствии с содержимым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116632"/>
            <a:ext cx="846043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900"/>
              </a:lnSpc>
            </a:pPr>
            <a:r>
              <a:rPr lang="ru-RU" sz="4000" dirty="0" smtClean="0"/>
              <a:t>Раздел «Личный кабинет»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35" y="1031433"/>
            <a:ext cx="3982261" cy="1800200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>
            <a:off x="1259632" y="1916832"/>
            <a:ext cx="122413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1124744"/>
            <a:ext cx="5091238" cy="5328592"/>
          </a:xfrm>
          <a:prstGeom prst="rect">
            <a:avLst/>
          </a:prstGeom>
        </p:spPr>
      </p:pic>
      <p:sp>
        <p:nvSpPr>
          <p:cNvPr id="12" name="Стрелка влево 11"/>
          <p:cNvSpPr/>
          <p:nvPr/>
        </p:nvSpPr>
        <p:spPr>
          <a:xfrm>
            <a:off x="6804248" y="5085184"/>
            <a:ext cx="122413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3928" y="4653136"/>
            <a:ext cx="144016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971600" y="4100400"/>
            <a:ext cx="2808312" cy="1609528"/>
          </a:xfrm>
          <a:prstGeom prst="right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Внести изменения в личные данные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116632"/>
            <a:ext cx="846043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900"/>
              </a:lnSpc>
            </a:pPr>
            <a:r>
              <a:rPr lang="ru-RU" sz="4000" dirty="0" smtClean="0"/>
              <a:t>Раздел «Личный кабинет»</a:t>
            </a: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95" y="836712"/>
            <a:ext cx="8114957" cy="5716041"/>
          </a:xfrm>
          <a:prstGeom prst="rect">
            <a:avLst/>
          </a:prstGeom>
        </p:spPr>
      </p:pic>
      <p:sp>
        <p:nvSpPr>
          <p:cNvPr id="2" name="Стрелка влево 1"/>
          <p:cNvSpPr/>
          <p:nvPr/>
        </p:nvSpPr>
        <p:spPr>
          <a:xfrm>
            <a:off x="7668344" y="4365104"/>
            <a:ext cx="93610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7481610">
            <a:off x="3742395" y="4149080"/>
            <a:ext cx="93610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3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116632"/>
            <a:ext cx="846043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900"/>
              </a:lnSpc>
            </a:pPr>
            <a:r>
              <a:rPr lang="ru-RU" sz="4000" dirty="0" smtClean="0"/>
              <a:t>Раздел «Отзыв заявления»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95" y="927925"/>
            <a:ext cx="8531574" cy="2838170"/>
          </a:xfrm>
          <a:prstGeom prst="rect">
            <a:avLst/>
          </a:prstGeom>
        </p:spPr>
      </p:pic>
      <p:sp>
        <p:nvSpPr>
          <p:cNvPr id="6" name="Двойная стрелка вверх/вниз 5"/>
          <p:cNvSpPr/>
          <p:nvPr/>
        </p:nvSpPr>
        <p:spPr>
          <a:xfrm rot="1867547">
            <a:off x="5483038" y="1604844"/>
            <a:ext cx="315853" cy="24984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988567"/>
            <a:ext cx="6552728" cy="2681918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7036169" y="3974030"/>
            <a:ext cx="1728192" cy="1399186"/>
          </a:xfrm>
          <a:prstGeom prst="wedgeEllipseCallout">
            <a:avLst>
              <a:gd name="adj1" fmla="val -125143"/>
              <a:gd name="adj2" fmla="val 5378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Указать причину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6632176" y="6165304"/>
            <a:ext cx="1296144" cy="364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084168" y="836712"/>
            <a:ext cx="79208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7724" y="5470156"/>
            <a:ext cx="391222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Отзыв заявления осуществляется координатором в случае, если сам педагог этого сделать не может по уважительной причине!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116632"/>
            <a:ext cx="846043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900"/>
              </a:lnSpc>
            </a:pPr>
            <a:r>
              <a:rPr lang="ru-RU" sz="4000" dirty="0" smtClean="0"/>
              <a:t>Раздел «Отзыв заявления»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37810"/>
            <a:ext cx="6552728" cy="2681918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1907704" y="4293096"/>
            <a:ext cx="6696744" cy="2304256"/>
          </a:xfrm>
          <a:prstGeom prst="wedgeRoundRectCallout">
            <a:avLst>
              <a:gd name="adj1" fmla="val 637"/>
              <a:gd name="adj2" fmla="val -9472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Заявление автоматически сформируется и </a:t>
            </a:r>
            <a:r>
              <a:rPr lang="ru-RU" dirty="0" err="1" smtClean="0">
                <a:solidFill>
                  <a:schemeClr val="tx1"/>
                </a:solidFill>
              </a:rPr>
              <a:t>скачается</a:t>
            </a:r>
            <a:r>
              <a:rPr lang="ru-RU" dirty="0" smtClean="0">
                <a:solidFill>
                  <a:schemeClr val="tx1"/>
                </a:solidFill>
              </a:rPr>
              <a:t> на компьютер.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Его нужно распечатать, подписать, отсканировать.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Вернуться в раздел «</a:t>
            </a:r>
            <a:r>
              <a:rPr lang="ru-RU" dirty="0">
                <a:solidFill>
                  <a:schemeClr val="tx1"/>
                </a:solidFill>
              </a:rPr>
              <a:t>Отзыв заявления</a:t>
            </a:r>
            <a:r>
              <a:rPr lang="ru-RU" dirty="0" smtClean="0">
                <a:solidFill>
                  <a:schemeClr val="tx1"/>
                </a:solidFill>
              </a:rPr>
              <a:t>» и прикрепить сканированное изображение заявления.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116632"/>
            <a:ext cx="846043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900"/>
              </a:lnSpc>
            </a:pPr>
            <a:r>
              <a:rPr lang="ru-RU" sz="4000" dirty="0" smtClean="0"/>
              <a:t>Раздел «Отзыв заявления»</a:t>
            </a: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10" y="1052736"/>
            <a:ext cx="5112568" cy="6894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1958241"/>
            <a:ext cx="5870996" cy="4663627"/>
          </a:xfrm>
          <a:prstGeom prst="rect">
            <a:avLst/>
          </a:prstGeom>
        </p:spPr>
      </p:pic>
      <p:sp>
        <p:nvSpPr>
          <p:cNvPr id="5" name="Стрелка влево 4"/>
          <p:cNvSpPr/>
          <p:nvPr/>
        </p:nvSpPr>
        <p:spPr>
          <a:xfrm>
            <a:off x="5652120" y="1124744"/>
            <a:ext cx="172819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0800000">
            <a:off x="3347864" y="4074030"/>
            <a:ext cx="172819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6012160" y="2647723"/>
            <a:ext cx="172819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10800000">
            <a:off x="4821168" y="5877272"/>
            <a:ext cx="172819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116632"/>
            <a:ext cx="846043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900"/>
              </a:lnSpc>
            </a:pPr>
            <a:r>
              <a:rPr lang="ru-RU" sz="4000" dirty="0" smtClean="0"/>
              <a:t>Раздел «Отзыв заявления»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16" y="836712"/>
            <a:ext cx="8424936" cy="5616624"/>
          </a:xfrm>
          <a:prstGeom prst="rect">
            <a:avLst/>
          </a:prstGeom>
        </p:spPr>
      </p:pic>
      <p:sp>
        <p:nvSpPr>
          <p:cNvPr id="8" name="Стрелка влево 7"/>
          <p:cNvSpPr/>
          <p:nvPr/>
        </p:nvSpPr>
        <p:spPr>
          <a:xfrm rot="10800000">
            <a:off x="4310975" y="3824366"/>
            <a:ext cx="1296144" cy="3247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5148064" y="2008507"/>
            <a:ext cx="172819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10800000">
            <a:off x="5391095" y="5517232"/>
            <a:ext cx="172819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58404" y="2412767"/>
            <a:ext cx="6946044" cy="40405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После регистрации заявления на отзыв муниципальным координатором у педагога вновь появится возможность подать заявление.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9478" y="3986722"/>
            <a:ext cx="5616624" cy="2115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После регистрации заявления на отзыв координатором у педагога вновь появится возможность подать заявление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330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404664"/>
            <a:ext cx="5400600" cy="1512168"/>
          </a:xfrm>
        </p:spPr>
        <p:txBody>
          <a:bodyPr>
            <a:noAutofit/>
          </a:bodyPr>
          <a:lstStyle/>
          <a:p>
            <a:r>
              <a:rPr lang="ru-RU" dirty="0" smtClean="0"/>
              <a:t>Создание учётной записи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27322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Для работы в электронной системе Вам необходимо создать личный кабинет. Для этого нужно пройти регистрацию по ссылке, направленной на вашу электронную почту муниципальным координатором.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v-chelny.ru/images/uploads/2015-11-25/k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550"/>
            <a:ext cx="2785315" cy="22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9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00" y="4869160"/>
            <a:ext cx="2470093" cy="134647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51520" y="116632"/>
            <a:ext cx="8460432" cy="10591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400"/>
              </a:lnSpc>
            </a:pPr>
            <a:r>
              <a:rPr lang="ru-RU" sz="4000" dirty="0" smtClean="0"/>
              <a:t>Статус заявления в личном кабинете аттестуемого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2980104" y="4874258"/>
            <a:ext cx="5854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Аттестуемый педагогический работник подал заявление. Заявление </a:t>
            </a:r>
            <a:r>
              <a:rPr lang="ru-RU" b="1" dirty="0" smtClean="0">
                <a:solidFill>
                  <a:srgbClr val="FF0000"/>
                </a:solidFill>
              </a:rPr>
              <a:t>еще не рассмотрено </a:t>
            </a:r>
            <a:r>
              <a:rPr lang="ru-RU" dirty="0" smtClean="0"/>
              <a:t>координатором по аттестации в муниципальном образовании.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38" y="1375034"/>
            <a:ext cx="2470093" cy="121356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2980104" y="1375034"/>
            <a:ext cx="5854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Педагогический работник </a:t>
            </a:r>
            <a:r>
              <a:rPr lang="ru-RU" b="1" dirty="0" smtClean="0">
                <a:solidFill>
                  <a:srgbClr val="FF0000"/>
                </a:solidFill>
              </a:rPr>
              <a:t>не подал заявление</a:t>
            </a:r>
            <a:r>
              <a:rPr lang="ru-RU" dirty="0" smtClean="0"/>
              <a:t>. </a:t>
            </a:r>
            <a:r>
              <a:rPr lang="ru-RU" u="sng" dirty="0" smtClean="0"/>
              <a:t>В списке на аттестацию данный педагогический работник не отображается.</a:t>
            </a:r>
            <a:endParaRPr lang="ru-RU" u="sng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76" y="3185955"/>
            <a:ext cx="2446955" cy="10858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980103" y="2990216"/>
            <a:ext cx="5854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Педагогический работник </a:t>
            </a:r>
            <a:r>
              <a:rPr lang="ru-RU" b="1" dirty="0" smtClean="0">
                <a:solidFill>
                  <a:srgbClr val="FF0000"/>
                </a:solidFill>
              </a:rPr>
              <a:t>сформировал заявление, </a:t>
            </a:r>
            <a:r>
              <a:rPr lang="ru-RU" dirty="0" smtClean="0"/>
              <a:t>скачал его на компьютер, </a:t>
            </a:r>
            <a:r>
              <a:rPr lang="ru-RU" b="1" dirty="0" smtClean="0">
                <a:solidFill>
                  <a:srgbClr val="FF0000"/>
                </a:solidFill>
              </a:rPr>
              <a:t>но не прикрепил </a:t>
            </a:r>
            <a:r>
              <a:rPr lang="ru-RU" dirty="0" smtClean="0"/>
              <a:t>сканированное изображение в личном кабинете. </a:t>
            </a:r>
            <a:r>
              <a:rPr lang="ru-RU" u="sng" dirty="0" smtClean="0"/>
              <a:t>В списке на аттестацию данный педагогический работник не отображается.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41716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251520" y="116632"/>
            <a:ext cx="8460432" cy="10591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400"/>
              </a:lnSpc>
            </a:pPr>
            <a:r>
              <a:rPr lang="ru-RU" sz="4000" dirty="0" smtClean="0"/>
              <a:t>Статус заявления в личном кабинете аттестуемого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2942013" y="4244895"/>
            <a:ext cx="5854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Координатор по аттестации или аттестуемый педагогический работник </a:t>
            </a:r>
            <a:r>
              <a:rPr lang="ru-RU" b="1" dirty="0" smtClean="0">
                <a:solidFill>
                  <a:srgbClr val="FF0000"/>
                </a:solidFill>
              </a:rPr>
              <a:t>сформировал и загрузил в систему заявление на отзыв </a:t>
            </a:r>
            <a:r>
              <a:rPr lang="ru-RU" dirty="0" smtClean="0"/>
              <a:t>заявления на аттестацию.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942013" y="5613047"/>
            <a:ext cx="5854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Муниципальный координатор </a:t>
            </a:r>
            <a:r>
              <a:rPr lang="ru-RU" b="1" dirty="0" smtClean="0">
                <a:solidFill>
                  <a:srgbClr val="FF0000"/>
                </a:solidFill>
              </a:rPr>
              <a:t>просмотрел и зарегистрировал заявление на отзыв</a:t>
            </a:r>
            <a:r>
              <a:rPr lang="ru-RU" dirty="0" smtClean="0"/>
              <a:t>. У педагогического работника появилась возможность вновь подать заявление на аттестацию.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589240"/>
            <a:ext cx="2376264" cy="115212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221088"/>
            <a:ext cx="2376264" cy="128010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69" y="2636912"/>
            <a:ext cx="2376263" cy="151216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959822" y="2636912"/>
            <a:ext cx="5854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Координатор </a:t>
            </a:r>
            <a:r>
              <a:rPr lang="ru-RU" b="1" dirty="0" smtClean="0">
                <a:solidFill>
                  <a:srgbClr val="FF0000"/>
                </a:solidFill>
              </a:rPr>
              <a:t>определил период аттестации, назначил экспертов</a:t>
            </a:r>
            <a:r>
              <a:rPr lang="ru-RU" dirty="0" smtClean="0"/>
              <a:t>. Педагогический работник должен быть готов к процедурным мероприятиям с первого числа первого месяца аттестационного периода.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47" y="1245385"/>
            <a:ext cx="2377473" cy="129489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131840" y="1415679"/>
            <a:ext cx="5854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Муниципальный координатор </a:t>
            </a:r>
            <a:r>
              <a:rPr lang="ru-RU" b="1" dirty="0" smtClean="0">
                <a:solidFill>
                  <a:srgbClr val="FF0000"/>
                </a:solidFill>
              </a:rPr>
              <a:t>просмотрел и зарегистрировал </a:t>
            </a:r>
            <a:r>
              <a:rPr lang="ru-RU" dirty="0" smtClean="0"/>
              <a:t>заявление.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3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376037" y="260648"/>
            <a:ext cx="8460432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координатор по аттестации в ОО помогает аттестуемому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пед.работнику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регистрироваться в электронной системе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287711"/>
            <a:ext cx="5007811" cy="2930649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508104" y="1772816"/>
            <a:ext cx="3452621" cy="2808312"/>
          </a:xfrm>
          <a:prstGeom prst="wedgeRoundRectCallout">
            <a:avLst>
              <a:gd name="adj1" fmla="val -69801"/>
              <a:gd name="adj2" fmla="val 2400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Запишите данные себе и представьте их педагогическому работнику для дальнейшего отслеживания им статуса своего заявления.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564904"/>
            <a:ext cx="7433270" cy="4082078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896539" y="1822029"/>
            <a:ext cx="3009920" cy="2012418"/>
          </a:xfrm>
          <a:prstGeom prst="wedgeRoundRectCallout">
            <a:avLst>
              <a:gd name="adj1" fmla="val -124654"/>
              <a:gd name="adj2" fmla="val 34961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Редактирование данных в личном кабинете аттестуемого </a:t>
            </a:r>
            <a:r>
              <a:rPr lang="ru-RU" dirty="0" err="1" smtClean="0">
                <a:solidFill>
                  <a:schemeClr val="tx1"/>
                </a:solidFill>
              </a:rPr>
              <a:t>пед.работника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ТОЛЬКО в его присутствии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6037" y="260648"/>
            <a:ext cx="8460432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координатор по аттестации в ОО помогает аттестуемому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пед.работнику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регистрироваться в электронной системе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796136" y="4005064"/>
            <a:ext cx="3347864" cy="2696494"/>
          </a:xfrm>
          <a:prstGeom prst="wedgeRoundRectCallout">
            <a:avLst>
              <a:gd name="adj1" fmla="val -81336"/>
              <a:gd name="adj2" fmla="val -58391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Обратите внимание на подсказки при склонении данных по падежам (от кого? кому?). Эти строки заполняются обязательно, после регистрации в системе. </a:t>
            </a:r>
            <a:r>
              <a:rPr lang="ru-RU" dirty="0" smtClean="0">
                <a:solidFill>
                  <a:srgbClr val="FF0000"/>
                </a:solidFill>
              </a:rPr>
              <a:t>В противном случае Вы не сможете подать заявление.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4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276872"/>
            <a:ext cx="5439910" cy="442468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76037" y="260648"/>
            <a:ext cx="8460432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координатор по аттестации в ОО помогает аттестуемому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пед.работнику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регистрироваться в электронной системе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012160" y="1746852"/>
            <a:ext cx="3009920" cy="3338332"/>
          </a:xfrm>
          <a:prstGeom prst="wedgeRoundRectCallout">
            <a:avLst>
              <a:gd name="adj1" fmla="val -120604"/>
              <a:gd name="adj2" fmla="val 10845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 выборе дистанционной формы аттестации документы, подтверждающие результативность профессиональной деятельности, должны быть загружены в личный кабинет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 1 числа первого аттестационного периода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411760" y="5525022"/>
            <a:ext cx="6552728" cy="1152128"/>
          </a:xfrm>
          <a:prstGeom prst="wedgeRoundRectCallout">
            <a:avLst>
              <a:gd name="adj1" fmla="val -32706"/>
              <a:gd name="adj2" fmla="val -154319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«В моем присутствии» означает, что педагог должен будет приехать в ДОО ТО в день заседания аттестационной комиссии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87824" y="4293096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1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88840"/>
            <a:ext cx="6053655" cy="384831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76037" y="260648"/>
            <a:ext cx="8460432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координатор по аттестации в ОО помогает аттестуемому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пед.работнику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регистрироваться в электронной системе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580112" y="2420888"/>
            <a:ext cx="3312368" cy="1899865"/>
          </a:xfrm>
          <a:prstGeom prst="wedgeRoundRectCallout">
            <a:avLst>
              <a:gd name="adj1" fmla="val -158399"/>
              <a:gd name="adj2" fmla="val 109156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 утере пароля педагог может восстановить его </a:t>
            </a:r>
            <a:r>
              <a:rPr lang="ru-RU" b="1" dirty="0" smtClean="0">
                <a:solidFill>
                  <a:srgbClr val="FF0000"/>
                </a:solidFill>
              </a:rPr>
              <a:t>самостоятельно</a:t>
            </a:r>
            <a:r>
              <a:rPr lang="ru-RU" dirty="0" smtClean="0">
                <a:solidFill>
                  <a:schemeClr val="tx1"/>
                </a:solidFill>
              </a:rPr>
              <a:t>,  воспользовавшись функцией восстановления пароля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5150962"/>
            <a:ext cx="4664670" cy="1516403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376037" y="5784209"/>
            <a:ext cx="3497208" cy="936104"/>
          </a:xfrm>
          <a:prstGeom prst="wedgeRoundRectCallout">
            <a:avLst>
              <a:gd name="adj1" fmla="val 64151"/>
              <a:gd name="adj2" fmla="val 20349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Необходимо ввести логин. Новый пароль придёт по электронной почте, на адрес, указанный при регистрации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248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Добрый день. Вас приветствуют специалисты Центра аттестации педагогических работников ТОИПКРО. Приглашаем Вас зарегистрироваться на сайте Центра в целях активации электронной системы "Аттестация". Для регистрации перейдите по </a:t>
            </a:r>
            <a:r>
              <a:rPr lang="ru-RU" sz="2000" dirty="0" smtClean="0">
                <a:solidFill>
                  <a:schemeClr val="tx1"/>
                </a:solidFill>
              </a:rPr>
              <a:t>ссылке </a:t>
            </a:r>
            <a:r>
              <a:rPr lang="ru-RU" sz="2000" u="sng" dirty="0" smtClean="0">
                <a:hlinkClick r:id="rId2"/>
              </a:rPr>
              <a:t>http</a:t>
            </a:r>
            <a:r>
              <a:rPr lang="ru-RU" sz="2000" u="sng" dirty="0">
                <a:hlinkClick r:id="rId2"/>
              </a:rPr>
              <a:t>://coko.tomsk.ru/cpnew/Account/RegisterByInvit?k=2db33154-8132-420c-aa05-2baa87899f592259&amp;t=CoordinatorSchool</a:t>
            </a:r>
            <a:r>
              <a:rPr lang="ru-RU" sz="2000" dirty="0"/>
              <a:t>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chemeClr val="tx1"/>
                </a:solidFill>
              </a:rPr>
              <a:t>Не отвечайте на это сообщение. Если у Вас есть вопросы, обратитесь к ответственному за аттестацию в Вашем муниципалитете (муниципальному координатору).</a:t>
            </a:r>
            <a:endParaRPr lang="ru-RU" sz="20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52295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Содержание письма со ссылкой</a:t>
            </a:r>
            <a:endParaRPr lang="ru-RU" sz="3600" dirty="0"/>
          </a:p>
        </p:txBody>
      </p:sp>
      <p:sp>
        <p:nvSpPr>
          <p:cNvPr id="8" name="Стрелка влево 7"/>
          <p:cNvSpPr/>
          <p:nvPr/>
        </p:nvSpPr>
        <p:spPr>
          <a:xfrm rot="455845">
            <a:off x="6312520" y="3871322"/>
            <a:ext cx="2376264" cy="6369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2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2" y="465272"/>
            <a:ext cx="6545863" cy="4032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191" y="4547234"/>
            <a:ext cx="6084168" cy="224356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23528" y="44624"/>
            <a:ext cx="8496944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Если ссылка не активна, скопировать ее и вставить в адресную строку вашего браузера.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 rot="455845">
            <a:off x="6412985" y="2071151"/>
            <a:ext cx="2376264" cy="630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Копировать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21182319">
            <a:off x="210797" y="5099244"/>
            <a:ext cx="2232248" cy="652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Вставить</a:t>
            </a:r>
            <a:endParaRPr lang="ru-RU" dirty="0"/>
          </a:p>
        </p:txBody>
      </p:sp>
      <p:sp>
        <p:nvSpPr>
          <p:cNvPr id="12" name="Стрелка влево 11"/>
          <p:cNvSpPr/>
          <p:nvPr/>
        </p:nvSpPr>
        <p:spPr>
          <a:xfrm>
            <a:off x="6804248" y="5589240"/>
            <a:ext cx="2016224" cy="7638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Рекомендуется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177"/>
            <a:ext cx="6877156" cy="492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носка со стрелкой влево 4"/>
          <p:cNvSpPr/>
          <p:nvPr/>
        </p:nvSpPr>
        <p:spPr>
          <a:xfrm>
            <a:off x="5007878" y="1196752"/>
            <a:ext cx="3956610" cy="3672408"/>
          </a:xfrm>
          <a:prstGeom prst="leftArrowCallout">
            <a:avLst>
              <a:gd name="adj1" fmla="val 17013"/>
              <a:gd name="adj2" fmla="val 25399"/>
              <a:gd name="adj3" fmla="val 15587"/>
              <a:gd name="adj4" fmla="val 8007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Имя должно состоять из латинских  букв и </a:t>
            </a:r>
            <a:r>
              <a:rPr lang="ru-RU" sz="2800" b="1" dirty="0">
                <a:solidFill>
                  <a:srgbClr val="C00000"/>
                </a:solidFill>
              </a:rPr>
              <a:t>ц</a:t>
            </a:r>
            <a:r>
              <a:rPr lang="ru-RU" sz="2800" b="1" dirty="0" smtClean="0">
                <a:solidFill>
                  <a:srgbClr val="C00000"/>
                </a:solidFill>
              </a:rPr>
              <a:t>ифр. </a:t>
            </a:r>
            <a:r>
              <a:rPr lang="ru-RU" sz="2800" dirty="0" smtClean="0">
                <a:solidFill>
                  <a:schemeClr val="tx1"/>
                </a:solidFill>
              </a:rPr>
              <a:t>Необходимо придумать уникальное имя и пароль.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 rot="10800000">
            <a:off x="3851920" y="5013176"/>
            <a:ext cx="396043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83768" y="5805264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Нажмите на кнопку «Зарегистрироваться»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508218"/>
            <a:ext cx="6192688" cy="4166289"/>
          </a:xfrm>
          <a:prstGeom prst="rect">
            <a:avLst/>
          </a:prstGeom>
        </p:spPr>
      </p:pic>
      <p:sp>
        <p:nvSpPr>
          <p:cNvPr id="7" name="Выноска со стрелкой вправо 6"/>
          <p:cNvSpPr/>
          <p:nvPr/>
        </p:nvSpPr>
        <p:spPr>
          <a:xfrm>
            <a:off x="107504" y="1628800"/>
            <a:ext cx="3672408" cy="3600400"/>
          </a:xfrm>
          <a:prstGeom prst="right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Если имя пользователя не уникальное, появится оповещение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6804248" y="728700"/>
            <a:ext cx="1944216" cy="1800200"/>
          </a:xfrm>
          <a:prstGeom prst="wedgeEllipseCallout">
            <a:avLst>
              <a:gd name="adj1" fmla="val -105042"/>
              <a:gd name="adj2" fmla="val 905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Имя </a:t>
            </a:r>
            <a:r>
              <a:rPr lang="en-US" b="1">
                <a:solidFill>
                  <a:schemeClr val="tx1"/>
                </a:solidFill>
              </a:rPr>
              <a:t>Olesya</a:t>
            </a:r>
            <a:r>
              <a:rPr lang="ru-RU" b="1">
                <a:solidFill>
                  <a:schemeClr val="tx1"/>
                </a:solidFill>
              </a:rPr>
              <a:t> уже занято.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0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583570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36512" y="-99170"/>
            <a:ext cx="9180512" cy="1008112"/>
          </a:xfrm>
        </p:spPr>
        <p:txBody>
          <a:bodyPr>
            <a:noAutofit/>
          </a:bodyPr>
          <a:lstStyle/>
          <a:p>
            <a:r>
              <a:rPr lang="ru-RU" sz="4800" dirty="0" smtClean="0"/>
              <a:t>Создание личного кабинета</a:t>
            </a:r>
            <a:endParaRPr lang="ru-RU" sz="4800" dirty="0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5004048" y="1916832"/>
            <a:ext cx="288032" cy="1224136"/>
          </a:xfrm>
          <a:prstGeom prst="rightBrace">
            <a:avLst>
              <a:gd name="adj1" fmla="val 23451"/>
              <a:gd name="adj2" fmla="val 50000"/>
            </a:avLst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417840" y="226729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Заполняем вручную</a:t>
            </a:r>
            <a:endParaRPr lang="ru-RU" sz="2800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5652120" y="3212976"/>
            <a:ext cx="216024" cy="1570609"/>
          </a:xfrm>
          <a:prstGeom prst="rightBrace">
            <a:avLst>
              <a:gd name="adj1" fmla="val 44345"/>
              <a:gd name="adj2" fmla="val 46119"/>
            </a:avLst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14392" y="3212976"/>
            <a:ext cx="3203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Выбираем из выпадающего списка</a:t>
            </a:r>
            <a:endParaRPr lang="ru-RU" sz="2800" dirty="0"/>
          </a:p>
        </p:txBody>
      </p:sp>
      <p:sp>
        <p:nvSpPr>
          <p:cNvPr id="12" name="Стрелка вправо 11"/>
          <p:cNvSpPr/>
          <p:nvPr/>
        </p:nvSpPr>
        <p:spPr>
          <a:xfrm rot="19315006">
            <a:off x="1981972" y="5080582"/>
            <a:ext cx="1728192" cy="659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Сохранить</a:t>
            </a:r>
            <a:endParaRPr lang="ru-RU" dirty="0"/>
          </a:p>
        </p:txBody>
      </p:sp>
      <p:sp>
        <p:nvSpPr>
          <p:cNvPr id="14" name="Нашивка 13"/>
          <p:cNvSpPr/>
          <p:nvPr/>
        </p:nvSpPr>
        <p:spPr>
          <a:xfrm rot="5400000">
            <a:off x="683568" y="4149080"/>
            <a:ext cx="288032" cy="28803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4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203"/>
            <a:ext cx="9144000" cy="4485594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95536" y="260648"/>
            <a:ext cx="8460432" cy="720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800" dirty="0" smtClean="0"/>
              <a:t>Главная страница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057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188640"/>
            <a:ext cx="8460432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800" dirty="0" smtClean="0"/>
              <a:t>Раздел «Количество аттестуемых»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16832"/>
            <a:ext cx="6176516" cy="3096344"/>
          </a:xfrm>
          <a:prstGeom prst="rect">
            <a:avLst/>
          </a:prstGeom>
        </p:spPr>
      </p:pic>
      <p:sp>
        <p:nvSpPr>
          <p:cNvPr id="5" name="Стрелка влево 4"/>
          <p:cNvSpPr/>
          <p:nvPr/>
        </p:nvSpPr>
        <p:spPr>
          <a:xfrm>
            <a:off x="5543600" y="2755938"/>
            <a:ext cx="3168352" cy="828092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Новые заявления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5796136" y="3584030"/>
            <a:ext cx="3168352" cy="828092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Зарегистрированные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817</TotalTime>
  <Words>676</Words>
  <Application>Microsoft Office PowerPoint</Application>
  <PresentationFormat>Экран (4:3)</PresentationFormat>
  <Paragraphs>82</Paragraphs>
  <Slides>25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 Unicode MS</vt:lpstr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Личный кабинет координатора по аттестации в ОО</vt:lpstr>
      <vt:lpstr>Создание учётной записи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личного кабинета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М. Никульшин</dc:creator>
  <cp:lastModifiedBy>Пичугина Олеся</cp:lastModifiedBy>
  <cp:revision>87</cp:revision>
  <dcterms:created xsi:type="dcterms:W3CDTF">2017-09-05T07:52:38Z</dcterms:created>
  <dcterms:modified xsi:type="dcterms:W3CDTF">2019-09-30T03:49:49Z</dcterms:modified>
</cp:coreProperties>
</file>