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6"/>
  </p:notesMasterIdLst>
  <p:handoutMasterIdLst>
    <p:handoutMasterId r:id="rId27"/>
  </p:handoutMasterIdLst>
  <p:sldIdLst>
    <p:sldId id="256" r:id="rId2"/>
    <p:sldId id="257" r:id="rId3"/>
    <p:sldId id="271" r:id="rId4"/>
    <p:sldId id="270" r:id="rId5"/>
    <p:sldId id="258" r:id="rId6"/>
    <p:sldId id="265" r:id="rId7"/>
    <p:sldId id="259" r:id="rId8"/>
    <p:sldId id="272" r:id="rId9"/>
    <p:sldId id="267" r:id="rId10"/>
    <p:sldId id="273" r:id="rId11"/>
    <p:sldId id="280" r:id="rId12"/>
    <p:sldId id="260" r:id="rId13"/>
    <p:sldId id="276" r:id="rId14"/>
    <p:sldId id="261" r:id="rId15"/>
    <p:sldId id="274" r:id="rId16"/>
    <p:sldId id="262" r:id="rId17"/>
    <p:sldId id="275" r:id="rId18"/>
    <p:sldId id="277" r:id="rId19"/>
    <p:sldId id="278" r:id="rId20"/>
    <p:sldId id="269" r:id="rId21"/>
    <p:sldId id="268" r:id="rId22"/>
    <p:sldId id="266" r:id="rId23"/>
    <p:sldId id="279" r:id="rId24"/>
    <p:sldId id="263" r:id="rId25"/>
  </p:sldIdLst>
  <p:sldSz cx="12192000" cy="6858000"/>
  <p:notesSz cx="6797675" cy="99266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1EDF7"/>
    <a:srgbClr val="BCD6E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9" d="100"/>
          <a:sy n="109" d="100"/>
        </p:scale>
        <p:origin x="636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A22F960-85A2-4758-B37A-69DFB8C85815}" type="datetimeFigureOut">
              <a:rPr lang="ru-RU" smtClean="0"/>
              <a:t>11.11.2020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2B9D1ED-56D8-432C-8EDB-916E570293F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3355341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C2DCBA4-958B-4EF3-A644-11CECF0C9E22}" type="datetimeFigureOut">
              <a:rPr lang="ru-RU" smtClean="0"/>
              <a:t>11.11.2020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FBB10E0-1F4F-4E77-983B-E13C4AF780E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025500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BB10E0-1F4F-4E77-983B-E13C4AF780E0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5757546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BB10E0-1F4F-4E77-983B-E13C4AF780E0}" type="slidenum">
              <a:rPr lang="ru-RU" smtClean="0"/>
              <a:t>22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691779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DA4782-713E-4E11-9D7B-1135DB538229}" type="datetimeFigureOut">
              <a:rPr lang="ru-RU" smtClean="0"/>
              <a:t>11.11.2020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F28458-AC82-46B9-A556-7CEC4C956E7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990276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DA4782-713E-4E11-9D7B-1135DB538229}" type="datetimeFigureOut">
              <a:rPr lang="ru-RU" smtClean="0"/>
              <a:t>11.11.2020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F28458-AC82-46B9-A556-7CEC4C956E7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194380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DA4782-713E-4E11-9D7B-1135DB538229}" type="datetimeFigureOut">
              <a:rPr lang="ru-RU" smtClean="0"/>
              <a:t>11.11.2020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F28458-AC82-46B9-A556-7CEC4C956E7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808119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DA4782-713E-4E11-9D7B-1135DB538229}" type="datetimeFigureOut">
              <a:rPr lang="ru-RU" smtClean="0"/>
              <a:t>11.11.2020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F28458-AC82-46B9-A556-7CEC4C956E7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130482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DA4782-713E-4E11-9D7B-1135DB538229}" type="datetimeFigureOut">
              <a:rPr lang="ru-RU" smtClean="0"/>
              <a:t>11.11.2020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F28458-AC82-46B9-A556-7CEC4C956E7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284333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DA4782-713E-4E11-9D7B-1135DB538229}" type="datetimeFigureOut">
              <a:rPr lang="ru-RU" smtClean="0"/>
              <a:t>11.11.2020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F28458-AC82-46B9-A556-7CEC4C956E7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684464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DA4782-713E-4E11-9D7B-1135DB538229}" type="datetimeFigureOut">
              <a:rPr lang="ru-RU" smtClean="0"/>
              <a:t>11.11.2020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F28458-AC82-46B9-A556-7CEC4C956E7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791152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DA4782-713E-4E11-9D7B-1135DB538229}" type="datetimeFigureOut">
              <a:rPr lang="ru-RU" smtClean="0"/>
              <a:t>11.11.2020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F28458-AC82-46B9-A556-7CEC4C956E7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036174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DA4782-713E-4E11-9D7B-1135DB538229}" type="datetimeFigureOut">
              <a:rPr lang="ru-RU" smtClean="0"/>
              <a:t>11.11.2020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F28458-AC82-46B9-A556-7CEC4C956E7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059580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DA4782-713E-4E11-9D7B-1135DB538229}" type="datetimeFigureOut">
              <a:rPr lang="ru-RU" smtClean="0"/>
              <a:t>11.11.2020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F28458-AC82-46B9-A556-7CEC4C956E7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117540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DA4782-713E-4E11-9D7B-1135DB538229}" type="datetimeFigureOut">
              <a:rPr lang="ru-RU" smtClean="0"/>
              <a:t>11.11.2020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F28458-AC82-46B9-A556-7CEC4C956E7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082289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DA4782-713E-4E11-9D7B-1135DB538229}" type="datetimeFigureOut">
              <a:rPr lang="ru-RU" smtClean="0"/>
              <a:t>11.11.2020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F28458-AC82-46B9-A556-7CEC4C956E7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493242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mailto:natali_1973@sibmail.com" TargetMode="External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00" b="1" dirty="0">
              <a:solidFill>
                <a:srgbClr val="0070C0"/>
              </a:solidFill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6658" y="146403"/>
            <a:ext cx="9179271" cy="6568825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1611517" y="4985237"/>
            <a:ext cx="8908610" cy="161473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accent6">
                    <a:lumMod val="50000"/>
                  </a:schemeClr>
                </a:solidFill>
              </a:rPr>
              <a:t>Региональный конкурс руководителей образовательных организаций </a:t>
            </a:r>
          </a:p>
          <a:p>
            <a:pPr algn="ctr"/>
            <a:r>
              <a:rPr lang="ru-RU" sz="3200" b="1" dirty="0" smtClean="0">
                <a:solidFill>
                  <a:schemeClr val="accent6">
                    <a:lumMod val="50000"/>
                  </a:schemeClr>
                </a:solidFill>
              </a:rPr>
              <a:t>«Лидер образовательной организации 2020»</a:t>
            </a:r>
            <a:endParaRPr lang="ru-RU" sz="32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611517" y="4354716"/>
            <a:ext cx="8908610" cy="630521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accent6">
                    <a:lumMod val="50000"/>
                  </a:schemeClr>
                </a:solidFill>
              </a:rPr>
              <a:t>ИНФОРМАЦИОННО-АНАЛИТИЧЕСКИЙ </a:t>
            </a:r>
            <a:r>
              <a:rPr lang="ru-RU" sz="2800" b="1" dirty="0" smtClean="0">
                <a:solidFill>
                  <a:schemeClr val="accent6">
                    <a:lumMod val="50000"/>
                  </a:schemeClr>
                </a:solidFill>
              </a:rPr>
              <a:t>СЕМИНАР</a:t>
            </a:r>
            <a:endParaRPr lang="ru-RU" sz="2800" b="1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81505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Департамент общего образования Томской области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237" y="197224"/>
            <a:ext cx="1635013" cy="15000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3096285" y="434566"/>
            <a:ext cx="8600792" cy="90534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accent6">
                    <a:lumMod val="50000"/>
                  </a:schemeClr>
                </a:solidFill>
              </a:rPr>
              <a:t>Региональный конкурс руководителей образовательных организаций </a:t>
            </a:r>
          </a:p>
          <a:p>
            <a:pPr algn="ctr"/>
            <a:r>
              <a:rPr lang="ru-RU" sz="3200" b="1" dirty="0" smtClean="0">
                <a:solidFill>
                  <a:schemeClr val="accent6">
                    <a:lumMod val="50000"/>
                  </a:schemeClr>
                </a:solidFill>
              </a:rPr>
              <a:t>«Лидер образовательной организации 2020»</a:t>
            </a:r>
            <a:endParaRPr lang="ru-RU" sz="32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01752" y="1829584"/>
            <a:ext cx="1155855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Титульный лист (название конкурса и номинации, ФИО, образовательная организация, год), информация об участнике Конкурса (очень кратко) </a:t>
            </a:r>
            <a:endParaRPr lang="ru-RU" sz="2400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/>
          <a:srcRect l="29191" t="12098" r="47903" b="29613"/>
          <a:stretch/>
        </p:blipFill>
        <p:spPr>
          <a:xfrm>
            <a:off x="301752" y="3238174"/>
            <a:ext cx="2359257" cy="3376978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4"/>
          <a:srcRect l="28998" t="11896" r="47080" b="29517"/>
          <a:stretch/>
        </p:blipFill>
        <p:spPr>
          <a:xfrm>
            <a:off x="3174002" y="3225188"/>
            <a:ext cx="2470163" cy="3402949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5"/>
          <a:srcRect l="29032" t="11198" r="47134" b="29039"/>
          <a:stretch/>
        </p:blipFill>
        <p:spPr>
          <a:xfrm>
            <a:off x="6141921" y="3212203"/>
            <a:ext cx="2407606" cy="3395804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6"/>
          <a:srcRect l="31509" t="12204" r="45864" b="29490"/>
          <a:stretch/>
        </p:blipFill>
        <p:spPr>
          <a:xfrm>
            <a:off x="9047283" y="3323491"/>
            <a:ext cx="2268417" cy="3287931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05518325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30137" t="42909" r="45994" b="32036"/>
          <a:stretch/>
        </p:blipFill>
        <p:spPr>
          <a:xfrm>
            <a:off x="309464" y="3666525"/>
            <a:ext cx="4890065" cy="2887467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/>
          <a:srcRect l="29450" t="13637" r="46042" b="55059"/>
          <a:stretch/>
        </p:blipFill>
        <p:spPr>
          <a:xfrm>
            <a:off x="309464" y="96227"/>
            <a:ext cx="4890065" cy="330140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4"/>
          <a:srcRect l="10188" t="12009" r="19846" b="17222"/>
          <a:stretch/>
        </p:blipFill>
        <p:spPr>
          <a:xfrm>
            <a:off x="6342528" y="96227"/>
            <a:ext cx="5181600" cy="3188922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5"/>
          <a:srcRect l="5233" t="17678" r="24388" b="8757"/>
          <a:stretch/>
        </p:blipFill>
        <p:spPr>
          <a:xfrm>
            <a:off x="5952562" y="3352800"/>
            <a:ext cx="5961531" cy="350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682212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Департамент общего образования Томской области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513" y="143830"/>
            <a:ext cx="1167361" cy="10709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2810686" y="143830"/>
            <a:ext cx="9212316" cy="90534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accent6">
                    <a:lumMod val="50000"/>
                  </a:schemeClr>
                </a:solidFill>
              </a:rPr>
              <a:t>Региональный конкурс руководителей образовательных организаций </a:t>
            </a:r>
          </a:p>
          <a:p>
            <a:pPr algn="ctr"/>
            <a:r>
              <a:rPr lang="ru-RU" sz="3200" b="1" dirty="0" smtClean="0">
                <a:solidFill>
                  <a:schemeClr val="accent6">
                    <a:lumMod val="50000"/>
                  </a:schemeClr>
                </a:solidFill>
              </a:rPr>
              <a:t>«Лидер образовательной организации»</a:t>
            </a:r>
            <a:endParaRPr lang="ru-RU" sz="32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17694" y="1214805"/>
            <a:ext cx="11905308" cy="553908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 b="1" dirty="0" smtClean="0">
              <a:solidFill>
                <a:schemeClr val="accent6">
                  <a:lumMod val="50000"/>
                </a:schemeClr>
              </a:solidFill>
            </a:endParaRPr>
          </a:p>
          <a:p>
            <a:pPr algn="ctr"/>
            <a:endParaRPr lang="ru-RU" sz="2000" b="1" dirty="0" smtClean="0">
              <a:solidFill>
                <a:schemeClr val="accent6">
                  <a:lumMod val="50000"/>
                </a:schemeClr>
              </a:solidFill>
            </a:endParaRPr>
          </a:p>
          <a:p>
            <a:pPr algn="ctr"/>
            <a:endParaRPr lang="ru-RU" sz="2000" b="1" dirty="0" smtClean="0">
              <a:solidFill>
                <a:schemeClr val="accent6">
                  <a:lumMod val="50000"/>
                </a:schemeClr>
              </a:solidFill>
            </a:endParaRPr>
          </a:p>
          <a:p>
            <a:pPr algn="ctr"/>
            <a:endParaRPr lang="ru-RU" sz="2000" b="1" dirty="0">
              <a:solidFill>
                <a:schemeClr val="accent6">
                  <a:lumMod val="50000"/>
                </a:schemeClr>
              </a:solidFill>
            </a:endParaRPr>
          </a:p>
          <a:p>
            <a:pPr algn="ctr"/>
            <a:endParaRPr lang="ru-RU" sz="2000" b="1" dirty="0" smtClean="0">
              <a:solidFill>
                <a:schemeClr val="accent6">
                  <a:lumMod val="50000"/>
                </a:schemeClr>
              </a:solidFill>
            </a:endParaRPr>
          </a:p>
          <a:p>
            <a:pPr algn="ctr"/>
            <a:endParaRPr lang="ru-RU" sz="2000" b="1" dirty="0">
              <a:solidFill>
                <a:schemeClr val="accent6">
                  <a:lumMod val="50000"/>
                </a:schemeClr>
              </a:solidFill>
            </a:endParaRPr>
          </a:p>
          <a:p>
            <a:pPr algn="ctr"/>
            <a:endParaRPr lang="ru-RU" sz="2000" b="1" dirty="0" smtClean="0">
              <a:solidFill>
                <a:schemeClr val="accent6">
                  <a:lumMod val="50000"/>
                </a:schemeClr>
              </a:solidFill>
            </a:endParaRPr>
          </a:p>
          <a:p>
            <a:pPr algn="ctr"/>
            <a:endParaRPr lang="ru-RU" sz="2000" b="1" dirty="0">
              <a:solidFill>
                <a:schemeClr val="accent6">
                  <a:lumMod val="50000"/>
                </a:schemeClr>
              </a:solidFill>
            </a:endParaRPr>
          </a:p>
          <a:p>
            <a:pPr algn="ctr"/>
            <a:endParaRPr lang="ru-RU" sz="2000" b="1" dirty="0" smtClean="0">
              <a:solidFill>
                <a:schemeClr val="accent6">
                  <a:lumMod val="50000"/>
                </a:schemeClr>
              </a:solidFill>
            </a:endParaRPr>
          </a:p>
          <a:p>
            <a:pPr algn="ctr"/>
            <a:endParaRPr lang="ru-RU" sz="2000" b="1" dirty="0">
              <a:solidFill>
                <a:schemeClr val="accent6">
                  <a:lumMod val="50000"/>
                </a:schemeClr>
              </a:solidFill>
            </a:endParaRPr>
          </a:p>
          <a:p>
            <a:pPr algn="ctr"/>
            <a:endParaRPr lang="ru-RU" sz="2000" b="1" dirty="0" smtClean="0">
              <a:solidFill>
                <a:schemeClr val="accent6">
                  <a:lumMod val="50000"/>
                </a:schemeClr>
              </a:solidFill>
            </a:endParaRPr>
          </a:p>
          <a:p>
            <a:pPr algn="ctr"/>
            <a:r>
              <a:rPr lang="ru-RU" sz="2000" b="1" dirty="0" smtClean="0">
                <a:solidFill>
                  <a:schemeClr val="accent6">
                    <a:lumMod val="50000"/>
                  </a:schemeClr>
                </a:solidFill>
              </a:rPr>
              <a:t>КОНКУРСНЫЕ МЕРОПРИЯТИЯ</a:t>
            </a:r>
          </a:p>
          <a:p>
            <a:pPr fontAlgn="base"/>
            <a:r>
              <a:rPr lang="ru-RU" sz="2800" b="1" dirty="0" smtClean="0">
                <a:solidFill>
                  <a:schemeClr val="tx1"/>
                </a:solidFill>
              </a:rPr>
              <a:t>1)Конкурсное </a:t>
            </a:r>
            <a:r>
              <a:rPr lang="ru-RU" sz="2800" b="1" dirty="0">
                <a:solidFill>
                  <a:schemeClr val="tx1"/>
                </a:solidFill>
              </a:rPr>
              <a:t>испытание «Портфолио руководителя</a:t>
            </a:r>
            <a:r>
              <a:rPr lang="ru-RU" b="1" dirty="0">
                <a:solidFill>
                  <a:schemeClr val="tx1"/>
                </a:solidFill>
              </a:rPr>
              <a:t>» (Максимальный балл - 30)</a:t>
            </a:r>
            <a:endParaRPr lang="ru-RU" dirty="0">
              <a:solidFill>
                <a:schemeClr val="tx1"/>
              </a:solidFill>
            </a:endParaRPr>
          </a:p>
          <a:p>
            <a:pPr fontAlgn="base"/>
            <a:r>
              <a:rPr lang="ru-RU" dirty="0">
                <a:solidFill>
                  <a:schemeClr val="tx1"/>
                </a:solidFill>
              </a:rPr>
              <a:t>Цель: демонстрация эффективности результатов деятельности </a:t>
            </a:r>
            <a:r>
              <a:rPr lang="ru-RU" dirty="0" smtClean="0">
                <a:solidFill>
                  <a:schemeClr val="tx1"/>
                </a:solidFill>
              </a:rPr>
              <a:t>управленческой и педагогической </a:t>
            </a:r>
            <a:r>
              <a:rPr lang="ru-RU" dirty="0">
                <a:solidFill>
                  <a:schemeClr val="tx1"/>
                </a:solidFill>
              </a:rPr>
              <a:t>команды школы как результата работы руководителя. </a:t>
            </a:r>
          </a:p>
          <a:p>
            <a:pPr fontAlgn="base"/>
            <a:r>
              <a:rPr lang="ru-RU" dirty="0" smtClean="0">
                <a:solidFill>
                  <a:schemeClr val="tx1"/>
                </a:solidFill>
              </a:rPr>
              <a:t>Формат </a:t>
            </a:r>
            <a:r>
              <a:rPr lang="ru-RU" dirty="0">
                <a:solidFill>
                  <a:schemeClr val="tx1"/>
                </a:solidFill>
              </a:rPr>
              <a:t>конкурсного мероприятия: электронное </a:t>
            </a:r>
            <a:r>
              <a:rPr lang="ru-RU" dirty="0" smtClean="0">
                <a:solidFill>
                  <a:schemeClr val="tx1"/>
                </a:solidFill>
              </a:rPr>
              <a:t>портфолио </a:t>
            </a:r>
            <a:r>
              <a:rPr lang="ru-RU" dirty="0">
                <a:solidFill>
                  <a:schemeClr val="tx1"/>
                </a:solidFill>
              </a:rPr>
              <a:t>в формате </a:t>
            </a:r>
            <a:r>
              <a:rPr lang="ru-RU" dirty="0" err="1">
                <a:solidFill>
                  <a:schemeClr val="tx1"/>
                </a:solidFill>
              </a:rPr>
              <a:t>pdf</a:t>
            </a:r>
            <a:r>
              <a:rPr lang="ru-RU" dirty="0">
                <a:solidFill>
                  <a:schemeClr val="tx1"/>
                </a:solidFill>
              </a:rPr>
              <a:t> (не более 12 стр.)</a:t>
            </a:r>
            <a:r>
              <a:rPr lang="ru-RU" dirty="0" smtClean="0">
                <a:solidFill>
                  <a:schemeClr val="tx1"/>
                </a:solidFill>
              </a:rPr>
              <a:t>.</a:t>
            </a:r>
            <a:endParaRPr lang="ru-RU" dirty="0">
              <a:solidFill>
                <a:schemeClr val="tx1"/>
              </a:solidFill>
            </a:endParaRPr>
          </a:p>
          <a:p>
            <a:pPr lvl="0" fontAlgn="base"/>
            <a:r>
              <a:rPr lang="ru-RU" b="1" dirty="0" smtClean="0">
                <a:solidFill>
                  <a:schemeClr val="tx1"/>
                </a:solidFill>
              </a:rPr>
              <a:t>КРИТЕРИИ:</a:t>
            </a:r>
          </a:p>
          <a:p>
            <a:pPr marL="285750" lvl="0" indent="-285750" fontAlgn="base">
              <a:buFont typeface="Arial" panose="020B0604020202020204" pitchFamily="34" charset="0"/>
              <a:buChar char="•"/>
            </a:pPr>
            <a:r>
              <a:rPr lang="ru-RU" dirty="0" smtClean="0">
                <a:solidFill>
                  <a:schemeClr val="tx1"/>
                </a:solidFill>
              </a:rPr>
              <a:t>управленческая </a:t>
            </a:r>
            <a:r>
              <a:rPr lang="ru-RU" dirty="0">
                <a:solidFill>
                  <a:schemeClr val="tx1"/>
                </a:solidFill>
              </a:rPr>
              <a:t>система работы с педагогическим коллективом;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dirty="0">
                <a:solidFill>
                  <a:schemeClr val="tx1"/>
                </a:solidFill>
              </a:rPr>
              <a:t>система оценки педагогического коллектива;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dirty="0" err="1">
                <a:solidFill>
                  <a:schemeClr val="tx1"/>
                </a:solidFill>
              </a:rPr>
              <a:t>внутришкольная</a:t>
            </a:r>
            <a:r>
              <a:rPr lang="ru-RU" dirty="0">
                <a:solidFill>
                  <a:schemeClr val="tx1"/>
                </a:solidFill>
              </a:rPr>
              <a:t> система оценки качества образования;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dirty="0">
                <a:solidFill>
                  <a:schemeClr val="tx1"/>
                </a:solidFill>
              </a:rPr>
              <a:t>формирование модели государственно-общественного управления;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dirty="0">
                <a:solidFill>
                  <a:schemeClr val="tx1"/>
                </a:solidFill>
              </a:rPr>
              <a:t>модели интеграции общего и дополнительного образования (при наличии);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dirty="0">
                <a:solidFill>
                  <a:schemeClr val="tx1"/>
                </a:solidFill>
              </a:rPr>
              <a:t>система работы по формированию комфортной/</a:t>
            </a:r>
            <a:r>
              <a:rPr lang="ru-RU" dirty="0" err="1">
                <a:solidFill>
                  <a:schemeClr val="tx1"/>
                </a:solidFill>
              </a:rPr>
              <a:t>здоровьесберегающей</a:t>
            </a:r>
            <a:r>
              <a:rPr lang="ru-RU" dirty="0">
                <a:solidFill>
                  <a:schemeClr val="tx1"/>
                </a:solidFill>
              </a:rPr>
              <a:t> среды;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dirty="0">
                <a:solidFill>
                  <a:schemeClr val="tx1"/>
                </a:solidFill>
              </a:rPr>
              <a:t>информационные технологии в образовательном процессе;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dirty="0">
                <a:solidFill>
                  <a:schemeClr val="tx1"/>
                </a:solidFill>
              </a:rPr>
              <a:t>организация </a:t>
            </a:r>
            <a:r>
              <a:rPr lang="ru-RU" dirty="0" err="1">
                <a:solidFill>
                  <a:schemeClr val="tx1"/>
                </a:solidFill>
              </a:rPr>
              <a:t>предпрофильной</a:t>
            </a:r>
            <a:r>
              <a:rPr lang="ru-RU" dirty="0">
                <a:solidFill>
                  <a:schemeClr val="tx1"/>
                </a:solidFill>
              </a:rPr>
              <a:t> подготовки и профильного обучения (при наличии);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dirty="0">
                <a:solidFill>
                  <a:schemeClr val="tx1"/>
                </a:solidFill>
              </a:rPr>
              <a:t>представление опыта руководящей деятельности на муниципальном, региональном и всероссийском уровнях;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dirty="0">
                <a:solidFill>
                  <a:schemeClr val="tx1"/>
                </a:solidFill>
              </a:rPr>
              <a:t>опыт экспертной деятельности;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dirty="0" smtClean="0">
                <a:solidFill>
                  <a:schemeClr val="tx1"/>
                </a:solidFill>
              </a:rPr>
              <a:t>достижения </a:t>
            </a:r>
            <a:r>
              <a:rPr lang="ru-RU" dirty="0">
                <a:solidFill>
                  <a:schemeClr val="tx1"/>
                </a:solidFill>
              </a:rPr>
              <a:t>обучающихся (воспитанников);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dirty="0">
                <a:solidFill>
                  <a:schemeClr val="tx1"/>
                </a:solidFill>
              </a:rPr>
              <a:t>инновации в организации образовательного процесса.</a:t>
            </a:r>
          </a:p>
          <a:p>
            <a:pPr algn="ctr"/>
            <a:endParaRPr lang="ru-RU" sz="2000" b="1" dirty="0" smtClean="0">
              <a:solidFill>
                <a:schemeClr val="accent6">
                  <a:lumMod val="50000"/>
                </a:schemeClr>
              </a:solidFill>
            </a:endParaRPr>
          </a:p>
          <a:p>
            <a:pPr algn="ctr"/>
            <a:endParaRPr lang="ru-RU" sz="2000" b="1" dirty="0">
              <a:solidFill>
                <a:schemeClr val="accent6">
                  <a:lumMod val="50000"/>
                </a:schemeClr>
              </a:solidFill>
            </a:endParaRPr>
          </a:p>
          <a:p>
            <a:pPr algn="ctr"/>
            <a:endParaRPr lang="ru-RU" sz="2000" b="1" dirty="0" smtClean="0">
              <a:solidFill>
                <a:schemeClr val="accent6">
                  <a:lumMod val="50000"/>
                </a:schemeClr>
              </a:solidFill>
            </a:endParaRPr>
          </a:p>
          <a:p>
            <a:pPr algn="ctr"/>
            <a:endParaRPr lang="ru-RU" sz="2000" b="1" dirty="0">
              <a:solidFill>
                <a:schemeClr val="accent6">
                  <a:lumMod val="50000"/>
                </a:schemeClr>
              </a:solidFill>
            </a:endParaRPr>
          </a:p>
          <a:p>
            <a:pPr algn="ctr"/>
            <a:endParaRPr lang="ru-RU" sz="2000" b="1" dirty="0" smtClean="0">
              <a:solidFill>
                <a:schemeClr val="accent6">
                  <a:lumMod val="50000"/>
                </a:schemeClr>
              </a:solidFill>
            </a:endParaRPr>
          </a:p>
          <a:p>
            <a:pPr algn="ctr"/>
            <a:endParaRPr lang="ru-RU" sz="2000" b="1" dirty="0">
              <a:solidFill>
                <a:schemeClr val="accent6">
                  <a:lumMod val="50000"/>
                </a:schemeClr>
              </a:solidFill>
            </a:endParaRPr>
          </a:p>
          <a:p>
            <a:pPr algn="ctr"/>
            <a:endParaRPr lang="ru-RU" sz="2000" b="1" dirty="0" smtClean="0">
              <a:solidFill>
                <a:schemeClr val="accent6">
                  <a:lumMod val="50000"/>
                </a:schemeClr>
              </a:solidFill>
            </a:endParaRPr>
          </a:p>
          <a:p>
            <a:pPr algn="ctr"/>
            <a:endParaRPr lang="ru-RU" sz="2000" b="1" dirty="0">
              <a:solidFill>
                <a:schemeClr val="accent6">
                  <a:lumMod val="50000"/>
                </a:schemeClr>
              </a:solidFill>
            </a:endParaRPr>
          </a:p>
          <a:p>
            <a:pPr algn="ctr"/>
            <a:endParaRPr lang="ru-RU" sz="2000" b="1" dirty="0" smtClean="0">
              <a:solidFill>
                <a:schemeClr val="accent6">
                  <a:lumMod val="50000"/>
                </a:schemeClr>
              </a:solidFill>
            </a:endParaRPr>
          </a:p>
          <a:p>
            <a:pPr algn="ctr"/>
            <a:endParaRPr lang="ru-RU" sz="2000" b="1" dirty="0">
              <a:solidFill>
                <a:schemeClr val="accent6">
                  <a:lumMod val="50000"/>
                </a:schemeClr>
              </a:solidFill>
            </a:endParaRPr>
          </a:p>
          <a:p>
            <a:pPr algn="ctr"/>
            <a:endParaRPr lang="ru-RU" sz="2000" b="1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512685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Департамент общего образования Томской области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2434" y="167053"/>
            <a:ext cx="2156475" cy="19784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3096285" y="434566"/>
            <a:ext cx="8600792" cy="90534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accent6">
                    <a:lumMod val="50000"/>
                  </a:schemeClr>
                </a:solidFill>
              </a:rPr>
              <a:t>Региональный конкурс руководителей образовательных организаций </a:t>
            </a:r>
          </a:p>
          <a:p>
            <a:pPr algn="ctr"/>
            <a:r>
              <a:rPr lang="ru-RU" sz="3200" b="1" dirty="0" smtClean="0">
                <a:solidFill>
                  <a:schemeClr val="accent6">
                    <a:lumMod val="50000"/>
                  </a:schemeClr>
                </a:solidFill>
              </a:rPr>
              <a:t>«Лидер образовательной организации 2020»</a:t>
            </a:r>
            <a:endParaRPr lang="ru-RU" sz="32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382434" y="2145471"/>
            <a:ext cx="3925797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u="sng" dirty="0" smtClean="0">
                <a:solidFill>
                  <a:schemeClr val="accent6">
                    <a:lumMod val="50000"/>
                  </a:schemeClr>
                </a:solidFill>
              </a:rPr>
              <a:t>ВСОКО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dirty="0" smtClean="0"/>
              <a:t>Цель.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dirty="0" smtClean="0"/>
              <a:t>Направления (оценка качества результатов, оценка качества процесса, оценка качества системы управления).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dirty="0" smtClean="0"/>
              <a:t>Объекты.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dirty="0" smtClean="0"/>
              <a:t>Субъекты.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dirty="0" smtClean="0"/>
              <a:t>Принципы.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dirty="0" smtClean="0"/>
              <a:t>Инструменты.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dirty="0" smtClean="0"/>
              <a:t>Показатели.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dirty="0" smtClean="0"/>
              <a:t>Оценочные процедуры.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dirty="0" smtClean="0"/>
              <a:t>Анализ (управленческие решения, презентация результатов)</a:t>
            </a:r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4679093" y="1590058"/>
            <a:ext cx="690368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</a:rPr>
              <a:t>Система </a:t>
            </a:r>
            <a:r>
              <a:rPr lang="ru-RU" b="1" dirty="0">
                <a:solidFill>
                  <a:schemeClr val="accent6">
                    <a:lumMod val="50000"/>
                  </a:schemeClr>
                </a:solidFill>
              </a:rPr>
              <a:t>оценки педагогического коллектива </a:t>
            </a:r>
            <a:endParaRPr lang="ru-RU" b="1" dirty="0" smtClean="0">
              <a:solidFill>
                <a:schemeClr val="accent6">
                  <a:lumMod val="50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/>
              <a:t>Мониторинг индивидуального стиля работы.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/>
              <a:t>Мониторинг использования современных образовательных технологий.</a:t>
            </a:r>
            <a:endParaRPr lang="ru-RU" dirty="0"/>
          </a:p>
          <a:p>
            <a:r>
              <a:rPr lang="ru-RU" dirty="0" smtClean="0"/>
              <a:t>Зачем проводятся мониторинги? Как работаете с результатами?</a:t>
            </a:r>
          </a:p>
          <a:p>
            <a:r>
              <a:rPr lang="ru-RU" dirty="0" smtClean="0"/>
              <a:t>Управленческие решения. 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4752251" y="5375710"/>
            <a:ext cx="6944825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</a:rPr>
              <a:t>Инновации </a:t>
            </a:r>
            <a:r>
              <a:rPr lang="ru-RU" b="1" dirty="0">
                <a:solidFill>
                  <a:schemeClr val="accent6">
                    <a:lumMod val="50000"/>
                  </a:schemeClr>
                </a:solidFill>
              </a:rPr>
              <a:t>в организации образовательного </a:t>
            </a: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</a:rPr>
              <a:t>процесса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dirty="0" smtClean="0"/>
              <a:t>Эффективность инновационной деятельности.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dirty="0" smtClean="0"/>
              <a:t>Участники инновационных проектов, площадок.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4679093" y="3482884"/>
            <a:ext cx="7017984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</a:rPr>
              <a:t>Формирование </a:t>
            </a:r>
            <a:r>
              <a:rPr lang="ru-RU" b="1" dirty="0">
                <a:solidFill>
                  <a:schemeClr val="accent6">
                    <a:lumMod val="50000"/>
                  </a:schemeClr>
                </a:solidFill>
              </a:rPr>
              <a:t>модели государственно-общественного </a:t>
            </a: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</a:rPr>
              <a:t>управления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dirty="0" smtClean="0"/>
              <a:t>Модель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dirty="0" smtClean="0"/>
              <a:t>Структура внутреннего и внешнего взаимодействия с соц. партнерами.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dirty="0" smtClean="0"/>
              <a:t>Оценка эффективности и результаты деятельности Управляющего совета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2179933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Департамент общего образования Томской области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513" y="143830"/>
            <a:ext cx="1167361" cy="10709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2810686" y="143830"/>
            <a:ext cx="9212316" cy="90534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accent6">
                    <a:lumMod val="50000"/>
                  </a:schemeClr>
                </a:solidFill>
              </a:rPr>
              <a:t>Региональный конкурс руководителей образовательных организаций </a:t>
            </a:r>
          </a:p>
          <a:p>
            <a:pPr algn="ctr"/>
            <a:r>
              <a:rPr lang="ru-RU" sz="3200" b="1" dirty="0" smtClean="0">
                <a:solidFill>
                  <a:schemeClr val="accent6">
                    <a:lumMod val="50000"/>
                  </a:schemeClr>
                </a:solidFill>
              </a:rPr>
              <a:t>«Лидер образовательной организации»</a:t>
            </a:r>
            <a:endParaRPr lang="ru-RU" sz="32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17694" y="1331847"/>
            <a:ext cx="11905308" cy="542203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 b="1" dirty="0" smtClean="0">
              <a:solidFill>
                <a:schemeClr val="accent6">
                  <a:lumMod val="50000"/>
                </a:schemeClr>
              </a:solidFill>
            </a:endParaRPr>
          </a:p>
          <a:p>
            <a:pPr algn="ctr"/>
            <a:endParaRPr lang="ru-RU" sz="2000" b="1" dirty="0">
              <a:solidFill>
                <a:schemeClr val="accent6">
                  <a:lumMod val="50000"/>
                </a:schemeClr>
              </a:solidFill>
            </a:endParaRPr>
          </a:p>
          <a:p>
            <a:pPr algn="ctr"/>
            <a:endParaRPr lang="ru-RU" sz="2000" b="1" dirty="0" smtClean="0">
              <a:solidFill>
                <a:schemeClr val="accent6">
                  <a:lumMod val="50000"/>
                </a:schemeClr>
              </a:solidFill>
            </a:endParaRPr>
          </a:p>
          <a:p>
            <a:pPr algn="ctr"/>
            <a:endParaRPr lang="ru-RU" sz="2000" b="1" dirty="0">
              <a:solidFill>
                <a:schemeClr val="accent6">
                  <a:lumMod val="50000"/>
                </a:schemeClr>
              </a:solidFill>
            </a:endParaRPr>
          </a:p>
          <a:p>
            <a:pPr algn="ctr"/>
            <a:endParaRPr lang="ru-RU" sz="2000" b="1" dirty="0" smtClean="0">
              <a:solidFill>
                <a:schemeClr val="accent6">
                  <a:lumMod val="50000"/>
                </a:schemeClr>
              </a:solidFill>
            </a:endParaRPr>
          </a:p>
          <a:p>
            <a:pPr algn="ctr"/>
            <a:endParaRPr lang="ru-RU" sz="2000" b="1" dirty="0" smtClean="0">
              <a:solidFill>
                <a:schemeClr val="accent6">
                  <a:lumMod val="50000"/>
                </a:schemeClr>
              </a:solidFill>
            </a:endParaRPr>
          </a:p>
          <a:p>
            <a:pPr algn="ctr"/>
            <a:endParaRPr lang="ru-RU" sz="2000" b="1" dirty="0" smtClean="0">
              <a:solidFill>
                <a:schemeClr val="accent6">
                  <a:lumMod val="50000"/>
                </a:schemeClr>
              </a:solidFill>
            </a:endParaRPr>
          </a:p>
          <a:p>
            <a:pPr algn="ctr"/>
            <a:endParaRPr lang="ru-RU" sz="2000" b="1" dirty="0">
              <a:solidFill>
                <a:schemeClr val="accent6">
                  <a:lumMod val="50000"/>
                </a:schemeClr>
              </a:solidFill>
            </a:endParaRPr>
          </a:p>
          <a:p>
            <a:pPr algn="ctr"/>
            <a:endParaRPr lang="ru-RU" sz="2000" b="1" dirty="0" smtClean="0">
              <a:solidFill>
                <a:schemeClr val="accent6">
                  <a:lumMod val="50000"/>
                </a:schemeClr>
              </a:solidFill>
            </a:endParaRPr>
          </a:p>
          <a:p>
            <a:pPr algn="ctr"/>
            <a:r>
              <a:rPr lang="ru-RU" sz="2000" b="1" dirty="0" smtClean="0">
                <a:solidFill>
                  <a:schemeClr val="accent6">
                    <a:lumMod val="50000"/>
                  </a:schemeClr>
                </a:solidFill>
              </a:rPr>
              <a:t>КОНКУРСНЫЕ МЕРОПРИЯТИЯ</a:t>
            </a:r>
          </a:p>
          <a:p>
            <a:pPr lvl="0" algn="just" fontAlgn="base"/>
            <a:r>
              <a:rPr lang="ru-RU" sz="2800" b="1" dirty="0" smtClean="0">
                <a:solidFill>
                  <a:schemeClr val="tx1"/>
                </a:solidFill>
              </a:rPr>
              <a:t>2) Конкурсное </a:t>
            </a:r>
            <a:r>
              <a:rPr lang="ru-RU" sz="2800" b="1" dirty="0">
                <a:solidFill>
                  <a:schemeClr val="tx1"/>
                </a:solidFill>
              </a:rPr>
              <a:t>испытание «</a:t>
            </a:r>
            <a:r>
              <a:rPr lang="ru-RU" sz="2800" b="1" dirty="0" smtClean="0">
                <a:solidFill>
                  <a:schemeClr val="tx1"/>
                </a:solidFill>
              </a:rPr>
              <a:t>Я</a:t>
            </a:r>
            <a:r>
              <a:rPr lang="en-US" sz="2800" b="1" dirty="0" smtClean="0">
                <a:solidFill>
                  <a:schemeClr val="tx1"/>
                </a:solidFill>
              </a:rPr>
              <a:t> -</a:t>
            </a:r>
            <a:r>
              <a:rPr lang="ru-RU" sz="2800" b="1" dirty="0" smtClean="0">
                <a:solidFill>
                  <a:schemeClr val="tx1"/>
                </a:solidFill>
              </a:rPr>
              <a:t> </a:t>
            </a:r>
            <a:r>
              <a:rPr lang="ru-RU" sz="2800" b="1" dirty="0">
                <a:solidFill>
                  <a:schemeClr val="tx1"/>
                </a:solidFill>
              </a:rPr>
              <a:t>руководитель» </a:t>
            </a:r>
            <a:r>
              <a:rPr lang="ru-RU" sz="2000" b="1" dirty="0">
                <a:solidFill>
                  <a:schemeClr val="tx1"/>
                </a:solidFill>
              </a:rPr>
              <a:t>(Максимальный балл - 10)</a:t>
            </a:r>
            <a:endParaRPr lang="ru-RU" sz="2000" dirty="0">
              <a:solidFill>
                <a:schemeClr val="tx1"/>
              </a:solidFill>
            </a:endParaRPr>
          </a:p>
          <a:p>
            <a:pPr algn="just" fontAlgn="base"/>
            <a:r>
              <a:rPr lang="ru-RU" sz="2000" dirty="0">
                <a:solidFill>
                  <a:schemeClr val="tx1"/>
                </a:solidFill>
              </a:rPr>
              <a:t>Цель: демонстрация конкурсантом компетенций в области представления информации о деятельности образовательной организации в контексте профессионально-личностных установок.</a:t>
            </a:r>
          </a:p>
          <a:p>
            <a:pPr algn="just" fontAlgn="base"/>
            <a:endParaRPr lang="ru-RU" sz="2000" dirty="0" smtClean="0">
              <a:solidFill>
                <a:schemeClr val="tx1"/>
              </a:solidFill>
            </a:endParaRPr>
          </a:p>
          <a:p>
            <a:pPr algn="just" fontAlgn="base"/>
            <a:r>
              <a:rPr lang="ru-RU" sz="2000" dirty="0" smtClean="0">
                <a:solidFill>
                  <a:schemeClr val="tx1"/>
                </a:solidFill>
              </a:rPr>
              <a:t>Формат </a:t>
            </a:r>
            <a:r>
              <a:rPr lang="ru-RU" sz="2000" dirty="0">
                <a:solidFill>
                  <a:schemeClr val="tx1"/>
                </a:solidFill>
              </a:rPr>
              <a:t>конкурсного мероприятия: видеоролик-презентация, размещенная на Интернет-ресурсе (блог, веб-страница, сайт образовательной организации и др.) участника конкурса.</a:t>
            </a:r>
          </a:p>
          <a:p>
            <a:pPr algn="just"/>
            <a:endParaRPr lang="ru-RU" sz="2000" dirty="0" smtClean="0">
              <a:solidFill>
                <a:schemeClr val="tx1"/>
              </a:solidFill>
            </a:endParaRPr>
          </a:p>
          <a:p>
            <a:pPr algn="just"/>
            <a:r>
              <a:rPr lang="ru-RU" sz="2000" dirty="0" smtClean="0">
                <a:solidFill>
                  <a:schemeClr val="tx1"/>
                </a:solidFill>
              </a:rPr>
              <a:t>Видеоролик должен отражать результаты управленческой деятельности и пути достижения данных результатов, опыт работы конкурсанта, давать представление о нем как об эффективном руководителе образовательной организации. </a:t>
            </a:r>
          </a:p>
          <a:p>
            <a:pPr algn="just"/>
            <a:endParaRPr lang="ru-RU" sz="2000" dirty="0" smtClean="0">
              <a:solidFill>
                <a:schemeClr val="tx1"/>
              </a:solidFill>
            </a:endParaRPr>
          </a:p>
          <a:p>
            <a:pPr algn="just"/>
            <a:r>
              <a:rPr lang="ru-RU" sz="2000" dirty="0" smtClean="0">
                <a:solidFill>
                  <a:schemeClr val="tx1"/>
                </a:solidFill>
              </a:rPr>
              <a:t>Продолжительность </a:t>
            </a:r>
            <a:r>
              <a:rPr lang="ru-RU" sz="2000" dirty="0">
                <a:solidFill>
                  <a:schemeClr val="tx1"/>
                </a:solidFill>
              </a:rPr>
              <a:t>видеоролика до </a:t>
            </a:r>
            <a:r>
              <a:rPr lang="en-US" sz="2000" dirty="0" smtClean="0">
                <a:solidFill>
                  <a:schemeClr val="tx1"/>
                </a:solidFill>
              </a:rPr>
              <a:t>5</a:t>
            </a:r>
            <a:r>
              <a:rPr lang="ru-RU" sz="2000" dirty="0" smtClean="0">
                <a:solidFill>
                  <a:schemeClr val="tx1"/>
                </a:solidFill>
              </a:rPr>
              <a:t> </a:t>
            </a:r>
            <a:r>
              <a:rPr lang="ru-RU" sz="2000" dirty="0">
                <a:solidFill>
                  <a:schemeClr val="tx1"/>
                </a:solidFill>
              </a:rPr>
              <a:t>минут. </a:t>
            </a:r>
            <a:endParaRPr lang="ru-RU" sz="2000" dirty="0" smtClean="0">
              <a:solidFill>
                <a:schemeClr val="tx1"/>
              </a:solidFill>
            </a:endParaRPr>
          </a:p>
          <a:p>
            <a:pPr algn="ctr"/>
            <a:endParaRPr lang="ru-RU" sz="2000" b="1" dirty="0" smtClean="0">
              <a:solidFill>
                <a:schemeClr val="accent6">
                  <a:lumMod val="50000"/>
                </a:schemeClr>
              </a:solidFill>
            </a:endParaRPr>
          </a:p>
          <a:p>
            <a:pPr algn="ctr"/>
            <a:endParaRPr lang="ru-RU" sz="2000" b="1" dirty="0" smtClean="0">
              <a:solidFill>
                <a:schemeClr val="accent6">
                  <a:lumMod val="50000"/>
                </a:schemeClr>
              </a:solidFill>
            </a:endParaRPr>
          </a:p>
          <a:p>
            <a:pPr algn="ctr"/>
            <a:endParaRPr lang="ru-RU" sz="2000" b="1" dirty="0">
              <a:solidFill>
                <a:schemeClr val="accent6">
                  <a:lumMod val="50000"/>
                </a:schemeClr>
              </a:solidFill>
            </a:endParaRPr>
          </a:p>
          <a:p>
            <a:pPr algn="ctr"/>
            <a:endParaRPr lang="ru-RU" sz="2000" b="1" dirty="0" smtClean="0">
              <a:solidFill>
                <a:schemeClr val="accent6">
                  <a:lumMod val="50000"/>
                </a:schemeClr>
              </a:solidFill>
            </a:endParaRPr>
          </a:p>
          <a:p>
            <a:pPr algn="ctr"/>
            <a:endParaRPr lang="ru-RU" sz="2000" b="1" dirty="0">
              <a:solidFill>
                <a:schemeClr val="accent6">
                  <a:lumMod val="50000"/>
                </a:schemeClr>
              </a:solidFill>
            </a:endParaRPr>
          </a:p>
          <a:p>
            <a:pPr algn="ctr"/>
            <a:endParaRPr lang="ru-RU" sz="2000" b="1" dirty="0" smtClean="0">
              <a:solidFill>
                <a:schemeClr val="accent6">
                  <a:lumMod val="50000"/>
                </a:schemeClr>
              </a:solidFill>
            </a:endParaRPr>
          </a:p>
          <a:p>
            <a:pPr algn="ctr"/>
            <a:endParaRPr lang="ru-RU" sz="2000" b="1" dirty="0">
              <a:solidFill>
                <a:schemeClr val="accent6">
                  <a:lumMod val="50000"/>
                </a:schemeClr>
              </a:solidFill>
            </a:endParaRPr>
          </a:p>
          <a:p>
            <a:pPr algn="ctr"/>
            <a:endParaRPr lang="ru-RU" sz="2000" b="1" dirty="0" smtClean="0">
              <a:solidFill>
                <a:schemeClr val="accent6">
                  <a:lumMod val="50000"/>
                </a:schemeClr>
              </a:solidFill>
            </a:endParaRPr>
          </a:p>
          <a:p>
            <a:pPr algn="ctr"/>
            <a:endParaRPr lang="ru-RU" sz="2000" b="1" dirty="0">
              <a:solidFill>
                <a:schemeClr val="accent6">
                  <a:lumMod val="50000"/>
                </a:schemeClr>
              </a:solidFill>
            </a:endParaRPr>
          </a:p>
          <a:p>
            <a:pPr algn="ctr"/>
            <a:endParaRPr lang="ru-RU" sz="2000" b="1" dirty="0" smtClean="0">
              <a:solidFill>
                <a:schemeClr val="accent6">
                  <a:lumMod val="50000"/>
                </a:schemeClr>
              </a:solidFill>
            </a:endParaRPr>
          </a:p>
          <a:p>
            <a:pPr algn="ctr"/>
            <a:endParaRPr lang="ru-RU" sz="2000" b="1" dirty="0">
              <a:solidFill>
                <a:schemeClr val="accent6">
                  <a:lumMod val="50000"/>
                </a:schemeClr>
              </a:solidFill>
            </a:endParaRPr>
          </a:p>
          <a:p>
            <a:pPr algn="ctr"/>
            <a:endParaRPr lang="ru-RU" sz="2000" b="1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370840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Департамент общего образования Томской области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2434" y="167053"/>
            <a:ext cx="2156475" cy="19784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3096285" y="434566"/>
            <a:ext cx="8600792" cy="90534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accent6">
                    <a:lumMod val="50000"/>
                  </a:schemeClr>
                </a:solidFill>
              </a:rPr>
              <a:t>Региональный конкурс руководителей образовательных организаций </a:t>
            </a:r>
          </a:p>
          <a:p>
            <a:pPr algn="ctr"/>
            <a:r>
              <a:rPr lang="ru-RU" sz="3200" b="1" dirty="0" smtClean="0">
                <a:solidFill>
                  <a:schemeClr val="accent6">
                    <a:lumMod val="50000"/>
                  </a:schemeClr>
                </a:solidFill>
              </a:rPr>
              <a:t>«Лидер образовательной организации 2020»</a:t>
            </a:r>
            <a:endParaRPr lang="ru-RU" sz="32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495677" y="2035951"/>
            <a:ext cx="11201400" cy="4318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algn="just" fontAlgn="base">
              <a:lnSpc>
                <a:spcPct val="115000"/>
              </a:lnSpc>
              <a:spcAft>
                <a:spcPts val="0"/>
              </a:spcAft>
              <a:tabLst>
                <a:tab pos="540385" algn="l"/>
              </a:tabLst>
            </a:pPr>
            <a:r>
              <a:rPr lang="ru-RU" sz="20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Критерии:</a:t>
            </a: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Times New Roman" panose="02020603050405020304" pitchFamily="18" charset="0"/>
              <a:buChar char="–"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форма исполнения (оригинальность сюжета, ясность и яркость представления);</a:t>
            </a: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Times New Roman" panose="02020603050405020304" pitchFamily="18" charset="0"/>
              <a:buChar char="–"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содержательное наполнение (фиксация собственной управленческой компетенции, умение формулировать проблемы, наличие рефлексии своих сильных и слабых сторон, отражение путей достижения результатов управленческой деятельности);</a:t>
            </a:r>
          </a:p>
          <a:p>
            <a:pPr marL="342900" lvl="0" indent="-342900" algn="just" fontAlgn="base">
              <a:lnSpc>
                <a:spcPct val="115000"/>
              </a:lnSpc>
              <a:spcAft>
                <a:spcPts val="0"/>
              </a:spcAft>
              <a:buFont typeface="Times New Roman" panose="02020603050405020304" pitchFamily="18" charset="0"/>
              <a:buChar char="–"/>
              <a:tabLst>
                <a:tab pos="540385" algn="l"/>
              </a:tabLst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новаторство в работе: разработка и внедрение новых идей, использование современных управленческих технологий для реализации идей и решения поставленных задач;</a:t>
            </a: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Times New Roman" panose="02020603050405020304" pitchFamily="18" charset="0"/>
              <a:buChar char="–"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демонстрация управленческих компетенций (ориентация на достижения, эффективные способы взаимодействия с коллективом, обучающимися, родителями, социумом, организаторские способности);</a:t>
            </a: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Times New Roman" panose="02020603050405020304" pitchFamily="18" charset="0"/>
              <a:buChar char="–"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наличие личной позиции (аргументированность позиции, эмоциональность, культура и образность речи, разговор от первого лица).</a:t>
            </a:r>
          </a:p>
        </p:txBody>
      </p:sp>
    </p:spTree>
    <p:extLst>
      <p:ext uri="{BB962C8B-B14F-4D97-AF65-F5344CB8AC3E}">
        <p14:creationId xmlns:p14="http://schemas.microsoft.com/office/powerpoint/2010/main" val="118032898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Департамент общего образования Томской области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513" y="143830"/>
            <a:ext cx="1167361" cy="10709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2810686" y="143830"/>
            <a:ext cx="9212316" cy="90534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accent6">
                    <a:lumMod val="50000"/>
                  </a:schemeClr>
                </a:solidFill>
              </a:rPr>
              <a:t>Региональный конкурс руководителей образовательных организаций </a:t>
            </a:r>
          </a:p>
          <a:p>
            <a:pPr algn="ctr"/>
            <a:r>
              <a:rPr lang="ru-RU" sz="3200" b="1" dirty="0" smtClean="0">
                <a:solidFill>
                  <a:schemeClr val="accent6">
                    <a:lumMod val="50000"/>
                  </a:schemeClr>
                </a:solidFill>
              </a:rPr>
              <a:t>«Лидер образовательной организации»</a:t>
            </a:r>
            <a:endParaRPr lang="ru-RU" sz="32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17694" y="1331847"/>
            <a:ext cx="11905308" cy="542203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 b="1" dirty="0" smtClean="0">
              <a:solidFill>
                <a:schemeClr val="accent6">
                  <a:lumMod val="50000"/>
                </a:schemeClr>
              </a:solidFill>
            </a:endParaRPr>
          </a:p>
          <a:p>
            <a:pPr algn="ctr"/>
            <a:endParaRPr lang="ru-RU" sz="2000" b="1" dirty="0">
              <a:solidFill>
                <a:schemeClr val="accent6">
                  <a:lumMod val="50000"/>
                </a:schemeClr>
              </a:solidFill>
            </a:endParaRPr>
          </a:p>
          <a:p>
            <a:pPr algn="ctr"/>
            <a:endParaRPr lang="ru-RU" sz="2000" b="1" dirty="0" smtClean="0">
              <a:solidFill>
                <a:schemeClr val="accent6">
                  <a:lumMod val="50000"/>
                </a:schemeClr>
              </a:solidFill>
            </a:endParaRPr>
          </a:p>
          <a:p>
            <a:pPr algn="ctr"/>
            <a:endParaRPr lang="ru-RU" sz="2000" b="1" dirty="0">
              <a:solidFill>
                <a:schemeClr val="accent6">
                  <a:lumMod val="50000"/>
                </a:schemeClr>
              </a:solidFill>
            </a:endParaRPr>
          </a:p>
          <a:p>
            <a:pPr algn="ctr"/>
            <a:endParaRPr lang="ru-RU" sz="2000" b="1" dirty="0" smtClean="0">
              <a:solidFill>
                <a:schemeClr val="accent6">
                  <a:lumMod val="50000"/>
                </a:schemeClr>
              </a:solidFill>
            </a:endParaRPr>
          </a:p>
          <a:p>
            <a:pPr algn="ctr"/>
            <a:endParaRPr lang="ru-RU" sz="2000" b="1" dirty="0">
              <a:solidFill>
                <a:schemeClr val="accent6">
                  <a:lumMod val="50000"/>
                </a:schemeClr>
              </a:solidFill>
            </a:endParaRPr>
          </a:p>
          <a:p>
            <a:pPr algn="ctr"/>
            <a:endParaRPr lang="ru-RU" sz="2000" b="1" dirty="0" smtClean="0">
              <a:solidFill>
                <a:schemeClr val="accent6">
                  <a:lumMod val="50000"/>
                </a:schemeClr>
              </a:solidFill>
            </a:endParaRPr>
          </a:p>
          <a:p>
            <a:pPr algn="ctr"/>
            <a:endParaRPr lang="ru-RU" sz="2000" b="1" dirty="0">
              <a:solidFill>
                <a:schemeClr val="accent6">
                  <a:lumMod val="50000"/>
                </a:schemeClr>
              </a:solidFill>
            </a:endParaRPr>
          </a:p>
          <a:p>
            <a:pPr algn="ctr"/>
            <a:endParaRPr lang="ru-RU" sz="2000" b="1" dirty="0" smtClean="0">
              <a:solidFill>
                <a:schemeClr val="accent6">
                  <a:lumMod val="50000"/>
                </a:schemeClr>
              </a:solidFill>
            </a:endParaRPr>
          </a:p>
          <a:p>
            <a:pPr algn="ctr"/>
            <a:endParaRPr lang="ru-RU" sz="2000" b="1" dirty="0" smtClean="0">
              <a:solidFill>
                <a:schemeClr val="accent6">
                  <a:lumMod val="50000"/>
                </a:schemeClr>
              </a:solidFill>
            </a:endParaRPr>
          </a:p>
          <a:p>
            <a:pPr algn="ctr"/>
            <a:r>
              <a:rPr lang="ru-RU" sz="2000" b="1" dirty="0" smtClean="0">
                <a:solidFill>
                  <a:schemeClr val="accent6">
                    <a:lumMod val="50000"/>
                  </a:schemeClr>
                </a:solidFill>
              </a:rPr>
              <a:t>КОНКУРСНЫЕ МЕРОПРИЯТИЯ</a:t>
            </a:r>
          </a:p>
          <a:p>
            <a:pPr algn="ctr"/>
            <a:endParaRPr lang="ru-RU" sz="2000" b="1" dirty="0" smtClean="0">
              <a:solidFill>
                <a:schemeClr val="accent6">
                  <a:lumMod val="50000"/>
                </a:schemeClr>
              </a:solidFill>
            </a:endParaRPr>
          </a:p>
          <a:p>
            <a:pPr fontAlgn="base"/>
            <a:r>
              <a:rPr lang="ru-RU" sz="2800" b="1" dirty="0">
                <a:solidFill>
                  <a:schemeClr val="tx1"/>
                </a:solidFill>
              </a:rPr>
              <a:t>3) Конкурсное испытание «Формула успеха»</a:t>
            </a:r>
            <a:r>
              <a:rPr lang="ru-RU" sz="2000" b="1" dirty="0">
                <a:solidFill>
                  <a:schemeClr val="tx1"/>
                </a:solidFill>
              </a:rPr>
              <a:t> (максимальный балл - 30)</a:t>
            </a:r>
            <a:endParaRPr lang="ru-RU" sz="2000" dirty="0">
              <a:solidFill>
                <a:schemeClr val="tx1"/>
              </a:solidFill>
            </a:endParaRPr>
          </a:p>
          <a:p>
            <a:pPr fontAlgn="base"/>
            <a:r>
              <a:rPr lang="ru-RU" sz="2000" dirty="0">
                <a:solidFill>
                  <a:schemeClr val="tx1"/>
                </a:solidFill>
              </a:rPr>
              <a:t>Цель: демонстрация конкурсантом эффективных управленческих практик в ситуации профессионального взаимодействия.</a:t>
            </a:r>
          </a:p>
          <a:p>
            <a:endParaRPr lang="ru-RU" sz="2000" dirty="0" smtClean="0">
              <a:solidFill>
                <a:schemeClr val="tx1"/>
              </a:solidFill>
            </a:endParaRPr>
          </a:p>
          <a:p>
            <a:r>
              <a:rPr lang="ru-RU" sz="2000" dirty="0" smtClean="0">
                <a:solidFill>
                  <a:schemeClr val="tx1"/>
                </a:solidFill>
              </a:rPr>
              <a:t>Формат </a:t>
            </a:r>
            <a:r>
              <a:rPr lang="ru-RU" sz="2000" dirty="0">
                <a:solidFill>
                  <a:schemeClr val="tx1"/>
                </a:solidFill>
              </a:rPr>
              <a:t>конкурсного мероприятия - мастер-класс. </a:t>
            </a:r>
            <a:endParaRPr lang="ru-RU" sz="2000" dirty="0" smtClean="0">
              <a:solidFill>
                <a:schemeClr val="tx1"/>
              </a:solidFill>
            </a:endParaRPr>
          </a:p>
          <a:p>
            <a:r>
              <a:rPr lang="ru-RU" sz="2000" dirty="0" smtClean="0">
                <a:solidFill>
                  <a:schemeClr val="tx1"/>
                </a:solidFill>
              </a:rPr>
              <a:t>Каждый </a:t>
            </a:r>
            <a:r>
              <a:rPr lang="ru-RU" sz="2000" dirty="0">
                <a:solidFill>
                  <a:schemeClr val="tx1"/>
                </a:solidFill>
              </a:rPr>
              <a:t>участник Конкурса представляет управленческие технологии, методы и средства решения задач, стоящих перед образовательной организацией. </a:t>
            </a:r>
            <a:endParaRPr lang="ru-RU" sz="2000" dirty="0" smtClean="0">
              <a:solidFill>
                <a:schemeClr val="tx1"/>
              </a:solidFill>
            </a:endParaRPr>
          </a:p>
          <a:p>
            <a:r>
              <a:rPr lang="ru-RU" sz="2000" dirty="0" smtClean="0">
                <a:solidFill>
                  <a:schemeClr val="tx1"/>
                </a:solidFill>
              </a:rPr>
              <a:t>Тему</a:t>
            </a:r>
            <a:r>
              <a:rPr lang="ru-RU" sz="2000" dirty="0">
                <a:solidFill>
                  <a:schemeClr val="tx1"/>
                </a:solidFill>
              </a:rPr>
              <a:t>, содержание мастер-класса конкурсанты определяют самостоятельно. </a:t>
            </a:r>
            <a:endParaRPr lang="ru-RU" sz="2000" dirty="0" smtClean="0">
              <a:solidFill>
                <a:schemeClr val="tx1"/>
              </a:solidFill>
            </a:endParaRPr>
          </a:p>
          <a:p>
            <a:endParaRPr lang="ru-RU" sz="2000" dirty="0">
              <a:solidFill>
                <a:schemeClr val="tx1"/>
              </a:solidFill>
            </a:endParaRPr>
          </a:p>
          <a:p>
            <a:r>
              <a:rPr lang="ru-RU" sz="2000" dirty="0">
                <a:solidFill>
                  <a:schemeClr val="tx1"/>
                </a:solidFill>
              </a:rPr>
              <a:t>Регламент:</a:t>
            </a:r>
          </a:p>
          <a:p>
            <a:pPr lvl="0"/>
            <a:r>
              <a:rPr lang="ru-RU" sz="2000" dirty="0">
                <a:solidFill>
                  <a:schemeClr val="tx1"/>
                </a:solidFill>
              </a:rPr>
              <a:t>мастер-класс - </a:t>
            </a:r>
            <a:r>
              <a:rPr lang="ru-RU" sz="2000" dirty="0" smtClean="0">
                <a:solidFill>
                  <a:schemeClr val="tx1"/>
                </a:solidFill>
              </a:rPr>
              <a:t>15 </a:t>
            </a:r>
            <a:r>
              <a:rPr lang="ru-RU" sz="2000" dirty="0">
                <a:solidFill>
                  <a:schemeClr val="tx1"/>
                </a:solidFill>
              </a:rPr>
              <a:t>минут;</a:t>
            </a:r>
          </a:p>
          <a:p>
            <a:pPr lvl="0"/>
            <a:r>
              <a:rPr lang="ru-RU" sz="2000" dirty="0" smtClean="0">
                <a:solidFill>
                  <a:schemeClr val="tx1"/>
                </a:solidFill>
              </a:rPr>
              <a:t>Самоанализ и ответы на вопросы членов жюри – 10 </a:t>
            </a:r>
            <a:r>
              <a:rPr lang="ru-RU" sz="2000" dirty="0">
                <a:solidFill>
                  <a:schemeClr val="tx1"/>
                </a:solidFill>
              </a:rPr>
              <a:t>минут.</a:t>
            </a:r>
          </a:p>
          <a:p>
            <a:pPr algn="ctr"/>
            <a:endParaRPr lang="ru-RU" sz="2000" b="1" dirty="0" smtClean="0">
              <a:solidFill>
                <a:schemeClr val="accent6">
                  <a:lumMod val="50000"/>
                </a:schemeClr>
              </a:solidFill>
            </a:endParaRPr>
          </a:p>
          <a:p>
            <a:pPr algn="ctr"/>
            <a:endParaRPr lang="ru-RU" sz="2000" b="1" dirty="0" smtClean="0">
              <a:solidFill>
                <a:schemeClr val="accent6">
                  <a:lumMod val="50000"/>
                </a:schemeClr>
              </a:solidFill>
            </a:endParaRPr>
          </a:p>
          <a:p>
            <a:pPr algn="ctr"/>
            <a:endParaRPr lang="ru-RU" sz="2000" b="1" dirty="0">
              <a:solidFill>
                <a:schemeClr val="accent6">
                  <a:lumMod val="50000"/>
                </a:schemeClr>
              </a:solidFill>
            </a:endParaRPr>
          </a:p>
          <a:p>
            <a:pPr algn="ctr"/>
            <a:endParaRPr lang="ru-RU" sz="2000" b="1" dirty="0" smtClean="0">
              <a:solidFill>
                <a:schemeClr val="accent6">
                  <a:lumMod val="50000"/>
                </a:schemeClr>
              </a:solidFill>
            </a:endParaRPr>
          </a:p>
          <a:p>
            <a:pPr algn="ctr"/>
            <a:endParaRPr lang="ru-RU" sz="2000" b="1" dirty="0">
              <a:solidFill>
                <a:schemeClr val="accent6">
                  <a:lumMod val="50000"/>
                </a:schemeClr>
              </a:solidFill>
            </a:endParaRPr>
          </a:p>
          <a:p>
            <a:pPr algn="ctr"/>
            <a:endParaRPr lang="ru-RU" sz="2000" b="1" dirty="0" smtClean="0">
              <a:solidFill>
                <a:schemeClr val="accent6">
                  <a:lumMod val="50000"/>
                </a:schemeClr>
              </a:solidFill>
            </a:endParaRPr>
          </a:p>
          <a:p>
            <a:pPr algn="ctr"/>
            <a:endParaRPr lang="ru-RU" sz="2000" b="1" dirty="0">
              <a:solidFill>
                <a:schemeClr val="accent6">
                  <a:lumMod val="50000"/>
                </a:schemeClr>
              </a:solidFill>
            </a:endParaRPr>
          </a:p>
          <a:p>
            <a:pPr algn="ctr"/>
            <a:endParaRPr lang="ru-RU" sz="2000" b="1" dirty="0" smtClean="0">
              <a:solidFill>
                <a:schemeClr val="accent6">
                  <a:lumMod val="50000"/>
                </a:schemeClr>
              </a:solidFill>
            </a:endParaRPr>
          </a:p>
          <a:p>
            <a:pPr algn="ctr"/>
            <a:endParaRPr lang="ru-RU" sz="2000" b="1" dirty="0">
              <a:solidFill>
                <a:schemeClr val="accent6">
                  <a:lumMod val="50000"/>
                </a:schemeClr>
              </a:solidFill>
            </a:endParaRPr>
          </a:p>
          <a:p>
            <a:pPr algn="ctr"/>
            <a:endParaRPr lang="ru-RU" sz="2000" b="1" dirty="0" smtClean="0">
              <a:solidFill>
                <a:schemeClr val="accent6">
                  <a:lumMod val="50000"/>
                </a:schemeClr>
              </a:solidFill>
            </a:endParaRPr>
          </a:p>
          <a:p>
            <a:pPr algn="ctr"/>
            <a:endParaRPr lang="ru-RU" sz="2000" b="1" dirty="0">
              <a:solidFill>
                <a:schemeClr val="accent6">
                  <a:lumMod val="50000"/>
                </a:schemeClr>
              </a:solidFill>
            </a:endParaRPr>
          </a:p>
          <a:p>
            <a:pPr algn="ctr"/>
            <a:endParaRPr lang="ru-RU" sz="2000" b="1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35674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Департамент общего образования Томской области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953" y="237391"/>
            <a:ext cx="1763546" cy="16179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3096285" y="434566"/>
            <a:ext cx="8600792" cy="90534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accent6">
                    <a:lumMod val="50000"/>
                  </a:schemeClr>
                </a:solidFill>
              </a:rPr>
              <a:t>Региональный конкурс руководителей образовательных организаций </a:t>
            </a:r>
          </a:p>
          <a:p>
            <a:pPr algn="ctr"/>
            <a:r>
              <a:rPr lang="ru-RU" sz="3200" b="1" dirty="0" smtClean="0">
                <a:solidFill>
                  <a:schemeClr val="accent6">
                    <a:lumMod val="50000"/>
                  </a:schemeClr>
                </a:solidFill>
              </a:rPr>
              <a:t>«Лидер образовательной организации 2020»</a:t>
            </a:r>
            <a:endParaRPr lang="ru-RU" sz="32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422030" y="1855324"/>
            <a:ext cx="11412415" cy="46651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20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Критерии:</a:t>
            </a: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Times New Roman" panose="02020603050405020304" pitchFamily="18" charset="0"/>
              <a:buChar char="–"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логика изложения;</a:t>
            </a: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Times New Roman" panose="02020603050405020304" pitchFamily="18" charset="0"/>
              <a:buChar char="–"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коммуникативная культура – ведет конструктивный диалог, выделяет главное, аргументирует собственную позицию, мотивирует обратную связь;  </a:t>
            </a: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Times New Roman" panose="02020603050405020304" pitchFamily="18" charset="0"/>
              <a:buChar char="–"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использует техники, методики, приемы и формы современных управленческих технологий, демонстрирует управленческую эффективность используемых управленческих технологий, проявляет индивидуальность и избегает шаблонов в ходе работы с аудиторией;</a:t>
            </a: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Times New Roman" panose="02020603050405020304" pitchFamily="18" charset="0"/>
              <a:buChar char="–"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понимает других людей, определяет их мотивы и эмоции, влиять на них без использования административных рычагов;</a:t>
            </a: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Times New Roman" panose="02020603050405020304" pitchFamily="18" charset="0"/>
              <a:buChar char="–"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использует оригинальные творческие задания для мотивации и вовлечения аудитории;</a:t>
            </a: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Times New Roman" panose="02020603050405020304" pitchFamily="18" charset="0"/>
              <a:buChar char="–"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рефлексивная культура – демонстрирует способность к самоанализу, оценивает выбор используемых методов, достигнутые результаты, предлагает конкретные рекомендации по использованию управленческих технологий.</a:t>
            </a:r>
          </a:p>
        </p:txBody>
      </p:sp>
    </p:spTree>
    <p:extLst>
      <p:ext uri="{BB962C8B-B14F-4D97-AF65-F5344CB8AC3E}">
        <p14:creationId xmlns:p14="http://schemas.microsoft.com/office/powerpoint/2010/main" val="303305023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Департамент общего образования Томской области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2434" y="167053"/>
            <a:ext cx="2156475" cy="19784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3096285" y="434566"/>
            <a:ext cx="8600792" cy="90534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accent6">
                    <a:lumMod val="50000"/>
                  </a:schemeClr>
                </a:solidFill>
              </a:rPr>
              <a:t>Региональный конкурс руководителей образовательных организаций </a:t>
            </a:r>
          </a:p>
          <a:p>
            <a:pPr algn="ctr"/>
            <a:r>
              <a:rPr lang="ru-RU" sz="3200" b="1" dirty="0" smtClean="0">
                <a:solidFill>
                  <a:schemeClr val="accent6">
                    <a:lumMod val="50000"/>
                  </a:schemeClr>
                </a:solidFill>
              </a:rPr>
              <a:t>«Лидер образовательной организации 2020»</a:t>
            </a:r>
            <a:endParaRPr lang="ru-RU" sz="32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518747" y="2268141"/>
            <a:ext cx="10999176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b="1" dirty="0">
                <a:solidFill>
                  <a:srgbClr val="000000"/>
                </a:solidFill>
                <a:latin typeface="Roboto"/>
              </a:rPr>
              <a:t>Мастер-класс</a:t>
            </a:r>
            <a:r>
              <a:rPr lang="ru-RU" sz="2400" dirty="0">
                <a:solidFill>
                  <a:srgbClr val="000000"/>
                </a:solidFill>
                <a:latin typeface="Roboto"/>
              </a:rPr>
              <a:t>– это </a:t>
            </a:r>
            <a:r>
              <a:rPr lang="ru-RU" sz="2400" dirty="0" smtClean="0">
                <a:solidFill>
                  <a:srgbClr val="000000"/>
                </a:solidFill>
                <a:latin typeface="Roboto"/>
              </a:rPr>
              <a:t> наглядная демонстрация уникальных приемов работы мастера, направленных на освоение способов деятельности, взаимодействие мастера и участников мастер- класса. </a:t>
            </a:r>
            <a:endParaRPr lang="en-US" sz="2400" dirty="0" smtClean="0">
              <a:solidFill>
                <a:srgbClr val="000000"/>
              </a:solidFill>
              <a:latin typeface="Roboto"/>
            </a:endParaRPr>
          </a:p>
          <a:p>
            <a:pPr algn="just"/>
            <a:endParaRPr lang="en-US" sz="2400" dirty="0">
              <a:solidFill>
                <a:srgbClr val="000000"/>
              </a:solidFill>
              <a:latin typeface="Roboto"/>
            </a:endParaRPr>
          </a:p>
          <a:p>
            <a:pPr algn="just"/>
            <a:r>
              <a:rPr lang="ru-RU" sz="2400" dirty="0" smtClean="0">
                <a:solidFill>
                  <a:srgbClr val="000000"/>
                </a:solidFill>
                <a:latin typeface="Roboto"/>
              </a:rPr>
              <a:t>Выбирается </a:t>
            </a:r>
            <a:r>
              <a:rPr lang="ru-RU" sz="2400" dirty="0">
                <a:solidFill>
                  <a:srgbClr val="000000"/>
                </a:solidFill>
                <a:latin typeface="Roboto"/>
              </a:rPr>
              <a:t>тема → выделяется актуальная проблема → объясняется теория по решению этой проблемы → даются практические упражнения на закрепление теории → формируется полезный навык, который можно повторно применить после завершения занятия. </a:t>
            </a:r>
            <a:endParaRPr lang="en-US" sz="2400" dirty="0" smtClean="0">
              <a:solidFill>
                <a:srgbClr val="000000"/>
              </a:solidFill>
              <a:latin typeface="Roboto"/>
            </a:endParaRPr>
          </a:p>
          <a:p>
            <a:pPr algn="just"/>
            <a:endParaRPr lang="en-US" sz="2400" dirty="0">
              <a:solidFill>
                <a:srgbClr val="000000"/>
              </a:solidFill>
              <a:latin typeface="Roboto"/>
            </a:endParaRPr>
          </a:p>
          <a:p>
            <a:pPr algn="just"/>
            <a:r>
              <a:rPr lang="ru-RU" sz="2400" dirty="0" smtClean="0">
                <a:solidFill>
                  <a:srgbClr val="000000"/>
                </a:solidFill>
                <a:latin typeface="Roboto"/>
              </a:rPr>
              <a:t>Универсальная формула мастер- класса: 40% методики + 60% тренинга +0% общих фраз.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124683239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Департамент общего образования Томской области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007" y="315991"/>
            <a:ext cx="1494693" cy="13712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3096285" y="434565"/>
            <a:ext cx="8600792" cy="125270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accent6">
                    <a:lumMod val="50000"/>
                  </a:schemeClr>
                </a:solidFill>
              </a:rPr>
              <a:t>Региональный конкурс руководителей образовательных организаций </a:t>
            </a:r>
          </a:p>
          <a:p>
            <a:pPr algn="ctr"/>
            <a:r>
              <a:rPr lang="ru-RU" sz="3200" b="1" dirty="0" smtClean="0">
                <a:solidFill>
                  <a:schemeClr val="accent6">
                    <a:lumMod val="50000"/>
                  </a:schemeClr>
                </a:solidFill>
              </a:rPr>
              <a:t>«Лидер образовательной организации 2020»</a:t>
            </a:r>
            <a:endParaRPr lang="ru-RU" sz="32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518747" y="2268141"/>
            <a:ext cx="10999176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b="1" dirty="0" smtClean="0">
                <a:solidFill>
                  <a:srgbClr val="000000"/>
                </a:solidFill>
                <a:latin typeface="Roboto"/>
              </a:rPr>
              <a:t>Мастер-класс – </a:t>
            </a:r>
            <a:r>
              <a:rPr lang="ru-RU" sz="2400" dirty="0" smtClean="0">
                <a:solidFill>
                  <a:srgbClr val="000000"/>
                </a:solidFill>
                <a:latin typeface="Roboto"/>
              </a:rPr>
              <a:t>это двусторонний процесс, создающий новые возможности для его участников.</a:t>
            </a:r>
          </a:p>
          <a:p>
            <a:pPr algn="just"/>
            <a:r>
              <a:rPr lang="ru-RU" sz="2400" b="1" dirty="0" smtClean="0">
                <a:solidFill>
                  <a:srgbClr val="000000"/>
                </a:solidFill>
                <a:latin typeface="Roboto"/>
              </a:rPr>
              <a:t>Для мастера </a:t>
            </a:r>
            <a:r>
              <a:rPr lang="ru-RU" sz="2400" dirty="0" smtClean="0">
                <a:solidFill>
                  <a:srgbClr val="000000"/>
                </a:solidFill>
                <a:latin typeface="Roboto"/>
              </a:rPr>
              <a:t>– возможность представить себя, узнать мнение других о своих профессиональных поисках, возможность найти единомышленников</a:t>
            </a:r>
          </a:p>
          <a:p>
            <a:pPr algn="just"/>
            <a:r>
              <a:rPr lang="ru-RU" sz="2400" b="1" dirty="0" smtClean="0">
                <a:solidFill>
                  <a:srgbClr val="000000"/>
                </a:solidFill>
                <a:latin typeface="Roboto"/>
              </a:rPr>
              <a:t>Для участников </a:t>
            </a:r>
            <a:r>
              <a:rPr lang="ru-RU" sz="2400" dirty="0" smtClean="0">
                <a:solidFill>
                  <a:srgbClr val="000000"/>
                </a:solidFill>
                <a:latin typeface="Roboto"/>
              </a:rPr>
              <a:t>– возможность овладеть новыми приемами деятельности, обеспечивающими получение более высоких результатов и достижения качественно нового уровня осуществления деятельности. </a:t>
            </a:r>
          </a:p>
          <a:p>
            <a:pPr algn="just"/>
            <a:r>
              <a:rPr lang="ru-RU" sz="2400" b="1" dirty="0" smtClean="0">
                <a:solidFill>
                  <a:srgbClr val="000000"/>
                </a:solidFill>
                <a:latin typeface="Roboto"/>
              </a:rPr>
              <a:t>Для обеих сторон мастер – класс </a:t>
            </a:r>
            <a:r>
              <a:rPr lang="ru-RU" sz="2400" dirty="0" smtClean="0">
                <a:solidFill>
                  <a:srgbClr val="000000"/>
                </a:solidFill>
                <a:latin typeface="Roboto"/>
              </a:rPr>
              <a:t>– это возможности соотнести свой опыт, свою систему деятельности с другим опытом, получить новый импульс для профессионального роста, для совершенствования собственного стиля профессиональной деятельности.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13660626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Департамент общего образования Томской области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2432" y="244698"/>
            <a:ext cx="1295568" cy="11885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3096285" y="355434"/>
            <a:ext cx="8600792" cy="135906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accent6">
                    <a:lumMod val="50000"/>
                  </a:schemeClr>
                </a:solidFill>
              </a:rPr>
              <a:t>Региональный конкурс руководителей образовательных организаций </a:t>
            </a:r>
          </a:p>
          <a:p>
            <a:pPr algn="ctr"/>
            <a:r>
              <a:rPr lang="ru-RU" sz="3200" b="1" dirty="0" smtClean="0">
                <a:solidFill>
                  <a:schemeClr val="accent6">
                    <a:lumMod val="50000"/>
                  </a:schemeClr>
                </a:solidFill>
              </a:rPr>
              <a:t>«Лидер образовательной организации 2020»</a:t>
            </a:r>
            <a:endParaRPr lang="ru-RU" sz="32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1026" name="Picture 2" descr="https://toipkro.ru/content/files/images/podrazdelenie/uprav/IMG_9146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63563" y="1996002"/>
            <a:ext cx="3047224" cy="2180929"/>
          </a:xfrm>
          <a:prstGeom prst="rect">
            <a:avLst/>
          </a:prstGeom>
          <a:noFill/>
          <a:ln w="9525"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s://toipkro.ru/content/files/images/podrazdelenie/uprav/IMG_9324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47968" y="4334532"/>
            <a:ext cx="3078413" cy="2265984"/>
          </a:xfrm>
          <a:prstGeom prst="rect">
            <a:avLst/>
          </a:prstGeom>
          <a:noFill/>
          <a:ln w="9525"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s://toipkro.ru/content/files/images/podrazdelenie/uprav/IMG_9218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9919" y="1996002"/>
            <a:ext cx="3165230" cy="2180929"/>
          </a:xfrm>
          <a:prstGeom prst="rect">
            <a:avLst/>
          </a:prstGeom>
          <a:noFill/>
          <a:ln w="9525"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s://toipkro.ru/content/files/images/podrazdelenie/uprav/IMG_9229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9919" y="4334532"/>
            <a:ext cx="3165230" cy="2265984"/>
          </a:xfrm>
          <a:prstGeom prst="rect">
            <a:avLst/>
          </a:prstGeom>
          <a:noFill/>
          <a:ln w="9525"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https://toipkro.ru/content/files/images/podrazdelenie/uprav/IMG_9113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2432" y="1884117"/>
            <a:ext cx="3231242" cy="2154161"/>
          </a:xfrm>
          <a:prstGeom prst="rect">
            <a:avLst/>
          </a:prstGeom>
          <a:noFill/>
          <a:ln w="9525"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Лента лицом вниз 2"/>
          <p:cNvSpPr/>
          <p:nvPr/>
        </p:nvSpPr>
        <p:spPr>
          <a:xfrm rot="20925608">
            <a:off x="229432" y="4246265"/>
            <a:ext cx="5321505" cy="1750436"/>
          </a:xfrm>
          <a:prstGeom prst="ribbon">
            <a:avLst/>
          </a:prstGeom>
          <a:solidFill>
            <a:schemeClr val="accent6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TextBox 3"/>
          <p:cNvSpPr txBox="1"/>
          <p:nvPr/>
        </p:nvSpPr>
        <p:spPr>
          <a:xfrm rot="20905466">
            <a:off x="1265284" y="4785397"/>
            <a:ext cx="337289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accent6">
                    <a:lumMod val="75000"/>
                  </a:schemeClr>
                </a:solidFill>
              </a:rPr>
              <a:t>6 мая – 30 сентября 2020 </a:t>
            </a:r>
            <a:endParaRPr lang="ru-RU" sz="2800" b="1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3933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Департамент общего образования Томской области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513" y="143830"/>
            <a:ext cx="1167361" cy="10709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2810686" y="143830"/>
            <a:ext cx="9212316" cy="90534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accent6">
                    <a:lumMod val="50000"/>
                  </a:schemeClr>
                </a:solidFill>
              </a:rPr>
              <a:t>Региональный конкурс руководителей образовательных организаций </a:t>
            </a:r>
          </a:p>
          <a:p>
            <a:pPr algn="ctr"/>
            <a:r>
              <a:rPr lang="ru-RU" sz="3200" b="1" dirty="0" smtClean="0">
                <a:solidFill>
                  <a:schemeClr val="accent6">
                    <a:lumMod val="50000"/>
                  </a:schemeClr>
                </a:solidFill>
              </a:rPr>
              <a:t>«Лидер образовательной организации»</a:t>
            </a:r>
            <a:endParaRPr lang="ru-RU" sz="32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17694" y="1331847"/>
            <a:ext cx="11905308" cy="542203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 b="1" dirty="0" smtClean="0">
              <a:solidFill>
                <a:schemeClr val="accent6">
                  <a:lumMod val="50000"/>
                </a:schemeClr>
              </a:solidFill>
            </a:endParaRPr>
          </a:p>
          <a:p>
            <a:pPr algn="ctr"/>
            <a:endParaRPr lang="ru-RU" sz="2000" b="1" dirty="0" smtClean="0">
              <a:solidFill>
                <a:schemeClr val="accent6">
                  <a:lumMod val="50000"/>
                </a:schemeClr>
              </a:solidFill>
            </a:endParaRPr>
          </a:p>
          <a:p>
            <a:pPr algn="ctr"/>
            <a:endParaRPr lang="ru-RU" sz="2000" b="1" dirty="0">
              <a:solidFill>
                <a:schemeClr val="accent6">
                  <a:lumMod val="50000"/>
                </a:schemeClr>
              </a:solidFill>
            </a:endParaRPr>
          </a:p>
          <a:p>
            <a:pPr algn="ctr"/>
            <a:endParaRPr lang="ru-RU" sz="2000" b="1" dirty="0" smtClean="0">
              <a:solidFill>
                <a:schemeClr val="accent6">
                  <a:lumMod val="50000"/>
                </a:schemeClr>
              </a:solidFill>
            </a:endParaRPr>
          </a:p>
          <a:p>
            <a:pPr algn="ctr"/>
            <a:endParaRPr lang="ru-RU" sz="2000" b="1" dirty="0">
              <a:solidFill>
                <a:schemeClr val="accent6">
                  <a:lumMod val="50000"/>
                </a:schemeClr>
              </a:solidFill>
            </a:endParaRPr>
          </a:p>
          <a:p>
            <a:pPr algn="ctr"/>
            <a:endParaRPr lang="ru-RU" sz="2000" b="1" dirty="0" smtClean="0">
              <a:solidFill>
                <a:schemeClr val="accent6">
                  <a:lumMod val="50000"/>
                </a:schemeClr>
              </a:solidFill>
            </a:endParaRPr>
          </a:p>
          <a:p>
            <a:pPr algn="ctr"/>
            <a:endParaRPr lang="ru-RU" sz="2000" b="1" dirty="0">
              <a:solidFill>
                <a:schemeClr val="accent6">
                  <a:lumMod val="50000"/>
                </a:schemeClr>
              </a:solidFill>
            </a:endParaRPr>
          </a:p>
          <a:p>
            <a:pPr algn="ctr"/>
            <a:endParaRPr lang="ru-RU" sz="2000" b="1" dirty="0" smtClean="0">
              <a:solidFill>
                <a:schemeClr val="accent6">
                  <a:lumMod val="50000"/>
                </a:schemeClr>
              </a:solidFill>
            </a:endParaRPr>
          </a:p>
          <a:p>
            <a:pPr algn="ctr"/>
            <a:endParaRPr lang="ru-RU" sz="2000" b="1" dirty="0">
              <a:solidFill>
                <a:schemeClr val="accent6">
                  <a:lumMod val="50000"/>
                </a:schemeClr>
              </a:solidFill>
            </a:endParaRPr>
          </a:p>
          <a:p>
            <a:pPr algn="ctr"/>
            <a:endParaRPr lang="en-US" sz="2000" b="1" dirty="0" smtClean="0">
              <a:solidFill>
                <a:schemeClr val="accent6">
                  <a:lumMod val="50000"/>
                </a:schemeClr>
              </a:solidFill>
            </a:endParaRPr>
          </a:p>
          <a:p>
            <a:pPr algn="ctr"/>
            <a:endParaRPr lang="en-US" sz="2000" b="1" dirty="0">
              <a:solidFill>
                <a:schemeClr val="accent6">
                  <a:lumMod val="50000"/>
                </a:schemeClr>
              </a:solidFill>
            </a:endParaRPr>
          </a:p>
          <a:p>
            <a:pPr algn="ctr"/>
            <a:endParaRPr lang="en-US" sz="2000" b="1" dirty="0" smtClean="0">
              <a:solidFill>
                <a:schemeClr val="accent6">
                  <a:lumMod val="50000"/>
                </a:schemeClr>
              </a:solidFill>
            </a:endParaRPr>
          </a:p>
          <a:p>
            <a:pPr algn="ctr"/>
            <a:r>
              <a:rPr lang="ru-RU" sz="2000" b="1" dirty="0" smtClean="0">
                <a:solidFill>
                  <a:schemeClr val="accent6">
                    <a:lumMod val="50000"/>
                  </a:schemeClr>
                </a:solidFill>
              </a:rPr>
              <a:t>КОНКУРСНЫЕ МЕРОПРИЯТИЯ</a:t>
            </a:r>
          </a:p>
          <a:p>
            <a:pPr fontAlgn="base"/>
            <a:r>
              <a:rPr lang="ru-RU" sz="2800" b="1" dirty="0" smtClean="0">
                <a:solidFill>
                  <a:schemeClr val="tx1"/>
                </a:solidFill>
              </a:rPr>
              <a:t>4) </a:t>
            </a:r>
            <a:r>
              <a:rPr lang="ru-RU" sz="2800" b="1" dirty="0">
                <a:solidFill>
                  <a:schemeClr val="tx1"/>
                </a:solidFill>
              </a:rPr>
              <a:t>Конкурсное испытание </a:t>
            </a:r>
            <a:r>
              <a:rPr lang="ru-RU" sz="2800" b="1" dirty="0" smtClean="0">
                <a:solidFill>
                  <a:schemeClr val="tx1"/>
                </a:solidFill>
              </a:rPr>
              <a:t>«Разговор с экспертом»</a:t>
            </a:r>
          </a:p>
          <a:p>
            <a:pPr algn="just" fontAlgn="base"/>
            <a:r>
              <a:rPr lang="ru-RU" sz="2000" dirty="0">
                <a:solidFill>
                  <a:schemeClr val="tx1"/>
                </a:solidFill>
              </a:rPr>
              <a:t>Цель: раскрытие потенциала лидерских качеств, коммуникативной и рефлексивной культуры участников Конкурса, демонстрация понимания стратегических направлений развития образования и представление собственного видения конструктивных решений существующих проблем.</a:t>
            </a:r>
          </a:p>
          <a:p>
            <a:pPr algn="just"/>
            <a:endParaRPr lang="ru-RU" sz="2000" dirty="0" smtClean="0">
              <a:solidFill>
                <a:schemeClr val="tx1"/>
              </a:solidFill>
            </a:endParaRPr>
          </a:p>
          <a:p>
            <a:pPr algn="just"/>
            <a:r>
              <a:rPr lang="ru-RU" sz="2000" dirty="0" smtClean="0">
                <a:solidFill>
                  <a:schemeClr val="tx1"/>
                </a:solidFill>
              </a:rPr>
              <a:t>Формат </a:t>
            </a:r>
            <a:r>
              <a:rPr lang="ru-RU" sz="2000" dirty="0">
                <a:solidFill>
                  <a:schemeClr val="tx1"/>
                </a:solidFill>
              </a:rPr>
              <a:t>конкурсного мероприятия: разговор с экспертом. </a:t>
            </a:r>
            <a:endParaRPr lang="en-US" sz="2000" dirty="0" smtClean="0">
              <a:solidFill>
                <a:schemeClr val="tx1"/>
              </a:solidFill>
            </a:endParaRPr>
          </a:p>
          <a:p>
            <a:pPr fontAlgn="base"/>
            <a:endParaRPr lang="en-US" dirty="0" smtClean="0">
              <a:solidFill>
                <a:schemeClr val="tx1"/>
              </a:solidFill>
            </a:endParaRPr>
          </a:p>
          <a:p>
            <a:pPr algn="just" fontAlgn="base"/>
            <a:r>
              <a:rPr lang="ru-RU" sz="2000" b="1" dirty="0" smtClean="0">
                <a:solidFill>
                  <a:schemeClr val="accent6">
                    <a:lumMod val="50000"/>
                  </a:schemeClr>
                </a:solidFill>
              </a:rPr>
              <a:t>Критерии</a:t>
            </a:r>
            <a:r>
              <a:rPr lang="ru-RU" sz="2000" b="1" dirty="0">
                <a:solidFill>
                  <a:schemeClr val="accent6">
                    <a:lumMod val="50000"/>
                  </a:schemeClr>
                </a:solidFill>
              </a:rPr>
              <a:t>:</a:t>
            </a:r>
          </a:p>
          <a:p>
            <a:pPr marL="342900" lvl="0" indent="-342900" algn="just">
              <a:buFont typeface="Arial" panose="020B0604020202020204" pitchFamily="34" charset="0"/>
              <a:buChar char="•"/>
            </a:pPr>
            <a:r>
              <a:rPr lang="ru-RU" sz="2000" dirty="0">
                <a:solidFill>
                  <a:schemeClr val="tx1"/>
                </a:solidFill>
              </a:rPr>
              <a:t>быстрота мышления, способность обрабатывать информацию в ситуации острого дефицита времени;</a:t>
            </a:r>
          </a:p>
          <a:p>
            <a:pPr marL="342900" lvl="0" indent="-342900" algn="just">
              <a:buFont typeface="Arial" panose="020B0604020202020204" pitchFamily="34" charset="0"/>
              <a:buChar char="•"/>
            </a:pPr>
            <a:r>
              <a:rPr lang="ru-RU" sz="2000" dirty="0">
                <a:solidFill>
                  <a:schemeClr val="tx1"/>
                </a:solidFill>
              </a:rPr>
              <a:t>глубина мышления, способность эффективно анализировать сложную информацию, верно устанавливать причинно-следственные связи в неоднозначных условиях и при наличии множества вариантов решения; </a:t>
            </a:r>
          </a:p>
          <a:p>
            <a:pPr marL="342900" lvl="0" indent="-342900" algn="just" fontAlgn="base">
              <a:buFont typeface="Arial" panose="020B0604020202020204" pitchFamily="34" charset="0"/>
              <a:buChar char="•"/>
            </a:pPr>
            <a:r>
              <a:rPr lang="ru-RU" sz="2000" dirty="0">
                <a:solidFill>
                  <a:schemeClr val="tx1"/>
                </a:solidFill>
              </a:rPr>
              <a:t>способность находить контакт с новыми людьми, выстраивать отношения;</a:t>
            </a:r>
          </a:p>
          <a:p>
            <a:pPr marL="342900" lvl="0" indent="-342900" algn="just" fontAlgn="base">
              <a:buFont typeface="Arial" panose="020B0604020202020204" pitchFamily="34" charset="0"/>
              <a:buChar char="•"/>
            </a:pPr>
            <a:r>
              <a:rPr lang="ru-RU" sz="2000" dirty="0">
                <a:solidFill>
                  <a:schemeClr val="tx1"/>
                </a:solidFill>
              </a:rPr>
              <a:t>уверенное поведение в ситуации общения с экспертом;</a:t>
            </a:r>
          </a:p>
          <a:p>
            <a:pPr marL="342900" lvl="0" indent="-342900" algn="just" fontAlgn="base">
              <a:buFont typeface="Arial" panose="020B0604020202020204" pitchFamily="34" charset="0"/>
              <a:buChar char="•"/>
            </a:pPr>
            <a:r>
              <a:rPr lang="ru-RU" sz="2000" dirty="0">
                <a:solidFill>
                  <a:schemeClr val="tx1"/>
                </a:solidFill>
              </a:rPr>
              <a:t>творческий подход и способность найти нестандартное решение при обсуждении вопросов;</a:t>
            </a:r>
          </a:p>
          <a:p>
            <a:pPr marL="342900" lvl="0" indent="-342900" algn="just" fontAlgn="base">
              <a:buFont typeface="Arial" panose="020B0604020202020204" pitchFamily="34" charset="0"/>
              <a:buChar char="•"/>
            </a:pPr>
            <a:r>
              <a:rPr lang="ru-RU" sz="2000" dirty="0">
                <a:solidFill>
                  <a:schemeClr val="tx1"/>
                </a:solidFill>
              </a:rPr>
              <a:t>ориентация на амбициозные долгосрочные цели.</a:t>
            </a:r>
          </a:p>
          <a:p>
            <a:r>
              <a:rPr lang="ru-RU" sz="2000" dirty="0">
                <a:solidFill>
                  <a:schemeClr val="tx1"/>
                </a:solidFill>
              </a:rPr>
              <a:t> </a:t>
            </a:r>
          </a:p>
          <a:p>
            <a:pPr algn="just"/>
            <a:endParaRPr lang="ru-RU" sz="2000" dirty="0" smtClean="0">
              <a:solidFill>
                <a:schemeClr val="tx1"/>
              </a:solidFill>
            </a:endParaRPr>
          </a:p>
          <a:p>
            <a:pPr fontAlgn="base"/>
            <a:endParaRPr lang="ru-RU" sz="2000" b="1" dirty="0" smtClean="0">
              <a:solidFill>
                <a:schemeClr val="tx1"/>
              </a:solidFill>
            </a:endParaRPr>
          </a:p>
          <a:p>
            <a:pPr algn="ctr"/>
            <a:endParaRPr lang="ru-RU" sz="2000" b="1" dirty="0">
              <a:solidFill>
                <a:schemeClr val="accent6">
                  <a:lumMod val="50000"/>
                </a:schemeClr>
              </a:solidFill>
            </a:endParaRPr>
          </a:p>
          <a:p>
            <a:pPr algn="ctr"/>
            <a:endParaRPr lang="ru-RU" sz="2000" b="1" dirty="0" smtClean="0">
              <a:solidFill>
                <a:schemeClr val="accent6">
                  <a:lumMod val="50000"/>
                </a:schemeClr>
              </a:solidFill>
            </a:endParaRPr>
          </a:p>
          <a:p>
            <a:pPr algn="ctr"/>
            <a:endParaRPr lang="ru-RU" sz="2000" b="1" dirty="0">
              <a:solidFill>
                <a:schemeClr val="accent6">
                  <a:lumMod val="50000"/>
                </a:schemeClr>
              </a:solidFill>
            </a:endParaRPr>
          </a:p>
          <a:p>
            <a:pPr algn="ctr"/>
            <a:endParaRPr lang="ru-RU" sz="2000" b="1" dirty="0" smtClean="0">
              <a:solidFill>
                <a:schemeClr val="accent6">
                  <a:lumMod val="50000"/>
                </a:schemeClr>
              </a:solidFill>
            </a:endParaRPr>
          </a:p>
          <a:p>
            <a:pPr algn="ctr"/>
            <a:endParaRPr lang="ru-RU" sz="2000" b="1" dirty="0">
              <a:solidFill>
                <a:schemeClr val="accent6">
                  <a:lumMod val="50000"/>
                </a:schemeClr>
              </a:solidFill>
            </a:endParaRPr>
          </a:p>
          <a:p>
            <a:pPr algn="ctr"/>
            <a:endParaRPr lang="ru-RU" sz="2000" b="1" dirty="0" smtClean="0">
              <a:solidFill>
                <a:schemeClr val="accent6">
                  <a:lumMod val="50000"/>
                </a:schemeClr>
              </a:solidFill>
            </a:endParaRPr>
          </a:p>
          <a:p>
            <a:pPr algn="ctr"/>
            <a:endParaRPr lang="ru-RU" sz="2000" b="1" dirty="0">
              <a:solidFill>
                <a:schemeClr val="accent6">
                  <a:lumMod val="50000"/>
                </a:schemeClr>
              </a:solidFill>
            </a:endParaRPr>
          </a:p>
          <a:p>
            <a:pPr algn="ctr"/>
            <a:endParaRPr lang="ru-RU" sz="2000" b="1" dirty="0" smtClean="0">
              <a:solidFill>
                <a:schemeClr val="accent6">
                  <a:lumMod val="50000"/>
                </a:schemeClr>
              </a:solidFill>
            </a:endParaRPr>
          </a:p>
          <a:p>
            <a:pPr algn="ctr"/>
            <a:endParaRPr lang="ru-RU" sz="2000" b="1" dirty="0">
              <a:solidFill>
                <a:schemeClr val="accent6">
                  <a:lumMod val="50000"/>
                </a:schemeClr>
              </a:solidFill>
            </a:endParaRPr>
          </a:p>
          <a:p>
            <a:pPr algn="ctr"/>
            <a:endParaRPr lang="ru-RU" sz="2000" b="1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181407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Департамент общего образования Томской области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513" y="143830"/>
            <a:ext cx="1167361" cy="10709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2810686" y="143830"/>
            <a:ext cx="9212316" cy="90534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accent6">
                    <a:lumMod val="50000"/>
                  </a:schemeClr>
                </a:solidFill>
              </a:rPr>
              <a:t>Региональный конкурс руководителей образовательных организаций </a:t>
            </a:r>
          </a:p>
          <a:p>
            <a:pPr algn="ctr"/>
            <a:r>
              <a:rPr lang="ru-RU" sz="3200" b="1" dirty="0" smtClean="0">
                <a:solidFill>
                  <a:schemeClr val="accent6">
                    <a:lumMod val="50000"/>
                  </a:schemeClr>
                </a:solidFill>
              </a:rPr>
              <a:t>«Лидер образовательной организации»</a:t>
            </a:r>
            <a:endParaRPr lang="ru-RU" sz="32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17694" y="1331847"/>
            <a:ext cx="11905308" cy="542203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 b="1" dirty="0" smtClean="0">
              <a:solidFill>
                <a:schemeClr val="accent6">
                  <a:lumMod val="50000"/>
                </a:schemeClr>
              </a:solidFill>
            </a:endParaRPr>
          </a:p>
          <a:p>
            <a:pPr algn="ctr"/>
            <a:endParaRPr lang="ru-RU" sz="2000" b="1" dirty="0">
              <a:solidFill>
                <a:schemeClr val="accent6">
                  <a:lumMod val="50000"/>
                </a:schemeClr>
              </a:solidFill>
            </a:endParaRPr>
          </a:p>
          <a:p>
            <a:pPr algn="ctr"/>
            <a:endParaRPr lang="ru-RU" sz="2000" b="1" dirty="0" smtClean="0">
              <a:solidFill>
                <a:schemeClr val="accent6">
                  <a:lumMod val="50000"/>
                </a:schemeClr>
              </a:solidFill>
            </a:endParaRPr>
          </a:p>
          <a:p>
            <a:pPr algn="ctr"/>
            <a:endParaRPr lang="ru-RU" sz="2000" b="1" dirty="0">
              <a:solidFill>
                <a:schemeClr val="accent6">
                  <a:lumMod val="50000"/>
                </a:schemeClr>
              </a:solidFill>
            </a:endParaRPr>
          </a:p>
          <a:p>
            <a:pPr algn="ctr"/>
            <a:endParaRPr lang="ru-RU" sz="2000" b="1" dirty="0" smtClean="0">
              <a:solidFill>
                <a:schemeClr val="accent6">
                  <a:lumMod val="50000"/>
                </a:schemeClr>
              </a:solidFill>
            </a:endParaRPr>
          </a:p>
          <a:p>
            <a:pPr algn="ctr"/>
            <a:endParaRPr lang="ru-RU" sz="2000" b="1" dirty="0">
              <a:solidFill>
                <a:schemeClr val="accent6">
                  <a:lumMod val="50000"/>
                </a:schemeClr>
              </a:solidFill>
            </a:endParaRPr>
          </a:p>
          <a:p>
            <a:pPr algn="ctr"/>
            <a:endParaRPr lang="ru-RU" sz="2000" b="1" dirty="0" smtClean="0">
              <a:solidFill>
                <a:schemeClr val="accent6">
                  <a:lumMod val="50000"/>
                </a:schemeClr>
              </a:solidFill>
            </a:endParaRPr>
          </a:p>
          <a:p>
            <a:pPr algn="ctr"/>
            <a:r>
              <a:rPr lang="ru-RU" sz="2000" b="1" dirty="0" smtClean="0">
                <a:solidFill>
                  <a:schemeClr val="accent6">
                    <a:lumMod val="50000"/>
                  </a:schemeClr>
                </a:solidFill>
              </a:rPr>
              <a:t>ПОРЯДОК ВЫДВИЖЕНИЯ КОНКУРСАНТА</a:t>
            </a:r>
          </a:p>
          <a:p>
            <a:pPr lvl="0" algn="just">
              <a:lnSpc>
                <a:spcPct val="120000"/>
              </a:lnSpc>
            </a:pPr>
            <a:r>
              <a:rPr lang="ru-RU" sz="15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 муниципальном уровне назначается </a:t>
            </a:r>
            <a:r>
              <a:rPr lang="ru-RU" sz="1500" dirty="0" smtClean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координатор конкурса</a:t>
            </a:r>
          </a:p>
          <a:p>
            <a:pPr lvl="0" algn="just">
              <a:lnSpc>
                <a:spcPct val="120000"/>
              </a:lnSpc>
            </a:pPr>
            <a:r>
              <a:rPr lang="ru-RU" sz="1500" dirty="0" smtClean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</a:t>
            </a:r>
            <a:r>
              <a:rPr lang="ru-RU" sz="15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Перечень документов для рассмотрения  на заседании МГОС/ГОС:</a:t>
            </a:r>
          </a:p>
          <a:p>
            <a:pPr marL="342900" lvl="0" indent="-342900" algn="just">
              <a:lnSpc>
                <a:spcPct val="120000"/>
              </a:lnSpc>
              <a:spcBef>
                <a:spcPts val="0"/>
              </a:spcBef>
              <a:buFont typeface="Symbol" panose="05050102010706020507" pitchFamily="18" charset="2"/>
              <a:buChar char=""/>
            </a:pPr>
            <a:r>
              <a:rPr lang="ru-RU" sz="15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Представление </a:t>
            </a:r>
            <a:r>
              <a:rPr lang="ru-RU" sz="1500" dirty="0" smtClean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 заявка </a:t>
            </a:r>
            <a:r>
              <a:rPr lang="ru-RU" sz="15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 рассмотрение кандидатуры для участия в региональном Конкурсе;</a:t>
            </a:r>
          </a:p>
          <a:p>
            <a:pPr marL="342900" lvl="0" indent="-342900" algn="just">
              <a:lnSpc>
                <a:spcPct val="120000"/>
              </a:lnSpc>
              <a:spcBef>
                <a:spcPts val="0"/>
              </a:spcBef>
              <a:buFont typeface="Symbol" panose="05050102010706020507" pitchFamily="18" charset="2"/>
              <a:buChar char=""/>
            </a:pPr>
            <a:r>
              <a:rPr lang="ru-RU" sz="15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Конкурсные материалы.</a:t>
            </a:r>
          </a:p>
          <a:p>
            <a:pPr lvl="0" algn="just">
              <a:lnSpc>
                <a:spcPct val="120000"/>
              </a:lnSpc>
            </a:pPr>
            <a:r>
              <a:rPr lang="ru-RU" sz="1500" dirty="0" smtClean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ru-RU" sz="15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МГОС/ГОС рассматривает документы участника и оформляет протоколом решение о выдвижении участника на Конкурс </a:t>
            </a:r>
            <a:r>
              <a:rPr lang="ru-RU" sz="1500" dirty="0" smtClean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Оформляются </a:t>
            </a:r>
            <a:r>
              <a:rPr lang="ru-RU" sz="15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для участника Конкурса следующие документы:</a:t>
            </a:r>
          </a:p>
          <a:p>
            <a:pPr marL="342900" lvl="0" indent="-342900" algn="just">
              <a:lnSpc>
                <a:spcPct val="120000"/>
              </a:lnSpc>
              <a:spcBef>
                <a:spcPts val="0"/>
              </a:spcBef>
              <a:buFont typeface="Symbol" panose="05050102010706020507" pitchFamily="18" charset="2"/>
              <a:buChar char=""/>
            </a:pPr>
            <a:r>
              <a:rPr lang="ru-RU" sz="15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Выписка из решения МГОС/ГОС о выдвижении __________ на региональный конкурс ____________  (подпись председателя и секретаря);</a:t>
            </a:r>
          </a:p>
          <a:p>
            <a:pPr marL="342900" lvl="0" indent="-342900" algn="just">
              <a:lnSpc>
                <a:spcPct val="120000"/>
              </a:lnSpc>
              <a:spcBef>
                <a:spcPts val="0"/>
              </a:spcBef>
              <a:buFont typeface="Symbol" panose="05050102010706020507" pitchFamily="18" charset="2"/>
              <a:buChar char=""/>
            </a:pPr>
            <a:r>
              <a:rPr lang="ru-RU" sz="15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Письмо-подтверждение, подписанное председателем и секретарем МГОС/ГОС.</a:t>
            </a:r>
          </a:p>
          <a:p>
            <a:pPr lvl="0" algn="just">
              <a:lnSpc>
                <a:spcPct val="120000"/>
              </a:lnSpc>
            </a:pPr>
            <a:r>
              <a:rPr lang="ru-RU" sz="1500" dirty="0" smtClean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</a:t>
            </a:r>
            <a:r>
              <a:rPr lang="ru-RU" sz="15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Конкурсант формирует папку конкурсных документов и материалов  и по описи передаёт муниципальному оператору Конкурса :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ru-RU" sz="1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представление и заявку от муниципального органа, осуществляющего управление в сфере образования/образовательной организации, подведомственной Департаменту общего </a:t>
            </a:r>
            <a:r>
              <a:rPr lang="ru-RU" sz="15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образования;</a:t>
            </a:r>
            <a:endParaRPr lang="ru-RU" sz="15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ru-RU" sz="1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выписку из протокола решения заседания МГОС/ГОС о выдвижении данного участника на Конкурс;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ru-RU" sz="1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письмо-подтверждение </a:t>
            </a:r>
            <a:r>
              <a:rPr lang="ru-RU" sz="15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МГОС/ГОС;</a:t>
            </a:r>
            <a:endParaRPr lang="ru-RU" sz="15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ru-RU" sz="1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согласие на обработку персональных данных участника в формате </a:t>
            </a:r>
            <a:r>
              <a:rPr lang="ru-RU" sz="15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pdf</a:t>
            </a:r>
            <a:r>
              <a:rPr lang="ru-RU" sz="1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(Приложение 4);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ru-RU" sz="1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электронное портфолио конкурсанта в формате </a:t>
            </a:r>
            <a:r>
              <a:rPr lang="ru-RU" sz="15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pdf</a:t>
            </a:r>
            <a:r>
              <a:rPr lang="ru-RU" sz="1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(не более 12 стр.);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ru-RU" sz="1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ссылку на видеоролик «Я директор (заведующий)», размещенный на Интернет-ресурсе (блог, веб-страница, сайт образовательной организации и др.);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ru-RU" sz="1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цветную фотографию участника Конкурса (жанровая в формате.</a:t>
            </a:r>
            <a:r>
              <a:rPr lang="en-US" sz="15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jp</a:t>
            </a:r>
            <a:r>
              <a:rPr lang="ru-RU" sz="1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</a:t>
            </a:r>
            <a:r>
              <a:rPr lang="en-US" sz="1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</a:t>
            </a:r>
            <a:r>
              <a:rPr lang="ru-RU" sz="1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</a:p>
          <a:p>
            <a:pPr lvl="0" algn="just">
              <a:lnSpc>
                <a:spcPct val="120000"/>
              </a:lnSpc>
            </a:pPr>
            <a:r>
              <a:rPr lang="ru-RU" sz="1500" dirty="0" smtClean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4</a:t>
            </a:r>
            <a:r>
              <a:rPr lang="ru-RU" sz="15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Муниципальный оператор передаёт документы и конкурсные материалы конкурсантов от муниципального образования региональному Оператору </a:t>
            </a:r>
            <a:r>
              <a:rPr lang="ru-RU" sz="1500" dirty="0" smtClean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Конкурса. </a:t>
            </a:r>
            <a:endParaRPr lang="ru-RU" sz="1500" dirty="0">
              <a:solidFill>
                <a:schemeClr val="tx1"/>
              </a:solidFill>
            </a:endParaRPr>
          </a:p>
          <a:p>
            <a:pPr algn="just"/>
            <a:endParaRPr lang="ru-RU" sz="1100" b="1" dirty="0" smtClean="0">
              <a:solidFill>
                <a:schemeClr val="tx1"/>
              </a:solidFill>
            </a:endParaRPr>
          </a:p>
          <a:p>
            <a:pPr algn="ctr"/>
            <a:endParaRPr lang="ru-RU" sz="1100" b="1" dirty="0" smtClean="0">
              <a:solidFill>
                <a:schemeClr val="tx1"/>
              </a:solidFill>
            </a:endParaRPr>
          </a:p>
          <a:p>
            <a:pPr algn="ctr"/>
            <a:endParaRPr lang="ru-RU" sz="1100" b="1" dirty="0">
              <a:solidFill>
                <a:schemeClr val="tx1"/>
              </a:solidFill>
            </a:endParaRPr>
          </a:p>
          <a:p>
            <a:pPr algn="ctr"/>
            <a:endParaRPr lang="ru-RU" sz="1100" b="1" dirty="0" smtClean="0">
              <a:solidFill>
                <a:schemeClr val="tx1"/>
              </a:solidFill>
            </a:endParaRPr>
          </a:p>
          <a:p>
            <a:pPr algn="ctr"/>
            <a:endParaRPr lang="ru-RU" sz="1100" b="1" dirty="0">
              <a:solidFill>
                <a:schemeClr val="tx1"/>
              </a:solidFill>
            </a:endParaRPr>
          </a:p>
          <a:p>
            <a:pPr algn="ctr"/>
            <a:endParaRPr lang="ru-RU" sz="1100" b="1" dirty="0" smtClean="0">
              <a:solidFill>
                <a:schemeClr val="tx1"/>
              </a:solidFill>
            </a:endParaRPr>
          </a:p>
          <a:p>
            <a:pPr algn="ctr"/>
            <a:endParaRPr lang="ru-RU" sz="1100" b="1" dirty="0">
              <a:solidFill>
                <a:schemeClr val="tx1"/>
              </a:solidFill>
            </a:endParaRPr>
          </a:p>
          <a:p>
            <a:pPr algn="ctr"/>
            <a:endParaRPr lang="ru-RU" sz="1100" b="1" dirty="0" smtClean="0">
              <a:solidFill>
                <a:schemeClr val="tx1"/>
              </a:solidFill>
            </a:endParaRPr>
          </a:p>
          <a:p>
            <a:pPr algn="ctr"/>
            <a:endParaRPr lang="ru-RU" sz="1100" b="1" dirty="0">
              <a:solidFill>
                <a:schemeClr val="tx1"/>
              </a:solidFill>
            </a:endParaRPr>
          </a:p>
          <a:p>
            <a:pPr algn="ctr"/>
            <a:endParaRPr lang="ru-RU" sz="1100" b="1" dirty="0" smtClean="0">
              <a:solidFill>
                <a:schemeClr val="tx1"/>
              </a:solidFill>
            </a:endParaRPr>
          </a:p>
          <a:p>
            <a:pPr algn="ctr"/>
            <a:endParaRPr lang="ru-RU" sz="1100" b="1" dirty="0">
              <a:solidFill>
                <a:schemeClr val="tx1"/>
              </a:solidFill>
            </a:endParaRPr>
          </a:p>
          <a:p>
            <a:pPr algn="ctr"/>
            <a:endParaRPr lang="ru-RU" sz="11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565596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Департамент общего образования Томской области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513" y="143830"/>
            <a:ext cx="1167361" cy="10709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2810686" y="143830"/>
            <a:ext cx="9212316" cy="90534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accent6">
                    <a:lumMod val="50000"/>
                  </a:schemeClr>
                </a:solidFill>
              </a:rPr>
              <a:t>Региональный конкурс руководителей образовательных организаций </a:t>
            </a:r>
          </a:p>
          <a:p>
            <a:pPr algn="ctr"/>
            <a:r>
              <a:rPr lang="ru-RU" sz="3200" b="1" dirty="0" smtClean="0">
                <a:solidFill>
                  <a:schemeClr val="accent6">
                    <a:lumMod val="50000"/>
                  </a:schemeClr>
                </a:solidFill>
              </a:rPr>
              <a:t>«Лидер образовательной организации»</a:t>
            </a:r>
            <a:endParaRPr lang="ru-RU" sz="32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17694" y="1296678"/>
            <a:ext cx="11905308" cy="542203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 b="1" dirty="0" smtClean="0">
              <a:solidFill>
                <a:schemeClr val="accent6">
                  <a:lumMod val="50000"/>
                </a:schemeClr>
              </a:solidFill>
            </a:endParaRPr>
          </a:p>
          <a:p>
            <a:pPr algn="ctr"/>
            <a:endParaRPr lang="ru-RU" sz="2000" b="1" dirty="0">
              <a:solidFill>
                <a:schemeClr val="accent6">
                  <a:lumMod val="50000"/>
                </a:schemeClr>
              </a:solidFill>
            </a:endParaRPr>
          </a:p>
          <a:p>
            <a:pPr algn="ctr"/>
            <a:endParaRPr lang="ru-RU" sz="2000" b="1" dirty="0" smtClean="0">
              <a:solidFill>
                <a:schemeClr val="accent6">
                  <a:lumMod val="50000"/>
                </a:schemeClr>
              </a:solidFill>
            </a:endParaRPr>
          </a:p>
          <a:p>
            <a:pPr algn="ctr"/>
            <a:endParaRPr lang="ru-RU" sz="2000" b="1" dirty="0">
              <a:solidFill>
                <a:schemeClr val="accent6">
                  <a:lumMod val="50000"/>
                </a:schemeClr>
              </a:solidFill>
            </a:endParaRPr>
          </a:p>
          <a:p>
            <a:pPr algn="ctr"/>
            <a:endParaRPr lang="ru-RU" sz="2000" b="1" dirty="0" smtClean="0">
              <a:solidFill>
                <a:schemeClr val="accent6">
                  <a:lumMod val="50000"/>
                </a:schemeClr>
              </a:solidFill>
            </a:endParaRPr>
          </a:p>
          <a:p>
            <a:pPr algn="ctr"/>
            <a:endParaRPr lang="ru-RU" sz="2000" b="1" dirty="0">
              <a:solidFill>
                <a:schemeClr val="accent6">
                  <a:lumMod val="50000"/>
                </a:schemeClr>
              </a:solidFill>
            </a:endParaRPr>
          </a:p>
          <a:p>
            <a:pPr algn="ctr"/>
            <a:endParaRPr lang="ru-RU" sz="2000" b="1" dirty="0" smtClean="0">
              <a:solidFill>
                <a:schemeClr val="accent6">
                  <a:lumMod val="50000"/>
                </a:schemeClr>
              </a:solidFill>
            </a:endParaRPr>
          </a:p>
          <a:p>
            <a:pPr algn="ctr"/>
            <a:endParaRPr lang="ru-RU" sz="2000" b="1" dirty="0">
              <a:solidFill>
                <a:schemeClr val="accent6">
                  <a:lumMod val="50000"/>
                </a:schemeClr>
              </a:solidFill>
            </a:endParaRPr>
          </a:p>
          <a:p>
            <a:pPr algn="ctr"/>
            <a:endParaRPr lang="ru-RU" sz="2000" b="1" dirty="0" smtClean="0">
              <a:solidFill>
                <a:schemeClr val="accent6">
                  <a:lumMod val="50000"/>
                </a:schemeClr>
              </a:solidFill>
            </a:endParaRPr>
          </a:p>
          <a:p>
            <a:pPr algn="ctr"/>
            <a:endParaRPr lang="ru-RU" sz="2000" b="1" dirty="0" smtClean="0">
              <a:solidFill>
                <a:schemeClr val="accent6">
                  <a:lumMod val="50000"/>
                </a:schemeClr>
              </a:solidFill>
            </a:endParaRPr>
          </a:p>
          <a:p>
            <a:pPr algn="ctr"/>
            <a:endParaRPr lang="ru-RU" sz="2800" b="1" dirty="0" smtClean="0">
              <a:solidFill>
                <a:schemeClr val="accent6">
                  <a:lumMod val="50000"/>
                </a:schemeClr>
              </a:solidFill>
            </a:endParaRPr>
          </a:p>
          <a:p>
            <a:pPr algn="ctr"/>
            <a:r>
              <a:rPr lang="ru-RU" sz="2800" b="1" dirty="0" smtClean="0">
                <a:solidFill>
                  <a:schemeClr val="accent6">
                    <a:lumMod val="50000"/>
                  </a:schemeClr>
                </a:solidFill>
              </a:rPr>
              <a:t>ФИНАНСИРОВАНИЕ МЕРОПРИЯТИЯ</a:t>
            </a:r>
          </a:p>
          <a:p>
            <a:pPr algn="ctr"/>
            <a:endParaRPr lang="ru-RU" sz="2000" b="1" dirty="0" smtClean="0">
              <a:solidFill>
                <a:schemeClr val="accent6">
                  <a:lumMod val="50000"/>
                </a:schemeClr>
              </a:solidFill>
            </a:endParaRPr>
          </a:p>
          <a:p>
            <a:pPr algn="just"/>
            <a:r>
              <a:rPr lang="ru-RU" sz="2800" dirty="0" smtClean="0">
                <a:solidFill>
                  <a:schemeClr val="tx1"/>
                </a:solidFill>
              </a:rPr>
              <a:t>Постановление Губернатора Томской области от 26.03.2020 № 25 «О премиях Губернатора Томской области лучшим педагогическим и руководящим работникам в сфере общего и дополнительного образования Томской области»</a:t>
            </a:r>
          </a:p>
          <a:p>
            <a:pPr algn="just"/>
            <a:r>
              <a:rPr lang="ru-RU" sz="2800" dirty="0" smtClean="0">
                <a:solidFill>
                  <a:schemeClr val="tx1"/>
                </a:solidFill>
              </a:rPr>
              <a:t>п.11  </a:t>
            </a:r>
          </a:p>
          <a:p>
            <a:pPr algn="just"/>
            <a:r>
              <a:rPr lang="ru-RU" sz="2800" dirty="0" smtClean="0">
                <a:solidFill>
                  <a:schemeClr val="tx1"/>
                </a:solidFill>
              </a:rPr>
              <a:t>3 премии –  по 120 тыс. руб. – победителям в каждой номинации</a:t>
            </a:r>
          </a:p>
          <a:p>
            <a:pPr algn="just"/>
            <a:r>
              <a:rPr lang="ru-RU" sz="2800" dirty="0" smtClean="0">
                <a:solidFill>
                  <a:schemeClr val="tx1"/>
                </a:solidFill>
              </a:rPr>
              <a:t>6 </a:t>
            </a:r>
            <a:r>
              <a:rPr lang="ru-RU" sz="2800" dirty="0">
                <a:solidFill>
                  <a:schemeClr val="tx1"/>
                </a:solidFill>
              </a:rPr>
              <a:t>премий - по 100 тыс. руб</a:t>
            </a:r>
            <a:r>
              <a:rPr lang="ru-RU" sz="2800" dirty="0" smtClean="0">
                <a:solidFill>
                  <a:schemeClr val="tx1"/>
                </a:solidFill>
              </a:rPr>
              <a:t>. - 2-3 место в каждой номинации</a:t>
            </a:r>
          </a:p>
          <a:p>
            <a:pPr algn="just"/>
            <a:r>
              <a:rPr lang="ru-RU" sz="2800" dirty="0" smtClean="0">
                <a:solidFill>
                  <a:schemeClr val="tx1"/>
                </a:solidFill>
              </a:rPr>
              <a:t>14 премий – по 50 тыс. руб. – 4-10 место номинации «Директор школы», «Заведующий детского сада».</a:t>
            </a:r>
          </a:p>
          <a:p>
            <a:pPr algn="ctr"/>
            <a:endParaRPr lang="ru-RU" sz="2000" dirty="0" smtClean="0">
              <a:solidFill>
                <a:schemeClr val="tx1"/>
              </a:solidFill>
            </a:endParaRPr>
          </a:p>
          <a:p>
            <a:pPr algn="ctr"/>
            <a:endParaRPr lang="ru-RU" sz="2000" b="1" dirty="0" smtClean="0">
              <a:solidFill>
                <a:schemeClr val="accent6">
                  <a:lumMod val="50000"/>
                </a:schemeClr>
              </a:solidFill>
            </a:endParaRPr>
          </a:p>
          <a:p>
            <a:pPr algn="ctr"/>
            <a:endParaRPr lang="ru-RU" sz="2000" b="1" dirty="0" smtClean="0">
              <a:solidFill>
                <a:schemeClr val="accent6">
                  <a:lumMod val="50000"/>
                </a:schemeClr>
              </a:solidFill>
            </a:endParaRPr>
          </a:p>
          <a:p>
            <a:pPr algn="ctr"/>
            <a:endParaRPr lang="ru-RU" sz="2000" b="1" dirty="0">
              <a:solidFill>
                <a:schemeClr val="accent6">
                  <a:lumMod val="50000"/>
                </a:schemeClr>
              </a:solidFill>
            </a:endParaRPr>
          </a:p>
          <a:p>
            <a:pPr algn="ctr"/>
            <a:endParaRPr lang="ru-RU" sz="2000" b="1" dirty="0" smtClean="0">
              <a:solidFill>
                <a:schemeClr val="accent6">
                  <a:lumMod val="50000"/>
                </a:schemeClr>
              </a:solidFill>
            </a:endParaRPr>
          </a:p>
          <a:p>
            <a:pPr algn="ctr"/>
            <a:endParaRPr lang="ru-RU" sz="2000" b="1" dirty="0">
              <a:solidFill>
                <a:schemeClr val="accent6">
                  <a:lumMod val="50000"/>
                </a:schemeClr>
              </a:solidFill>
            </a:endParaRPr>
          </a:p>
          <a:p>
            <a:pPr algn="ctr"/>
            <a:endParaRPr lang="ru-RU" sz="2000" b="1" dirty="0" smtClean="0">
              <a:solidFill>
                <a:schemeClr val="accent6">
                  <a:lumMod val="50000"/>
                </a:schemeClr>
              </a:solidFill>
            </a:endParaRPr>
          </a:p>
          <a:p>
            <a:pPr algn="ctr"/>
            <a:endParaRPr lang="ru-RU" sz="2000" b="1" dirty="0">
              <a:solidFill>
                <a:schemeClr val="accent6">
                  <a:lumMod val="50000"/>
                </a:schemeClr>
              </a:solidFill>
            </a:endParaRPr>
          </a:p>
          <a:p>
            <a:pPr algn="ctr"/>
            <a:endParaRPr lang="ru-RU" sz="2000" b="1" dirty="0" smtClean="0">
              <a:solidFill>
                <a:schemeClr val="accent6">
                  <a:lumMod val="50000"/>
                </a:schemeClr>
              </a:solidFill>
            </a:endParaRPr>
          </a:p>
          <a:p>
            <a:pPr algn="ctr"/>
            <a:endParaRPr lang="ru-RU" sz="2000" b="1" dirty="0">
              <a:solidFill>
                <a:schemeClr val="accent6">
                  <a:lumMod val="50000"/>
                </a:schemeClr>
              </a:solidFill>
            </a:endParaRPr>
          </a:p>
          <a:p>
            <a:pPr algn="ctr"/>
            <a:endParaRPr lang="ru-RU" sz="2000" b="1" dirty="0" smtClean="0">
              <a:solidFill>
                <a:schemeClr val="accent6">
                  <a:lumMod val="50000"/>
                </a:schemeClr>
              </a:solidFill>
            </a:endParaRPr>
          </a:p>
          <a:p>
            <a:pPr algn="ctr"/>
            <a:endParaRPr lang="ru-RU" sz="2000" b="1" dirty="0">
              <a:solidFill>
                <a:schemeClr val="accent6">
                  <a:lumMod val="50000"/>
                </a:schemeClr>
              </a:solidFill>
            </a:endParaRPr>
          </a:p>
          <a:p>
            <a:pPr algn="ctr"/>
            <a:endParaRPr lang="ru-RU" sz="2000" b="1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416596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Мотивирующие цитаты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57334" y="2592936"/>
            <a:ext cx="6608471" cy="41302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s://mirpozitiva.ru/wp-content/uploads/2019/11/1495041790_018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405" y="97020"/>
            <a:ext cx="6608471" cy="39386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Работа в Германии. Рекрутинговая компания Успешный человек - Posts |  Facebook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595779">
            <a:off x="847144" y="3568192"/>
            <a:ext cx="3596882" cy="26941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0211349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Департамент общего образования Томской области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513" y="143830"/>
            <a:ext cx="1167361" cy="10709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2810686" y="143830"/>
            <a:ext cx="9212316" cy="90534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accent6">
                    <a:lumMod val="50000"/>
                  </a:schemeClr>
                </a:solidFill>
              </a:rPr>
              <a:t>Региональный конкурс руководителей образовательных организаций </a:t>
            </a:r>
          </a:p>
          <a:p>
            <a:pPr algn="ctr"/>
            <a:r>
              <a:rPr lang="ru-RU" sz="3600" b="1" dirty="0" smtClean="0">
                <a:solidFill>
                  <a:schemeClr val="accent6">
                    <a:lumMod val="50000"/>
                  </a:schemeClr>
                </a:solidFill>
              </a:rPr>
              <a:t>«Лидер образовательной организации»</a:t>
            </a:r>
            <a:endParaRPr lang="ru-RU" sz="36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17694" y="1349954"/>
            <a:ext cx="11905308" cy="542203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000" b="1" dirty="0" smtClean="0">
                <a:solidFill>
                  <a:schemeClr val="accent6">
                    <a:lumMod val="50000"/>
                  </a:schemeClr>
                </a:solidFill>
              </a:rPr>
              <a:t>СПАСИБО ЗА ВНИМАНИЕ!</a:t>
            </a:r>
          </a:p>
          <a:p>
            <a:pPr algn="ctr"/>
            <a:r>
              <a:rPr lang="ru-RU" sz="6000" b="1" dirty="0" smtClean="0">
                <a:solidFill>
                  <a:schemeClr val="accent6">
                    <a:lumMod val="50000"/>
                  </a:schemeClr>
                </a:solidFill>
              </a:rPr>
              <a:t>ВСЕМ ТВОРЧЕСКИХ УСПЕХОВ!</a:t>
            </a:r>
          </a:p>
          <a:p>
            <a:pPr algn="ctr"/>
            <a:endParaRPr lang="ru-RU" sz="6000" b="1" dirty="0" smtClean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8247707" y="5097101"/>
            <a:ext cx="3478453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dirty="0" smtClean="0"/>
              <a:t>Плотникова Наталья Николаевна,</a:t>
            </a:r>
          </a:p>
          <a:p>
            <a:pPr fontAlgn="base"/>
            <a:r>
              <a:rPr lang="ru-RU" sz="1600" dirty="0" smtClean="0"/>
              <a:t>заведующий кафедрой </a:t>
            </a:r>
            <a:r>
              <a:rPr lang="ru-RU" sz="1600" dirty="0" err="1" smtClean="0"/>
              <a:t>УиЭО</a:t>
            </a:r>
            <a:r>
              <a:rPr lang="ru-RU" sz="1600" dirty="0" smtClean="0"/>
              <a:t>, </a:t>
            </a:r>
            <a:r>
              <a:rPr lang="ru-RU" sz="1600" dirty="0" err="1"/>
              <a:t>к.пед.н</a:t>
            </a:r>
            <a:r>
              <a:rPr lang="ru-RU" sz="1600" dirty="0"/>
              <a:t>.</a:t>
            </a:r>
          </a:p>
          <a:p>
            <a:pPr fontAlgn="base"/>
            <a:r>
              <a:rPr lang="ru-RU" sz="1600" dirty="0" smtClean="0"/>
              <a:t>+</a:t>
            </a:r>
            <a:r>
              <a:rPr lang="ru-RU" sz="1600" dirty="0"/>
              <a:t>7 (3822) 90-20-43</a:t>
            </a:r>
          </a:p>
          <a:p>
            <a:pPr fontAlgn="base"/>
            <a:r>
              <a:rPr lang="ru-RU" sz="1600" dirty="0"/>
              <a:t> </a:t>
            </a:r>
            <a:r>
              <a:rPr lang="ru-RU" sz="1600" dirty="0">
                <a:solidFill>
                  <a:schemeClr val="accent6">
                    <a:lumMod val="50000"/>
                  </a:schemeClr>
                </a:solidFill>
                <a:hlinkClick r:id="rId3"/>
              </a:rPr>
              <a:t>natali_1973@sibmail.com</a:t>
            </a:r>
            <a:endParaRPr lang="ru-RU" sz="1600" dirty="0">
              <a:solidFill>
                <a:schemeClr val="accent6">
                  <a:lumMod val="50000"/>
                </a:schemeClr>
              </a:solidFill>
            </a:endParaRPr>
          </a:p>
          <a:p>
            <a:pPr fontAlgn="base"/>
            <a:r>
              <a:rPr lang="ru-RU" sz="1600" dirty="0">
                <a:solidFill>
                  <a:schemeClr val="accent6">
                    <a:lumMod val="50000"/>
                  </a:schemeClr>
                </a:solidFill>
              </a:rPr>
              <a:t> </a:t>
            </a:r>
            <a:r>
              <a:rPr lang="ru-RU" sz="1600" dirty="0"/>
              <a:t>205</a:t>
            </a:r>
          </a:p>
          <a:p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40888004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Департамент общего образования Томской области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2434" y="167053"/>
            <a:ext cx="2156475" cy="19784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2872589" y="144397"/>
            <a:ext cx="8600792" cy="62872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accent6">
                    <a:lumMod val="50000"/>
                  </a:schemeClr>
                </a:solidFill>
              </a:rPr>
              <a:t>Региональный конкурс руководителей образовательных организаций </a:t>
            </a:r>
          </a:p>
          <a:p>
            <a:pPr algn="ctr"/>
            <a:r>
              <a:rPr lang="ru-RU" sz="2000" b="1" dirty="0" smtClean="0">
                <a:solidFill>
                  <a:schemeClr val="accent6">
                    <a:lumMod val="50000"/>
                  </a:schemeClr>
                </a:solidFill>
              </a:rPr>
              <a:t>«Лидер образовательной организации 2020»</a:t>
            </a:r>
            <a:endParaRPr lang="ru-RU" sz="20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59301" y="2304933"/>
            <a:ext cx="6713000" cy="149334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2400" dirty="0">
                <a:solidFill>
                  <a:schemeClr val="tx1"/>
                </a:solidFill>
              </a:rPr>
              <a:t>Количественный состав  участников Конкурса: </a:t>
            </a:r>
          </a:p>
          <a:p>
            <a:pPr algn="just"/>
            <a:r>
              <a:rPr lang="ru-RU" sz="2400" dirty="0">
                <a:solidFill>
                  <a:schemeClr val="tx1"/>
                </a:solidFill>
              </a:rPr>
              <a:t>заочный этап – </a:t>
            </a:r>
            <a:r>
              <a:rPr lang="ru-RU" sz="2400" b="1" dirty="0">
                <a:solidFill>
                  <a:schemeClr val="tx1"/>
                </a:solidFill>
              </a:rPr>
              <a:t>33 человека </a:t>
            </a:r>
          </a:p>
          <a:p>
            <a:pPr algn="just"/>
            <a:r>
              <a:rPr lang="ru-RU" sz="2400" dirty="0">
                <a:solidFill>
                  <a:schemeClr val="tx1"/>
                </a:solidFill>
              </a:rPr>
              <a:t>очный этап – </a:t>
            </a:r>
            <a:r>
              <a:rPr lang="ru-RU" sz="2400" b="1" dirty="0">
                <a:solidFill>
                  <a:schemeClr val="tx1"/>
                </a:solidFill>
              </a:rPr>
              <a:t>31 человек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259300" y="4083909"/>
            <a:ext cx="6713001" cy="254549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2400" dirty="0">
                <a:solidFill>
                  <a:schemeClr val="tx1"/>
                </a:solidFill>
              </a:rPr>
              <a:t>Количественный состав  участников </a:t>
            </a:r>
            <a:r>
              <a:rPr lang="ru-RU" sz="2400" dirty="0" smtClean="0">
                <a:solidFill>
                  <a:schemeClr val="tx1"/>
                </a:solidFill>
              </a:rPr>
              <a:t>Конкурса по номинациям (очный этап): </a:t>
            </a:r>
          </a:p>
          <a:p>
            <a:pPr algn="just"/>
            <a:r>
              <a:rPr lang="ru-RU" sz="2400" dirty="0" smtClean="0">
                <a:solidFill>
                  <a:schemeClr val="tx1"/>
                </a:solidFill>
              </a:rPr>
              <a:t>«Директор школы» – </a:t>
            </a:r>
            <a:r>
              <a:rPr lang="ru-RU" sz="2400" b="1" dirty="0" smtClean="0">
                <a:solidFill>
                  <a:schemeClr val="tx1"/>
                </a:solidFill>
              </a:rPr>
              <a:t>12 человек</a:t>
            </a:r>
          </a:p>
          <a:p>
            <a:pPr algn="just"/>
            <a:r>
              <a:rPr lang="ru-RU" sz="2400" dirty="0" smtClean="0">
                <a:solidFill>
                  <a:schemeClr val="tx1"/>
                </a:solidFill>
              </a:rPr>
              <a:t>«Заведующий детского сада» – </a:t>
            </a:r>
            <a:r>
              <a:rPr lang="ru-RU" sz="2400" b="1" dirty="0" smtClean="0">
                <a:solidFill>
                  <a:schemeClr val="tx1"/>
                </a:solidFill>
              </a:rPr>
              <a:t>13 человек</a:t>
            </a:r>
          </a:p>
          <a:p>
            <a:pPr algn="just"/>
            <a:r>
              <a:rPr lang="ru-RU" sz="2400" dirty="0" smtClean="0">
                <a:solidFill>
                  <a:schemeClr val="tx1"/>
                </a:solidFill>
              </a:rPr>
              <a:t>«Директор организации дополнительного образования» – </a:t>
            </a:r>
            <a:r>
              <a:rPr lang="ru-RU" sz="2400" b="1" dirty="0" smtClean="0">
                <a:solidFill>
                  <a:schemeClr val="tx1"/>
                </a:solidFill>
              </a:rPr>
              <a:t>6 человек</a:t>
            </a:r>
          </a:p>
          <a:p>
            <a:endParaRPr lang="ru-RU" sz="2800" dirty="0">
              <a:solidFill>
                <a:schemeClr val="tx1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7172985" y="852852"/>
            <a:ext cx="4810930" cy="589084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sz="1600" dirty="0" smtClean="0">
              <a:solidFill>
                <a:schemeClr val="tx1"/>
              </a:solidFill>
            </a:endParaRPr>
          </a:p>
          <a:p>
            <a:endParaRPr lang="ru-RU" dirty="0" smtClean="0">
              <a:solidFill>
                <a:schemeClr val="tx1"/>
              </a:solidFill>
            </a:endParaRPr>
          </a:p>
          <a:p>
            <a:r>
              <a:rPr lang="ru-RU" b="1" dirty="0" smtClean="0">
                <a:solidFill>
                  <a:schemeClr val="tx1"/>
                </a:solidFill>
              </a:rPr>
              <a:t>Количественный </a:t>
            </a:r>
            <a:r>
              <a:rPr lang="ru-RU" b="1" dirty="0">
                <a:solidFill>
                  <a:schemeClr val="tx1"/>
                </a:solidFill>
              </a:rPr>
              <a:t>состав  участников </a:t>
            </a:r>
            <a:r>
              <a:rPr lang="ru-RU" b="1" dirty="0" smtClean="0">
                <a:solidFill>
                  <a:schemeClr val="tx1"/>
                </a:solidFill>
              </a:rPr>
              <a:t>Конкурса по муниципалитетам: </a:t>
            </a:r>
          </a:p>
          <a:p>
            <a:r>
              <a:rPr lang="ru-RU" dirty="0" smtClean="0">
                <a:solidFill>
                  <a:schemeClr val="tx1"/>
                </a:solidFill>
              </a:rPr>
              <a:t>Александровский район – 1</a:t>
            </a:r>
          </a:p>
          <a:p>
            <a:r>
              <a:rPr lang="ru-RU" dirty="0" err="1" smtClean="0">
                <a:solidFill>
                  <a:schemeClr val="tx1"/>
                </a:solidFill>
              </a:rPr>
              <a:t>Асиновский</a:t>
            </a:r>
            <a:r>
              <a:rPr lang="ru-RU" dirty="0" smtClean="0">
                <a:solidFill>
                  <a:schemeClr val="tx1"/>
                </a:solidFill>
              </a:rPr>
              <a:t> район – 2</a:t>
            </a:r>
          </a:p>
          <a:p>
            <a:r>
              <a:rPr lang="ru-RU" dirty="0" err="1" smtClean="0">
                <a:solidFill>
                  <a:schemeClr val="tx1"/>
                </a:solidFill>
              </a:rPr>
              <a:t>Бакчарский</a:t>
            </a:r>
            <a:r>
              <a:rPr lang="ru-RU" dirty="0" smtClean="0">
                <a:solidFill>
                  <a:schemeClr val="tx1"/>
                </a:solidFill>
              </a:rPr>
              <a:t> район – 1</a:t>
            </a:r>
          </a:p>
          <a:p>
            <a:r>
              <a:rPr lang="ru-RU" dirty="0" err="1" smtClean="0">
                <a:solidFill>
                  <a:schemeClr val="tx1"/>
                </a:solidFill>
              </a:rPr>
              <a:t>Верхнекетский</a:t>
            </a:r>
            <a:r>
              <a:rPr lang="ru-RU" dirty="0" smtClean="0">
                <a:solidFill>
                  <a:schemeClr val="tx1"/>
                </a:solidFill>
              </a:rPr>
              <a:t> район – 1</a:t>
            </a:r>
          </a:p>
          <a:p>
            <a:r>
              <a:rPr lang="ru-RU" dirty="0" smtClean="0">
                <a:solidFill>
                  <a:schemeClr val="tx1"/>
                </a:solidFill>
              </a:rPr>
              <a:t>Зырянский – 2</a:t>
            </a:r>
          </a:p>
          <a:p>
            <a:r>
              <a:rPr lang="ru-RU" dirty="0" err="1" smtClean="0">
                <a:solidFill>
                  <a:schemeClr val="tx1"/>
                </a:solidFill>
              </a:rPr>
              <a:t>Каргасокский</a:t>
            </a:r>
            <a:r>
              <a:rPr lang="ru-RU" dirty="0" smtClean="0">
                <a:solidFill>
                  <a:schemeClr val="tx1"/>
                </a:solidFill>
              </a:rPr>
              <a:t> район  - 2</a:t>
            </a:r>
          </a:p>
          <a:p>
            <a:r>
              <a:rPr lang="ru-RU" dirty="0" err="1" smtClean="0">
                <a:solidFill>
                  <a:schemeClr val="tx1"/>
                </a:solidFill>
              </a:rPr>
              <a:t>Кожевниковский</a:t>
            </a:r>
            <a:r>
              <a:rPr lang="ru-RU" dirty="0" smtClean="0">
                <a:solidFill>
                  <a:schemeClr val="tx1"/>
                </a:solidFill>
              </a:rPr>
              <a:t> район – 1</a:t>
            </a:r>
          </a:p>
          <a:p>
            <a:r>
              <a:rPr lang="ru-RU" dirty="0" err="1" smtClean="0">
                <a:solidFill>
                  <a:schemeClr val="tx1"/>
                </a:solidFill>
              </a:rPr>
              <a:t>Колпашевский</a:t>
            </a:r>
            <a:r>
              <a:rPr lang="ru-RU" dirty="0" smtClean="0">
                <a:solidFill>
                  <a:schemeClr val="tx1"/>
                </a:solidFill>
              </a:rPr>
              <a:t> район – 3</a:t>
            </a:r>
          </a:p>
          <a:p>
            <a:r>
              <a:rPr lang="ru-RU" dirty="0" err="1" smtClean="0">
                <a:solidFill>
                  <a:schemeClr val="tx1"/>
                </a:solidFill>
              </a:rPr>
              <a:t>Кривошеинский</a:t>
            </a:r>
            <a:r>
              <a:rPr lang="ru-RU" dirty="0" smtClean="0">
                <a:solidFill>
                  <a:schemeClr val="tx1"/>
                </a:solidFill>
              </a:rPr>
              <a:t> район – 2</a:t>
            </a:r>
          </a:p>
          <a:p>
            <a:r>
              <a:rPr lang="ru-RU" dirty="0" err="1" smtClean="0">
                <a:solidFill>
                  <a:schemeClr val="accent6">
                    <a:lumMod val="75000"/>
                  </a:schemeClr>
                </a:solidFill>
              </a:rPr>
              <a:t>Молчановский</a:t>
            </a:r>
            <a:r>
              <a:rPr lang="ru-RU" dirty="0" smtClean="0">
                <a:solidFill>
                  <a:schemeClr val="accent6">
                    <a:lumMod val="75000"/>
                  </a:schemeClr>
                </a:solidFill>
              </a:rPr>
              <a:t> район – 1</a:t>
            </a:r>
          </a:p>
          <a:p>
            <a:r>
              <a:rPr lang="ru-RU" dirty="0" err="1" smtClean="0">
                <a:solidFill>
                  <a:schemeClr val="tx1"/>
                </a:solidFill>
              </a:rPr>
              <a:t>Парабельский</a:t>
            </a:r>
            <a:r>
              <a:rPr lang="ru-RU" dirty="0" smtClean="0">
                <a:solidFill>
                  <a:schemeClr val="tx1"/>
                </a:solidFill>
              </a:rPr>
              <a:t> район – 2</a:t>
            </a:r>
          </a:p>
          <a:p>
            <a:r>
              <a:rPr lang="ru-RU" dirty="0" smtClean="0">
                <a:solidFill>
                  <a:schemeClr val="tx1"/>
                </a:solidFill>
              </a:rPr>
              <a:t>Первомайский район – 1</a:t>
            </a:r>
          </a:p>
          <a:p>
            <a:r>
              <a:rPr lang="ru-RU" dirty="0" smtClean="0">
                <a:solidFill>
                  <a:schemeClr val="tx1"/>
                </a:solidFill>
              </a:rPr>
              <a:t>Томский район – 1</a:t>
            </a:r>
          </a:p>
          <a:p>
            <a:r>
              <a:rPr lang="ru-RU" dirty="0" err="1" smtClean="0">
                <a:solidFill>
                  <a:schemeClr val="tx1"/>
                </a:solidFill>
              </a:rPr>
              <a:t>Чаинский</a:t>
            </a:r>
            <a:r>
              <a:rPr lang="ru-RU" dirty="0" smtClean="0">
                <a:solidFill>
                  <a:schemeClr val="tx1"/>
                </a:solidFill>
              </a:rPr>
              <a:t> район – 1</a:t>
            </a:r>
          </a:p>
          <a:p>
            <a:r>
              <a:rPr lang="ru-RU" dirty="0" err="1" smtClean="0">
                <a:solidFill>
                  <a:schemeClr val="accent6">
                    <a:lumMod val="75000"/>
                  </a:schemeClr>
                </a:solidFill>
              </a:rPr>
              <a:t>Шегарский</a:t>
            </a:r>
            <a:r>
              <a:rPr lang="ru-RU" dirty="0" smtClean="0">
                <a:solidFill>
                  <a:schemeClr val="accent6">
                    <a:lumMod val="75000"/>
                  </a:schemeClr>
                </a:solidFill>
              </a:rPr>
              <a:t> район – 1</a:t>
            </a:r>
          </a:p>
          <a:p>
            <a:r>
              <a:rPr lang="ru-RU" dirty="0" smtClean="0">
                <a:solidFill>
                  <a:schemeClr val="tx1"/>
                </a:solidFill>
              </a:rPr>
              <a:t>г. Стрежевой – 2</a:t>
            </a:r>
          </a:p>
          <a:p>
            <a:r>
              <a:rPr lang="ru-RU" dirty="0">
                <a:solidFill>
                  <a:schemeClr val="tx1"/>
                </a:solidFill>
              </a:rPr>
              <a:t>г</a:t>
            </a:r>
            <a:r>
              <a:rPr lang="ru-RU" dirty="0" smtClean="0">
                <a:solidFill>
                  <a:schemeClr val="tx1"/>
                </a:solidFill>
              </a:rPr>
              <a:t>. Томск – 7</a:t>
            </a:r>
          </a:p>
          <a:p>
            <a:r>
              <a:rPr lang="ru-RU" dirty="0" smtClean="0">
                <a:solidFill>
                  <a:schemeClr val="tx1"/>
                </a:solidFill>
              </a:rPr>
              <a:t>ЗАТО Северск - 2</a:t>
            </a:r>
          </a:p>
          <a:p>
            <a:endParaRPr lang="ru-RU" dirty="0" smtClean="0">
              <a:solidFill>
                <a:schemeClr val="tx1"/>
              </a:solidFill>
            </a:endParaRPr>
          </a:p>
          <a:p>
            <a:endParaRPr lang="ru-RU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4040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Департамент общего образования Томской области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176" y="243418"/>
            <a:ext cx="2638671" cy="242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3096285" y="434566"/>
            <a:ext cx="8600792" cy="90534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accent6">
                    <a:lumMod val="50000"/>
                  </a:schemeClr>
                </a:solidFill>
              </a:rPr>
              <a:t>Региональный конкурс руководителей образовательных организаций </a:t>
            </a:r>
          </a:p>
          <a:p>
            <a:pPr algn="ctr"/>
            <a:r>
              <a:rPr lang="ru-RU" sz="3200" b="1" dirty="0" smtClean="0">
                <a:solidFill>
                  <a:schemeClr val="accent6">
                    <a:lumMod val="50000"/>
                  </a:schemeClr>
                </a:solidFill>
              </a:rPr>
              <a:t>«Лидер образовательной организации»</a:t>
            </a:r>
            <a:endParaRPr lang="ru-RU" sz="32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096285" y="1555687"/>
            <a:ext cx="8600792" cy="90534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accent6">
                    <a:lumMod val="50000"/>
                  </a:schemeClr>
                </a:solidFill>
              </a:rPr>
              <a:t>Учредитель Конкурса – Департамент общего образования Томской области</a:t>
            </a:r>
          </a:p>
          <a:p>
            <a:r>
              <a:rPr lang="ru-RU" sz="2000" b="1" dirty="0" smtClean="0">
                <a:solidFill>
                  <a:schemeClr val="accent6">
                    <a:lumMod val="50000"/>
                  </a:schemeClr>
                </a:solidFill>
              </a:rPr>
              <a:t>Оператор - ТОИПКРО</a:t>
            </a:r>
            <a:endParaRPr lang="ru-RU" sz="20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99175" y="2879991"/>
            <a:ext cx="5540721" cy="383768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 b="1" dirty="0" smtClean="0">
              <a:solidFill>
                <a:schemeClr val="accent6">
                  <a:lumMod val="50000"/>
                </a:schemeClr>
              </a:solidFill>
            </a:endParaRPr>
          </a:p>
          <a:p>
            <a:pPr algn="ctr"/>
            <a:endParaRPr lang="ru-RU" sz="2000" b="1" dirty="0">
              <a:solidFill>
                <a:schemeClr val="accent6">
                  <a:lumMod val="50000"/>
                </a:schemeClr>
              </a:solidFill>
            </a:endParaRPr>
          </a:p>
          <a:p>
            <a:pPr algn="ctr"/>
            <a:endParaRPr lang="ru-RU" sz="2000" b="1" dirty="0" smtClean="0">
              <a:solidFill>
                <a:schemeClr val="accent6">
                  <a:lumMod val="50000"/>
                </a:schemeClr>
              </a:solidFill>
            </a:endParaRPr>
          </a:p>
          <a:p>
            <a:pPr algn="ctr"/>
            <a:endParaRPr lang="ru-RU" sz="2000" b="1" dirty="0">
              <a:solidFill>
                <a:schemeClr val="accent6">
                  <a:lumMod val="50000"/>
                </a:schemeClr>
              </a:solidFill>
            </a:endParaRPr>
          </a:p>
          <a:p>
            <a:pPr algn="ctr"/>
            <a:endParaRPr lang="ru-RU" sz="2000" b="1" dirty="0" smtClean="0">
              <a:solidFill>
                <a:schemeClr val="accent6">
                  <a:lumMod val="50000"/>
                </a:schemeClr>
              </a:solidFill>
            </a:endParaRPr>
          </a:p>
          <a:p>
            <a:pPr algn="ctr"/>
            <a:endParaRPr lang="ru-RU" sz="2000" b="1" dirty="0">
              <a:solidFill>
                <a:schemeClr val="accent6">
                  <a:lumMod val="50000"/>
                </a:schemeClr>
              </a:solidFill>
            </a:endParaRPr>
          </a:p>
          <a:p>
            <a:pPr algn="ctr"/>
            <a:endParaRPr lang="ru-RU" sz="2000" b="1" dirty="0" smtClean="0">
              <a:solidFill>
                <a:schemeClr val="accent6">
                  <a:lumMod val="50000"/>
                </a:schemeClr>
              </a:solidFill>
            </a:endParaRPr>
          </a:p>
          <a:p>
            <a:pPr algn="ctr"/>
            <a:endParaRPr lang="ru-RU" sz="2000" b="1" dirty="0">
              <a:solidFill>
                <a:schemeClr val="accent6">
                  <a:lumMod val="50000"/>
                </a:schemeClr>
              </a:solidFill>
            </a:endParaRPr>
          </a:p>
          <a:p>
            <a:pPr algn="ctr"/>
            <a:r>
              <a:rPr lang="ru-RU" sz="2000" b="1" dirty="0" smtClean="0">
                <a:solidFill>
                  <a:schemeClr val="accent6">
                    <a:lumMod val="50000"/>
                  </a:schemeClr>
                </a:solidFill>
              </a:rPr>
              <a:t>ЦЕЛИ КОНКУРСА</a:t>
            </a:r>
          </a:p>
          <a:p>
            <a:pPr marL="285750" lvl="0" indent="-285750" algn="just">
              <a:buFont typeface="Arial" panose="020B0604020202020204" pitchFamily="34" charset="0"/>
              <a:buChar char="•"/>
            </a:pPr>
            <a:r>
              <a:rPr lang="ru-RU" sz="1500" dirty="0" smtClean="0">
                <a:solidFill>
                  <a:schemeClr val="tx1"/>
                </a:solidFill>
              </a:rPr>
              <a:t>выявление, поддержка </a:t>
            </a:r>
            <a:r>
              <a:rPr lang="ru-RU" sz="1500" dirty="0">
                <a:solidFill>
                  <a:schemeClr val="tx1"/>
                </a:solidFill>
              </a:rPr>
              <a:t>и </a:t>
            </a:r>
            <a:r>
              <a:rPr lang="ru-RU" sz="1500" dirty="0" smtClean="0">
                <a:solidFill>
                  <a:schemeClr val="tx1"/>
                </a:solidFill>
              </a:rPr>
              <a:t>поощрение талантливых </a:t>
            </a:r>
            <a:r>
              <a:rPr lang="ru-RU" sz="1500" dirty="0">
                <a:solidFill>
                  <a:schemeClr val="tx1"/>
                </a:solidFill>
              </a:rPr>
              <a:t>и эффективных руководителей образовательных организаций Томской области;</a:t>
            </a:r>
          </a:p>
          <a:p>
            <a:pPr marL="285750" lvl="0" indent="-285750" algn="just">
              <a:buFont typeface="Arial" panose="020B0604020202020204" pitchFamily="34" charset="0"/>
              <a:buChar char="•"/>
            </a:pPr>
            <a:r>
              <a:rPr lang="ru-RU" sz="1500" dirty="0" smtClean="0">
                <a:solidFill>
                  <a:schemeClr val="tx1"/>
                </a:solidFill>
              </a:rPr>
              <a:t>выявление </a:t>
            </a:r>
            <a:r>
              <a:rPr lang="ru-RU" sz="1500" dirty="0">
                <a:solidFill>
                  <a:schemeClr val="tx1"/>
                </a:solidFill>
              </a:rPr>
              <a:t>инновационного опыта в области управления образовательной организацией;</a:t>
            </a:r>
          </a:p>
          <a:p>
            <a:pPr marL="285750" lvl="0" indent="-285750" algn="just">
              <a:buFont typeface="Arial" panose="020B0604020202020204" pitchFamily="34" charset="0"/>
              <a:buChar char="•"/>
            </a:pPr>
            <a:r>
              <a:rPr lang="ru-RU" sz="1500" dirty="0" smtClean="0">
                <a:solidFill>
                  <a:schemeClr val="tx1"/>
                </a:solidFill>
              </a:rPr>
              <a:t>развитие </a:t>
            </a:r>
            <a:r>
              <a:rPr lang="ru-RU" sz="1500" dirty="0">
                <a:solidFill>
                  <a:schemeClr val="tx1"/>
                </a:solidFill>
              </a:rPr>
              <a:t>среды профессионального общения руководителей образовательных организаций; </a:t>
            </a:r>
          </a:p>
          <a:p>
            <a:pPr marL="285750" lvl="0" indent="-285750" algn="just">
              <a:buFont typeface="Arial" panose="020B0604020202020204" pitchFamily="34" charset="0"/>
              <a:buChar char="•"/>
            </a:pPr>
            <a:r>
              <a:rPr lang="ru-RU" sz="1500" dirty="0" smtClean="0">
                <a:solidFill>
                  <a:schemeClr val="tx1"/>
                </a:solidFill>
              </a:rPr>
              <a:t>повышение </a:t>
            </a:r>
            <a:r>
              <a:rPr lang="ru-RU" sz="1500" dirty="0">
                <a:solidFill>
                  <a:schemeClr val="tx1"/>
                </a:solidFill>
              </a:rPr>
              <a:t>профессионального мастерства руководителей образовательных организаций Томской области;</a:t>
            </a:r>
          </a:p>
          <a:p>
            <a:pPr marL="285750" lvl="0" indent="-285750" algn="just">
              <a:buFont typeface="Arial" panose="020B0604020202020204" pitchFamily="34" charset="0"/>
              <a:buChar char="•"/>
            </a:pPr>
            <a:r>
              <a:rPr lang="ru-RU" sz="1500" dirty="0" smtClean="0">
                <a:solidFill>
                  <a:schemeClr val="tx1"/>
                </a:solidFill>
              </a:rPr>
              <a:t>привлечение </a:t>
            </a:r>
            <a:r>
              <a:rPr lang="ru-RU" sz="1500" dirty="0">
                <a:solidFill>
                  <a:schemeClr val="tx1"/>
                </a:solidFill>
              </a:rPr>
              <a:t>внимания органов государственной власти и местного самоуправления, профессионально-педагогического сообщества, широкого круга общественности и средств массовой информации к актуальности решаемых задач в сфере управления образованием.</a:t>
            </a:r>
          </a:p>
          <a:p>
            <a:pPr algn="ctr"/>
            <a:endParaRPr lang="ru-RU" sz="1400" b="1" dirty="0" smtClean="0">
              <a:solidFill>
                <a:schemeClr val="accent6">
                  <a:lumMod val="50000"/>
                </a:schemeClr>
              </a:solidFill>
            </a:endParaRPr>
          </a:p>
          <a:p>
            <a:pPr algn="ctr"/>
            <a:endParaRPr lang="ru-RU" sz="1400" b="1" dirty="0">
              <a:solidFill>
                <a:schemeClr val="accent6">
                  <a:lumMod val="50000"/>
                </a:schemeClr>
              </a:solidFill>
            </a:endParaRPr>
          </a:p>
          <a:p>
            <a:pPr algn="ctr"/>
            <a:endParaRPr lang="ru-RU" sz="1400" b="1" dirty="0" smtClean="0">
              <a:solidFill>
                <a:schemeClr val="accent6">
                  <a:lumMod val="50000"/>
                </a:schemeClr>
              </a:solidFill>
            </a:endParaRPr>
          </a:p>
          <a:p>
            <a:pPr algn="ctr"/>
            <a:endParaRPr lang="ru-RU" sz="1400" b="1" dirty="0">
              <a:solidFill>
                <a:schemeClr val="accent6">
                  <a:lumMod val="50000"/>
                </a:schemeClr>
              </a:solidFill>
            </a:endParaRPr>
          </a:p>
          <a:p>
            <a:pPr algn="ctr"/>
            <a:endParaRPr lang="ru-RU" sz="1400" b="1" dirty="0" smtClean="0">
              <a:solidFill>
                <a:schemeClr val="accent6">
                  <a:lumMod val="50000"/>
                </a:schemeClr>
              </a:solidFill>
            </a:endParaRPr>
          </a:p>
          <a:p>
            <a:pPr algn="ctr"/>
            <a:endParaRPr lang="ru-RU" sz="1400" b="1" dirty="0">
              <a:solidFill>
                <a:schemeClr val="accent6">
                  <a:lumMod val="50000"/>
                </a:schemeClr>
              </a:solidFill>
            </a:endParaRPr>
          </a:p>
          <a:p>
            <a:pPr algn="ctr"/>
            <a:endParaRPr lang="ru-RU" sz="1400" b="1" dirty="0" smtClean="0">
              <a:solidFill>
                <a:schemeClr val="accent6">
                  <a:lumMod val="50000"/>
                </a:schemeClr>
              </a:solidFill>
            </a:endParaRPr>
          </a:p>
          <a:p>
            <a:pPr algn="ctr"/>
            <a:endParaRPr lang="ru-RU" sz="1400" b="1" dirty="0">
              <a:solidFill>
                <a:schemeClr val="accent6">
                  <a:lumMod val="50000"/>
                </a:schemeClr>
              </a:solidFill>
            </a:endParaRPr>
          </a:p>
          <a:p>
            <a:pPr algn="ctr"/>
            <a:endParaRPr lang="ru-RU" sz="2000" b="1" dirty="0" smtClean="0">
              <a:solidFill>
                <a:schemeClr val="accent6">
                  <a:lumMod val="50000"/>
                </a:schemeClr>
              </a:solidFill>
            </a:endParaRPr>
          </a:p>
          <a:p>
            <a:pPr algn="ctr"/>
            <a:endParaRPr lang="ru-RU" sz="2000" b="1" dirty="0">
              <a:solidFill>
                <a:schemeClr val="accent6">
                  <a:lumMod val="50000"/>
                </a:schemeClr>
              </a:solidFill>
            </a:endParaRPr>
          </a:p>
          <a:p>
            <a:pPr algn="ctr"/>
            <a:endParaRPr lang="ru-RU" sz="20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6509442" y="2879991"/>
            <a:ext cx="5475838" cy="383768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 b="1" dirty="0" smtClean="0">
              <a:solidFill>
                <a:schemeClr val="accent6">
                  <a:lumMod val="50000"/>
                </a:schemeClr>
              </a:solidFill>
            </a:endParaRPr>
          </a:p>
          <a:p>
            <a:pPr algn="ctr"/>
            <a:endParaRPr lang="ru-RU" sz="2000" b="1" dirty="0">
              <a:solidFill>
                <a:schemeClr val="accent6">
                  <a:lumMod val="50000"/>
                </a:schemeClr>
              </a:solidFill>
            </a:endParaRPr>
          </a:p>
          <a:p>
            <a:pPr algn="ctr"/>
            <a:endParaRPr lang="ru-RU" sz="2000" b="1" dirty="0" smtClean="0">
              <a:solidFill>
                <a:schemeClr val="accent6">
                  <a:lumMod val="50000"/>
                </a:schemeClr>
              </a:solidFill>
            </a:endParaRPr>
          </a:p>
          <a:p>
            <a:pPr algn="ctr"/>
            <a:endParaRPr lang="ru-RU" sz="2000" b="1" dirty="0">
              <a:solidFill>
                <a:schemeClr val="accent6">
                  <a:lumMod val="50000"/>
                </a:schemeClr>
              </a:solidFill>
            </a:endParaRPr>
          </a:p>
          <a:p>
            <a:pPr algn="ctr"/>
            <a:endParaRPr lang="ru-RU" sz="2000" b="1" dirty="0" smtClean="0">
              <a:solidFill>
                <a:schemeClr val="accent6">
                  <a:lumMod val="50000"/>
                </a:schemeClr>
              </a:solidFill>
            </a:endParaRPr>
          </a:p>
          <a:p>
            <a:pPr algn="ctr"/>
            <a:endParaRPr lang="ru-RU" sz="2000" b="1" dirty="0">
              <a:solidFill>
                <a:schemeClr val="accent6">
                  <a:lumMod val="50000"/>
                </a:schemeClr>
              </a:solidFill>
            </a:endParaRPr>
          </a:p>
          <a:p>
            <a:pPr algn="ctr"/>
            <a:endParaRPr lang="ru-RU" sz="2000" b="1" dirty="0" smtClean="0">
              <a:solidFill>
                <a:schemeClr val="accent6">
                  <a:lumMod val="50000"/>
                </a:schemeClr>
              </a:solidFill>
            </a:endParaRPr>
          </a:p>
          <a:p>
            <a:pPr algn="ctr"/>
            <a:endParaRPr lang="ru-RU" sz="2000" b="1" dirty="0">
              <a:solidFill>
                <a:schemeClr val="accent6">
                  <a:lumMod val="50000"/>
                </a:schemeClr>
              </a:solidFill>
            </a:endParaRPr>
          </a:p>
          <a:p>
            <a:pPr algn="ctr"/>
            <a:endParaRPr lang="ru-RU" sz="2000" b="1" dirty="0" smtClean="0">
              <a:solidFill>
                <a:schemeClr val="accent6">
                  <a:lumMod val="50000"/>
                </a:schemeClr>
              </a:solidFill>
            </a:endParaRPr>
          </a:p>
          <a:p>
            <a:pPr algn="ctr"/>
            <a:endParaRPr lang="ru-RU" sz="2000" b="1" dirty="0">
              <a:solidFill>
                <a:schemeClr val="accent6">
                  <a:lumMod val="50000"/>
                </a:schemeClr>
              </a:solidFill>
            </a:endParaRPr>
          </a:p>
          <a:p>
            <a:pPr algn="ctr"/>
            <a:r>
              <a:rPr lang="ru-RU" sz="2000" b="1" dirty="0" smtClean="0">
                <a:solidFill>
                  <a:schemeClr val="accent6">
                    <a:lumMod val="50000"/>
                  </a:schemeClr>
                </a:solidFill>
              </a:rPr>
              <a:t>ЗАДАЧИ КОНКУРСА</a:t>
            </a:r>
          </a:p>
          <a:p>
            <a:pPr marL="285750" lvl="0" indent="-285750" algn="just">
              <a:buFont typeface="Arial" panose="020B0604020202020204" pitchFamily="34" charset="0"/>
              <a:buChar char="•"/>
            </a:pPr>
            <a:r>
              <a:rPr lang="ru-RU" sz="1600" dirty="0">
                <a:solidFill>
                  <a:schemeClr val="tx1"/>
                </a:solidFill>
              </a:rPr>
              <a:t>создать условия для выявления и распространения эффективного опыта управления образовательной организацией, соответствующего новым профессиональным задачам, обусловленным актуальными приоритетами государственной политики в области образования;</a:t>
            </a:r>
          </a:p>
          <a:p>
            <a:pPr marL="285750" lvl="0" indent="-285750" algn="just">
              <a:buFont typeface="Arial" panose="020B0604020202020204" pitchFamily="34" charset="0"/>
              <a:buChar char="•"/>
            </a:pPr>
            <a:r>
              <a:rPr lang="ru-RU" sz="1600" dirty="0">
                <a:solidFill>
                  <a:schemeClr val="tx1"/>
                </a:solidFill>
              </a:rPr>
              <a:t>создать условия для профессиональной коммуникации и обмена эффективным управленческим опытом между участниками конкурса;</a:t>
            </a:r>
          </a:p>
          <a:p>
            <a:pPr marL="285750" lvl="0" indent="-285750" algn="just">
              <a:buFont typeface="Arial" panose="020B0604020202020204" pitchFamily="34" charset="0"/>
              <a:buChar char="•"/>
            </a:pPr>
            <a:r>
              <a:rPr lang="ru-RU" sz="1600" dirty="0">
                <a:solidFill>
                  <a:schemeClr val="tx1"/>
                </a:solidFill>
              </a:rPr>
              <a:t>продемонстрировать общественности направления развития региональной образовательной политики, ресурсы и достижения в сфере управления образованием.</a:t>
            </a:r>
          </a:p>
          <a:p>
            <a:pPr algn="ctr"/>
            <a:endParaRPr lang="ru-RU" sz="1400" b="1" dirty="0" smtClean="0">
              <a:solidFill>
                <a:schemeClr val="tx1"/>
              </a:solidFill>
            </a:endParaRPr>
          </a:p>
          <a:p>
            <a:pPr algn="ctr"/>
            <a:endParaRPr lang="ru-RU" sz="2000" b="1" dirty="0">
              <a:solidFill>
                <a:schemeClr val="accent6">
                  <a:lumMod val="50000"/>
                </a:schemeClr>
              </a:solidFill>
            </a:endParaRPr>
          </a:p>
          <a:p>
            <a:pPr algn="ctr"/>
            <a:endParaRPr lang="ru-RU" sz="2000" b="1" dirty="0" smtClean="0">
              <a:solidFill>
                <a:schemeClr val="accent6">
                  <a:lumMod val="50000"/>
                </a:schemeClr>
              </a:solidFill>
            </a:endParaRPr>
          </a:p>
          <a:p>
            <a:pPr algn="ctr"/>
            <a:endParaRPr lang="ru-RU" sz="2000" b="1" dirty="0">
              <a:solidFill>
                <a:schemeClr val="accent6">
                  <a:lumMod val="50000"/>
                </a:schemeClr>
              </a:solidFill>
            </a:endParaRPr>
          </a:p>
          <a:p>
            <a:pPr algn="ctr"/>
            <a:endParaRPr lang="ru-RU" sz="2000" b="1" dirty="0" smtClean="0">
              <a:solidFill>
                <a:schemeClr val="accent6">
                  <a:lumMod val="50000"/>
                </a:schemeClr>
              </a:solidFill>
            </a:endParaRPr>
          </a:p>
          <a:p>
            <a:pPr algn="ctr"/>
            <a:endParaRPr lang="ru-RU" sz="2000" b="1" dirty="0">
              <a:solidFill>
                <a:schemeClr val="accent6">
                  <a:lumMod val="50000"/>
                </a:schemeClr>
              </a:solidFill>
            </a:endParaRPr>
          </a:p>
          <a:p>
            <a:pPr algn="ctr"/>
            <a:endParaRPr lang="ru-RU" sz="2000" b="1" dirty="0" smtClean="0">
              <a:solidFill>
                <a:schemeClr val="accent6">
                  <a:lumMod val="50000"/>
                </a:schemeClr>
              </a:solidFill>
            </a:endParaRPr>
          </a:p>
          <a:p>
            <a:pPr algn="ctr"/>
            <a:endParaRPr lang="ru-RU" sz="2000" b="1" dirty="0">
              <a:solidFill>
                <a:schemeClr val="accent6">
                  <a:lumMod val="50000"/>
                </a:schemeClr>
              </a:solidFill>
            </a:endParaRPr>
          </a:p>
          <a:p>
            <a:pPr algn="ctr"/>
            <a:endParaRPr lang="ru-RU" sz="2000" b="1" dirty="0" smtClean="0">
              <a:solidFill>
                <a:schemeClr val="accent6">
                  <a:lumMod val="50000"/>
                </a:schemeClr>
              </a:solidFill>
            </a:endParaRPr>
          </a:p>
          <a:p>
            <a:pPr algn="ctr"/>
            <a:endParaRPr lang="ru-RU" sz="2000" b="1" dirty="0">
              <a:solidFill>
                <a:schemeClr val="accent6">
                  <a:lumMod val="50000"/>
                </a:schemeClr>
              </a:solidFill>
            </a:endParaRPr>
          </a:p>
          <a:p>
            <a:pPr algn="ctr"/>
            <a:endParaRPr lang="ru-RU" sz="2000" b="1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52716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Департамент общего образования Томской области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513" y="143830"/>
            <a:ext cx="1167361" cy="10709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2810686" y="143830"/>
            <a:ext cx="9212316" cy="90534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accent6">
                    <a:lumMod val="50000"/>
                  </a:schemeClr>
                </a:solidFill>
              </a:rPr>
              <a:t>Региональный конкурс руководителей образовательных организаций </a:t>
            </a:r>
          </a:p>
          <a:p>
            <a:pPr algn="ctr"/>
            <a:r>
              <a:rPr lang="ru-RU" sz="3200" b="1" dirty="0" smtClean="0">
                <a:solidFill>
                  <a:schemeClr val="accent6">
                    <a:lumMod val="50000"/>
                  </a:schemeClr>
                </a:solidFill>
              </a:rPr>
              <a:t>«Лидер образовательной организации»</a:t>
            </a:r>
            <a:endParaRPr lang="ru-RU" sz="32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17694" y="1331847"/>
            <a:ext cx="11905308" cy="542203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 b="1" dirty="0" smtClean="0">
              <a:solidFill>
                <a:schemeClr val="accent6">
                  <a:lumMod val="50000"/>
                </a:schemeClr>
              </a:solidFill>
            </a:endParaRPr>
          </a:p>
          <a:p>
            <a:pPr algn="ctr"/>
            <a:endParaRPr lang="ru-RU" sz="2000" b="1" dirty="0">
              <a:solidFill>
                <a:schemeClr val="accent6">
                  <a:lumMod val="50000"/>
                </a:schemeClr>
              </a:solidFill>
            </a:endParaRPr>
          </a:p>
          <a:p>
            <a:pPr algn="ctr"/>
            <a:endParaRPr lang="ru-RU" sz="2000" b="1" dirty="0" smtClean="0">
              <a:solidFill>
                <a:schemeClr val="accent6">
                  <a:lumMod val="50000"/>
                </a:schemeClr>
              </a:solidFill>
            </a:endParaRPr>
          </a:p>
          <a:p>
            <a:pPr algn="ctr"/>
            <a:endParaRPr lang="ru-RU" sz="2000" b="1" dirty="0">
              <a:solidFill>
                <a:schemeClr val="accent6">
                  <a:lumMod val="50000"/>
                </a:schemeClr>
              </a:solidFill>
            </a:endParaRPr>
          </a:p>
          <a:p>
            <a:pPr algn="ctr"/>
            <a:endParaRPr lang="ru-RU" sz="2000" b="1" dirty="0" smtClean="0">
              <a:solidFill>
                <a:schemeClr val="accent6">
                  <a:lumMod val="50000"/>
                </a:schemeClr>
              </a:solidFill>
            </a:endParaRPr>
          </a:p>
          <a:p>
            <a:pPr algn="ctr"/>
            <a:endParaRPr lang="ru-RU" sz="2000" b="1" dirty="0">
              <a:solidFill>
                <a:schemeClr val="accent6">
                  <a:lumMod val="50000"/>
                </a:schemeClr>
              </a:solidFill>
            </a:endParaRPr>
          </a:p>
          <a:p>
            <a:pPr algn="ctr"/>
            <a:endParaRPr lang="ru-RU" sz="2000" b="1" dirty="0" smtClean="0">
              <a:solidFill>
                <a:schemeClr val="accent6">
                  <a:lumMod val="50000"/>
                </a:schemeClr>
              </a:solidFill>
            </a:endParaRPr>
          </a:p>
          <a:p>
            <a:pPr algn="ctr"/>
            <a:endParaRPr lang="ru-RU" sz="2000" b="1" dirty="0">
              <a:solidFill>
                <a:schemeClr val="accent6">
                  <a:lumMod val="50000"/>
                </a:schemeClr>
              </a:solidFill>
            </a:endParaRPr>
          </a:p>
          <a:p>
            <a:pPr algn="ctr"/>
            <a:endParaRPr lang="en-US" sz="2400" b="1" dirty="0" smtClean="0">
              <a:solidFill>
                <a:schemeClr val="accent6">
                  <a:lumMod val="50000"/>
                </a:schemeClr>
              </a:solidFill>
            </a:endParaRPr>
          </a:p>
          <a:p>
            <a:pPr algn="ctr"/>
            <a:endParaRPr lang="en-US" sz="2400" b="1" dirty="0">
              <a:solidFill>
                <a:schemeClr val="accent6">
                  <a:lumMod val="50000"/>
                </a:schemeClr>
              </a:solidFill>
            </a:endParaRPr>
          </a:p>
          <a:p>
            <a:pPr algn="ctr"/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</a:rPr>
              <a:t>УЧАСТНИКИ КОНКУРСА</a:t>
            </a:r>
          </a:p>
          <a:p>
            <a:pPr algn="ctr"/>
            <a:endParaRPr lang="ru-RU" sz="2400" b="1" dirty="0" smtClean="0">
              <a:solidFill>
                <a:schemeClr val="accent6">
                  <a:lumMod val="50000"/>
                </a:schemeClr>
              </a:solidFill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2400" dirty="0" smtClean="0">
                <a:solidFill>
                  <a:schemeClr val="tx1"/>
                </a:solidFill>
              </a:rPr>
              <a:t>руководители </a:t>
            </a:r>
            <a:r>
              <a:rPr lang="ru-RU" sz="2400" dirty="0">
                <a:solidFill>
                  <a:schemeClr val="tx1"/>
                </a:solidFill>
              </a:rPr>
              <a:t>дошкольных образовательных организаций, </a:t>
            </a:r>
            <a:endParaRPr lang="ru-RU" sz="2400" dirty="0" smtClean="0">
              <a:solidFill>
                <a:schemeClr val="tx1"/>
              </a:solidFill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2400" dirty="0" smtClean="0">
                <a:solidFill>
                  <a:schemeClr val="tx1"/>
                </a:solidFill>
              </a:rPr>
              <a:t>руководители </a:t>
            </a:r>
            <a:r>
              <a:rPr lang="ru-RU" sz="2400" dirty="0">
                <a:solidFill>
                  <a:schemeClr val="tx1"/>
                </a:solidFill>
              </a:rPr>
              <a:t>общеобразовательных организаций, </a:t>
            </a:r>
            <a:endParaRPr lang="ru-RU" sz="2400" dirty="0" smtClean="0">
              <a:solidFill>
                <a:schemeClr val="tx1"/>
              </a:solidFill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2400" dirty="0" smtClean="0">
                <a:solidFill>
                  <a:schemeClr val="tx1"/>
                </a:solidFill>
              </a:rPr>
              <a:t>руководители </a:t>
            </a:r>
            <a:r>
              <a:rPr lang="ru-RU" sz="2400" dirty="0">
                <a:solidFill>
                  <a:schemeClr val="tx1"/>
                </a:solidFill>
              </a:rPr>
              <a:t>организаций дополнительного образования детей </a:t>
            </a:r>
            <a:endParaRPr lang="ru-RU" sz="2400" dirty="0" smtClean="0">
              <a:solidFill>
                <a:schemeClr val="tx1"/>
              </a:solidFill>
            </a:endParaRPr>
          </a:p>
          <a:p>
            <a:pPr algn="just"/>
            <a:r>
              <a:rPr lang="ru-RU" sz="2400" dirty="0" smtClean="0">
                <a:solidFill>
                  <a:schemeClr val="tx1"/>
                </a:solidFill>
              </a:rPr>
              <a:t>(</a:t>
            </a:r>
            <a:r>
              <a:rPr lang="ru-RU" sz="2400" dirty="0">
                <a:solidFill>
                  <a:schemeClr val="tx1"/>
                </a:solidFill>
              </a:rPr>
              <a:t>муниципальные образовательные организации, государственные общеобразовательные организации, в отношении которых Департамент общего образования Томской области осуществляет функции и полномочия учредителя, </a:t>
            </a:r>
            <a:r>
              <a:rPr lang="ru-RU" sz="2400" dirty="0" smtClean="0">
                <a:solidFill>
                  <a:schemeClr val="tx1"/>
                </a:solidFill>
              </a:rPr>
              <a:t>организации </a:t>
            </a:r>
            <a:r>
              <a:rPr lang="ru-RU" sz="2400" dirty="0">
                <a:solidFill>
                  <a:schemeClr val="tx1"/>
                </a:solidFill>
              </a:rPr>
              <a:t>дополнительного </a:t>
            </a:r>
            <a:r>
              <a:rPr lang="ru-RU" sz="2400" dirty="0" smtClean="0">
                <a:solidFill>
                  <a:schemeClr val="tx1"/>
                </a:solidFill>
              </a:rPr>
              <a:t>образования детей), </a:t>
            </a:r>
          </a:p>
          <a:p>
            <a:pPr algn="just"/>
            <a:endParaRPr lang="ru-RU" sz="2400" b="1" dirty="0">
              <a:solidFill>
                <a:schemeClr val="tx1"/>
              </a:solidFill>
            </a:endParaRPr>
          </a:p>
          <a:p>
            <a:pPr algn="just"/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</a:rPr>
              <a:t>имеющие </a:t>
            </a:r>
            <a:r>
              <a:rPr lang="ru-RU" sz="2400" b="1" dirty="0">
                <a:solidFill>
                  <a:schemeClr val="accent6">
                    <a:lumMod val="50000"/>
                  </a:schemeClr>
                </a:solidFill>
              </a:rPr>
              <a:t>(на момент подачи заявки) непрерывный стаж работы в должности по последнему месту работы не менее двух лет</a:t>
            </a:r>
            <a:r>
              <a:rPr lang="ru-RU" sz="2400" dirty="0">
                <a:solidFill>
                  <a:schemeClr val="tx1"/>
                </a:solidFill>
              </a:rPr>
              <a:t>, достигшие значимых результатов в возглавляемой ими в настоящее время образовательной организации Томской области.</a:t>
            </a:r>
            <a:endParaRPr lang="ru-RU" sz="2400" b="1" dirty="0" smtClean="0">
              <a:solidFill>
                <a:schemeClr val="tx1"/>
              </a:solidFill>
            </a:endParaRPr>
          </a:p>
          <a:p>
            <a:pPr algn="just"/>
            <a:endParaRPr lang="ru-RU" sz="2000" b="1" dirty="0" smtClean="0">
              <a:solidFill>
                <a:schemeClr val="accent6">
                  <a:lumMod val="50000"/>
                </a:schemeClr>
              </a:solidFill>
            </a:endParaRPr>
          </a:p>
          <a:p>
            <a:pPr algn="ctr"/>
            <a:endParaRPr lang="ru-RU" sz="2000" b="1" dirty="0">
              <a:solidFill>
                <a:schemeClr val="accent6">
                  <a:lumMod val="50000"/>
                </a:schemeClr>
              </a:solidFill>
            </a:endParaRPr>
          </a:p>
          <a:p>
            <a:pPr algn="ctr"/>
            <a:endParaRPr lang="ru-RU" sz="2000" b="1" dirty="0" smtClean="0">
              <a:solidFill>
                <a:schemeClr val="accent6">
                  <a:lumMod val="50000"/>
                </a:schemeClr>
              </a:solidFill>
            </a:endParaRPr>
          </a:p>
          <a:p>
            <a:pPr algn="ctr"/>
            <a:endParaRPr lang="ru-RU" sz="2000" b="1" dirty="0">
              <a:solidFill>
                <a:schemeClr val="accent6">
                  <a:lumMod val="50000"/>
                </a:schemeClr>
              </a:solidFill>
            </a:endParaRPr>
          </a:p>
          <a:p>
            <a:pPr algn="ctr"/>
            <a:endParaRPr lang="ru-RU" sz="2000" b="1" dirty="0" smtClean="0">
              <a:solidFill>
                <a:schemeClr val="accent6">
                  <a:lumMod val="50000"/>
                </a:schemeClr>
              </a:solidFill>
            </a:endParaRPr>
          </a:p>
          <a:p>
            <a:pPr algn="ctr"/>
            <a:endParaRPr lang="ru-RU" sz="2000" b="1" dirty="0">
              <a:solidFill>
                <a:schemeClr val="accent6">
                  <a:lumMod val="50000"/>
                </a:schemeClr>
              </a:solidFill>
            </a:endParaRPr>
          </a:p>
          <a:p>
            <a:pPr algn="ctr"/>
            <a:endParaRPr lang="ru-RU" sz="2000" b="1" dirty="0" smtClean="0">
              <a:solidFill>
                <a:schemeClr val="accent6">
                  <a:lumMod val="50000"/>
                </a:schemeClr>
              </a:solidFill>
            </a:endParaRPr>
          </a:p>
          <a:p>
            <a:pPr algn="ctr"/>
            <a:endParaRPr lang="ru-RU" sz="2000" b="1" dirty="0">
              <a:solidFill>
                <a:schemeClr val="accent6">
                  <a:lumMod val="50000"/>
                </a:schemeClr>
              </a:solidFill>
            </a:endParaRPr>
          </a:p>
          <a:p>
            <a:pPr algn="ctr"/>
            <a:endParaRPr lang="ru-RU" sz="2000" b="1" dirty="0" smtClean="0">
              <a:solidFill>
                <a:schemeClr val="accent6">
                  <a:lumMod val="50000"/>
                </a:schemeClr>
              </a:solidFill>
            </a:endParaRPr>
          </a:p>
          <a:p>
            <a:pPr algn="ctr"/>
            <a:endParaRPr lang="ru-RU" sz="2000" b="1" dirty="0">
              <a:solidFill>
                <a:schemeClr val="accent6">
                  <a:lumMod val="50000"/>
                </a:schemeClr>
              </a:solidFill>
            </a:endParaRPr>
          </a:p>
          <a:p>
            <a:pPr algn="ctr"/>
            <a:endParaRPr lang="ru-RU" sz="2000" b="1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71515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Департамент общего образования Томской области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513" y="143830"/>
            <a:ext cx="1167361" cy="10709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2810686" y="143830"/>
            <a:ext cx="9212316" cy="90534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accent6">
                    <a:lumMod val="50000"/>
                  </a:schemeClr>
                </a:solidFill>
              </a:rPr>
              <a:t>Региональный конкурс руководителей образовательных организаций </a:t>
            </a:r>
          </a:p>
          <a:p>
            <a:pPr algn="ctr"/>
            <a:r>
              <a:rPr lang="ru-RU" sz="3200" b="1" dirty="0" smtClean="0">
                <a:solidFill>
                  <a:schemeClr val="accent6">
                    <a:lumMod val="50000"/>
                  </a:schemeClr>
                </a:solidFill>
              </a:rPr>
              <a:t>«Лидер образовательной организации»</a:t>
            </a:r>
            <a:endParaRPr lang="ru-RU" sz="32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17694" y="1331847"/>
            <a:ext cx="11905308" cy="542203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 b="1" dirty="0" smtClean="0">
              <a:solidFill>
                <a:schemeClr val="accent6">
                  <a:lumMod val="50000"/>
                </a:schemeClr>
              </a:solidFill>
            </a:endParaRPr>
          </a:p>
          <a:p>
            <a:pPr algn="ctr"/>
            <a:endParaRPr lang="ru-RU" sz="2000" b="1" dirty="0">
              <a:solidFill>
                <a:schemeClr val="accent6">
                  <a:lumMod val="50000"/>
                </a:schemeClr>
              </a:solidFill>
            </a:endParaRPr>
          </a:p>
          <a:p>
            <a:pPr algn="ctr"/>
            <a:endParaRPr lang="ru-RU" sz="2000" b="1" dirty="0" smtClean="0">
              <a:solidFill>
                <a:schemeClr val="accent6">
                  <a:lumMod val="50000"/>
                </a:schemeClr>
              </a:solidFill>
            </a:endParaRPr>
          </a:p>
          <a:p>
            <a:pPr algn="ctr"/>
            <a:endParaRPr lang="ru-RU" sz="2000" b="1" dirty="0">
              <a:solidFill>
                <a:schemeClr val="accent6">
                  <a:lumMod val="50000"/>
                </a:schemeClr>
              </a:solidFill>
            </a:endParaRPr>
          </a:p>
          <a:p>
            <a:pPr algn="ctr"/>
            <a:endParaRPr lang="ru-RU" sz="2000" b="1" dirty="0" smtClean="0">
              <a:solidFill>
                <a:schemeClr val="accent6">
                  <a:lumMod val="50000"/>
                </a:schemeClr>
              </a:solidFill>
            </a:endParaRPr>
          </a:p>
          <a:p>
            <a:pPr algn="ctr"/>
            <a:endParaRPr lang="ru-RU" sz="2000" b="1" dirty="0">
              <a:solidFill>
                <a:schemeClr val="accent6">
                  <a:lumMod val="50000"/>
                </a:schemeClr>
              </a:solidFill>
            </a:endParaRPr>
          </a:p>
          <a:p>
            <a:pPr algn="ctr"/>
            <a:endParaRPr lang="ru-RU" sz="2000" b="1" dirty="0" smtClean="0">
              <a:solidFill>
                <a:schemeClr val="accent6">
                  <a:lumMod val="50000"/>
                </a:schemeClr>
              </a:solidFill>
            </a:endParaRPr>
          </a:p>
          <a:p>
            <a:pPr algn="ctr"/>
            <a:endParaRPr lang="ru-RU" sz="2000" b="1" dirty="0">
              <a:solidFill>
                <a:schemeClr val="accent6">
                  <a:lumMod val="50000"/>
                </a:schemeClr>
              </a:solidFill>
            </a:endParaRPr>
          </a:p>
          <a:p>
            <a:pPr algn="ctr"/>
            <a:endParaRPr lang="ru-RU" sz="2000" b="1" dirty="0" smtClean="0">
              <a:solidFill>
                <a:schemeClr val="accent6">
                  <a:lumMod val="50000"/>
                </a:schemeClr>
              </a:solidFill>
            </a:endParaRPr>
          </a:p>
          <a:p>
            <a:pPr algn="ctr"/>
            <a:endParaRPr lang="ru-RU" sz="2000" b="1" dirty="0" smtClean="0">
              <a:solidFill>
                <a:schemeClr val="accent6">
                  <a:lumMod val="50000"/>
                </a:schemeClr>
              </a:solidFill>
            </a:endParaRPr>
          </a:p>
          <a:p>
            <a:pPr algn="ctr"/>
            <a:endParaRPr lang="ru-RU" sz="2000" b="1" dirty="0" smtClean="0">
              <a:solidFill>
                <a:schemeClr val="accent6">
                  <a:lumMod val="50000"/>
                </a:schemeClr>
              </a:solidFill>
            </a:endParaRPr>
          </a:p>
          <a:p>
            <a:pPr algn="ctr"/>
            <a:endParaRPr lang="ru-RU" sz="2000" b="1" dirty="0">
              <a:solidFill>
                <a:schemeClr val="accent6">
                  <a:lumMod val="50000"/>
                </a:schemeClr>
              </a:solidFill>
            </a:endParaRPr>
          </a:p>
          <a:p>
            <a:pPr algn="ctr"/>
            <a:endParaRPr lang="ru-RU" sz="2400" b="1" dirty="0" smtClean="0">
              <a:solidFill>
                <a:schemeClr val="accent6">
                  <a:lumMod val="50000"/>
                </a:schemeClr>
              </a:solidFill>
            </a:endParaRPr>
          </a:p>
          <a:p>
            <a:pPr algn="ctr"/>
            <a:endParaRPr lang="ru-RU" sz="2400" b="1" dirty="0">
              <a:solidFill>
                <a:schemeClr val="accent6">
                  <a:lumMod val="50000"/>
                </a:schemeClr>
              </a:solidFill>
            </a:endParaRPr>
          </a:p>
          <a:p>
            <a:pPr algn="ctr"/>
            <a:endParaRPr lang="ru-RU" sz="2400" b="1" dirty="0" smtClean="0">
              <a:solidFill>
                <a:schemeClr val="accent6">
                  <a:lumMod val="50000"/>
                </a:schemeClr>
              </a:solidFill>
            </a:endParaRPr>
          </a:p>
          <a:p>
            <a:pPr algn="ctr"/>
            <a:endParaRPr lang="ru-RU" sz="2400" b="1" dirty="0">
              <a:solidFill>
                <a:schemeClr val="accent6">
                  <a:lumMod val="50000"/>
                </a:schemeClr>
              </a:solidFill>
            </a:endParaRPr>
          </a:p>
          <a:p>
            <a:pPr algn="ctr"/>
            <a:endParaRPr lang="ru-RU" sz="2400" b="1" dirty="0" smtClean="0">
              <a:solidFill>
                <a:schemeClr val="accent6">
                  <a:lumMod val="50000"/>
                </a:schemeClr>
              </a:solidFill>
            </a:endParaRPr>
          </a:p>
          <a:p>
            <a:pPr algn="ctr"/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</a:rPr>
              <a:t>УЧАСТНИКИ КОНКУРСА</a:t>
            </a:r>
          </a:p>
          <a:p>
            <a:pPr algn="just"/>
            <a:r>
              <a:rPr lang="ru-RU" sz="2400" dirty="0" smtClean="0">
                <a:solidFill>
                  <a:schemeClr val="tx1"/>
                </a:solidFill>
              </a:rPr>
              <a:t>	</a:t>
            </a:r>
            <a:r>
              <a:rPr lang="ru-RU" sz="2000" dirty="0" smtClean="0">
                <a:solidFill>
                  <a:schemeClr val="tx1"/>
                </a:solidFill>
              </a:rPr>
              <a:t>От </a:t>
            </a:r>
            <a:r>
              <a:rPr lang="ru-RU" sz="2000" dirty="0">
                <a:solidFill>
                  <a:schemeClr val="tx1"/>
                </a:solidFill>
              </a:rPr>
              <a:t>муниципалитетов на региональный Конкурс делегируется один участник в каждой номинации, от г. Томска - 3 участника в номинации «Директор школы», 3 участника в номинации «Заведующий детского сада»; 2 участника в номинации «Директор организации дополнительного образования</a:t>
            </a:r>
            <a:r>
              <a:rPr lang="ru-RU" sz="2000" dirty="0" smtClean="0">
                <a:solidFill>
                  <a:schemeClr val="tx1"/>
                </a:solidFill>
              </a:rPr>
              <a:t>», </a:t>
            </a:r>
            <a:r>
              <a:rPr lang="ru-RU" sz="2000" dirty="0" smtClean="0">
                <a:solidFill>
                  <a:schemeClr val="tx1"/>
                </a:solidFill>
                <a:latin typeface="Calibri" panose="020F0502020204030204" pitchFamily="34" charset="0"/>
              </a:rPr>
              <a:t>от </a:t>
            </a:r>
            <a:r>
              <a:rPr lang="ru-RU" altLang="ru-RU" sz="2000" dirty="0" smtClean="0">
                <a:solidFill>
                  <a:srgbClr val="000000"/>
                </a:solidFill>
                <a:latin typeface="Calibri" panose="020F0502020204030204" pitchFamily="34" charset="0"/>
                <a:cs typeface="Courier New" panose="02070309020205020404" pitchFamily="49" charset="0"/>
              </a:rPr>
              <a:t>государственных образовательных организаций, в </a:t>
            </a:r>
            <a:r>
              <a:rPr lang="ru-RU" altLang="ru-RU" sz="2000" dirty="0">
                <a:solidFill>
                  <a:srgbClr val="000000"/>
                </a:solidFill>
                <a:latin typeface="Calibri" panose="020F0502020204030204" pitchFamily="34" charset="0"/>
                <a:cs typeface="Courier New" panose="02070309020205020404" pitchFamily="49" charset="0"/>
              </a:rPr>
              <a:t>отношении которых Департамент общего образования Томской области осуществляет функции и полномочия </a:t>
            </a:r>
            <a:r>
              <a:rPr lang="ru-RU" altLang="ru-RU" sz="2000" dirty="0" smtClean="0">
                <a:solidFill>
                  <a:srgbClr val="000000"/>
                </a:solidFill>
                <a:latin typeface="Calibri" panose="020F0502020204030204" pitchFamily="34" charset="0"/>
                <a:cs typeface="Courier New" panose="02070309020205020404" pitchFamily="49" charset="0"/>
              </a:rPr>
              <a:t>учредителя – 1 участник.</a:t>
            </a:r>
            <a:r>
              <a:rPr lang="ru-RU" altLang="ru-RU" sz="2000" dirty="0" smtClean="0">
                <a:solidFill>
                  <a:schemeClr val="tx1"/>
                </a:solidFill>
                <a:latin typeface="Calibri" panose="020F0502020204030204" pitchFamily="34" charset="0"/>
              </a:rPr>
              <a:t> </a:t>
            </a:r>
          </a:p>
          <a:p>
            <a:pPr algn="just"/>
            <a:r>
              <a:rPr lang="ru-RU" sz="2000" dirty="0" smtClean="0">
                <a:solidFill>
                  <a:schemeClr val="tx1"/>
                </a:solidFill>
              </a:rPr>
              <a:t>	</a:t>
            </a:r>
          </a:p>
          <a:p>
            <a:pPr algn="just"/>
            <a:r>
              <a:rPr lang="ru-RU" sz="2000" dirty="0">
                <a:solidFill>
                  <a:schemeClr val="tx1"/>
                </a:solidFill>
              </a:rPr>
              <a:t>	</a:t>
            </a:r>
            <a:r>
              <a:rPr lang="ru-RU" sz="2000" dirty="0" smtClean="0">
                <a:solidFill>
                  <a:schemeClr val="tx1"/>
                </a:solidFill>
              </a:rPr>
              <a:t>Победители</a:t>
            </a:r>
            <a:r>
              <a:rPr lang="ru-RU" sz="2000" dirty="0">
                <a:solidFill>
                  <a:schemeClr val="tx1"/>
                </a:solidFill>
              </a:rPr>
              <a:t>, занявшие </a:t>
            </a:r>
            <a:r>
              <a:rPr lang="ru-RU" sz="2000" b="1" dirty="0">
                <a:solidFill>
                  <a:schemeClr val="tx1"/>
                </a:solidFill>
              </a:rPr>
              <a:t>первое место в каждой из номинаций</a:t>
            </a:r>
            <a:r>
              <a:rPr lang="ru-RU" sz="2000" dirty="0">
                <a:solidFill>
                  <a:schemeClr val="tx1"/>
                </a:solidFill>
              </a:rPr>
              <a:t>, участники регионального конкурса, занявшие в рейтинге участников конкурса </a:t>
            </a:r>
            <a:r>
              <a:rPr lang="ru-RU" sz="2000" b="1" dirty="0">
                <a:solidFill>
                  <a:schemeClr val="tx1"/>
                </a:solidFill>
              </a:rPr>
              <a:t>2-е и 3-е место в каждой из номинаций</a:t>
            </a:r>
            <a:r>
              <a:rPr lang="ru-RU" sz="2000" dirty="0">
                <a:solidFill>
                  <a:schemeClr val="tx1"/>
                </a:solidFill>
              </a:rPr>
              <a:t>, участники регионального конкурса, занявшие в рейтинге участников конкурса </a:t>
            </a:r>
            <a:r>
              <a:rPr lang="ru-RU" sz="2000" b="1" dirty="0">
                <a:solidFill>
                  <a:schemeClr val="tx1"/>
                </a:solidFill>
              </a:rPr>
              <a:t>с 4-го по 10-е место в каждой из номинаций «Заведующий детского сада», «Директор школы»</a:t>
            </a:r>
            <a:r>
              <a:rPr lang="ru-RU" sz="2000" dirty="0">
                <a:solidFill>
                  <a:schemeClr val="tx1"/>
                </a:solidFill>
              </a:rPr>
              <a:t> имеют право повторно участвовать в Конкурсе </a:t>
            </a:r>
            <a:r>
              <a:rPr lang="ru-RU" sz="2000" b="1" dirty="0">
                <a:solidFill>
                  <a:schemeClr val="tx1"/>
                </a:solidFill>
              </a:rPr>
              <a:t>не ранее чем через два года.</a:t>
            </a:r>
          </a:p>
          <a:p>
            <a:pPr algn="just"/>
            <a:endParaRPr lang="ru-RU" sz="2000" dirty="0" smtClean="0">
              <a:solidFill>
                <a:schemeClr val="tx1"/>
              </a:solidFill>
            </a:endParaRPr>
          </a:p>
          <a:p>
            <a:pPr algn="just"/>
            <a:r>
              <a:rPr lang="ru-RU" sz="2000" dirty="0" smtClean="0">
                <a:solidFill>
                  <a:schemeClr val="tx1"/>
                </a:solidFill>
              </a:rPr>
              <a:t>         	Остальные участники </a:t>
            </a:r>
            <a:r>
              <a:rPr lang="ru-RU" sz="2000" dirty="0">
                <a:solidFill>
                  <a:schemeClr val="tx1"/>
                </a:solidFill>
              </a:rPr>
              <a:t>Конкурса имеют право принять участие в Конкурсе в следующем </a:t>
            </a:r>
            <a:r>
              <a:rPr lang="ru-RU" sz="2000" dirty="0" smtClean="0">
                <a:solidFill>
                  <a:schemeClr val="tx1"/>
                </a:solidFill>
              </a:rPr>
              <a:t>    календарном </a:t>
            </a:r>
            <a:r>
              <a:rPr lang="ru-RU" sz="2000" dirty="0">
                <a:solidFill>
                  <a:schemeClr val="tx1"/>
                </a:solidFill>
              </a:rPr>
              <a:t>году.</a:t>
            </a:r>
          </a:p>
          <a:p>
            <a:pPr algn="ctr"/>
            <a:endParaRPr lang="ru-RU" sz="2000" b="1" dirty="0" smtClean="0">
              <a:solidFill>
                <a:schemeClr val="accent6">
                  <a:lumMod val="50000"/>
                </a:schemeClr>
              </a:solidFill>
            </a:endParaRPr>
          </a:p>
          <a:p>
            <a:pPr algn="ctr"/>
            <a:endParaRPr lang="ru-RU" sz="2000" b="1" dirty="0">
              <a:solidFill>
                <a:schemeClr val="accent6">
                  <a:lumMod val="50000"/>
                </a:schemeClr>
              </a:solidFill>
            </a:endParaRPr>
          </a:p>
          <a:p>
            <a:pPr algn="ctr"/>
            <a:endParaRPr lang="ru-RU" sz="2000" b="1" dirty="0" smtClean="0">
              <a:solidFill>
                <a:schemeClr val="accent6">
                  <a:lumMod val="50000"/>
                </a:schemeClr>
              </a:solidFill>
            </a:endParaRPr>
          </a:p>
          <a:p>
            <a:pPr algn="ctr"/>
            <a:endParaRPr lang="ru-RU" sz="2000" b="1" dirty="0">
              <a:solidFill>
                <a:schemeClr val="accent6">
                  <a:lumMod val="50000"/>
                </a:schemeClr>
              </a:solidFill>
            </a:endParaRPr>
          </a:p>
          <a:p>
            <a:pPr algn="ctr"/>
            <a:endParaRPr lang="ru-RU" sz="2000" b="1" dirty="0" smtClean="0">
              <a:solidFill>
                <a:schemeClr val="accent6">
                  <a:lumMod val="50000"/>
                </a:schemeClr>
              </a:solidFill>
            </a:endParaRPr>
          </a:p>
          <a:p>
            <a:pPr algn="ctr"/>
            <a:endParaRPr lang="ru-RU" sz="2000" b="1" dirty="0" smtClean="0">
              <a:solidFill>
                <a:schemeClr val="accent6">
                  <a:lumMod val="50000"/>
                </a:schemeClr>
              </a:solidFill>
            </a:endParaRPr>
          </a:p>
          <a:p>
            <a:pPr algn="just"/>
            <a:endParaRPr lang="ru-RU" b="1" dirty="0" smtClean="0">
              <a:solidFill>
                <a:schemeClr val="tx1"/>
              </a:solidFill>
            </a:endParaRPr>
          </a:p>
          <a:p>
            <a:pPr algn="ctr"/>
            <a:endParaRPr lang="ru-RU" b="1" dirty="0" smtClean="0">
              <a:solidFill>
                <a:schemeClr val="tx1"/>
              </a:solidFill>
            </a:endParaRPr>
          </a:p>
          <a:p>
            <a:pPr algn="ctr"/>
            <a:endParaRPr lang="ru-RU" b="1" dirty="0">
              <a:solidFill>
                <a:schemeClr val="accent6">
                  <a:lumMod val="50000"/>
                </a:schemeClr>
              </a:solidFill>
            </a:endParaRPr>
          </a:p>
          <a:p>
            <a:pPr algn="ctr"/>
            <a:endParaRPr lang="ru-RU" b="1" dirty="0" smtClean="0">
              <a:solidFill>
                <a:schemeClr val="accent6">
                  <a:lumMod val="50000"/>
                </a:schemeClr>
              </a:solidFill>
            </a:endParaRPr>
          </a:p>
          <a:p>
            <a:pPr algn="ctr"/>
            <a:endParaRPr lang="ru-RU" b="1" dirty="0">
              <a:solidFill>
                <a:schemeClr val="accent6">
                  <a:lumMod val="50000"/>
                </a:schemeClr>
              </a:solidFill>
            </a:endParaRPr>
          </a:p>
          <a:p>
            <a:pPr algn="ctr"/>
            <a:endParaRPr lang="ru-RU" sz="2000" b="1" dirty="0" smtClean="0">
              <a:solidFill>
                <a:schemeClr val="accent6">
                  <a:lumMod val="50000"/>
                </a:schemeClr>
              </a:solidFill>
            </a:endParaRPr>
          </a:p>
          <a:p>
            <a:pPr algn="ctr"/>
            <a:endParaRPr lang="ru-RU" sz="2000" b="1" dirty="0">
              <a:solidFill>
                <a:schemeClr val="accent6">
                  <a:lumMod val="50000"/>
                </a:schemeClr>
              </a:solidFill>
            </a:endParaRPr>
          </a:p>
          <a:p>
            <a:pPr algn="ctr"/>
            <a:endParaRPr lang="ru-RU" sz="2000" b="1" dirty="0" smtClean="0">
              <a:solidFill>
                <a:schemeClr val="accent6">
                  <a:lumMod val="50000"/>
                </a:schemeClr>
              </a:solidFill>
            </a:endParaRPr>
          </a:p>
          <a:p>
            <a:pPr algn="ctr"/>
            <a:endParaRPr lang="ru-RU" sz="2000" b="1" dirty="0">
              <a:solidFill>
                <a:schemeClr val="accent6">
                  <a:lumMod val="50000"/>
                </a:schemeClr>
              </a:solidFill>
            </a:endParaRPr>
          </a:p>
          <a:p>
            <a:pPr algn="ctr"/>
            <a:endParaRPr lang="ru-RU" sz="2000" b="1" dirty="0" smtClean="0">
              <a:solidFill>
                <a:schemeClr val="accent6">
                  <a:lumMod val="50000"/>
                </a:schemeClr>
              </a:solidFill>
            </a:endParaRPr>
          </a:p>
          <a:p>
            <a:pPr algn="ctr"/>
            <a:endParaRPr lang="ru-RU" sz="2000" b="1" dirty="0">
              <a:solidFill>
                <a:schemeClr val="accent6">
                  <a:lumMod val="50000"/>
                </a:schemeClr>
              </a:solidFill>
            </a:endParaRPr>
          </a:p>
          <a:p>
            <a:pPr algn="ctr"/>
            <a:endParaRPr lang="ru-RU" sz="20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0" y="43934"/>
            <a:ext cx="184731" cy="369332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250541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Департамент общего образования Томской области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513" y="143830"/>
            <a:ext cx="1167361" cy="10709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2810686" y="143830"/>
            <a:ext cx="9212316" cy="90534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accent6">
                    <a:lumMod val="50000"/>
                  </a:schemeClr>
                </a:solidFill>
              </a:rPr>
              <a:t>Региональный конкурс руководителей образовательных организаций </a:t>
            </a:r>
          </a:p>
          <a:p>
            <a:pPr algn="ctr"/>
            <a:r>
              <a:rPr lang="ru-RU" sz="3200" b="1" dirty="0" smtClean="0">
                <a:solidFill>
                  <a:schemeClr val="accent6">
                    <a:lumMod val="50000"/>
                  </a:schemeClr>
                </a:solidFill>
              </a:rPr>
              <a:t>«Лидер образовательной организации»</a:t>
            </a:r>
            <a:endParaRPr lang="ru-RU" sz="32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73648" y="1395802"/>
            <a:ext cx="11597489" cy="223324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 b="1" dirty="0" smtClean="0">
              <a:solidFill>
                <a:schemeClr val="accent6">
                  <a:lumMod val="50000"/>
                </a:schemeClr>
              </a:solidFill>
            </a:endParaRPr>
          </a:p>
          <a:p>
            <a:pPr algn="ctr"/>
            <a:endParaRPr lang="ru-RU" sz="2000" b="1" dirty="0">
              <a:solidFill>
                <a:schemeClr val="accent6">
                  <a:lumMod val="50000"/>
                </a:schemeClr>
              </a:solidFill>
            </a:endParaRPr>
          </a:p>
          <a:p>
            <a:pPr algn="ctr"/>
            <a:endParaRPr lang="ru-RU" sz="2000" b="1" dirty="0" smtClean="0">
              <a:solidFill>
                <a:schemeClr val="accent6">
                  <a:lumMod val="50000"/>
                </a:schemeClr>
              </a:solidFill>
            </a:endParaRPr>
          </a:p>
          <a:p>
            <a:endParaRPr lang="ru-RU" sz="2000" b="1" dirty="0" smtClean="0">
              <a:solidFill>
                <a:schemeClr val="accent6">
                  <a:lumMod val="50000"/>
                </a:schemeClr>
              </a:solidFill>
            </a:endParaRPr>
          </a:p>
          <a:p>
            <a:r>
              <a:rPr lang="ru-RU" sz="2800" b="1" dirty="0" smtClean="0">
                <a:solidFill>
                  <a:schemeClr val="accent6">
                    <a:lumMod val="50000"/>
                  </a:schemeClr>
                </a:solidFill>
              </a:rPr>
              <a:t>                                         </a:t>
            </a:r>
          </a:p>
          <a:p>
            <a:endParaRPr lang="ru-RU" sz="2800" b="1" dirty="0">
              <a:solidFill>
                <a:schemeClr val="accent6">
                  <a:lumMod val="50000"/>
                </a:schemeClr>
              </a:solidFill>
            </a:endParaRPr>
          </a:p>
          <a:p>
            <a:endParaRPr lang="ru-RU" sz="2800" b="1" dirty="0" smtClean="0">
              <a:solidFill>
                <a:schemeClr val="accent6">
                  <a:lumMod val="50000"/>
                </a:schemeClr>
              </a:solidFill>
            </a:endParaRPr>
          </a:p>
          <a:p>
            <a:r>
              <a:rPr lang="ru-RU" sz="2800" b="1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2800" b="1" dirty="0" smtClean="0">
                <a:solidFill>
                  <a:schemeClr val="accent6">
                    <a:lumMod val="50000"/>
                  </a:schemeClr>
                </a:solidFill>
              </a:rPr>
              <a:t>                                                       </a:t>
            </a:r>
          </a:p>
          <a:p>
            <a:endParaRPr lang="ru-RU" sz="2800" b="1" dirty="0">
              <a:solidFill>
                <a:schemeClr val="accent6">
                  <a:lumMod val="50000"/>
                </a:schemeClr>
              </a:solidFill>
            </a:endParaRPr>
          </a:p>
          <a:p>
            <a:endParaRPr lang="ru-RU" sz="2800" b="1" dirty="0" smtClean="0">
              <a:solidFill>
                <a:schemeClr val="accent6">
                  <a:lumMod val="50000"/>
                </a:schemeClr>
              </a:solidFill>
            </a:endParaRPr>
          </a:p>
          <a:p>
            <a:endParaRPr lang="ru-RU" sz="2800" b="1" dirty="0">
              <a:solidFill>
                <a:schemeClr val="accent6">
                  <a:lumMod val="50000"/>
                </a:schemeClr>
              </a:solidFill>
            </a:endParaRPr>
          </a:p>
          <a:p>
            <a:endParaRPr lang="ru-RU" sz="2800" b="1" dirty="0" smtClean="0">
              <a:solidFill>
                <a:schemeClr val="accent6">
                  <a:lumMod val="50000"/>
                </a:schemeClr>
              </a:solidFill>
            </a:endParaRPr>
          </a:p>
          <a:p>
            <a:endParaRPr lang="ru-RU" sz="2800" b="1" dirty="0">
              <a:solidFill>
                <a:schemeClr val="accent6">
                  <a:lumMod val="50000"/>
                </a:schemeClr>
              </a:solidFill>
            </a:endParaRPr>
          </a:p>
          <a:p>
            <a:endParaRPr lang="ru-RU" sz="2800" b="1" dirty="0" smtClean="0">
              <a:solidFill>
                <a:schemeClr val="accent6">
                  <a:lumMod val="50000"/>
                </a:schemeClr>
              </a:solidFill>
            </a:endParaRPr>
          </a:p>
          <a:p>
            <a:endParaRPr lang="ru-RU" sz="2800" b="1" dirty="0">
              <a:solidFill>
                <a:schemeClr val="accent6">
                  <a:lumMod val="50000"/>
                </a:schemeClr>
              </a:solidFill>
            </a:endParaRPr>
          </a:p>
          <a:p>
            <a:r>
              <a:rPr lang="ru-RU" sz="2800" b="1" dirty="0" smtClean="0">
                <a:solidFill>
                  <a:schemeClr val="accent6">
                    <a:lumMod val="50000"/>
                  </a:schemeClr>
                </a:solidFill>
              </a:rPr>
              <a:t>НОМИНАЦИИ КОНКУРСА</a:t>
            </a:r>
          </a:p>
          <a:p>
            <a:pPr marL="457200" indent="-457200">
              <a:buFont typeface="+mj-lt"/>
              <a:buAutoNum type="arabicParenR"/>
            </a:pPr>
            <a:r>
              <a:rPr lang="ru-RU" sz="2800" dirty="0" smtClean="0">
                <a:solidFill>
                  <a:schemeClr val="tx1"/>
                </a:solidFill>
              </a:rPr>
              <a:t>«Заведующий детского сада»</a:t>
            </a:r>
          </a:p>
          <a:p>
            <a:pPr marL="457200" indent="-457200">
              <a:buFont typeface="+mj-lt"/>
              <a:buAutoNum type="arabicParenR"/>
            </a:pPr>
            <a:r>
              <a:rPr lang="ru-RU" sz="2800" dirty="0" smtClean="0">
                <a:solidFill>
                  <a:schemeClr val="tx1"/>
                </a:solidFill>
              </a:rPr>
              <a:t>«Директор школы»</a:t>
            </a:r>
          </a:p>
          <a:p>
            <a:pPr marL="457200" indent="-457200">
              <a:buFont typeface="+mj-lt"/>
              <a:buAutoNum type="arabicParenR"/>
            </a:pPr>
            <a:r>
              <a:rPr lang="ru-RU" sz="2800" dirty="0" smtClean="0">
                <a:solidFill>
                  <a:schemeClr val="tx1"/>
                </a:solidFill>
              </a:rPr>
              <a:t>«Директор организации дополнительного образования»</a:t>
            </a:r>
          </a:p>
          <a:p>
            <a:pPr marL="457200" indent="-457200">
              <a:buFont typeface="+mj-lt"/>
              <a:buAutoNum type="arabicParenR"/>
            </a:pPr>
            <a:endParaRPr lang="ru-RU" sz="2800" dirty="0">
              <a:solidFill>
                <a:schemeClr val="tx1"/>
              </a:solidFill>
            </a:endParaRPr>
          </a:p>
          <a:p>
            <a:pPr marL="457200" indent="-457200">
              <a:buFont typeface="+mj-lt"/>
              <a:buAutoNum type="arabicParenR"/>
            </a:pPr>
            <a:endParaRPr lang="ru-RU" sz="2800" dirty="0" smtClean="0">
              <a:solidFill>
                <a:schemeClr val="tx1"/>
              </a:solidFill>
            </a:endParaRPr>
          </a:p>
          <a:p>
            <a:endParaRPr lang="ru-RU" sz="2800" dirty="0" smtClean="0">
              <a:solidFill>
                <a:schemeClr val="tx1"/>
              </a:solidFill>
            </a:endParaRPr>
          </a:p>
          <a:p>
            <a:pPr marL="457200" indent="-457200">
              <a:buFont typeface="+mj-lt"/>
              <a:buAutoNum type="arabicParenR"/>
            </a:pPr>
            <a:endParaRPr lang="ru-RU" sz="2800" dirty="0" smtClean="0">
              <a:solidFill>
                <a:schemeClr val="tx1"/>
              </a:solidFill>
            </a:endParaRPr>
          </a:p>
          <a:p>
            <a:endParaRPr lang="ru-RU" sz="2000" b="1" dirty="0" smtClean="0">
              <a:solidFill>
                <a:schemeClr val="accent6">
                  <a:lumMod val="50000"/>
                </a:schemeClr>
              </a:solidFill>
            </a:endParaRPr>
          </a:p>
          <a:p>
            <a:endParaRPr lang="ru-RU" sz="2000" b="1" dirty="0" smtClean="0">
              <a:solidFill>
                <a:schemeClr val="accent6">
                  <a:lumMod val="50000"/>
                </a:schemeClr>
              </a:solidFill>
            </a:endParaRPr>
          </a:p>
          <a:p>
            <a:pPr algn="ctr"/>
            <a:endParaRPr lang="ru-RU" sz="2000" b="1" dirty="0" smtClean="0">
              <a:solidFill>
                <a:schemeClr val="accent6">
                  <a:lumMod val="50000"/>
                </a:schemeClr>
              </a:solidFill>
            </a:endParaRPr>
          </a:p>
          <a:p>
            <a:pPr algn="ctr"/>
            <a:endParaRPr lang="ru-RU" sz="2000" b="1" dirty="0">
              <a:solidFill>
                <a:schemeClr val="accent6">
                  <a:lumMod val="50000"/>
                </a:schemeClr>
              </a:solidFill>
            </a:endParaRPr>
          </a:p>
          <a:p>
            <a:pPr algn="ctr"/>
            <a:endParaRPr lang="ru-RU" sz="2000" b="1" dirty="0" smtClean="0">
              <a:solidFill>
                <a:schemeClr val="accent6">
                  <a:lumMod val="50000"/>
                </a:schemeClr>
              </a:solidFill>
            </a:endParaRPr>
          </a:p>
          <a:p>
            <a:pPr algn="ctr"/>
            <a:endParaRPr lang="ru-RU" sz="2000" b="1" dirty="0">
              <a:solidFill>
                <a:schemeClr val="accent6">
                  <a:lumMod val="50000"/>
                </a:schemeClr>
              </a:solidFill>
            </a:endParaRPr>
          </a:p>
          <a:p>
            <a:pPr algn="ctr"/>
            <a:endParaRPr lang="ru-RU" sz="2000" b="1" dirty="0" smtClean="0">
              <a:solidFill>
                <a:schemeClr val="accent6">
                  <a:lumMod val="50000"/>
                </a:schemeClr>
              </a:solidFill>
            </a:endParaRPr>
          </a:p>
          <a:p>
            <a:pPr algn="ctr"/>
            <a:endParaRPr lang="ru-RU" sz="2000" b="1" dirty="0">
              <a:solidFill>
                <a:schemeClr val="accent6">
                  <a:lumMod val="50000"/>
                </a:schemeClr>
              </a:solidFill>
            </a:endParaRPr>
          </a:p>
          <a:p>
            <a:pPr algn="ctr"/>
            <a:endParaRPr lang="ru-RU" sz="2000" b="1" dirty="0" smtClean="0">
              <a:solidFill>
                <a:schemeClr val="accent6">
                  <a:lumMod val="50000"/>
                </a:schemeClr>
              </a:solidFill>
            </a:endParaRPr>
          </a:p>
          <a:p>
            <a:pPr algn="ctr"/>
            <a:endParaRPr lang="ru-RU" sz="2000" b="1" dirty="0">
              <a:solidFill>
                <a:schemeClr val="accent6">
                  <a:lumMod val="50000"/>
                </a:schemeClr>
              </a:solidFill>
            </a:endParaRPr>
          </a:p>
          <a:p>
            <a:pPr algn="ctr"/>
            <a:endParaRPr lang="ru-RU" sz="2000" b="1" dirty="0" smtClean="0">
              <a:solidFill>
                <a:schemeClr val="accent6">
                  <a:lumMod val="50000"/>
                </a:schemeClr>
              </a:solidFill>
            </a:endParaRPr>
          </a:p>
          <a:p>
            <a:pPr algn="ctr"/>
            <a:endParaRPr lang="ru-RU" sz="2000" b="1" dirty="0">
              <a:solidFill>
                <a:schemeClr val="accent6">
                  <a:lumMod val="50000"/>
                </a:schemeClr>
              </a:solidFill>
            </a:endParaRPr>
          </a:p>
          <a:p>
            <a:pPr algn="ctr"/>
            <a:endParaRPr lang="ru-RU" sz="20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2050" name="Picture 2" descr="https://toipkro.ru/content/files/images/podrazdelenie/uprav/IMG_924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373" y="3958089"/>
            <a:ext cx="3946018" cy="2630679"/>
          </a:xfrm>
          <a:prstGeom prst="rect">
            <a:avLst/>
          </a:prstGeom>
          <a:noFill/>
          <a:ln w="9525"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s://toipkro.ru/content/files/images/podrazdelenie/uprav/IMG_9253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1070" y="3958088"/>
            <a:ext cx="3853698" cy="2630679"/>
          </a:xfrm>
          <a:prstGeom prst="rect">
            <a:avLst/>
          </a:prstGeom>
          <a:noFill/>
          <a:ln w="9525"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s://toipkro.ru/content/files/images/podrazdelenie/uprav/IMG_9230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33446" y="3958087"/>
            <a:ext cx="3637691" cy="2630680"/>
          </a:xfrm>
          <a:prstGeom prst="rect">
            <a:avLst/>
          </a:prstGeom>
          <a:noFill/>
          <a:ln w="9525"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131260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Департамент общего образования Томской области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2434" y="167053"/>
            <a:ext cx="2156475" cy="19784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3096285" y="434566"/>
            <a:ext cx="8600792" cy="90534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accent6">
                    <a:lumMod val="50000"/>
                  </a:schemeClr>
                </a:solidFill>
              </a:rPr>
              <a:t>Региональный конкурс руководителей образовательных организаций </a:t>
            </a:r>
          </a:p>
          <a:p>
            <a:pPr algn="ctr"/>
            <a:r>
              <a:rPr lang="ru-RU" sz="3200" b="1" dirty="0" smtClean="0">
                <a:solidFill>
                  <a:schemeClr val="accent6">
                    <a:lumMod val="50000"/>
                  </a:schemeClr>
                </a:solidFill>
              </a:rPr>
              <a:t>«Лидер образовательной организации 2020»</a:t>
            </a:r>
            <a:endParaRPr lang="ru-RU" sz="32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029200" y="1749762"/>
            <a:ext cx="437190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chemeClr val="accent6">
                    <a:lumMod val="75000"/>
                  </a:schemeClr>
                </a:solidFill>
              </a:rPr>
              <a:t>КОНКУРСНЫЕ ИСПЫТАНИЯ</a:t>
            </a:r>
            <a:endParaRPr lang="ru-RU" sz="28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94945" y="2408488"/>
            <a:ext cx="10439401" cy="10833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fontAlgn="base">
              <a:lnSpc>
                <a:spcPct val="115000"/>
              </a:lnSpc>
              <a:spcAft>
                <a:spcPts val="0"/>
              </a:spcAft>
              <a:tabLst>
                <a:tab pos="540385" algn="l"/>
              </a:tabLst>
            </a:pPr>
            <a:r>
              <a:rPr lang="ru-RU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Конкурсное испытание «Портфолио руководителя» </a:t>
            </a:r>
            <a:r>
              <a:rPr lang="ru-RU" sz="28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(максимальный </a:t>
            </a:r>
            <a:r>
              <a:rPr lang="ru-RU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балл - 30)</a:t>
            </a:r>
            <a:endParaRPr lang="ru-RU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603738" y="3627368"/>
            <a:ext cx="9736016" cy="10833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fontAlgn="base">
              <a:lnSpc>
                <a:spcPct val="115000"/>
              </a:lnSpc>
              <a:spcAft>
                <a:spcPts val="0"/>
              </a:spcAft>
              <a:tabLst>
                <a:tab pos="540385" algn="l"/>
              </a:tabLst>
            </a:pPr>
            <a:r>
              <a:rPr lang="ru-RU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Конкурсное испытание «Я -  руководитель» </a:t>
            </a:r>
            <a:r>
              <a:rPr lang="ru-RU" sz="28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(максимальный </a:t>
            </a:r>
            <a:r>
              <a:rPr lang="ru-RU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балл - 10)</a:t>
            </a:r>
            <a:endParaRPr lang="ru-RU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01081" y="4814829"/>
            <a:ext cx="11812496" cy="5878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algn="just" fontAlgn="base">
              <a:lnSpc>
                <a:spcPct val="115000"/>
              </a:lnSpc>
              <a:spcAft>
                <a:spcPts val="0"/>
              </a:spcAft>
              <a:tabLst>
                <a:tab pos="540385" algn="l"/>
              </a:tabLst>
            </a:pPr>
            <a:r>
              <a:rPr lang="ru-RU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Конкурсное испытание «Формула успеха» (максимальный балл - 30)</a:t>
            </a:r>
            <a:endParaRPr lang="ru-RU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01081" y="5538188"/>
            <a:ext cx="11715781" cy="10833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algn="just" fontAlgn="base">
              <a:lnSpc>
                <a:spcPct val="115000"/>
              </a:lnSpc>
              <a:spcAft>
                <a:spcPts val="0"/>
              </a:spcAft>
              <a:tabLst>
                <a:tab pos="540385" algn="l"/>
              </a:tabLst>
            </a:pPr>
            <a:r>
              <a:rPr lang="ru-RU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Конкурсное испытание «Разговор с экспертом» </a:t>
            </a:r>
            <a:endParaRPr lang="ru-RU" sz="2800" b="1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algn="just" fontAlgn="base">
              <a:lnSpc>
                <a:spcPct val="115000"/>
              </a:lnSpc>
              <a:spcAft>
                <a:spcPts val="0"/>
              </a:spcAft>
              <a:tabLst>
                <a:tab pos="540385" algn="l"/>
              </a:tabLst>
            </a:pPr>
            <a:r>
              <a:rPr lang="ru-RU" sz="28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</a:t>
            </a:r>
            <a:r>
              <a:rPr lang="ru-RU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максимальный балл 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- 30</a:t>
            </a:r>
            <a:r>
              <a:rPr lang="ru-RU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  <a:endParaRPr lang="ru-RU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44400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Департамент общего образования Томской области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513" y="143830"/>
            <a:ext cx="1167361" cy="10709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2810686" y="143830"/>
            <a:ext cx="9212316" cy="90534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accent6">
                    <a:lumMod val="50000"/>
                  </a:schemeClr>
                </a:solidFill>
              </a:rPr>
              <a:t>Региональный конкурс руководителей образовательных организаций </a:t>
            </a:r>
          </a:p>
          <a:p>
            <a:pPr algn="ctr"/>
            <a:r>
              <a:rPr lang="ru-RU" sz="3200" b="1" dirty="0" smtClean="0">
                <a:solidFill>
                  <a:schemeClr val="accent6">
                    <a:lumMod val="50000"/>
                  </a:schemeClr>
                </a:solidFill>
              </a:rPr>
              <a:t>«Лидер образовательной организации»</a:t>
            </a:r>
            <a:endParaRPr lang="ru-RU" sz="32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17694" y="1214805"/>
            <a:ext cx="11905308" cy="553908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 b="1" dirty="0" smtClean="0">
              <a:solidFill>
                <a:schemeClr val="accent6">
                  <a:lumMod val="50000"/>
                </a:schemeClr>
              </a:solidFill>
            </a:endParaRPr>
          </a:p>
          <a:p>
            <a:pPr algn="ctr"/>
            <a:endParaRPr lang="ru-RU" sz="2000" b="1" dirty="0" smtClean="0">
              <a:solidFill>
                <a:schemeClr val="accent6">
                  <a:lumMod val="50000"/>
                </a:schemeClr>
              </a:solidFill>
            </a:endParaRPr>
          </a:p>
          <a:p>
            <a:pPr algn="ctr"/>
            <a:endParaRPr lang="ru-RU" sz="2000" b="1" dirty="0" smtClean="0">
              <a:solidFill>
                <a:schemeClr val="accent6">
                  <a:lumMod val="50000"/>
                </a:schemeClr>
              </a:solidFill>
            </a:endParaRPr>
          </a:p>
          <a:p>
            <a:pPr algn="ctr"/>
            <a:endParaRPr lang="ru-RU" sz="2000" b="1" dirty="0">
              <a:solidFill>
                <a:schemeClr val="accent6">
                  <a:lumMod val="50000"/>
                </a:schemeClr>
              </a:solidFill>
            </a:endParaRPr>
          </a:p>
          <a:p>
            <a:pPr algn="ctr"/>
            <a:endParaRPr lang="ru-RU" sz="2000" b="1" dirty="0" smtClean="0">
              <a:solidFill>
                <a:schemeClr val="accent6">
                  <a:lumMod val="50000"/>
                </a:schemeClr>
              </a:solidFill>
            </a:endParaRPr>
          </a:p>
          <a:p>
            <a:pPr algn="ctr"/>
            <a:endParaRPr lang="ru-RU" sz="2000" b="1" dirty="0">
              <a:solidFill>
                <a:schemeClr val="accent6">
                  <a:lumMod val="50000"/>
                </a:schemeClr>
              </a:solidFill>
            </a:endParaRPr>
          </a:p>
          <a:p>
            <a:pPr algn="ctr"/>
            <a:endParaRPr lang="ru-RU" sz="2000" b="1" dirty="0" smtClean="0">
              <a:solidFill>
                <a:schemeClr val="accent6">
                  <a:lumMod val="50000"/>
                </a:schemeClr>
              </a:solidFill>
            </a:endParaRPr>
          </a:p>
          <a:p>
            <a:pPr algn="ctr"/>
            <a:endParaRPr lang="ru-RU" sz="2000" b="1" dirty="0">
              <a:solidFill>
                <a:schemeClr val="accent6">
                  <a:lumMod val="50000"/>
                </a:schemeClr>
              </a:solidFill>
            </a:endParaRPr>
          </a:p>
          <a:p>
            <a:pPr algn="ctr"/>
            <a:endParaRPr lang="ru-RU" sz="2000" b="1" dirty="0" smtClean="0">
              <a:solidFill>
                <a:schemeClr val="accent6">
                  <a:lumMod val="50000"/>
                </a:schemeClr>
              </a:solidFill>
            </a:endParaRPr>
          </a:p>
          <a:p>
            <a:pPr algn="ctr"/>
            <a:endParaRPr lang="ru-RU" sz="2000" b="1" dirty="0">
              <a:solidFill>
                <a:schemeClr val="accent6">
                  <a:lumMod val="50000"/>
                </a:schemeClr>
              </a:solidFill>
            </a:endParaRPr>
          </a:p>
          <a:p>
            <a:pPr algn="ctr"/>
            <a:endParaRPr lang="ru-RU" sz="2000" b="1" dirty="0" smtClean="0">
              <a:solidFill>
                <a:schemeClr val="accent6">
                  <a:lumMod val="50000"/>
                </a:schemeClr>
              </a:solidFill>
            </a:endParaRPr>
          </a:p>
          <a:p>
            <a:pPr algn="ctr"/>
            <a:endParaRPr lang="ru-RU" sz="2000" b="1" dirty="0">
              <a:solidFill>
                <a:schemeClr val="accent6">
                  <a:lumMod val="50000"/>
                </a:schemeClr>
              </a:solidFill>
            </a:endParaRPr>
          </a:p>
          <a:p>
            <a:pPr algn="ctr"/>
            <a:r>
              <a:rPr lang="ru-RU" sz="2800" b="1" dirty="0" smtClean="0">
                <a:solidFill>
                  <a:schemeClr val="accent6">
                    <a:lumMod val="50000"/>
                  </a:schemeClr>
                </a:solidFill>
              </a:rPr>
              <a:t>ТЕХНИЧЕСКИЕ ТРЕБОВАНИЯ К ОФОРМЛЕНИЮ ПОРТФОЛИО</a:t>
            </a:r>
          </a:p>
          <a:p>
            <a:pPr algn="ctr"/>
            <a:endParaRPr lang="ru-RU" sz="2000" b="1" dirty="0" smtClean="0">
              <a:solidFill>
                <a:schemeClr val="accent6">
                  <a:lumMod val="50000"/>
                </a:schemeClr>
              </a:solidFill>
            </a:endParaRPr>
          </a:p>
          <a:p>
            <a:pPr lvl="0"/>
            <a:r>
              <a:rPr lang="ru-RU" sz="2800" dirty="0" smtClean="0">
                <a:solidFill>
                  <a:schemeClr val="tx1"/>
                </a:solidFill>
              </a:rPr>
              <a:t>Размер </a:t>
            </a:r>
            <a:r>
              <a:rPr lang="ru-RU" sz="2800" dirty="0">
                <a:solidFill>
                  <a:schemeClr val="tx1"/>
                </a:solidFill>
              </a:rPr>
              <a:t>шрифта –</a:t>
            </a:r>
            <a:r>
              <a:rPr lang="ru-RU" sz="2800" dirty="0" smtClean="0">
                <a:solidFill>
                  <a:schemeClr val="tx1"/>
                </a:solidFill>
              </a:rPr>
              <a:t>12.</a:t>
            </a:r>
            <a:endParaRPr lang="ru-RU" sz="2800" dirty="0">
              <a:solidFill>
                <a:schemeClr val="tx1"/>
              </a:solidFill>
            </a:endParaRPr>
          </a:p>
          <a:p>
            <a:pPr lvl="0"/>
            <a:r>
              <a:rPr lang="en-US" sz="2800" dirty="0">
                <a:solidFill>
                  <a:schemeClr val="tx1"/>
                </a:solidFill>
              </a:rPr>
              <a:t>TIMES</a:t>
            </a:r>
            <a:r>
              <a:rPr lang="ru-RU" sz="2800" dirty="0">
                <a:solidFill>
                  <a:schemeClr val="tx1"/>
                </a:solidFill>
              </a:rPr>
              <a:t> </a:t>
            </a:r>
            <a:r>
              <a:rPr lang="en-US" sz="2800" dirty="0">
                <a:solidFill>
                  <a:schemeClr val="tx1"/>
                </a:solidFill>
              </a:rPr>
              <a:t>NEW</a:t>
            </a:r>
            <a:r>
              <a:rPr lang="ru-RU" sz="2800" dirty="0">
                <a:solidFill>
                  <a:schemeClr val="tx1"/>
                </a:solidFill>
              </a:rPr>
              <a:t> </a:t>
            </a:r>
            <a:r>
              <a:rPr lang="en-US" sz="2800" dirty="0">
                <a:solidFill>
                  <a:schemeClr val="tx1"/>
                </a:solidFill>
              </a:rPr>
              <a:t>ROMAN</a:t>
            </a:r>
            <a:r>
              <a:rPr lang="ru-RU" sz="2800" dirty="0">
                <a:solidFill>
                  <a:schemeClr val="tx1"/>
                </a:solidFill>
              </a:rPr>
              <a:t>.</a:t>
            </a:r>
          </a:p>
          <a:p>
            <a:pPr lvl="0"/>
            <a:r>
              <a:rPr lang="ru-RU" sz="2800" dirty="0">
                <a:solidFill>
                  <a:schemeClr val="tx1"/>
                </a:solidFill>
              </a:rPr>
              <a:t>Поля. Правое –10 мм, Верхнее и нижнее –20 мм, левое –30 мм. </a:t>
            </a:r>
          </a:p>
          <a:p>
            <a:pPr lvl="0"/>
            <a:r>
              <a:rPr lang="ru-RU" sz="2800" dirty="0">
                <a:solidFill>
                  <a:schemeClr val="tx1"/>
                </a:solidFill>
              </a:rPr>
              <a:t>Отступ абзаца </a:t>
            </a:r>
            <a:r>
              <a:rPr lang="ru-RU" sz="2800" dirty="0" smtClean="0">
                <a:solidFill>
                  <a:schemeClr val="tx1"/>
                </a:solidFill>
              </a:rPr>
              <a:t> </a:t>
            </a:r>
            <a:r>
              <a:rPr lang="ru-RU" sz="2800" dirty="0">
                <a:solidFill>
                  <a:schemeClr val="tx1"/>
                </a:solidFill>
              </a:rPr>
              <a:t>12 мм.</a:t>
            </a:r>
          </a:p>
          <a:p>
            <a:pPr lvl="0"/>
            <a:r>
              <a:rPr lang="ru-RU" sz="2800" dirty="0">
                <a:solidFill>
                  <a:schemeClr val="tx1"/>
                </a:solidFill>
              </a:rPr>
              <a:t>Нумерация страниц ТОЛЬКО арабскими цифрами посередине листа внизу без точки. </a:t>
            </a:r>
          </a:p>
          <a:p>
            <a:pPr lvl="0"/>
            <a:r>
              <a:rPr lang="ru-RU" sz="2800" dirty="0">
                <a:solidFill>
                  <a:schemeClr val="tx1"/>
                </a:solidFill>
              </a:rPr>
              <a:t>Межстрочный интервал – </a:t>
            </a:r>
            <a:r>
              <a:rPr lang="ru-RU" sz="2800" dirty="0" smtClean="0">
                <a:solidFill>
                  <a:schemeClr val="tx1"/>
                </a:solidFill>
              </a:rPr>
              <a:t>одинарный. </a:t>
            </a:r>
            <a:endParaRPr lang="ru-RU" sz="2800" dirty="0">
              <a:solidFill>
                <a:schemeClr val="tx1"/>
              </a:solidFill>
            </a:endParaRPr>
          </a:p>
          <a:p>
            <a:pPr lvl="0"/>
            <a:r>
              <a:rPr lang="ru-RU" sz="2800" dirty="0">
                <a:solidFill>
                  <a:schemeClr val="tx1"/>
                </a:solidFill>
              </a:rPr>
              <a:t>Количество </a:t>
            </a:r>
            <a:r>
              <a:rPr lang="ru-RU" sz="2800" dirty="0" smtClean="0">
                <a:solidFill>
                  <a:schemeClr val="tx1"/>
                </a:solidFill>
              </a:rPr>
              <a:t>страниц – не более 12 страниц .</a:t>
            </a:r>
          </a:p>
          <a:p>
            <a:pPr lvl="0"/>
            <a:r>
              <a:rPr lang="ru-RU" sz="2800" dirty="0" smtClean="0">
                <a:solidFill>
                  <a:schemeClr val="tx1"/>
                </a:solidFill>
              </a:rPr>
              <a:t>Возможные выделения в тексте портфолио – </a:t>
            </a:r>
            <a:r>
              <a:rPr lang="ru-RU" sz="2800" i="1" dirty="0" smtClean="0">
                <a:solidFill>
                  <a:schemeClr val="tx1"/>
                </a:solidFill>
              </a:rPr>
              <a:t>курсив </a:t>
            </a:r>
            <a:r>
              <a:rPr lang="ru-RU" sz="2800" dirty="0" smtClean="0">
                <a:solidFill>
                  <a:schemeClr val="tx1"/>
                </a:solidFill>
              </a:rPr>
              <a:t>и </a:t>
            </a:r>
            <a:r>
              <a:rPr lang="ru-RU" sz="2800" b="1" dirty="0" smtClean="0">
                <a:solidFill>
                  <a:schemeClr val="tx1"/>
                </a:solidFill>
              </a:rPr>
              <a:t>полужирный</a:t>
            </a:r>
            <a:endParaRPr lang="ru-RU" sz="2800" b="1" dirty="0">
              <a:solidFill>
                <a:schemeClr val="tx1"/>
              </a:solidFill>
            </a:endParaRPr>
          </a:p>
          <a:p>
            <a:r>
              <a:rPr lang="ru-RU" sz="2800" b="1" dirty="0" smtClean="0">
                <a:solidFill>
                  <a:schemeClr val="accent6">
                    <a:lumMod val="50000"/>
                  </a:schemeClr>
                </a:solidFill>
              </a:rPr>
              <a:t>ПРИЛОЖЕНИЯ</a:t>
            </a:r>
          </a:p>
          <a:p>
            <a:pPr algn="ctr"/>
            <a:endParaRPr lang="ru-RU" sz="2000" b="1" dirty="0" smtClean="0">
              <a:solidFill>
                <a:schemeClr val="accent6">
                  <a:lumMod val="50000"/>
                </a:schemeClr>
              </a:solidFill>
            </a:endParaRPr>
          </a:p>
          <a:p>
            <a:pPr algn="ctr"/>
            <a:endParaRPr lang="ru-RU" sz="2000" b="1" dirty="0">
              <a:solidFill>
                <a:schemeClr val="accent6">
                  <a:lumMod val="50000"/>
                </a:schemeClr>
              </a:solidFill>
            </a:endParaRPr>
          </a:p>
          <a:p>
            <a:pPr algn="ctr"/>
            <a:endParaRPr lang="ru-RU" sz="2000" b="1" dirty="0" smtClean="0">
              <a:solidFill>
                <a:schemeClr val="accent6">
                  <a:lumMod val="50000"/>
                </a:schemeClr>
              </a:solidFill>
            </a:endParaRPr>
          </a:p>
          <a:p>
            <a:pPr algn="ctr"/>
            <a:endParaRPr lang="ru-RU" sz="2000" b="1" dirty="0">
              <a:solidFill>
                <a:schemeClr val="accent6">
                  <a:lumMod val="50000"/>
                </a:schemeClr>
              </a:solidFill>
            </a:endParaRPr>
          </a:p>
          <a:p>
            <a:pPr algn="ctr"/>
            <a:endParaRPr lang="ru-RU" sz="2000" b="1" dirty="0" smtClean="0">
              <a:solidFill>
                <a:schemeClr val="accent6">
                  <a:lumMod val="50000"/>
                </a:schemeClr>
              </a:solidFill>
            </a:endParaRPr>
          </a:p>
          <a:p>
            <a:pPr algn="ctr"/>
            <a:endParaRPr lang="ru-RU" sz="2000" b="1" dirty="0">
              <a:solidFill>
                <a:schemeClr val="accent6">
                  <a:lumMod val="50000"/>
                </a:schemeClr>
              </a:solidFill>
            </a:endParaRPr>
          </a:p>
          <a:p>
            <a:pPr algn="ctr"/>
            <a:endParaRPr lang="ru-RU" sz="2000" b="1" dirty="0" smtClean="0">
              <a:solidFill>
                <a:schemeClr val="accent6">
                  <a:lumMod val="50000"/>
                </a:schemeClr>
              </a:solidFill>
            </a:endParaRPr>
          </a:p>
          <a:p>
            <a:pPr algn="ctr"/>
            <a:endParaRPr lang="ru-RU" sz="2000" b="1" dirty="0">
              <a:solidFill>
                <a:schemeClr val="accent6">
                  <a:lumMod val="50000"/>
                </a:schemeClr>
              </a:solidFill>
            </a:endParaRPr>
          </a:p>
          <a:p>
            <a:pPr algn="ctr"/>
            <a:endParaRPr lang="ru-RU" sz="2000" b="1" dirty="0" smtClean="0">
              <a:solidFill>
                <a:schemeClr val="accent6">
                  <a:lumMod val="50000"/>
                </a:schemeClr>
              </a:solidFill>
            </a:endParaRPr>
          </a:p>
          <a:p>
            <a:pPr algn="ctr"/>
            <a:endParaRPr lang="ru-RU" sz="2000" b="1" dirty="0">
              <a:solidFill>
                <a:schemeClr val="accent6">
                  <a:lumMod val="50000"/>
                </a:schemeClr>
              </a:solidFill>
            </a:endParaRPr>
          </a:p>
          <a:p>
            <a:pPr algn="ctr"/>
            <a:endParaRPr lang="ru-RU" sz="2000" b="1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5712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981</TotalTime>
  <Words>2123</Words>
  <Application>Microsoft Office PowerPoint</Application>
  <PresentationFormat>Широкоэкранный</PresentationFormat>
  <Paragraphs>510</Paragraphs>
  <Slides>24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32" baseType="lpstr">
      <vt:lpstr>Arial</vt:lpstr>
      <vt:lpstr>Calibri</vt:lpstr>
      <vt:lpstr>Calibri Light</vt:lpstr>
      <vt:lpstr>Courier New</vt:lpstr>
      <vt:lpstr>Roboto</vt:lpstr>
      <vt:lpstr>Symbol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Плотниковы</dc:creator>
  <cp:lastModifiedBy>Татьяна Бутакова</cp:lastModifiedBy>
  <cp:revision>93</cp:revision>
  <cp:lastPrinted>2020-11-03T00:26:41Z</cp:lastPrinted>
  <dcterms:created xsi:type="dcterms:W3CDTF">2020-02-24T04:57:10Z</dcterms:created>
  <dcterms:modified xsi:type="dcterms:W3CDTF">2020-11-11T02:41:36Z</dcterms:modified>
</cp:coreProperties>
</file>