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  <p:sldMasterId id="2147483755" r:id="rId2"/>
    <p:sldMasterId id="2147483767" r:id="rId3"/>
    <p:sldMasterId id="2147483781" r:id="rId4"/>
  </p:sldMasterIdLst>
  <p:notesMasterIdLst>
    <p:notesMasterId r:id="rId26"/>
  </p:notesMasterIdLst>
  <p:sldIdLst>
    <p:sldId id="256" r:id="rId5"/>
    <p:sldId id="257" r:id="rId6"/>
    <p:sldId id="268" r:id="rId7"/>
    <p:sldId id="258" r:id="rId8"/>
    <p:sldId id="267" r:id="rId9"/>
    <p:sldId id="269" r:id="rId10"/>
    <p:sldId id="262" r:id="rId11"/>
    <p:sldId id="272" r:id="rId12"/>
    <p:sldId id="273" r:id="rId13"/>
    <p:sldId id="271" r:id="rId14"/>
    <p:sldId id="263" r:id="rId15"/>
    <p:sldId id="265" r:id="rId16"/>
    <p:sldId id="266" r:id="rId17"/>
    <p:sldId id="270" r:id="rId18"/>
    <p:sldId id="259" r:id="rId19"/>
    <p:sldId id="260" r:id="rId20"/>
    <p:sldId id="264" r:id="rId21"/>
    <p:sldId id="274" r:id="rId22"/>
    <p:sldId id="275" r:id="rId23"/>
    <p:sldId id="276" r:id="rId24"/>
    <p:sldId id="278" r:id="rId25"/>
  </p:sldIdLst>
  <p:sldSz cx="109807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9" d="100"/>
          <a:sy n="109" d="100"/>
        </p:scale>
        <p:origin x="1050" y="102"/>
      </p:cViewPr>
      <p:guideLst>
        <p:guide orient="horz" pos="2160"/>
        <p:guide pos="3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F7BEE-C6DE-4B89-987A-5A6582DBDF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B675E105-6F4C-4E9F-ABFD-0A2A87360C2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Первый уровень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87E64F68-5B82-4E1C-8B82-BE02006EA339}" type="parTrans" cxnId="{D06D1ABC-FD0E-481A-B422-47FC62E5DB63}">
      <dgm:prSet/>
      <dgm:spPr/>
      <dgm:t>
        <a:bodyPr/>
        <a:lstStyle/>
        <a:p>
          <a:endParaRPr lang="ru-RU"/>
        </a:p>
      </dgm:t>
    </dgm:pt>
    <dgm:pt modelId="{5062757D-5176-448D-8C42-41EF93457B55}" type="sibTrans" cxnId="{D06D1ABC-FD0E-481A-B422-47FC62E5DB63}">
      <dgm:prSet/>
      <dgm:spPr/>
      <dgm:t>
        <a:bodyPr/>
        <a:lstStyle/>
        <a:p>
          <a:endParaRPr lang="ru-RU"/>
        </a:p>
      </dgm:t>
    </dgm:pt>
    <dgm:pt modelId="{DBAC20AF-40F0-40E8-81A3-07052166947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Второй</a:t>
          </a:r>
          <a:r>
            <a:rPr lang="ru-RU" sz="1600" dirty="0" smtClean="0"/>
            <a:t> 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уровень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D5628F2-99AA-4EE5-BC1E-9993851AF438}" type="parTrans" cxnId="{28A64A3B-9A9C-4B3D-9509-4F84212C5997}">
      <dgm:prSet/>
      <dgm:spPr/>
      <dgm:t>
        <a:bodyPr/>
        <a:lstStyle/>
        <a:p>
          <a:endParaRPr lang="ru-RU"/>
        </a:p>
      </dgm:t>
    </dgm:pt>
    <dgm:pt modelId="{6B3F1875-9A5A-4987-BBEB-24A6EA01906C}" type="sibTrans" cxnId="{28A64A3B-9A9C-4B3D-9509-4F84212C5997}">
      <dgm:prSet/>
      <dgm:spPr/>
      <dgm:t>
        <a:bodyPr/>
        <a:lstStyle/>
        <a:p>
          <a:endParaRPr lang="ru-RU"/>
        </a:p>
      </dgm:t>
    </dgm:pt>
    <dgm:pt modelId="{E8839B01-327F-48D1-886D-48E3D62289F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реализация профильных учебных предметов при проектировании и осуществлении программ инвариантной части;                </a:t>
          </a:r>
          <a:endParaRPr lang="ru-RU" sz="2000" dirty="0"/>
        </a:p>
      </dgm:t>
    </dgm:pt>
    <dgm:pt modelId="{C831719A-D7D7-424F-B22A-A073A1DBE846}" type="parTrans" cxnId="{B82E8ABA-0424-43C7-809B-11364175D857}">
      <dgm:prSet/>
      <dgm:spPr/>
      <dgm:t>
        <a:bodyPr/>
        <a:lstStyle/>
        <a:p>
          <a:endParaRPr lang="ru-RU"/>
        </a:p>
      </dgm:t>
    </dgm:pt>
    <dgm:pt modelId="{0FD7D33D-A329-45ED-8B68-E0A53C76053F}" type="sibTrans" cxnId="{B82E8ABA-0424-43C7-809B-11364175D857}">
      <dgm:prSet/>
      <dgm:spPr/>
      <dgm:t>
        <a:bodyPr/>
        <a:lstStyle/>
        <a:p>
          <a:endParaRPr lang="ru-RU"/>
        </a:p>
      </dgm:t>
    </dgm:pt>
    <dgm:pt modelId="{0679EBE8-3191-4A94-90E3-D80E5C3C355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Третий уровень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6F8D19C-846E-4C55-8B23-D4734BC5374C}" type="parTrans" cxnId="{022B0CBD-CD38-4120-B98C-B6E876BBFE85}">
      <dgm:prSet/>
      <dgm:spPr/>
      <dgm:t>
        <a:bodyPr/>
        <a:lstStyle/>
        <a:p>
          <a:endParaRPr lang="ru-RU"/>
        </a:p>
      </dgm:t>
    </dgm:pt>
    <dgm:pt modelId="{C312CBE7-45D7-4370-988F-4A02DA6CAF63}" type="sibTrans" cxnId="{022B0CBD-CD38-4120-B98C-B6E876BBFE85}">
      <dgm:prSet/>
      <dgm:spPr/>
      <dgm:t>
        <a:bodyPr/>
        <a:lstStyle/>
        <a:p>
          <a:endParaRPr lang="ru-RU"/>
        </a:p>
      </dgm:t>
    </dgm:pt>
    <dgm:pt modelId="{5563BB0B-A8FD-4402-9672-75DDB0E26AE7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2000" dirty="0" err="1" smtClean="0"/>
            <a:t>мультисетевое</a:t>
          </a:r>
          <a:r>
            <a:rPr lang="ru-RU" sz="2000" dirty="0" smtClean="0"/>
            <a:t> взаимодействие с различными организациями, </a:t>
          </a:r>
          <a:endParaRPr lang="ru-RU" sz="2000" dirty="0"/>
        </a:p>
      </dgm:t>
    </dgm:pt>
    <dgm:pt modelId="{AE4FCFCB-34CA-452A-B9C0-97046F0D92FC}" type="parTrans" cxnId="{E0476E69-1E9B-4204-B8AE-2C8BF3B141E0}">
      <dgm:prSet/>
      <dgm:spPr/>
      <dgm:t>
        <a:bodyPr/>
        <a:lstStyle/>
        <a:p>
          <a:endParaRPr lang="ru-RU"/>
        </a:p>
      </dgm:t>
    </dgm:pt>
    <dgm:pt modelId="{896D17F9-99D8-42D9-8AE2-F5647FF00745}" type="sibTrans" cxnId="{E0476E69-1E9B-4204-B8AE-2C8BF3B141E0}">
      <dgm:prSet/>
      <dgm:spPr/>
      <dgm:t>
        <a:bodyPr/>
        <a:lstStyle/>
        <a:p>
          <a:endParaRPr lang="ru-RU"/>
        </a:p>
      </dgm:t>
    </dgm:pt>
    <dgm:pt modelId="{8172AB23-B8A6-4284-BF0F-0737E1D810B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реализация обязательных учебных предметов на базовом уровне; </a:t>
          </a:r>
          <a:endParaRPr lang="ru-RU" sz="2000" dirty="0"/>
        </a:p>
      </dgm:t>
    </dgm:pt>
    <dgm:pt modelId="{72893D6D-07D3-4244-8139-FD67F7159801}" type="sibTrans" cxnId="{5595C7D5-63C0-4D62-8467-DEC4CDAFC9B5}">
      <dgm:prSet/>
      <dgm:spPr/>
      <dgm:t>
        <a:bodyPr/>
        <a:lstStyle/>
        <a:p>
          <a:endParaRPr lang="ru-RU"/>
        </a:p>
      </dgm:t>
    </dgm:pt>
    <dgm:pt modelId="{16E6F632-4402-487C-8083-C75B32BEBBF4}" type="parTrans" cxnId="{5595C7D5-63C0-4D62-8467-DEC4CDAFC9B5}">
      <dgm:prSet/>
      <dgm:spPr/>
      <dgm:t>
        <a:bodyPr/>
        <a:lstStyle/>
        <a:p>
          <a:endParaRPr lang="ru-RU"/>
        </a:p>
      </dgm:t>
    </dgm:pt>
    <dgm:pt modelId="{8C236218-B4C3-43F5-B15F-DD2E0A5C860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 организация </a:t>
          </a:r>
          <a:r>
            <a:rPr lang="ru-RU" sz="2000" dirty="0" err="1" smtClean="0"/>
            <a:t>допрофессиональной</a:t>
          </a:r>
          <a:r>
            <a:rPr lang="ru-RU" sz="2000" dirty="0" smtClean="0"/>
            <a:t> подготовки, летних практик по предметам, создание профильных групп и организация исследовательской и проектной    деятельности учащихся с привлечением профессиональных кадров НИ ТПУ;</a:t>
          </a:r>
          <a:endParaRPr lang="ru-RU" sz="2000" dirty="0"/>
        </a:p>
      </dgm:t>
    </dgm:pt>
    <dgm:pt modelId="{2FF90876-A3FB-4B9B-9177-3FD699F2F1F2}" type="parTrans" cxnId="{77EF7957-7F4C-4F75-ADD4-8C7CD140A7DF}">
      <dgm:prSet/>
      <dgm:spPr/>
      <dgm:t>
        <a:bodyPr/>
        <a:lstStyle/>
        <a:p>
          <a:endParaRPr lang="ru-RU"/>
        </a:p>
      </dgm:t>
    </dgm:pt>
    <dgm:pt modelId="{B13F9D5E-4812-4B54-868E-2B74DC6C6AAA}" type="sibTrans" cxnId="{77EF7957-7F4C-4F75-ADD4-8C7CD140A7DF}">
      <dgm:prSet/>
      <dgm:spPr/>
      <dgm:t>
        <a:bodyPr/>
        <a:lstStyle/>
        <a:p>
          <a:endParaRPr lang="ru-RU"/>
        </a:p>
      </dgm:t>
    </dgm:pt>
    <dgm:pt modelId="{0E0ED80C-6B90-4DD0-8E9B-4631CAE2788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2000" dirty="0" smtClean="0"/>
            <a:t>организация спецкурсов развивающего характера, олимпиадных тренингов;   организация внеурочной деятельности учащихся по профильным предметам через систему непрерывного консультирования; </a:t>
          </a:r>
          <a:endParaRPr lang="ru-RU" sz="2000" dirty="0"/>
        </a:p>
      </dgm:t>
    </dgm:pt>
    <dgm:pt modelId="{08AC81E4-6992-4264-A5F5-50CA1CD2E7D0}" type="parTrans" cxnId="{73FC3F0B-89D3-43A3-8184-2D887B7330D3}">
      <dgm:prSet/>
      <dgm:spPr/>
      <dgm:t>
        <a:bodyPr/>
        <a:lstStyle/>
        <a:p>
          <a:endParaRPr lang="ru-RU"/>
        </a:p>
      </dgm:t>
    </dgm:pt>
    <dgm:pt modelId="{B17C48A3-CEDC-4FD5-9C7B-3FC12FCD7CE2}" type="sibTrans" cxnId="{73FC3F0B-89D3-43A3-8184-2D887B7330D3}">
      <dgm:prSet/>
      <dgm:spPr/>
      <dgm:t>
        <a:bodyPr/>
        <a:lstStyle/>
        <a:p>
          <a:endParaRPr lang="ru-RU"/>
        </a:p>
      </dgm:t>
    </dgm:pt>
    <dgm:pt modelId="{3ACEE555-8814-489F-9A15-0BCF5C94DF3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2000" dirty="0" smtClean="0"/>
            <a:t>организация внеклассной деятельности через школьное научное общество учащихся.</a:t>
          </a:r>
          <a:endParaRPr lang="ru-RU" sz="2000" dirty="0"/>
        </a:p>
      </dgm:t>
    </dgm:pt>
    <dgm:pt modelId="{AE805330-D228-4C8D-8395-4B6C52C72A1A}" type="parTrans" cxnId="{15E26365-A3CB-4995-A295-EFE7846625AE}">
      <dgm:prSet/>
      <dgm:spPr/>
      <dgm:t>
        <a:bodyPr/>
        <a:lstStyle/>
        <a:p>
          <a:endParaRPr lang="ru-RU"/>
        </a:p>
      </dgm:t>
    </dgm:pt>
    <dgm:pt modelId="{B61EEB32-5C59-420B-8AE4-2F8C6E0CE8CF}" type="sibTrans" cxnId="{15E26365-A3CB-4995-A295-EFE7846625AE}">
      <dgm:prSet/>
      <dgm:spPr/>
      <dgm:t>
        <a:bodyPr/>
        <a:lstStyle/>
        <a:p>
          <a:endParaRPr lang="ru-RU"/>
        </a:p>
      </dgm:t>
    </dgm:pt>
    <dgm:pt modelId="{9F9DD84B-F1F9-481E-B672-637AE438A314}" type="pres">
      <dgm:prSet presAssocID="{57BF7BEE-C6DE-4B89-987A-5A6582DBDF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35502-49EF-414E-ADE3-A03DB7DD809B}" type="pres">
      <dgm:prSet presAssocID="{B675E105-6F4C-4E9F-ABFD-0A2A87360C2B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D29E2C4-47D4-47EC-B401-15A42CD1B38E}" type="pres">
      <dgm:prSet presAssocID="{B675E105-6F4C-4E9F-ABFD-0A2A87360C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4C4D-F50A-4E19-945B-4F7150450A74}" type="pres">
      <dgm:prSet presAssocID="{B675E105-6F4C-4E9F-ABFD-0A2A87360C2B}" presName="descendantText" presStyleLbl="alignAcc1" presStyleIdx="0" presStyleCnt="3" custScaleY="100000" custLinFactNeighborX="2336" custLinFactNeighborY="-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980B-6D6B-4C5E-AA53-6A82236E02FA}" type="pres">
      <dgm:prSet presAssocID="{5062757D-5176-448D-8C42-41EF93457B55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0EF94C8-D495-41C0-A73C-8CAC86606FE7}" type="pres">
      <dgm:prSet presAssocID="{DBAC20AF-40F0-40E8-81A3-070521669476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83B9A8C-42B5-4A6A-BE2D-FB427019162A}" type="pres">
      <dgm:prSet presAssocID="{DBAC20AF-40F0-40E8-81A3-0705216694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A60D7-BA11-4B14-B0D8-D38CEB6990F7}" type="pres">
      <dgm:prSet presAssocID="{DBAC20AF-40F0-40E8-81A3-070521669476}" presName="descendantText" presStyleLbl="alignAcc1" presStyleIdx="1" presStyleCnt="3" custScaleY="207235" custLinFactNeighborX="328" custLinFactNeighborY="-2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10FB4-EED3-451C-ABCD-4D4037968F0E}" type="pres">
      <dgm:prSet presAssocID="{6B3F1875-9A5A-4987-BBEB-24A6EA01906C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83ED952-F1F2-4ADD-8BE6-1234DBBD4393}" type="pres">
      <dgm:prSet presAssocID="{0679EBE8-3191-4A94-90E3-D80E5C3C3556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C7B5EFC-A6B3-4BE3-8856-48E101AA42F6}" type="pres">
      <dgm:prSet presAssocID="{0679EBE8-3191-4A94-90E3-D80E5C3C3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8B2AD-3585-4B88-99B2-96842C99EBA1}" type="pres">
      <dgm:prSet presAssocID="{0679EBE8-3191-4A94-90E3-D80E5C3C3556}" presName="descendantText" presStyleLbl="alignAcc1" presStyleIdx="2" presStyleCnt="3" custScaleY="231621" custLinFactNeighborX="-366" custLinFactNeighborY="8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D3FF4-953C-4BBC-AEC6-09BEFE4CE77D}" type="presOf" srcId="{0679EBE8-3191-4A94-90E3-D80E5C3C3556}" destId="{1C7B5EFC-A6B3-4BE3-8856-48E101AA42F6}" srcOrd="0" destOrd="0" presId="urn:microsoft.com/office/officeart/2005/8/layout/chevron2"/>
    <dgm:cxn modelId="{431B51FA-1A20-4604-B964-4B2C5DEC2FC4}" type="presOf" srcId="{57BF7BEE-C6DE-4B89-987A-5A6582DBDFCF}" destId="{9F9DD84B-F1F9-481E-B672-637AE438A314}" srcOrd="0" destOrd="0" presId="urn:microsoft.com/office/officeart/2005/8/layout/chevron2"/>
    <dgm:cxn modelId="{1ACD1479-89C8-48AA-A7F5-05F0B1343054}" type="presOf" srcId="{E8839B01-327F-48D1-886D-48E3D62289F3}" destId="{CBEA60D7-BA11-4B14-B0D8-D38CEB6990F7}" srcOrd="0" destOrd="0" presId="urn:microsoft.com/office/officeart/2005/8/layout/chevron2"/>
    <dgm:cxn modelId="{4776049B-5DB3-4E0B-BEF8-1DE2C23C58E2}" type="presOf" srcId="{0E0ED80C-6B90-4DD0-8E9B-4631CAE27888}" destId="{7268B2AD-3585-4B88-99B2-96842C99EBA1}" srcOrd="0" destOrd="1" presId="urn:microsoft.com/office/officeart/2005/8/layout/chevron2"/>
    <dgm:cxn modelId="{E0476E69-1E9B-4204-B8AE-2C8BF3B141E0}" srcId="{0679EBE8-3191-4A94-90E3-D80E5C3C3556}" destId="{5563BB0B-A8FD-4402-9672-75DDB0E26AE7}" srcOrd="0" destOrd="0" parTransId="{AE4FCFCB-34CA-452A-B9C0-97046F0D92FC}" sibTransId="{896D17F9-99D8-42D9-8AE2-F5647FF00745}"/>
    <dgm:cxn modelId="{D3E0F6E0-3C08-47A7-B67E-3B729F75B718}" type="presOf" srcId="{DBAC20AF-40F0-40E8-81A3-070521669476}" destId="{783B9A8C-42B5-4A6A-BE2D-FB427019162A}" srcOrd="0" destOrd="0" presId="urn:microsoft.com/office/officeart/2005/8/layout/chevron2"/>
    <dgm:cxn modelId="{73FC3F0B-89D3-43A3-8184-2D887B7330D3}" srcId="{0679EBE8-3191-4A94-90E3-D80E5C3C3556}" destId="{0E0ED80C-6B90-4DD0-8E9B-4631CAE27888}" srcOrd="1" destOrd="0" parTransId="{08AC81E4-6992-4264-A5F5-50CA1CD2E7D0}" sibTransId="{B17C48A3-CEDC-4FD5-9C7B-3FC12FCD7CE2}"/>
    <dgm:cxn modelId="{022B0CBD-CD38-4120-B98C-B6E876BBFE85}" srcId="{57BF7BEE-C6DE-4B89-987A-5A6582DBDFCF}" destId="{0679EBE8-3191-4A94-90E3-D80E5C3C3556}" srcOrd="2" destOrd="0" parTransId="{E6F8D19C-846E-4C55-8B23-D4734BC5374C}" sibTransId="{C312CBE7-45D7-4370-988F-4A02DA6CAF63}"/>
    <dgm:cxn modelId="{77EF7957-7F4C-4F75-ADD4-8C7CD140A7DF}" srcId="{DBAC20AF-40F0-40E8-81A3-070521669476}" destId="{8C236218-B4C3-43F5-B15F-DD2E0A5C8608}" srcOrd="1" destOrd="0" parTransId="{2FF90876-A3FB-4B9B-9177-3FD699F2F1F2}" sibTransId="{B13F9D5E-4812-4B54-868E-2B74DC6C6AAA}"/>
    <dgm:cxn modelId="{5E04E437-E061-4703-AD41-80F6579387E1}" type="presOf" srcId="{8C236218-B4C3-43F5-B15F-DD2E0A5C8608}" destId="{CBEA60D7-BA11-4B14-B0D8-D38CEB6990F7}" srcOrd="0" destOrd="1" presId="urn:microsoft.com/office/officeart/2005/8/layout/chevron2"/>
    <dgm:cxn modelId="{D06D1ABC-FD0E-481A-B422-47FC62E5DB63}" srcId="{57BF7BEE-C6DE-4B89-987A-5A6582DBDFCF}" destId="{B675E105-6F4C-4E9F-ABFD-0A2A87360C2B}" srcOrd="0" destOrd="0" parTransId="{87E64F68-5B82-4E1C-8B82-BE02006EA339}" sibTransId="{5062757D-5176-448D-8C42-41EF93457B55}"/>
    <dgm:cxn modelId="{E63D4F93-8BFA-46D3-B84B-54C6DC5E1A5B}" type="presOf" srcId="{8172AB23-B8A6-4284-BF0F-0737E1D810BA}" destId="{6D314C4D-F50A-4E19-945B-4F7150450A74}" srcOrd="0" destOrd="0" presId="urn:microsoft.com/office/officeart/2005/8/layout/chevron2"/>
    <dgm:cxn modelId="{7631A3F4-523B-4D9E-AA1C-883A143B7F42}" type="presOf" srcId="{3ACEE555-8814-489F-9A15-0BCF5C94DF34}" destId="{7268B2AD-3585-4B88-99B2-96842C99EBA1}" srcOrd="0" destOrd="2" presId="urn:microsoft.com/office/officeart/2005/8/layout/chevron2"/>
    <dgm:cxn modelId="{5595C7D5-63C0-4D62-8467-DEC4CDAFC9B5}" srcId="{B675E105-6F4C-4E9F-ABFD-0A2A87360C2B}" destId="{8172AB23-B8A6-4284-BF0F-0737E1D810BA}" srcOrd="0" destOrd="0" parTransId="{16E6F632-4402-487C-8083-C75B32BEBBF4}" sibTransId="{72893D6D-07D3-4244-8139-FD67F7159801}"/>
    <dgm:cxn modelId="{985BFB62-BED8-4E1B-BA26-C0E0156B835F}" type="presOf" srcId="{B675E105-6F4C-4E9F-ABFD-0A2A87360C2B}" destId="{8D29E2C4-47D4-47EC-B401-15A42CD1B38E}" srcOrd="0" destOrd="0" presId="urn:microsoft.com/office/officeart/2005/8/layout/chevron2"/>
    <dgm:cxn modelId="{4A31E2EE-32FD-4681-BEF1-52D90EA7B32F}" type="presOf" srcId="{5563BB0B-A8FD-4402-9672-75DDB0E26AE7}" destId="{7268B2AD-3585-4B88-99B2-96842C99EBA1}" srcOrd="0" destOrd="0" presId="urn:microsoft.com/office/officeart/2005/8/layout/chevron2"/>
    <dgm:cxn modelId="{15E26365-A3CB-4995-A295-EFE7846625AE}" srcId="{0679EBE8-3191-4A94-90E3-D80E5C3C3556}" destId="{3ACEE555-8814-489F-9A15-0BCF5C94DF34}" srcOrd="2" destOrd="0" parTransId="{AE805330-D228-4C8D-8395-4B6C52C72A1A}" sibTransId="{B61EEB32-5C59-420B-8AE4-2F8C6E0CE8CF}"/>
    <dgm:cxn modelId="{28A64A3B-9A9C-4B3D-9509-4F84212C5997}" srcId="{57BF7BEE-C6DE-4B89-987A-5A6582DBDFCF}" destId="{DBAC20AF-40F0-40E8-81A3-070521669476}" srcOrd="1" destOrd="0" parTransId="{ED5628F2-99AA-4EE5-BC1E-9993851AF438}" sibTransId="{6B3F1875-9A5A-4987-BBEB-24A6EA01906C}"/>
    <dgm:cxn modelId="{B82E8ABA-0424-43C7-809B-11364175D857}" srcId="{DBAC20AF-40F0-40E8-81A3-070521669476}" destId="{E8839B01-327F-48D1-886D-48E3D62289F3}" srcOrd="0" destOrd="0" parTransId="{C831719A-D7D7-424F-B22A-A073A1DBE846}" sibTransId="{0FD7D33D-A329-45ED-8B68-E0A53C76053F}"/>
    <dgm:cxn modelId="{0D52009A-59A9-440C-B8F0-60B5708C67A2}" type="presParOf" srcId="{9F9DD84B-F1F9-481E-B672-637AE438A314}" destId="{D3435502-49EF-414E-ADE3-A03DB7DD809B}" srcOrd="0" destOrd="0" presId="urn:microsoft.com/office/officeart/2005/8/layout/chevron2"/>
    <dgm:cxn modelId="{70382E0F-C24C-4FE0-B245-AC32441736B6}" type="presParOf" srcId="{D3435502-49EF-414E-ADE3-A03DB7DD809B}" destId="{8D29E2C4-47D4-47EC-B401-15A42CD1B38E}" srcOrd="0" destOrd="0" presId="urn:microsoft.com/office/officeart/2005/8/layout/chevron2"/>
    <dgm:cxn modelId="{30023C68-21E8-4663-974D-323E5076A2B7}" type="presParOf" srcId="{D3435502-49EF-414E-ADE3-A03DB7DD809B}" destId="{6D314C4D-F50A-4E19-945B-4F7150450A74}" srcOrd="1" destOrd="0" presId="urn:microsoft.com/office/officeart/2005/8/layout/chevron2"/>
    <dgm:cxn modelId="{8E6F7A91-80F9-4B6F-8C4B-45FC3A7865A2}" type="presParOf" srcId="{9F9DD84B-F1F9-481E-B672-637AE438A314}" destId="{CE99980B-6D6B-4C5E-AA53-6A82236E02FA}" srcOrd="1" destOrd="0" presId="urn:microsoft.com/office/officeart/2005/8/layout/chevron2"/>
    <dgm:cxn modelId="{19894902-0B7A-401F-A6B2-B411C26E5F7F}" type="presParOf" srcId="{9F9DD84B-F1F9-481E-B672-637AE438A314}" destId="{10EF94C8-D495-41C0-A73C-8CAC86606FE7}" srcOrd="2" destOrd="0" presId="urn:microsoft.com/office/officeart/2005/8/layout/chevron2"/>
    <dgm:cxn modelId="{B37E4695-8619-44C7-ACB1-5E6733CB6168}" type="presParOf" srcId="{10EF94C8-D495-41C0-A73C-8CAC86606FE7}" destId="{783B9A8C-42B5-4A6A-BE2D-FB427019162A}" srcOrd="0" destOrd="0" presId="urn:microsoft.com/office/officeart/2005/8/layout/chevron2"/>
    <dgm:cxn modelId="{61B3D60C-68A3-4442-B4EA-A29EC0158668}" type="presParOf" srcId="{10EF94C8-D495-41C0-A73C-8CAC86606FE7}" destId="{CBEA60D7-BA11-4B14-B0D8-D38CEB6990F7}" srcOrd="1" destOrd="0" presId="urn:microsoft.com/office/officeart/2005/8/layout/chevron2"/>
    <dgm:cxn modelId="{0B8C5775-B333-4A77-A28B-EE8B9D2D51C4}" type="presParOf" srcId="{9F9DD84B-F1F9-481E-B672-637AE438A314}" destId="{38010FB4-EED3-451C-ABCD-4D4037968F0E}" srcOrd="3" destOrd="0" presId="urn:microsoft.com/office/officeart/2005/8/layout/chevron2"/>
    <dgm:cxn modelId="{5DFB0B92-B8DD-4BA3-A9D5-3B2017DBF50D}" type="presParOf" srcId="{9F9DD84B-F1F9-481E-B672-637AE438A314}" destId="{683ED952-F1F2-4ADD-8BE6-1234DBBD4393}" srcOrd="4" destOrd="0" presId="urn:microsoft.com/office/officeart/2005/8/layout/chevron2"/>
    <dgm:cxn modelId="{D6C3A8E4-A188-4365-BB75-401AEE29D6E1}" type="presParOf" srcId="{683ED952-F1F2-4ADD-8BE6-1234DBBD4393}" destId="{1C7B5EFC-A6B3-4BE3-8856-48E101AA42F6}" srcOrd="0" destOrd="0" presId="urn:microsoft.com/office/officeart/2005/8/layout/chevron2"/>
    <dgm:cxn modelId="{6DDEB4F4-2CAC-4F76-91E6-5D9C33225372}" type="presParOf" srcId="{683ED952-F1F2-4ADD-8BE6-1234DBBD4393}" destId="{7268B2AD-3585-4B88-99B2-96842C99EB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D078A-772D-4308-BD3C-8301CFF63FD4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5FDEF-6734-41B6-A67C-A1F2B1FF9E72}">
      <dgm:prSet custT="1"/>
      <dgm:spPr>
        <a:noFill/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pPr rtl="0"/>
          <a:r>
            <a:rPr lang="ru-RU" sz="1200" b="0" strike="noStrike" dirty="0" smtClean="0">
              <a:ln>
                <a:noFill/>
              </a:ln>
              <a:solidFill>
                <a:schemeClr val="tx1"/>
              </a:solidFill>
              <a:effectLst/>
            </a:rPr>
            <a:t>Организация проектно-исследовательской деятельности на уроке</a:t>
          </a:r>
          <a:r>
            <a:rPr lang="ru-RU" sz="900" b="0" strike="noStrike" dirty="0" smtClean="0">
              <a:ln>
                <a:noFill/>
              </a:ln>
              <a:solidFill>
                <a:schemeClr val="tx1"/>
              </a:solidFill>
              <a:effectLst/>
            </a:rPr>
            <a:t>: </a:t>
          </a:r>
          <a:endParaRPr lang="ru-RU" sz="900" b="0" strike="noStrike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58BF8BA0-94DC-4390-AD6C-BEBDB57A8D67}" type="parTrans" cxnId="{B92F0E35-169F-47E4-AE1E-E8D7FC4D8DB8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DED45602-E8D2-4AED-8F6C-DE7EDAC488C4}" type="sibTrans" cxnId="{B92F0E35-169F-47E4-AE1E-E8D7FC4D8DB8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D4E20EAD-A10A-482B-A306-8C4B6FE11DEA}">
      <dgm:prSet custT="1"/>
      <dgm:spPr/>
      <dgm:t>
        <a:bodyPr/>
        <a:lstStyle/>
        <a:p>
          <a:pPr rtl="0"/>
          <a:r>
            <a:rPr lang="ru-RU" sz="900" b="1" strike="noStrike" dirty="0" smtClean="0">
              <a:ln>
                <a:noFill/>
              </a:ln>
              <a:effectLst/>
            </a:rPr>
            <a:t>Урок-исследование</a:t>
          </a:r>
          <a:endParaRPr lang="ru-RU" sz="900" strike="noStrike" dirty="0">
            <a:ln>
              <a:noFill/>
            </a:ln>
            <a:effectLst/>
          </a:endParaRPr>
        </a:p>
      </dgm:t>
    </dgm:pt>
    <dgm:pt modelId="{38E8257B-8F03-4E99-9DC3-A697F5936AEE}" type="parTrans" cxnId="{36D02D6E-A99E-4352-ABB4-D4D86F0CA438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CEB48749-D2EF-4E61-8576-403040D8373B}" type="sibTrans" cxnId="{36D02D6E-A99E-4352-ABB4-D4D86F0CA438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F5345064-D269-4BFE-AB4A-C114037E675A}">
      <dgm:prSet custT="1"/>
      <dgm:spPr/>
      <dgm:t>
        <a:bodyPr/>
        <a:lstStyle/>
        <a:p>
          <a:pPr rtl="0"/>
          <a:r>
            <a:rPr lang="ru-RU" sz="900" b="1" strike="noStrike" dirty="0" smtClean="0">
              <a:ln>
                <a:noFill/>
              </a:ln>
              <a:effectLst/>
            </a:rPr>
            <a:t>Учебно-исследовательский проект</a:t>
          </a:r>
          <a:endParaRPr lang="ru-RU" sz="900" strike="noStrike" dirty="0">
            <a:ln>
              <a:noFill/>
            </a:ln>
            <a:effectLst/>
          </a:endParaRPr>
        </a:p>
      </dgm:t>
    </dgm:pt>
    <dgm:pt modelId="{0D7F0694-E927-4D8E-9FA7-9F61BADE7FDC}" type="parTrans" cxnId="{53C2A2E5-DA12-48D9-AA53-A17234B14D99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5B158086-B53A-4F3A-A338-FD74CE730DFE}" type="sibTrans" cxnId="{53C2A2E5-DA12-48D9-AA53-A17234B14D99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98DD5196-E160-40D9-9F1C-BF51C79B6D4D}">
      <dgm:prSet/>
      <dgm:spPr/>
      <dgm:t>
        <a:bodyPr/>
        <a:lstStyle/>
        <a:p>
          <a:pPr rtl="0"/>
          <a:r>
            <a:rPr lang="ru-RU" b="1" strike="noStrike" dirty="0" smtClean="0">
              <a:ln>
                <a:noFill/>
              </a:ln>
              <a:effectLst/>
            </a:rPr>
            <a:t>Исследовательский лабораторный практикум</a:t>
          </a:r>
          <a:endParaRPr lang="ru-RU" strike="noStrike" dirty="0">
            <a:ln>
              <a:noFill/>
            </a:ln>
            <a:effectLst/>
          </a:endParaRPr>
        </a:p>
      </dgm:t>
    </dgm:pt>
    <dgm:pt modelId="{45FBF84F-AE11-422C-B119-FC83C857FBE6}" type="parTrans" cxnId="{769D2E0B-1AEC-440E-86D3-9C3D0C3F00EB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BF09BEC4-2D32-4880-A750-891E5ED95FC2}" type="sibTrans" cxnId="{769D2E0B-1AEC-440E-86D3-9C3D0C3F00EB}">
      <dgm:prSet/>
      <dgm:spPr/>
      <dgm:t>
        <a:bodyPr/>
        <a:lstStyle/>
        <a:p>
          <a:endParaRPr lang="ru-RU" strike="noStrike">
            <a:ln>
              <a:noFill/>
            </a:ln>
            <a:effectLst/>
          </a:endParaRPr>
        </a:p>
      </dgm:t>
    </dgm:pt>
    <dgm:pt modelId="{26231EF3-E48A-48A7-AD8F-5C9D4BAD6604}" type="pres">
      <dgm:prSet presAssocID="{BFED078A-772D-4308-BD3C-8301CFF63FD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0D88EE-B96F-4B86-9418-A88222571B9F}" type="pres">
      <dgm:prSet presAssocID="{BFED078A-772D-4308-BD3C-8301CFF63FD4}" presName="outerBox" presStyleCnt="0"/>
      <dgm:spPr/>
    </dgm:pt>
    <dgm:pt modelId="{095E954A-5E64-4958-AAB8-BEDC52E62449}" type="pres">
      <dgm:prSet presAssocID="{BFED078A-772D-4308-BD3C-8301CFF63FD4}" presName="outerBoxParent" presStyleLbl="node1" presStyleIdx="0" presStyleCnt="1" custLinFactNeighborX="-6340" custLinFactNeighborY="640"/>
      <dgm:spPr/>
      <dgm:t>
        <a:bodyPr/>
        <a:lstStyle/>
        <a:p>
          <a:endParaRPr lang="ru-RU"/>
        </a:p>
      </dgm:t>
    </dgm:pt>
    <dgm:pt modelId="{BB0B3D03-7A78-44EA-A85B-9A98C0D34E87}" type="pres">
      <dgm:prSet presAssocID="{BFED078A-772D-4308-BD3C-8301CFF63FD4}" presName="outerBoxChildren" presStyleCnt="0"/>
      <dgm:spPr/>
    </dgm:pt>
    <dgm:pt modelId="{30C5CEB2-45B9-444A-90DC-DC5F7B7F99C5}" type="pres">
      <dgm:prSet presAssocID="{D4E20EAD-A10A-482B-A306-8C4B6FE11DEA}" presName="oChild" presStyleLbl="fgAcc1" presStyleIdx="0" presStyleCnt="3" custScaleX="98214" custScaleY="77642" custLinFactX="-807" custLinFactNeighborX="-100000" custLinFactNeighborY="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F739-CDC7-4026-AE34-79910CE34D6D}" type="pres">
      <dgm:prSet presAssocID="{CEB48749-D2EF-4E61-8576-403040D8373B}" presName="outerSibTrans" presStyleCnt="0"/>
      <dgm:spPr/>
    </dgm:pt>
    <dgm:pt modelId="{F3FD1BEC-17D3-4EDD-832F-DCAAC21452A8}" type="pres">
      <dgm:prSet presAssocID="{F5345064-D269-4BFE-AB4A-C114037E675A}" presName="oChild" presStyleLbl="fgAcc1" presStyleIdx="1" presStyleCnt="3" custScaleX="120751" custLinFactX="409" custLinFactNeighborX="100000" custLinFactNeighborY="7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69843-1643-4E2C-B902-9CC12A612273}" type="pres">
      <dgm:prSet presAssocID="{5B158086-B53A-4F3A-A338-FD74CE730DFE}" presName="outerSibTrans" presStyleCnt="0"/>
      <dgm:spPr/>
    </dgm:pt>
    <dgm:pt modelId="{E0D6C653-2E45-4ED9-9D90-8C135B76A8EC}" type="pres">
      <dgm:prSet presAssocID="{98DD5196-E160-40D9-9F1C-BF51C79B6D4D}" presName="oChild" presStyleLbl="fgAcc1" presStyleIdx="2" presStyleCnt="3" custLinFactX="1535" custLinFactNeighborX="100000" custLinFactNeighborY="7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D2E0B-1AEC-440E-86D3-9C3D0C3F00EB}" srcId="{1955FDEF-6734-41B6-A67C-A1F2B1FF9E72}" destId="{98DD5196-E160-40D9-9F1C-BF51C79B6D4D}" srcOrd="2" destOrd="0" parTransId="{45FBF84F-AE11-422C-B119-FC83C857FBE6}" sibTransId="{BF09BEC4-2D32-4880-A750-891E5ED95FC2}"/>
    <dgm:cxn modelId="{1A2C95AF-334A-49E3-9EA0-E34773B087B1}" type="presOf" srcId="{1955FDEF-6734-41B6-A67C-A1F2B1FF9E72}" destId="{095E954A-5E64-4958-AAB8-BEDC52E62449}" srcOrd="0" destOrd="0" presId="urn:microsoft.com/office/officeart/2005/8/layout/target2"/>
    <dgm:cxn modelId="{9361A4BF-ADB4-421E-8E4B-DE6BF499550C}" type="presOf" srcId="{98DD5196-E160-40D9-9F1C-BF51C79B6D4D}" destId="{E0D6C653-2E45-4ED9-9D90-8C135B76A8EC}" srcOrd="0" destOrd="0" presId="urn:microsoft.com/office/officeart/2005/8/layout/target2"/>
    <dgm:cxn modelId="{53C2A2E5-DA12-48D9-AA53-A17234B14D99}" srcId="{1955FDEF-6734-41B6-A67C-A1F2B1FF9E72}" destId="{F5345064-D269-4BFE-AB4A-C114037E675A}" srcOrd="1" destOrd="0" parTransId="{0D7F0694-E927-4D8E-9FA7-9F61BADE7FDC}" sibTransId="{5B158086-B53A-4F3A-A338-FD74CE730DFE}"/>
    <dgm:cxn modelId="{B92F0E35-169F-47E4-AE1E-E8D7FC4D8DB8}" srcId="{BFED078A-772D-4308-BD3C-8301CFF63FD4}" destId="{1955FDEF-6734-41B6-A67C-A1F2B1FF9E72}" srcOrd="0" destOrd="0" parTransId="{58BF8BA0-94DC-4390-AD6C-BEBDB57A8D67}" sibTransId="{DED45602-E8D2-4AED-8F6C-DE7EDAC488C4}"/>
    <dgm:cxn modelId="{35CE71AB-381F-4E9C-8B17-624C8A511878}" type="presOf" srcId="{F5345064-D269-4BFE-AB4A-C114037E675A}" destId="{F3FD1BEC-17D3-4EDD-832F-DCAAC21452A8}" srcOrd="0" destOrd="0" presId="urn:microsoft.com/office/officeart/2005/8/layout/target2"/>
    <dgm:cxn modelId="{36D02D6E-A99E-4352-ABB4-D4D86F0CA438}" srcId="{1955FDEF-6734-41B6-A67C-A1F2B1FF9E72}" destId="{D4E20EAD-A10A-482B-A306-8C4B6FE11DEA}" srcOrd="0" destOrd="0" parTransId="{38E8257B-8F03-4E99-9DC3-A697F5936AEE}" sibTransId="{CEB48749-D2EF-4E61-8576-403040D8373B}"/>
    <dgm:cxn modelId="{64B71D74-0865-489A-9E8D-4EBC80E50FD5}" type="presOf" srcId="{BFED078A-772D-4308-BD3C-8301CFF63FD4}" destId="{26231EF3-E48A-48A7-AD8F-5C9D4BAD6604}" srcOrd="0" destOrd="0" presId="urn:microsoft.com/office/officeart/2005/8/layout/target2"/>
    <dgm:cxn modelId="{875CE196-3D39-4B6C-A3EB-61288D5C21D7}" type="presOf" srcId="{D4E20EAD-A10A-482B-A306-8C4B6FE11DEA}" destId="{30C5CEB2-45B9-444A-90DC-DC5F7B7F99C5}" srcOrd="0" destOrd="0" presId="urn:microsoft.com/office/officeart/2005/8/layout/target2"/>
    <dgm:cxn modelId="{E2F76C8B-8C6E-433A-A347-136DF7E5F6C5}" type="presParOf" srcId="{26231EF3-E48A-48A7-AD8F-5C9D4BAD6604}" destId="{5F0D88EE-B96F-4B86-9418-A88222571B9F}" srcOrd="0" destOrd="0" presId="urn:microsoft.com/office/officeart/2005/8/layout/target2"/>
    <dgm:cxn modelId="{EB6BBC29-3482-4069-AF39-936ED18789E5}" type="presParOf" srcId="{5F0D88EE-B96F-4B86-9418-A88222571B9F}" destId="{095E954A-5E64-4958-AAB8-BEDC52E62449}" srcOrd="0" destOrd="0" presId="urn:microsoft.com/office/officeart/2005/8/layout/target2"/>
    <dgm:cxn modelId="{3E3A0248-DA7C-4FB4-953D-4CD6B632054E}" type="presParOf" srcId="{5F0D88EE-B96F-4B86-9418-A88222571B9F}" destId="{BB0B3D03-7A78-44EA-A85B-9A98C0D34E87}" srcOrd="1" destOrd="0" presId="urn:microsoft.com/office/officeart/2005/8/layout/target2"/>
    <dgm:cxn modelId="{25B02AE6-C51D-47D1-B52E-38070E5A1C96}" type="presParOf" srcId="{BB0B3D03-7A78-44EA-A85B-9A98C0D34E87}" destId="{30C5CEB2-45B9-444A-90DC-DC5F7B7F99C5}" srcOrd="0" destOrd="0" presId="urn:microsoft.com/office/officeart/2005/8/layout/target2"/>
    <dgm:cxn modelId="{02F1FFD3-A3E1-48E3-987A-27916C87BFE8}" type="presParOf" srcId="{BB0B3D03-7A78-44EA-A85B-9A98C0D34E87}" destId="{CFE0F739-CDC7-4026-AE34-79910CE34D6D}" srcOrd="1" destOrd="0" presId="urn:microsoft.com/office/officeart/2005/8/layout/target2"/>
    <dgm:cxn modelId="{E712AE5E-8E23-48B1-B6C4-C9AC461D643F}" type="presParOf" srcId="{BB0B3D03-7A78-44EA-A85B-9A98C0D34E87}" destId="{F3FD1BEC-17D3-4EDD-832F-DCAAC21452A8}" srcOrd="2" destOrd="0" presId="urn:microsoft.com/office/officeart/2005/8/layout/target2"/>
    <dgm:cxn modelId="{AD46A7AD-4878-4D55-BB09-93024F49F1D4}" type="presParOf" srcId="{BB0B3D03-7A78-44EA-A85B-9A98C0D34E87}" destId="{8B969843-1643-4E2C-B902-9CC12A612273}" srcOrd="3" destOrd="0" presId="urn:microsoft.com/office/officeart/2005/8/layout/target2"/>
    <dgm:cxn modelId="{FC4B499F-51E0-4D0A-8095-2AEF4905ED6C}" type="presParOf" srcId="{BB0B3D03-7A78-44EA-A85B-9A98C0D34E87}" destId="{E0D6C653-2E45-4ED9-9D90-8C135B76A8EC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96799-A739-4053-ABFF-8E758F0A2901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CE11C-B763-4094-BA09-A9A862FED7AB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0" baseline="0" dirty="0" smtClean="0">
              <a:solidFill>
                <a:schemeClr val="tx1"/>
              </a:solidFill>
            </a:rPr>
            <a:t>Выполнение курсовых работ по  химии</a:t>
          </a:r>
          <a:endParaRPr lang="ru-RU" sz="1200" b="0" baseline="0" dirty="0">
            <a:solidFill>
              <a:schemeClr val="tx1"/>
            </a:solidFill>
          </a:endParaRPr>
        </a:p>
      </dgm:t>
    </dgm:pt>
    <dgm:pt modelId="{23F1F030-410E-445B-8E3D-385EE18BF9EA}" type="parTrans" cxnId="{8DC35DB2-F233-4383-B2E8-90EDE9B7F01D}">
      <dgm:prSet/>
      <dgm:spPr/>
      <dgm:t>
        <a:bodyPr/>
        <a:lstStyle/>
        <a:p>
          <a:endParaRPr lang="ru-RU">
            <a:solidFill>
              <a:srgbClr val="245794"/>
            </a:solidFill>
          </a:endParaRPr>
        </a:p>
      </dgm:t>
    </dgm:pt>
    <dgm:pt modelId="{9103C1C2-7A43-4503-B68F-B95E579961A9}" type="sibTrans" cxnId="{8DC35DB2-F233-4383-B2E8-90EDE9B7F01D}">
      <dgm:prSet/>
      <dgm:spPr/>
      <dgm:t>
        <a:bodyPr/>
        <a:lstStyle/>
        <a:p>
          <a:endParaRPr lang="ru-RU">
            <a:solidFill>
              <a:srgbClr val="245794"/>
            </a:solidFill>
          </a:endParaRPr>
        </a:p>
      </dgm:t>
    </dgm:pt>
    <dgm:pt modelId="{4C15F91B-DBFE-4AB6-B72D-6BF9CBD36A56}" type="pres">
      <dgm:prSet presAssocID="{7C996799-A739-4053-ABFF-8E758F0A290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B08F5F-89BB-4028-A03E-41BCCDCB8852}" type="pres">
      <dgm:prSet presAssocID="{7C996799-A739-4053-ABFF-8E758F0A2901}" presName="outerBox" presStyleCnt="0"/>
      <dgm:spPr/>
    </dgm:pt>
    <dgm:pt modelId="{BBE7EC18-144B-4FEC-BA7D-176EBCD9F751}" type="pres">
      <dgm:prSet presAssocID="{7C996799-A739-4053-ABFF-8E758F0A2901}" presName="outerBoxParent" presStyleLbl="node1" presStyleIdx="0" presStyleCnt="1" custLinFactNeighborX="-957" custLinFactNeighborY="5492"/>
      <dgm:spPr/>
      <dgm:t>
        <a:bodyPr/>
        <a:lstStyle/>
        <a:p>
          <a:endParaRPr lang="ru-RU"/>
        </a:p>
      </dgm:t>
    </dgm:pt>
    <dgm:pt modelId="{085E6848-607C-42D9-94D2-BB9D2BE15F2A}" type="pres">
      <dgm:prSet presAssocID="{7C996799-A739-4053-ABFF-8E758F0A2901}" presName="outerBoxChildren" presStyleCnt="0"/>
      <dgm:spPr/>
    </dgm:pt>
  </dgm:ptLst>
  <dgm:cxnLst>
    <dgm:cxn modelId="{C7BC1C6F-1F93-480C-B72C-C5881A56B3F8}" type="presOf" srcId="{7C996799-A739-4053-ABFF-8E758F0A2901}" destId="{4C15F91B-DBFE-4AB6-B72D-6BF9CBD36A56}" srcOrd="0" destOrd="0" presId="urn:microsoft.com/office/officeart/2005/8/layout/target2"/>
    <dgm:cxn modelId="{C8442CBE-8470-4728-ADEE-424F077B500C}" type="presOf" srcId="{050CE11C-B763-4094-BA09-A9A862FED7AB}" destId="{BBE7EC18-144B-4FEC-BA7D-176EBCD9F751}" srcOrd="0" destOrd="0" presId="urn:microsoft.com/office/officeart/2005/8/layout/target2"/>
    <dgm:cxn modelId="{8DC35DB2-F233-4383-B2E8-90EDE9B7F01D}" srcId="{7C996799-A739-4053-ABFF-8E758F0A2901}" destId="{050CE11C-B763-4094-BA09-A9A862FED7AB}" srcOrd="0" destOrd="0" parTransId="{23F1F030-410E-445B-8E3D-385EE18BF9EA}" sibTransId="{9103C1C2-7A43-4503-B68F-B95E579961A9}"/>
    <dgm:cxn modelId="{4D991F7B-4920-4ED6-8066-2233E1DE468A}" type="presParOf" srcId="{4C15F91B-DBFE-4AB6-B72D-6BF9CBD36A56}" destId="{6FB08F5F-89BB-4028-A03E-41BCCDCB8852}" srcOrd="0" destOrd="0" presId="urn:microsoft.com/office/officeart/2005/8/layout/target2"/>
    <dgm:cxn modelId="{AF3CA433-18A9-4182-B069-DB9329B69BDF}" type="presParOf" srcId="{6FB08F5F-89BB-4028-A03E-41BCCDCB8852}" destId="{BBE7EC18-144B-4FEC-BA7D-176EBCD9F751}" srcOrd="0" destOrd="0" presId="urn:microsoft.com/office/officeart/2005/8/layout/target2"/>
    <dgm:cxn modelId="{CBAB45C6-28E7-48FD-8DFF-D64B81DB287D}" type="presParOf" srcId="{6FB08F5F-89BB-4028-A03E-41BCCDCB8852}" destId="{085E6848-607C-42D9-94D2-BB9D2BE15F2A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4E33C-A88F-4549-AA0A-84327C6DC5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94304-9301-4768-BEA9-51DBD829A3E7}">
      <dgm:prSet phldrT="[Текст]"/>
      <dgm:spPr/>
      <dgm:t>
        <a:bodyPr/>
        <a:lstStyle/>
        <a:p>
          <a:r>
            <a:rPr lang="ru-RU" dirty="0" smtClean="0"/>
            <a:t>Ученик -Учитель</a:t>
          </a:r>
          <a:endParaRPr lang="ru-RU" dirty="0"/>
        </a:p>
      </dgm:t>
    </dgm:pt>
    <dgm:pt modelId="{12477C76-78EE-4611-B237-EACE0B7536C2}" type="parTrans" cxnId="{553C201B-6ADE-40CC-BD53-89311E782C9B}">
      <dgm:prSet/>
      <dgm:spPr/>
      <dgm:t>
        <a:bodyPr/>
        <a:lstStyle/>
        <a:p>
          <a:endParaRPr lang="ru-RU"/>
        </a:p>
      </dgm:t>
    </dgm:pt>
    <dgm:pt modelId="{3083B560-E463-4B0F-80C7-AF4AD040697F}" type="sibTrans" cxnId="{553C201B-6ADE-40CC-BD53-89311E782C9B}">
      <dgm:prSet/>
      <dgm:spPr/>
      <dgm:t>
        <a:bodyPr/>
        <a:lstStyle/>
        <a:p>
          <a:endParaRPr lang="ru-RU"/>
        </a:p>
      </dgm:t>
    </dgm:pt>
    <dgm:pt modelId="{967F1357-9746-4E58-88D9-81CCF1ED2F57}">
      <dgm:prSet phldrT="[Текст]"/>
      <dgm:spPr/>
      <dgm:t>
        <a:bodyPr/>
        <a:lstStyle/>
        <a:p>
          <a:r>
            <a:rPr lang="ru-RU" dirty="0" smtClean="0"/>
            <a:t>Ученик - Предмет</a:t>
          </a:r>
          <a:endParaRPr lang="ru-RU" dirty="0"/>
        </a:p>
      </dgm:t>
    </dgm:pt>
    <dgm:pt modelId="{0B0641A3-5809-417E-918D-1188BFBA20E5}" type="parTrans" cxnId="{619F8889-7BB5-42A4-9BF8-DF6771D24FBA}">
      <dgm:prSet/>
      <dgm:spPr/>
      <dgm:t>
        <a:bodyPr/>
        <a:lstStyle/>
        <a:p>
          <a:endParaRPr lang="ru-RU"/>
        </a:p>
      </dgm:t>
    </dgm:pt>
    <dgm:pt modelId="{437C41AA-B35C-423F-9503-1A7A290294C9}" type="sibTrans" cxnId="{619F8889-7BB5-42A4-9BF8-DF6771D24FBA}">
      <dgm:prSet/>
      <dgm:spPr/>
      <dgm:t>
        <a:bodyPr/>
        <a:lstStyle/>
        <a:p>
          <a:endParaRPr lang="ru-RU"/>
        </a:p>
      </dgm:t>
    </dgm:pt>
    <dgm:pt modelId="{97AE77A0-AD19-4F6E-AA76-1AB8C247BC9F}">
      <dgm:prSet phldrT="[Текст]"/>
      <dgm:spPr/>
      <dgm:t>
        <a:bodyPr/>
        <a:lstStyle/>
        <a:p>
          <a:r>
            <a:rPr lang="ru-RU" dirty="0" smtClean="0"/>
            <a:t>Учитель - Предмет</a:t>
          </a:r>
          <a:endParaRPr lang="ru-RU" dirty="0"/>
        </a:p>
      </dgm:t>
    </dgm:pt>
    <dgm:pt modelId="{57AE223A-7CBC-4B7D-A6C3-9F955411D9E5}" type="parTrans" cxnId="{05C697BC-1391-48FC-9683-B4DFCDFA9C35}">
      <dgm:prSet/>
      <dgm:spPr/>
      <dgm:t>
        <a:bodyPr/>
        <a:lstStyle/>
        <a:p>
          <a:endParaRPr lang="ru-RU"/>
        </a:p>
      </dgm:t>
    </dgm:pt>
    <dgm:pt modelId="{C3DFB8FC-6685-459A-9E80-8ED64D91684E}" type="sibTrans" cxnId="{05C697BC-1391-48FC-9683-B4DFCDFA9C35}">
      <dgm:prSet/>
      <dgm:spPr/>
      <dgm:t>
        <a:bodyPr/>
        <a:lstStyle/>
        <a:p>
          <a:endParaRPr lang="ru-RU"/>
        </a:p>
      </dgm:t>
    </dgm:pt>
    <dgm:pt modelId="{15CB1E57-7B12-46A8-B4B2-D0F250FDF5FC}" type="pres">
      <dgm:prSet presAssocID="{F3F4E33C-A88F-4549-AA0A-84327C6DC5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49F96-54F3-4B94-84FD-127ED7E59EA7}" type="pres">
      <dgm:prSet presAssocID="{E4194304-9301-4768-BEA9-51DBD829A3E7}" presName="circ1" presStyleLbl="vennNode1" presStyleIdx="0" presStyleCnt="3"/>
      <dgm:spPr/>
      <dgm:t>
        <a:bodyPr/>
        <a:lstStyle/>
        <a:p>
          <a:endParaRPr lang="ru-RU"/>
        </a:p>
      </dgm:t>
    </dgm:pt>
    <dgm:pt modelId="{EC52722C-3AE8-4A7A-9BDD-57CAC9665E72}" type="pres">
      <dgm:prSet presAssocID="{E4194304-9301-4768-BEA9-51DBD829A3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6B246-9FDA-46FD-9417-9A1B085876F5}" type="pres">
      <dgm:prSet presAssocID="{967F1357-9746-4E58-88D9-81CCF1ED2F57}" presName="circ2" presStyleLbl="vennNode1" presStyleIdx="1" presStyleCnt="3"/>
      <dgm:spPr/>
      <dgm:t>
        <a:bodyPr/>
        <a:lstStyle/>
        <a:p>
          <a:endParaRPr lang="ru-RU"/>
        </a:p>
      </dgm:t>
    </dgm:pt>
    <dgm:pt modelId="{CFF752E7-6971-43FD-BE7F-3E13D5044CD0}" type="pres">
      <dgm:prSet presAssocID="{967F1357-9746-4E58-88D9-81CCF1ED2F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FAB07-FBCB-40F0-8B21-9641D0CC4DAF}" type="pres">
      <dgm:prSet presAssocID="{97AE77A0-AD19-4F6E-AA76-1AB8C247BC9F}" presName="circ3" presStyleLbl="vennNode1" presStyleIdx="2" presStyleCnt="3"/>
      <dgm:spPr/>
      <dgm:t>
        <a:bodyPr/>
        <a:lstStyle/>
        <a:p>
          <a:endParaRPr lang="ru-RU"/>
        </a:p>
      </dgm:t>
    </dgm:pt>
    <dgm:pt modelId="{8554092B-AD61-4A62-9D82-5739F32484FC}" type="pres">
      <dgm:prSet presAssocID="{97AE77A0-AD19-4F6E-AA76-1AB8C247BC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F6500-ACD7-4ED2-8109-7DE8415DA8BA}" type="presOf" srcId="{E4194304-9301-4768-BEA9-51DBD829A3E7}" destId="{F4C49F96-54F3-4B94-84FD-127ED7E59EA7}" srcOrd="0" destOrd="0" presId="urn:microsoft.com/office/officeart/2005/8/layout/venn1"/>
    <dgm:cxn modelId="{19CD8529-15A4-4136-97D3-00C71BC39E00}" type="presOf" srcId="{E4194304-9301-4768-BEA9-51DBD829A3E7}" destId="{EC52722C-3AE8-4A7A-9BDD-57CAC9665E72}" srcOrd="1" destOrd="0" presId="urn:microsoft.com/office/officeart/2005/8/layout/venn1"/>
    <dgm:cxn modelId="{32E21D7F-CD22-4BE9-A849-DCB1F201888D}" type="presOf" srcId="{967F1357-9746-4E58-88D9-81CCF1ED2F57}" destId="{5816B246-9FDA-46FD-9417-9A1B085876F5}" srcOrd="0" destOrd="0" presId="urn:microsoft.com/office/officeart/2005/8/layout/venn1"/>
    <dgm:cxn modelId="{366166B1-2A50-4B19-A0B8-D87458C5E363}" type="presOf" srcId="{967F1357-9746-4E58-88D9-81CCF1ED2F57}" destId="{CFF752E7-6971-43FD-BE7F-3E13D5044CD0}" srcOrd="1" destOrd="0" presId="urn:microsoft.com/office/officeart/2005/8/layout/venn1"/>
    <dgm:cxn modelId="{E4F213E5-FF68-4BA9-8AD6-5879F17BF8B4}" type="presOf" srcId="{97AE77A0-AD19-4F6E-AA76-1AB8C247BC9F}" destId="{9EAFAB07-FBCB-40F0-8B21-9641D0CC4DAF}" srcOrd="0" destOrd="0" presId="urn:microsoft.com/office/officeart/2005/8/layout/venn1"/>
    <dgm:cxn modelId="{619F8889-7BB5-42A4-9BF8-DF6771D24FBA}" srcId="{F3F4E33C-A88F-4549-AA0A-84327C6DC546}" destId="{967F1357-9746-4E58-88D9-81CCF1ED2F57}" srcOrd="1" destOrd="0" parTransId="{0B0641A3-5809-417E-918D-1188BFBA20E5}" sibTransId="{437C41AA-B35C-423F-9503-1A7A290294C9}"/>
    <dgm:cxn modelId="{53BFB855-39A5-4E90-BB19-C4B36959FC95}" type="presOf" srcId="{F3F4E33C-A88F-4549-AA0A-84327C6DC546}" destId="{15CB1E57-7B12-46A8-B4B2-D0F250FDF5FC}" srcOrd="0" destOrd="0" presId="urn:microsoft.com/office/officeart/2005/8/layout/venn1"/>
    <dgm:cxn modelId="{86063A79-F59B-4F7E-9BAF-8762DA19C30C}" type="presOf" srcId="{97AE77A0-AD19-4F6E-AA76-1AB8C247BC9F}" destId="{8554092B-AD61-4A62-9D82-5739F32484FC}" srcOrd="1" destOrd="0" presId="urn:microsoft.com/office/officeart/2005/8/layout/venn1"/>
    <dgm:cxn modelId="{05C697BC-1391-48FC-9683-B4DFCDFA9C35}" srcId="{F3F4E33C-A88F-4549-AA0A-84327C6DC546}" destId="{97AE77A0-AD19-4F6E-AA76-1AB8C247BC9F}" srcOrd="2" destOrd="0" parTransId="{57AE223A-7CBC-4B7D-A6C3-9F955411D9E5}" sibTransId="{C3DFB8FC-6685-459A-9E80-8ED64D91684E}"/>
    <dgm:cxn modelId="{553C201B-6ADE-40CC-BD53-89311E782C9B}" srcId="{F3F4E33C-A88F-4549-AA0A-84327C6DC546}" destId="{E4194304-9301-4768-BEA9-51DBD829A3E7}" srcOrd="0" destOrd="0" parTransId="{12477C76-78EE-4611-B237-EACE0B7536C2}" sibTransId="{3083B560-E463-4B0F-80C7-AF4AD040697F}"/>
    <dgm:cxn modelId="{CBA71E85-6F11-4177-9FC9-220CDD6D2DB8}" type="presParOf" srcId="{15CB1E57-7B12-46A8-B4B2-D0F250FDF5FC}" destId="{F4C49F96-54F3-4B94-84FD-127ED7E59EA7}" srcOrd="0" destOrd="0" presId="urn:microsoft.com/office/officeart/2005/8/layout/venn1"/>
    <dgm:cxn modelId="{FEA52463-AA04-47E5-9C3B-AEBEB01C0DEC}" type="presParOf" srcId="{15CB1E57-7B12-46A8-B4B2-D0F250FDF5FC}" destId="{EC52722C-3AE8-4A7A-9BDD-57CAC9665E72}" srcOrd="1" destOrd="0" presId="urn:microsoft.com/office/officeart/2005/8/layout/venn1"/>
    <dgm:cxn modelId="{81AA14A3-B37C-41F7-8335-0923D5C3FA93}" type="presParOf" srcId="{15CB1E57-7B12-46A8-B4B2-D0F250FDF5FC}" destId="{5816B246-9FDA-46FD-9417-9A1B085876F5}" srcOrd="2" destOrd="0" presId="urn:microsoft.com/office/officeart/2005/8/layout/venn1"/>
    <dgm:cxn modelId="{3EC37174-59CA-49DC-A682-34F2C70B2FE5}" type="presParOf" srcId="{15CB1E57-7B12-46A8-B4B2-D0F250FDF5FC}" destId="{CFF752E7-6971-43FD-BE7F-3E13D5044CD0}" srcOrd="3" destOrd="0" presId="urn:microsoft.com/office/officeart/2005/8/layout/venn1"/>
    <dgm:cxn modelId="{B20934D8-3A88-4F20-92D8-F350FA2FB3D7}" type="presParOf" srcId="{15CB1E57-7B12-46A8-B4B2-D0F250FDF5FC}" destId="{9EAFAB07-FBCB-40F0-8B21-9641D0CC4DAF}" srcOrd="4" destOrd="0" presId="urn:microsoft.com/office/officeart/2005/8/layout/venn1"/>
    <dgm:cxn modelId="{F09AC383-21CC-45BE-A336-3F8174D4BD08}" type="presParOf" srcId="{15CB1E57-7B12-46A8-B4B2-D0F250FDF5FC}" destId="{8554092B-AD61-4A62-9D82-5739F32484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BD4B5-85E2-4F41-BE0B-E3D62B199A9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9B69384-E506-4619-8098-FBC2EF54954E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Всероссийская конференция-конкурс   «Юные исследователи – науке и технике», г. Томск;</a:t>
          </a:r>
          <a:endParaRPr lang="ru-RU" sz="1600" dirty="0">
            <a:solidFill>
              <a:schemeClr val="tx1"/>
            </a:solidFill>
          </a:endParaRPr>
        </a:p>
      </dgm:t>
    </dgm:pt>
    <dgm:pt modelId="{951E5355-B53B-4EBC-AF95-D168383CD94A}" type="parTrans" cxnId="{F4385EAD-024B-4F0D-8440-54B081AC92B5}">
      <dgm:prSet/>
      <dgm:spPr/>
      <dgm:t>
        <a:bodyPr/>
        <a:lstStyle/>
        <a:p>
          <a:endParaRPr lang="ru-RU"/>
        </a:p>
      </dgm:t>
    </dgm:pt>
    <dgm:pt modelId="{8A672906-2F35-4506-ACD0-7266FC23AD2C}" type="sibTrans" cxnId="{F4385EAD-024B-4F0D-8440-54B081AC92B5}">
      <dgm:prSet/>
      <dgm:spPr/>
      <dgm:t>
        <a:bodyPr/>
        <a:lstStyle/>
        <a:p>
          <a:endParaRPr lang="ru-RU"/>
        </a:p>
      </dgm:t>
    </dgm:pt>
    <dgm:pt modelId="{13B38CB5-C4F3-4481-849E-00AD5495B87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Всероссийская научно-практическая конференция «Юные дарования», г. Томск;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DEF0F673-C701-432F-9D40-0E26EBF185ED}" type="parTrans" cxnId="{77F63694-6EC3-4BC9-A94A-30332C1FEB7A}">
      <dgm:prSet/>
      <dgm:spPr/>
      <dgm:t>
        <a:bodyPr/>
        <a:lstStyle/>
        <a:p>
          <a:endParaRPr lang="ru-RU"/>
        </a:p>
      </dgm:t>
    </dgm:pt>
    <dgm:pt modelId="{EABE2706-ACCD-4E88-8F92-F7B01881321B}" type="sibTrans" cxnId="{77F63694-6EC3-4BC9-A94A-30332C1FEB7A}">
      <dgm:prSet/>
      <dgm:spPr/>
      <dgm:t>
        <a:bodyPr/>
        <a:lstStyle/>
        <a:p>
          <a:endParaRPr lang="ru-RU"/>
        </a:p>
      </dgm:t>
    </dgm:pt>
    <dgm:pt modelId="{5C755A5C-22DC-405E-B11C-CB560305192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Всероссийский конкурс юношеских исследовательских работ  им. В.И. Вернадского, г. Москва;</a:t>
          </a:r>
          <a:endParaRPr lang="ru-RU" sz="1600" dirty="0">
            <a:solidFill>
              <a:schemeClr val="tx1"/>
            </a:solidFill>
          </a:endParaRPr>
        </a:p>
      </dgm:t>
    </dgm:pt>
    <dgm:pt modelId="{B5097DC0-83CB-49C0-A4CB-04D5A68FF777}" type="parTrans" cxnId="{B88E26DA-74A3-40EB-B1D1-F1B9CA48941E}">
      <dgm:prSet/>
      <dgm:spPr/>
      <dgm:t>
        <a:bodyPr/>
        <a:lstStyle/>
        <a:p>
          <a:endParaRPr lang="ru-RU"/>
        </a:p>
      </dgm:t>
    </dgm:pt>
    <dgm:pt modelId="{04E709F0-0DB7-4CAA-8B40-34D1C185149A}" type="sibTrans" cxnId="{B88E26DA-74A3-40EB-B1D1-F1B9CA48941E}">
      <dgm:prSet/>
      <dgm:spPr/>
      <dgm:t>
        <a:bodyPr/>
        <a:lstStyle/>
        <a:p>
          <a:endParaRPr lang="ru-RU"/>
        </a:p>
      </dgm:t>
    </dgm:pt>
    <dgm:pt modelId="{A9DD4FA9-A38C-45E7-9620-D01595F76927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Международная научная конференция школьников Сахаровские чтения, г. Санкт-Петербург;</a:t>
          </a:r>
          <a:endParaRPr lang="ru-RU" sz="1600" dirty="0">
            <a:solidFill>
              <a:schemeClr val="tx1"/>
            </a:solidFill>
          </a:endParaRPr>
        </a:p>
      </dgm:t>
    </dgm:pt>
    <dgm:pt modelId="{F809FF29-3282-4B02-B2BA-7E1D30D445B4}" type="parTrans" cxnId="{F9884AB2-05ED-4DF8-89FB-9E2EAE7D629C}">
      <dgm:prSet/>
      <dgm:spPr/>
      <dgm:t>
        <a:bodyPr/>
        <a:lstStyle/>
        <a:p>
          <a:endParaRPr lang="ru-RU"/>
        </a:p>
      </dgm:t>
    </dgm:pt>
    <dgm:pt modelId="{58B5E2EE-4A5D-4626-B542-05178F924421}" type="sibTrans" cxnId="{F9884AB2-05ED-4DF8-89FB-9E2EAE7D629C}">
      <dgm:prSet/>
      <dgm:spPr/>
      <dgm:t>
        <a:bodyPr/>
        <a:lstStyle/>
        <a:p>
          <a:endParaRPr lang="ru-RU"/>
        </a:p>
      </dgm:t>
    </dgm:pt>
    <dgm:pt modelId="{08A29676-7C58-419A-916A-A78064E11AE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Фестиваль творческих открытий и инициатив «Леонардо»,  г. Москва;</a:t>
          </a:r>
          <a:endParaRPr lang="ru-RU" sz="1600" dirty="0">
            <a:solidFill>
              <a:schemeClr val="tx1"/>
            </a:solidFill>
          </a:endParaRPr>
        </a:p>
      </dgm:t>
    </dgm:pt>
    <dgm:pt modelId="{A09E2077-4F60-4586-8539-D7E7DFB2DA4E}" type="parTrans" cxnId="{7837C855-5270-49E9-9AE7-404C5669D442}">
      <dgm:prSet/>
      <dgm:spPr/>
      <dgm:t>
        <a:bodyPr/>
        <a:lstStyle/>
        <a:p>
          <a:endParaRPr lang="ru-RU"/>
        </a:p>
      </dgm:t>
    </dgm:pt>
    <dgm:pt modelId="{E7BE3E20-F2B8-4D51-9653-1F4F60F5D31D}" type="sibTrans" cxnId="{7837C855-5270-49E9-9AE7-404C5669D442}">
      <dgm:prSet/>
      <dgm:spPr/>
      <dgm:t>
        <a:bodyPr/>
        <a:lstStyle/>
        <a:p>
          <a:endParaRPr lang="ru-RU"/>
        </a:p>
      </dgm:t>
    </dgm:pt>
    <dgm:pt modelId="{8577CAF2-C83A-4EF1-BCE9-677E395CA057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Международная студенческая научная конференция , г. Новосибирск </a:t>
          </a:r>
          <a:endParaRPr lang="ru-RU" sz="1600" dirty="0">
            <a:solidFill>
              <a:schemeClr val="tx1"/>
            </a:solidFill>
          </a:endParaRPr>
        </a:p>
      </dgm:t>
    </dgm:pt>
    <dgm:pt modelId="{43E28113-0B69-4424-B286-EC3F68C40F3D}" type="parTrans" cxnId="{1F3AC2AB-C769-4AE2-9633-5A9CC3F072AF}">
      <dgm:prSet/>
      <dgm:spPr/>
      <dgm:t>
        <a:bodyPr/>
        <a:lstStyle/>
        <a:p>
          <a:endParaRPr lang="ru-RU"/>
        </a:p>
      </dgm:t>
    </dgm:pt>
    <dgm:pt modelId="{1BDCF0E7-0F19-4481-8489-0BC0FF4279AD}" type="sibTrans" cxnId="{1F3AC2AB-C769-4AE2-9633-5A9CC3F072AF}">
      <dgm:prSet/>
      <dgm:spPr/>
      <dgm:t>
        <a:bodyPr/>
        <a:lstStyle/>
        <a:p>
          <a:endParaRPr lang="ru-RU"/>
        </a:p>
      </dgm:t>
    </dgm:pt>
    <dgm:pt modelId="{FD14C143-7395-4702-8917-5E87C6292B84}" type="pres">
      <dgm:prSet presAssocID="{7A4BD4B5-85E2-4F41-BE0B-E3D62B199A93}" presName="linearFlow" presStyleCnt="0">
        <dgm:presLayoutVars>
          <dgm:dir/>
          <dgm:resizeHandles val="exact"/>
        </dgm:presLayoutVars>
      </dgm:prSet>
      <dgm:spPr/>
    </dgm:pt>
    <dgm:pt modelId="{DFABFCD3-3834-4D21-A687-B1A7C3CDB123}" type="pres">
      <dgm:prSet presAssocID="{13B38CB5-C4F3-4481-849E-00AD5495B872}" presName="composite" presStyleCnt="0"/>
      <dgm:spPr/>
    </dgm:pt>
    <dgm:pt modelId="{CF0283C6-6858-4D31-AF8D-65424C0A0825}" type="pres">
      <dgm:prSet presAssocID="{13B38CB5-C4F3-4481-849E-00AD5495B872}" presName="imgShp" presStyleLbl="fgImgPlace1" presStyleIdx="0" presStyleCnt="6" custScaleX="100806" custScaleY="100806" custLinFactX="-50158" custLinFactNeighborX="-100000" custLinFactNeighborY="-3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9047E1-5F78-4E87-A8D2-5D9A8E8B741F}" type="pres">
      <dgm:prSet presAssocID="{13B38CB5-C4F3-4481-849E-00AD5495B872}" presName="txShp" presStyleLbl="node1" presStyleIdx="0" presStyleCnt="6" custScaleX="123479" custLinFactNeighborX="831" custLinFactNeighborY="-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E6FDD-4980-4632-93C4-8C5FDF08D178}" type="pres">
      <dgm:prSet presAssocID="{EABE2706-ACCD-4E88-8F92-F7B01881321B}" presName="spacing" presStyleCnt="0"/>
      <dgm:spPr/>
    </dgm:pt>
    <dgm:pt modelId="{B2377920-9999-4371-A0D0-69E42E5347A7}" type="pres">
      <dgm:prSet presAssocID="{5C755A5C-22DC-405E-B11C-CB5603051923}" presName="composite" presStyleCnt="0"/>
      <dgm:spPr/>
    </dgm:pt>
    <dgm:pt modelId="{290F6126-DC37-4C9A-9934-00CD9E1539D5}" type="pres">
      <dgm:prSet presAssocID="{5C755A5C-22DC-405E-B11C-CB5603051923}" presName="imgShp" presStyleLbl="fgImgPlace1" presStyleIdx="1" presStyleCnt="6" custScaleX="100915" custScaleY="100915" custLinFactX="-47450" custLinFactNeighborX="-100000" custLinFactNeighborY="-70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9EF994-A93D-4E1D-8B09-4A78847BAE10}" type="pres">
      <dgm:prSet presAssocID="{5C755A5C-22DC-405E-B11C-CB5603051923}" presName="txShp" presStyleLbl="node1" presStyleIdx="1" presStyleCnt="6" custScaleX="12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A868-A0EA-4BBA-93D2-35DF7E178A0F}" type="pres">
      <dgm:prSet presAssocID="{04E709F0-0DB7-4CAA-8B40-34D1C185149A}" presName="spacing" presStyleCnt="0"/>
      <dgm:spPr/>
    </dgm:pt>
    <dgm:pt modelId="{1C1BC167-4B71-4C7B-86AA-DD5BAE37251C}" type="pres">
      <dgm:prSet presAssocID="{B9B69384-E506-4619-8098-FBC2EF54954E}" presName="composite" presStyleCnt="0"/>
      <dgm:spPr/>
    </dgm:pt>
    <dgm:pt modelId="{8235D043-E2E5-475C-9D6D-F9D6B3948766}" type="pres">
      <dgm:prSet presAssocID="{B9B69384-E506-4619-8098-FBC2EF54954E}" presName="imgShp" presStyleLbl="fgImgPlace1" presStyleIdx="2" presStyleCnt="6" custScaleX="101024" custScaleY="101024" custLinFactX="-47048" custLinFactNeighborX="-100000" custLinFactNeighborY="-26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71A4E08-2F40-43B9-A075-FB3669CF2AD5}" type="pres">
      <dgm:prSet presAssocID="{B9B69384-E506-4619-8098-FBC2EF54954E}" presName="txShp" presStyleLbl="node1" presStyleIdx="2" presStyleCnt="6" custScaleX="124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D067B-729E-409E-80A9-2F66CDA31605}" type="pres">
      <dgm:prSet presAssocID="{8A672906-2F35-4506-ACD0-7266FC23AD2C}" presName="spacing" presStyleCnt="0"/>
      <dgm:spPr/>
    </dgm:pt>
    <dgm:pt modelId="{0F981D51-F953-4EB5-ACAD-AB814C24708F}" type="pres">
      <dgm:prSet presAssocID="{8577CAF2-C83A-4EF1-BCE9-677E395CA057}" presName="composite" presStyleCnt="0"/>
      <dgm:spPr/>
    </dgm:pt>
    <dgm:pt modelId="{8E772932-3F25-47F3-95D6-38E71BACE270}" type="pres">
      <dgm:prSet presAssocID="{8577CAF2-C83A-4EF1-BCE9-677E395CA057}" presName="imgShp" presStyleLbl="fgImgPlace1" presStyleIdx="3" presStyleCnt="6" custScaleX="101244" custScaleY="101244" custLinFactX="-47048" custLinFactNeighborX="-100000" custLinFactNeighborY="186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1B703F1-92BE-4C10-A613-B9331A9AFB86}" type="pres">
      <dgm:prSet presAssocID="{8577CAF2-C83A-4EF1-BCE9-677E395CA057}" presName="txShp" presStyleLbl="node1" presStyleIdx="3" presStyleCnt="6" custScaleX="12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69A9E-EB4E-4D7A-95C7-33974BB952F9}" type="pres">
      <dgm:prSet presAssocID="{1BDCF0E7-0F19-4481-8489-0BC0FF4279AD}" presName="spacing" presStyleCnt="0"/>
      <dgm:spPr/>
    </dgm:pt>
    <dgm:pt modelId="{10014332-BC95-4FE0-81FB-2A38405AB78C}" type="pres">
      <dgm:prSet presAssocID="{08A29676-7C58-419A-916A-A78064E11AE2}" presName="composite" presStyleCnt="0"/>
      <dgm:spPr/>
    </dgm:pt>
    <dgm:pt modelId="{9C27ABDC-1695-46B8-9CD8-07E952BBCF5F}" type="pres">
      <dgm:prSet presAssocID="{08A29676-7C58-419A-916A-A78064E11AE2}" presName="imgShp" presStyleLbl="fgImgPlace1" presStyleIdx="4" presStyleCnt="6" custLinFactX="-45692" custLinFactNeighborX="-100000" custLinFactNeighborY="634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E3F76BE-0492-45E2-A617-96D3AEE3266E}" type="pres">
      <dgm:prSet presAssocID="{08A29676-7C58-419A-916A-A78064E11AE2}" presName="txShp" presStyleLbl="node1" presStyleIdx="4" presStyleCnt="6" custScaleX="12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F8992-D5DC-4EBC-8399-6CC5E16AA6EB}" type="pres">
      <dgm:prSet presAssocID="{E7BE3E20-F2B8-4D51-9653-1F4F60F5D31D}" presName="spacing" presStyleCnt="0"/>
      <dgm:spPr/>
    </dgm:pt>
    <dgm:pt modelId="{E2D66DDB-FF85-4907-8901-A17BC69310A7}" type="pres">
      <dgm:prSet presAssocID="{A9DD4FA9-A38C-45E7-9620-D01595F76927}" presName="composite" presStyleCnt="0"/>
      <dgm:spPr/>
    </dgm:pt>
    <dgm:pt modelId="{D0735845-630C-4E1C-A48A-A1C5F0B7A32C}" type="pres">
      <dgm:prSet presAssocID="{A9DD4FA9-A38C-45E7-9620-D01595F76927}" presName="imgShp" presStyleLbl="fgImgPlace1" presStyleIdx="5" presStyleCnt="6" custLinFactX="-47048" custLinFactNeighborX="-100000" custLinFactNeighborY="-36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652D242-841F-41D7-876C-272A1E522C55}" type="pres">
      <dgm:prSet presAssocID="{A9DD4FA9-A38C-45E7-9620-D01595F76927}" presName="txShp" presStyleLbl="node1" presStyleIdx="5" presStyleCnt="6" custScaleX="12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84AB2-05ED-4DF8-89FB-9E2EAE7D629C}" srcId="{7A4BD4B5-85E2-4F41-BE0B-E3D62B199A93}" destId="{A9DD4FA9-A38C-45E7-9620-D01595F76927}" srcOrd="5" destOrd="0" parTransId="{F809FF29-3282-4B02-B2BA-7E1D30D445B4}" sibTransId="{58B5E2EE-4A5D-4626-B542-05178F924421}"/>
    <dgm:cxn modelId="{8E15A60E-4DDF-410D-AED9-5CB697B4D090}" type="presOf" srcId="{B9B69384-E506-4619-8098-FBC2EF54954E}" destId="{E71A4E08-2F40-43B9-A075-FB3669CF2AD5}" srcOrd="0" destOrd="0" presId="urn:microsoft.com/office/officeart/2005/8/layout/vList3"/>
    <dgm:cxn modelId="{A3BD8B13-F246-464E-ABEC-60345260D0F6}" type="presOf" srcId="{7A4BD4B5-85E2-4F41-BE0B-E3D62B199A93}" destId="{FD14C143-7395-4702-8917-5E87C6292B84}" srcOrd="0" destOrd="0" presId="urn:microsoft.com/office/officeart/2005/8/layout/vList3"/>
    <dgm:cxn modelId="{B88E26DA-74A3-40EB-B1D1-F1B9CA48941E}" srcId="{7A4BD4B5-85E2-4F41-BE0B-E3D62B199A93}" destId="{5C755A5C-22DC-405E-B11C-CB5603051923}" srcOrd="1" destOrd="0" parTransId="{B5097DC0-83CB-49C0-A4CB-04D5A68FF777}" sibTransId="{04E709F0-0DB7-4CAA-8B40-34D1C185149A}"/>
    <dgm:cxn modelId="{15C6574F-B5EA-45BA-BDAB-612735629683}" type="presOf" srcId="{5C755A5C-22DC-405E-B11C-CB5603051923}" destId="{EA9EF994-A93D-4E1D-8B09-4A78847BAE10}" srcOrd="0" destOrd="0" presId="urn:microsoft.com/office/officeart/2005/8/layout/vList3"/>
    <dgm:cxn modelId="{F4385EAD-024B-4F0D-8440-54B081AC92B5}" srcId="{7A4BD4B5-85E2-4F41-BE0B-E3D62B199A93}" destId="{B9B69384-E506-4619-8098-FBC2EF54954E}" srcOrd="2" destOrd="0" parTransId="{951E5355-B53B-4EBC-AF95-D168383CD94A}" sibTransId="{8A672906-2F35-4506-ACD0-7266FC23AD2C}"/>
    <dgm:cxn modelId="{7837C855-5270-49E9-9AE7-404C5669D442}" srcId="{7A4BD4B5-85E2-4F41-BE0B-E3D62B199A93}" destId="{08A29676-7C58-419A-916A-A78064E11AE2}" srcOrd="4" destOrd="0" parTransId="{A09E2077-4F60-4586-8539-D7E7DFB2DA4E}" sibTransId="{E7BE3E20-F2B8-4D51-9653-1F4F60F5D31D}"/>
    <dgm:cxn modelId="{1F3AC2AB-C769-4AE2-9633-5A9CC3F072AF}" srcId="{7A4BD4B5-85E2-4F41-BE0B-E3D62B199A93}" destId="{8577CAF2-C83A-4EF1-BCE9-677E395CA057}" srcOrd="3" destOrd="0" parTransId="{43E28113-0B69-4424-B286-EC3F68C40F3D}" sibTransId="{1BDCF0E7-0F19-4481-8489-0BC0FF4279AD}"/>
    <dgm:cxn modelId="{F85C26AA-6651-4733-BAF6-48F1A7146874}" type="presOf" srcId="{08A29676-7C58-419A-916A-A78064E11AE2}" destId="{8E3F76BE-0492-45E2-A617-96D3AEE3266E}" srcOrd="0" destOrd="0" presId="urn:microsoft.com/office/officeart/2005/8/layout/vList3"/>
    <dgm:cxn modelId="{77F63694-6EC3-4BC9-A94A-30332C1FEB7A}" srcId="{7A4BD4B5-85E2-4F41-BE0B-E3D62B199A93}" destId="{13B38CB5-C4F3-4481-849E-00AD5495B872}" srcOrd="0" destOrd="0" parTransId="{DEF0F673-C701-432F-9D40-0E26EBF185ED}" sibTransId="{EABE2706-ACCD-4E88-8F92-F7B01881321B}"/>
    <dgm:cxn modelId="{8C5BAA0B-1C79-4F09-AD3F-F171AAE18111}" type="presOf" srcId="{13B38CB5-C4F3-4481-849E-00AD5495B872}" destId="{F59047E1-5F78-4E87-A8D2-5D9A8E8B741F}" srcOrd="0" destOrd="0" presId="urn:microsoft.com/office/officeart/2005/8/layout/vList3"/>
    <dgm:cxn modelId="{F9D3406D-9EEB-4D09-95E6-AD1D33F6D162}" type="presOf" srcId="{8577CAF2-C83A-4EF1-BCE9-677E395CA057}" destId="{61B703F1-92BE-4C10-A613-B9331A9AFB86}" srcOrd="0" destOrd="0" presId="urn:microsoft.com/office/officeart/2005/8/layout/vList3"/>
    <dgm:cxn modelId="{80909CEF-C511-4087-A678-1C10C092E9EC}" type="presOf" srcId="{A9DD4FA9-A38C-45E7-9620-D01595F76927}" destId="{1652D242-841F-41D7-876C-272A1E522C55}" srcOrd="0" destOrd="0" presId="urn:microsoft.com/office/officeart/2005/8/layout/vList3"/>
    <dgm:cxn modelId="{57A0EFE7-B1C1-4D7A-A9D8-A65B81EF0916}" type="presParOf" srcId="{FD14C143-7395-4702-8917-5E87C6292B84}" destId="{DFABFCD3-3834-4D21-A687-B1A7C3CDB123}" srcOrd="0" destOrd="0" presId="urn:microsoft.com/office/officeart/2005/8/layout/vList3"/>
    <dgm:cxn modelId="{B5AEF632-8BA4-42D8-BE88-0E94194C970C}" type="presParOf" srcId="{DFABFCD3-3834-4D21-A687-B1A7C3CDB123}" destId="{CF0283C6-6858-4D31-AF8D-65424C0A0825}" srcOrd="0" destOrd="0" presId="urn:microsoft.com/office/officeart/2005/8/layout/vList3"/>
    <dgm:cxn modelId="{58764B92-5873-4AC3-A6E9-89F572F64378}" type="presParOf" srcId="{DFABFCD3-3834-4D21-A687-B1A7C3CDB123}" destId="{F59047E1-5F78-4E87-A8D2-5D9A8E8B741F}" srcOrd="1" destOrd="0" presId="urn:microsoft.com/office/officeart/2005/8/layout/vList3"/>
    <dgm:cxn modelId="{51496512-24DB-4061-B49C-5298E4349F74}" type="presParOf" srcId="{FD14C143-7395-4702-8917-5E87C6292B84}" destId="{1C6E6FDD-4980-4632-93C4-8C5FDF08D178}" srcOrd="1" destOrd="0" presId="urn:microsoft.com/office/officeart/2005/8/layout/vList3"/>
    <dgm:cxn modelId="{63F4D054-1CD7-4A19-8C48-FFE2D9D3AA17}" type="presParOf" srcId="{FD14C143-7395-4702-8917-5E87C6292B84}" destId="{B2377920-9999-4371-A0D0-69E42E5347A7}" srcOrd="2" destOrd="0" presId="urn:microsoft.com/office/officeart/2005/8/layout/vList3"/>
    <dgm:cxn modelId="{2B25288D-31EB-4FFC-BFCB-923B965CFF9C}" type="presParOf" srcId="{B2377920-9999-4371-A0D0-69E42E5347A7}" destId="{290F6126-DC37-4C9A-9934-00CD9E1539D5}" srcOrd="0" destOrd="0" presId="urn:microsoft.com/office/officeart/2005/8/layout/vList3"/>
    <dgm:cxn modelId="{86386E67-37E9-4856-BADB-AD64301EBD2E}" type="presParOf" srcId="{B2377920-9999-4371-A0D0-69E42E5347A7}" destId="{EA9EF994-A93D-4E1D-8B09-4A78847BAE10}" srcOrd="1" destOrd="0" presId="urn:microsoft.com/office/officeart/2005/8/layout/vList3"/>
    <dgm:cxn modelId="{F51D0AF1-E1FF-41AD-B2E2-1BA54D675D8F}" type="presParOf" srcId="{FD14C143-7395-4702-8917-5E87C6292B84}" destId="{A952A868-A0EA-4BBA-93D2-35DF7E178A0F}" srcOrd="3" destOrd="0" presId="urn:microsoft.com/office/officeart/2005/8/layout/vList3"/>
    <dgm:cxn modelId="{FC58C396-34F1-4228-8C08-F09F4BD8CC3D}" type="presParOf" srcId="{FD14C143-7395-4702-8917-5E87C6292B84}" destId="{1C1BC167-4B71-4C7B-86AA-DD5BAE37251C}" srcOrd="4" destOrd="0" presId="urn:microsoft.com/office/officeart/2005/8/layout/vList3"/>
    <dgm:cxn modelId="{72CBB88F-CE2B-4B76-87DA-D9B5531BDEC0}" type="presParOf" srcId="{1C1BC167-4B71-4C7B-86AA-DD5BAE37251C}" destId="{8235D043-E2E5-475C-9D6D-F9D6B3948766}" srcOrd="0" destOrd="0" presId="urn:microsoft.com/office/officeart/2005/8/layout/vList3"/>
    <dgm:cxn modelId="{D41B8A03-8101-4268-830A-0D463B666F45}" type="presParOf" srcId="{1C1BC167-4B71-4C7B-86AA-DD5BAE37251C}" destId="{E71A4E08-2F40-43B9-A075-FB3669CF2AD5}" srcOrd="1" destOrd="0" presId="urn:microsoft.com/office/officeart/2005/8/layout/vList3"/>
    <dgm:cxn modelId="{9982CC44-C308-4127-8D00-786E0A89CDD9}" type="presParOf" srcId="{FD14C143-7395-4702-8917-5E87C6292B84}" destId="{436D067B-729E-409E-80A9-2F66CDA31605}" srcOrd="5" destOrd="0" presId="urn:microsoft.com/office/officeart/2005/8/layout/vList3"/>
    <dgm:cxn modelId="{28E0CDAF-96BD-4BC4-A36B-2EB457DCD9AB}" type="presParOf" srcId="{FD14C143-7395-4702-8917-5E87C6292B84}" destId="{0F981D51-F953-4EB5-ACAD-AB814C24708F}" srcOrd="6" destOrd="0" presId="urn:microsoft.com/office/officeart/2005/8/layout/vList3"/>
    <dgm:cxn modelId="{6178C797-6B30-4F48-B71B-DA7B5C1637A5}" type="presParOf" srcId="{0F981D51-F953-4EB5-ACAD-AB814C24708F}" destId="{8E772932-3F25-47F3-95D6-38E71BACE270}" srcOrd="0" destOrd="0" presId="urn:microsoft.com/office/officeart/2005/8/layout/vList3"/>
    <dgm:cxn modelId="{7336C02E-5780-4839-851D-D76F2D2FB873}" type="presParOf" srcId="{0F981D51-F953-4EB5-ACAD-AB814C24708F}" destId="{61B703F1-92BE-4C10-A613-B9331A9AFB86}" srcOrd="1" destOrd="0" presId="urn:microsoft.com/office/officeart/2005/8/layout/vList3"/>
    <dgm:cxn modelId="{EDB07880-5931-4DCC-BD05-9544152FD519}" type="presParOf" srcId="{FD14C143-7395-4702-8917-5E87C6292B84}" destId="{D2C69A9E-EB4E-4D7A-95C7-33974BB952F9}" srcOrd="7" destOrd="0" presId="urn:microsoft.com/office/officeart/2005/8/layout/vList3"/>
    <dgm:cxn modelId="{96690845-B7AA-484A-A7A3-B6059522F142}" type="presParOf" srcId="{FD14C143-7395-4702-8917-5E87C6292B84}" destId="{10014332-BC95-4FE0-81FB-2A38405AB78C}" srcOrd="8" destOrd="0" presId="urn:microsoft.com/office/officeart/2005/8/layout/vList3"/>
    <dgm:cxn modelId="{021F9913-8BF8-445B-860A-50B14BD2A7A8}" type="presParOf" srcId="{10014332-BC95-4FE0-81FB-2A38405AB78C}" destId="{9C27ABDC-1695-46B8-9CD8-07E952BBCF5F}" srcOrd="0" destOrd="0" presId="urn:microsoft.com/office/officeart/2005/8/layout/vList3"/>
    <dgm:cxn modelId="{896DB91B-0CE2-4B2C-AAC9-D10E23579042}" type="presParOf" srcId="{10014332-BC95-4FE0-81FB-2A38405AB78C}" destId="{8E3F76BE-0492-45E2-A617-96D3AEE3266E}" srcOrd="1" destOrd="0" presId="urn:microsoft.com/office/officeart/2005/8/layout/vList3"/>
    <dgm:cxn modelId="{978D3BDB-4B6E-4AF9-9B1E-7918E22ED20A}" type="presParOf" srcId="{FD14C143-7395-4702-8917-5E87C6292B84}" destId="{921F8992-D5DC-4EBC-8399-6CC5E16AA6EB}" srcOrd="9" destOrd="0" presId="urn:microsoft.com/office/officeart/2005/8/layout/vList3"/>
    <dgm:cxn modelId="{51F563AB-38EE-4692-B991-2E55E110BEC2}" type="presParOf" srcId="{FD14C143-7395-4702-8917-5E87C6292B84}" destId="{E2D66DDB-FF85-4907-8901-A17BC69310A7}" srcOrd="10" destOrd="0" presId="urn:microsoft.com/office/officeart/2005/8/layout/vList3"/>
    <dgm:cxn modelId="{7BF53E89-93D0-4812-BAAE-FBEFA30E5FAC}" type="presParOf" srcId="{E2D66DDB-FF85-4907-8901-A17BC69310A7}" destId="{D0735845-630C-4E1C-A48A-A1C5F0B7A32C}" srcOrd="0" destOrd="0" presId="urn:microsoft.com/office/officeart/2005/8/layout/vList3"/>
    <dgm:cxn modelId="{9DD29584-D01E-4D25-AA6D-696D70EA174A}" type="presParOf" srcId="{E2D66DDB-FF85-4907-8901-A17BC69310A7}" destId="{1652D242-841F-41D7-876C-272A1E522C55}" srcOrd="1" destOrd="0" presId="urn:microsoft.com/office/officeart/2005/8/layout/v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9E2C4-47D4-47EC-B401-15A42CD1B38E}">
      <dsp:nvSpPr>
        <dsp:cNvPr id="0" name=""/>
        <dsp:cNvSpPr/>
      </dsp:nvSpPr>
      <dsp:spPr>
        <a:xfrm rot="5400000">
          <a:off x="-206151" y="211201"/>
          <a:ext cx="1374342" cy="962039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Первый уровень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" y="486070"/>
        <a:ext cx="962039" cy="412303"/>
      </dsp:txXfrm>
    </dsp:sp>
    <dsp:sp modelId="{6D314C4D-F50A-4E19-945B-4F7150450A74}">
      <dsp:nvSpPr>
        <dsp:cNvPr id="0" name=""/>
        <dsp:cNvSpPr/>
      </dsp:nvSpPr>
      <dsp:spPr>
        <a:xfrm rot="5400000">
          <a:off x="5222450" y="-4260410"/>
          <a:ext cx="893792" cy="9414613"/>
        </a:xfrm>
        <a:prstGeom prst="round2Same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реализация обязательных учебных предметов на базовом уровне; </a:t>
          </a:r>
          <a:endParaRPr lang="ru-RU" sz="2000" kern="1200" dirty="0"/>
        </a:p>
      </dsp:txBody>
      <dsp:txXfrm rot="-5400000">
        <a:off x="962040" y="43631"/>
        <a:ext cx="9370982" cy="806530"/>
      </dsp:txXfrm>
    </dsp:sp>
    <dsp:sp modelId="{783B9A8C-42B5-4A6A-BE2D-FB427019162A}">
      <dsp:nvSpPr>
        <dsp:cNvPr id="0" name=""/>
        <dsp:cNvSpPr/>
      </dsp:nvSpPr>
      <dsp:spPr>
        <a:xfrm rot="5400000">
          <a:off x="-206151" y="1917666"/>
          <a:ext cx="1374342" cy="962039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Второй</a:t>
          </a: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уровень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" y="2192535"/>
        <a:ext cx="962039" cy="412303"/>
      </dsp:txXfrm>
    </dsp:sp>
    <dsp:sp modelId="{CBEA60D7-BA11-4B14-B0D8-D38CEB6990F7}">
      <dsp:nvSpPr>
        <dsp:cNvPr id="0" name=""/>
        <dsp:cNvSpPr/>
      </dsp:nvSpPr>
      <dsp:spPr>
        <a:xfrm rot="5400000">
          <a:off x="4743707" y="-2795955"/>
          <a:ext cx="1851277" cy="9414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реализация профильных учебных предметов при проектировании и осуществлении программ инвариантной части;              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организация </a:t>
          </a:r>
          <a:r>
            <a:rPr lang="ru-RU" sz="2000" kern="1200" dirty="0" err="1" smtClean="0"/>
            <a:t>допрофессиональной</a:t>
          </a:r>
          <a:r>
            <a:rPr lang="ru-RU" sz="2000" kern="1200" dirty="0" smtClean="0"/>
            <a:t> подготовки, летних практик по предметам, создание профильных групп и организация исследовательской и проектной    деятельности учащихся с привлечением профессиональных кадров НИ ТПУ;</a:t>
          </a:r>
          <a:endParaRPr lang="ru-RU" sz="2000" kern="1200" dirty="0"/>
        </a:p>
      </dsp:txBody>
      <dsp:txXfrm rot="-5400000">
        <a:off x="962039" y="1076085"/>
        <a:ext cx="9324241" cy="1670533"/>
      </dsp:txXfrm>
    </dsp:sp>
    <dsp:sp modelId="{1C7B5EFC-A6B3-4BE3-8856-48E101AA42F6}">
      <dsp:nvSpPr>
        <dsp:cNvPr id="0" name=""/>
        <dsp:cNvSpPr/>
      </dsp:nvSpPr>
      <dsp:spPr>
        <a:xfrm rot="5400000">
          <a:off x="-206151" y="3733054"/>
          <a:ext cx="1374342" cy="962039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Третий уровень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" y="4007923"/>
        <a:ext cx="962039" cy="412303"/>
      </dsp:txXfrm>
    </dsp:sp>
    <dsp:sp modelId="{7268B2AD-3585-4B88-99B2-96842C99EBA1}">
      <dsp:nvSpPr>
        <dsp:cNvPr id="0" name=""/>
        <dsp:cNvSpPr/>
      </dsp:nvSpPr>
      <dsp:spPr>
        <a:xfrm rot="5400000">
          <a:off x="4600327" y="-728692"/>
          <a:ext cx="2069122" cy="9414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мультисетевое</a:t>
          </a:r>
          <a:r>
            <a:rPr lang="ru-RU" sz="2000" kern="1200" dirty="0" smtClean="0"/>
            <a:t> взаимодействие с различными организациями, 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организация спецкурсов развивающего характера, олимпиадных тренингов;   организация внеурочной деятельности учащихся по профильным предметам через систему непрерывного консультирования; 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организация внеклассной деятельности через школьное научное общество учащихся.</a:t>
          </a:r>
          <a:endParaRPr lang="ru-RU" sz="2000" kern="1200" dirty="0"/>
        </a:p>
      </dsp:txBody>
      <dsp:txXfrm rot="-5400000">
        <a:off x="927582" y="3045059"/>
        <a:ext cx="9313607" cy="1867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E954A-5E64-4958-AAB8-BEDC52E62449}">
      <dsp:nvSpPr>
        <dsp:cNvPr id="0" name=""/>
        <dsp:cNvSpPr/>
      </dsp:nvSpPr>
      <dsp:spPr>
        <a:xfrm>
          <a:off x="0" y="0"/>
          <a:ext cx="3160517" cy="1363614"/>
        </a:xfrm>
        <a:prstGeom prst="roundRect">
          <a:avLst>
            <a:gd name="adj" fmla="val 8500"/>
          </a:avLst>
        </a:prstGeom>
        <a:noFill/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841842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strike="noStrike" kern="1200" dirty="0" smtClean="0">
              <a:ln>
                <a:noFill/>
              </a:ln>
              <a:solidFill>
                <a:schemeClr val="tx1"/>
              </a:solidFill>
              <a:effectLst/>
            </a:rPr>
            <a:t>Организация проектно-исследовательской деятельности на уроке</a:t>
          </a:r>
          <a:r>
            <a:rPr lang="ru-RU" sz="900" b="0" strike="noStrike" kern="1200" dirty="0" smtClean="0">
              <a:ln>
                <a:noFill/>
              </a:ln>
              <a:solidFill>
                <a:schemeClr val="tx1"/>
              </a:solidFill>
              <a:effectLst/>
            </a:rPr>
            <a:t>: </a:t>
          </a:r>
          <a:endParaRPr lang="ru-RU" sz="900" b="0" strike="noStrike" kern="1200" dirty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33948" y="33948"/>
        <a:ext cx="3092621" cy="1295718"/>
      </dsp:txXfrm>
    </dsp:sp>
    <dsp:sp modelId="{30C5CEB2-45B9-444A-90DC-DC5F7B7F99C5}">
      <dsp:nvSpPr>
        <dsp:cNvPr id="0" name=""/>
        <dsp:cNvSpPr/>
      </dsp:nvSpPr>
      <dsp:spPr>
        <a:xfrm>
          <a:off x="56801" y="740978"/>
          <a:ext cx="914321" cy="4764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strike="noStrike" kern="1200" dirty="0" smtClean="0">
              <a:ln>
                <a:noFill/>
              </a:ln>
              <a:effectLst/>
            </a:rPr>
            <a:t>Урок-исследование</a:t>
          </a:r>
          <a:endParaRPr lang="ru-RU" sz="900" strike="noStrike" kern="1200" dirty="0">
            <a:ln>
              <a:noFill/>
            </a:ln>
            <a:effectLst/>
          </a:endParaRPr>
        </a:p>
      </dsp:txBody>
      <dsp:txXfrm>
        <a:off x="71453" y="755630"/>
        <a:ext cx="885017" cy="447127"/>
      </dsp:txXfrm>
    </dsp:sp>
    <dsp:sp modelId="{F3FD1BEC-17D3-4EDD-832F-DCAAC21452A8}">
      <dsp:nvSpPr>
        <dsp:cNvPr id="0" name=""/>
        <dsp:cNvSpPr/>
      </dsp:nvSpPr>
      <dsp:spPr>
        <a:xfrm>
          <a:off x="1026540" y="659016"/>
          <a:ext cx="1124129" cy="61362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strike="noStrike" kern="1200" dirty="0" smtClean="0">
              <a:ln>
                <a:noFill/>
              </a:ln>
              <a:effectLst/>
            </a:rPr>
            <a:t>Учебно-исследовательский проект</a:t>
          </a:r>
          <a:endParaRPr lang="ru-RU" sz="900" strike="noStrike" kern="1200" dirty="0">
            <a:ln>
              <a:noFill/>
            </a:ln>
            <a:effectLst/>
          </a:endParaRPr>
        </a:p>
      </dsp:txBody>
      <dsp:txXfrm>
        <a:off x="1045411" y="677887"/>
        <a:ext cx="1086387" cy="575884"/>
      </dsp:txXfrm>
    </dsp:sp>
    <dsp:sp modelId="{E0D6C653-2E45-4ED9-9D90-8C135B76A8EC}">
      <dsp:nvSpPr>
        <dsp:cNvPr id="0" name=""/>
        <dsp:cNvSpPr/>
      </dsp:nvSpPr>
      <dsp:spPr>
        <a:xfrm>
          <a:off x="2175851" y="659016"/>
          <a:ext cx="930948" cy="61362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strike="noStrike" kern="1200" dirty="0" smtClean="0">
              <a:ln>
                <a:noFill/>
              </a:ln>
              <a:effectLst/>
            </a:rPr>
            <a:t>Исследовательский лабораторный практикум</a:t>
          </a:r>
          <a:endParaRPr lang="ru-RU" sz="700" strike="noStrike" kern="1200" dirty="0">
            <a:ln>
              <a:noFill/>
            </a:ln>
            <a:effectLst/>
          </a:endParaRPr>
        </a:p>
      </dsp:txBody>
      <dsp:txXfrm>
        <a:off x="2194722" y="677887"/>
        <a:ext cx="893206" cy="575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EC18-144B-4FEC-BA7D-176EBCD9F751}">
      <dsp:nvSpPr>
        <dsp:cNvPr id="0" name=""/>
        <dsp:cNvSpPr/>
      </dsp:nvSpPr>
      <dsp:spPr>
        <a:xfrm>
          <a:off x="0" y="0"/>
          <a:ext cx="3181421" cy="340106"/>
        </a:xfrm>
        <a:prstGeom prst="roundRect">
          <a:avLst>
            <a:gd name="adj" fmla="val 8500"/>
          </a:avLst>
        </a:prstGeom>
        <a:noFill/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209968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baseline="0" dirty="0" smtClean="0">
              <a:solidFill>
                <a:schemeClr val="tx1"/>
              </a:solidFill>
            </a:rPr>
            <a:t>Выполнение курсовых работ по  химии</a:t>
          </a:r>
          <a:endParaRPr lang="ru-RU" sz="1200" b="0" kern="1200" baseline="0" dirty="0">
            <a:solidFill>
              <a:schemeClr val="tx1"/>
            </a:solidFill>
          </a:endParaRPr>
        </a:p>
      </dsp:txBody>
      <dsp:txXfrm>
        <a:off x="8467" y="8467"/>
        <a:ext cx="3164487" cy="323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49F96-54F3-4B94-84FD-127ED7E59EA7}">
      <dsp:nvSpPr>
        <dsp:cNvPr id="0" name=""/>
        <dsp:cNvSpPr/>
      </dsp:nvSpPr>
      <dsp:spPr>
        <a:xfrm>
          <a:off x="446472" y="20610"/>
          <a:ext cx="989287" cy="989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Ученик -Учитель</a:t>
          </a:r>
          <a:endParaRPr lang="ru-RU" sz="1200" kern="1200" dirty="0"/>
        </a:p>
      </dsp:txBody>
      <dsp:txXfrm>
        <a:off x="578377" y="193735"/>
        <a:ext cx="725477" cy="445179"/>
      </dsp:txXfrm>
    </dsp:sp>
    <dsp:sp modelId="{5816B246-9FDA-46FD-9417-9A1B085876F5}">
      <dsp:nvSpPr>
        <dsp:cNvPr id="0" name=""/>
        <dsp:cNvSpPr/>
      </dsp:nvSpPr>
      <dsp:spPr>
        <a:xfrm>
          <a:off x="803440" y="638915"/>
          <a:ext cx="989287" cy="989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Ученик - Предмет</a:t>
          </a:r>
          <a:endParaRPr lang="ru-RU" sz="1200" kern="1200" dirty="0"/>
        </a:p>
      </dsp:txBody>
      <dsp:txXfrm>
        <a:off x="1105997" y="894481"/>
        <a:ext cx="593572" cy="544108"/>
      </dsp:txXfrm>
    </dsp:sp>
    <dsp:sp modelId="{9EAFAB07-FBCB-40F0-8B21-9641D0CC4DAF}">
      <dsp:nvSpPr>
        <dsp:cNvPr id="0" name=""/>
        <dsp:cNvSpPr/>
      </dsp:nvSpPr>
      <dsp:spPr>
        <a:xfrm>
          <a:off x="89504" y="638915"/>
          <a:ext cx="989287" cy="989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Учитель - Предмет</a:t>
          </a:r>
          <a:endParaRPr lang="ru-RU" sz="1200" kern="1200" dirty="0"/>
        </a:p>
      </dsp:txBody>
      <dsp:txXfrm>
        <a:off x="182662" y="894481"/>
        <a:ext cx="593572" cy="544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047E1-5F78-4E87-A8D2-5D9A8E8B741F}">
      <dsp:nvSpPr>
        <dsp:cNvPr id="0" name=""/>
        <dsp:cNvSpPr/>
      </dsp:nvSpPr>
      <dsp:spPr>
        <a:xfrm rot="10800000">
          <a:off x="968928" y="0"/>
          <a:ext cx="8378626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Всероссийская научно-практическая конференция «Юные дарования», г. Томск;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128949" y="0"/>
        <a:ext cx="8218605" cy="640085"/>
      </dsp:txXfrm>
    </dsp:sp>
    <dsp:sp modelId="{CF0283C6-6858-4D31-AF8D-65424C0A0825}">
      <dsp:nvSpPr>
        <dsp:cNvPr id="0" name=""/>
        <dsp:cNvSpPr/>
      </dsp:nvSpPr>
      <dsp:spPr>
        <a:xfrm>
          <a:off x="425358" y="0"/>
          <a:ext cx="645245" cy="6452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F994-A93D-4E1D-8B09-4A78847BAE10}">
      <dsp:nvSpPr>
        <dsp:cNvPr id="0" name=""/>
        <dsp:cNvSpPr/>
      </dsp:nvSpPr>
      <dsp:spPr>
        <a:xfrm rot="10800000">
          <a:off x="912541" y="840811"/>
          <a:ext cx="8378626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Всероссийский конкурс юношеских исследовательских работ  им. В.И. Вернадского, г. Москва;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072562" y="840811"/>
        <a:ext cx="8218605" cy="640085"/>
      </dsp:txXfrm>
    </dsp:sp>
    <dsp:sp modelId="{290F6126-DC37-4C9A-9934-00CD9E1539D5}">
      <dsp:nvSpPr>
        <dsp:cNvPr id="0" name=""/>
        <dsp:cNvSpPr/>
      </dsp:nvSpPr>
      <dsp:spPr>
        <a:xfrm>
          <a:off x="442343" y="792462"/>
          <a:ext cx="645942" cy="6459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A4E08-2F40-43B9-A075-FB3669CF2AD5}">
      <dsp:nvSpPr>
        <dsp:cNvPr id="0" name=""/>
        <dsp:cNvSpPr/>
      </dsp:nvSpPr>
      <dsp:spPr>
        <a:xfrm rot="10800000">
          <a:off x="886383" y="1678173"/>
          <a:ext cx="8430942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Всероссийская конференция-конкурс   «Юные исследователи – науке и технике», г. Томск;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046404" y="1678173"/>
        <a:ext cx="8270921" cy="640085"/>
      </dsp:txXfrm>
    </dsp:sp>
    <dsp:sp modelId="{8235D043-E2E5-475C-9D6D-F9D6B3948766}">
      <dsp:nvSpPr>
        <dsp:cNvPr id="0" name=""/>
        <dsp:cNvSpPr/>
      </dsp:nvSpPr>
      <dsp:spPr>
        <a:xfrm>
          <a:off x="444567" y="1658157"/>
          <a:ext cx="646640" cy="6466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703F1-92BE-4C10-A613-B9331A9AFB86}">
      <dsp:nvSpPr>
        <dsp:cNvPr id="0" name=""/>
        <dsp:cNvSpPr/>
      </dsp:nvSpPr>
      <dsp:spPr>
        <a:xfrm rot="10800000">
          <a:off x="912541" y="2516588"/>
          <a:ext cx="8378626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Международная студенческая научная конференция , г. Новосибирск 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072562" y="2516588"/>
        <a:ext cx="8218605" cy="640085"/>
      </dsp:txXfrm>
    </dsp:sp>
    <dsp:sp modelId="{8E772932-3F25-47F3-95D6-38E71BACE270}">
      <dsp:nvSpPr>
        <dsp:cNvPr id="0" name=""/>
        <dsp:cNvSpPr/>
      </dsp:nvSpPr>
      <dsp:spPr>
        <a:xfrm>
          <a:off x="443863" y="2524551"/>
          <a:ext cx="648048" cy="6480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F76BE-0492-45E2-A617-96D3AEE3266E}">
      <dsp:nvSpPr>
        <dsp:cNvPr id="0" name=""/>
        <dsp:cNvSpPr/>
      </dsp:nvSpPr>
      <dsp:spPr>
        <a:xfrm rot="10800000">
          <a:off x="912541" y="3351726"/>
          <a:ext cx="8378626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Фестиваль творческих открытий и инициатив «Леонардо»,  г. Москва;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072562" y="3351726"/>
        <a:ext cx="8218605" cy="640085"/>
      </dsp:txXfrm>
    </dsp:sp>
    <dsp:sp modelId="{9C27ABDC-1695-46B8-9CD8-07E952BBCF5F}">
      <dsp:nvSpPr>
        <dsp:cNvPr id="0" name=""/>
        <dsp:cNvSpPr/>
      </dsp:nvSpPr>
      <dsp:spPr>
        <a:xfrm>
          <a:off x="456524" y="3392352"/>
          <a:ext cx="640085" cy="6400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2D242-841F-41D7-876C-272A1E522C55}">
      <dsp:nvSpPr>
        <dsp:cNvPr id="0" name=""/>
        <dsp:cNvSpPr/>
      </dsp:nvSpPr>
      <dsp:spPr>
        <a:xfrm rot="10800000">
          <a:off x="912541" y="4182882"/>
          <a:ext cx="8378626" cy="64008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6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Международная научная конференция школьников Сахаровские чтения, г. Санкт-Петербург;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072562" y="4182882"/>
        <a:ext cx="8218605" cy="640085"/>
      </dsp:txXfrm>
    </dsp:sp>
    <dsp:sp modelId="{D0735845-630C-4E1C-A48A-A1C5F0B7A32C}">
      <dsp:nvSpPr>
        <dsp:cNvPr id="0" name=""/>
        <dsp:cNvSpPr/>
      </dsp:nvSpPr>
      <dsp:spPr>
        <a:xfrm>
          <a:off x="447844" y="4180539"/>
          <a:ext cx="640085" cy="64008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9A15-9168-444D-B6BD-F49A1CCF134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685800"/>
            <a:ext cx="5489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39AC-88B3-425A-84AE-B720082F5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39AC-88B3-425A-84AE-B720082F5F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8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685800"/>
            <a:ext cx="54895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9093-910B-4F5B-BDBE-4048EFCCCA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5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39AC-88B3-425A-84AE-B720082F5F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3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3556" y="2130432"/>
            <a:ext cx="933362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111" y="3886200"/>
            <a:ext cx="76865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061F-039F-4872-80A4-B92699B29AF6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0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C24B-BE1F-4A87-A714-EAC39A3D2900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1035" y="274645"/>
            <a:ext cx="247066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037" y="274645"/>
            <a:ext cx="722898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5F9B-0D83-43AF-B843-349E09C72504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098073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37" y="1600201"/>
            <a:ext cx="988266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61459" y="2276872"/>
            <a:ext cx="9882664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73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2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5012" y="0"/>
            <a:ext cx="903572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50317" y="1268760"/>
            <a:ext cx="788138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562739" y="1844828"/>
            <a:ext cx="7881384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3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838200"/>
            <a:ext cx="10980738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3D9C-9971-499A-B398-150EB49E4C2C}" type="datetime1">
              <a:rPr lang="ru-RU" smtClean="0"/>
              <a:t>08.11.2021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4FE3-61EE-4445-9860-B8F25D34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6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594" y="1122363"/>
            <a:ext cx="82355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594" y="3602038"/>
            <a:ext cx="82355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ACF1-B349-4863-95F6-F274EFFB9EC2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DCDEA0F1-5DC1-4E2C-A64A-7435FC07EF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08" y="1709743"/>
            <a:ext cx="94708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208" y="4589468"/>
            <a:ext cx="94708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61F9-2313-45F4-BE19-0A8F67CD85EC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926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998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968-F90A-439F-AA09-C0F93DD8A451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7EF8727-D06A-4A83-A6D7-56BE85C6AF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8" y="365129"/>
            <a:ext cx="94708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358" y="1681163"/>
            <a:ext cx="46453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358" y="2505075"/>
            <a:ext cx="464536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58999" y="1681163"/>
            <a:ext cx="46682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58999" y="2505075"/>
            <a:ext cx="46682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5AD7-D062-4F80-AE41-5FC7E086E036}" type="datetime1">
              <a:rPr lang="ru-RU" smtClean="0"/>
              <a:t>08.11.2021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EAD-E82B-47D4-A6C0-E43E98EA81C3}" type="datetime1">
              <a:rPr lang="ru-RU" smtClean="0"/>
              <a:t>08.11.2021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A06-9B3C-4629-B25D-860FB508577E}" type="datetime1">
              <a:rPr lang="ru-RU" smtClean="0"/>
              <a:t>08.11.2021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245" y="987430"/>
            <a:ext cx="55589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C52-C2EE-4256-B7A6-4E91578884DA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68245" y="987430"/>
            <a:ext cx="55589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4E0-A07B-4270-8A9C-9983E36D20F3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1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5CB7-63C3-4A2E-A107-6E38BC4C93C3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8090" y="365125"/>
            <a:ext cx="236772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4926" y="365125"/>
            <a:ext cx="696590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146E-1F26-46F7-813F-B9E014A518DB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593" y="1122363"/>
            <a:ext cx="82355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593" y="3602038"/>
            <a:ext cx="82355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64AA-3BBF-48F3-BA60-019CF0FA9AAC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2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0C1E55B4-FC88-41F0-A267-18C3D14F4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07" y="1709741"/>
            <a:ext cx="94708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207" y="4589466"/>
            <a:ext cx="94708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6005-0D3D-4C2A-BA5A-F2DDBF715D2C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05" y="4406907"/>
            <a:ext cx="933362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405" y="2906713"/>
            <a:ext cx="93336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D00-2687-471E-B5DD-02BC796A401B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57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926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998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B9D0-3F81-4E7A-B9D9-8279FFA9AEDD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7" y="365128"/>
            <a:ext cx="94708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358" y="1681163"/>
            <a:ext cx="46453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358" y="2505075"/>
            <a:ext cx="464536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58999" y="1681163"/>
            <a:ext cx="46682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58999" y="2505075"/>
            <a:ext cx="46682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5DFF-9906-4A03-8489-C4CDAE4B3E75}" type="datetime1">
              <a:rPr lang="ru-RU" smtClean="0"/>
              <a:t>08.11.2021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659-D50D-449A-98D5-6E4E8A9FB0CB}" type="datetime1">
              <a:rPr lang="ru-RU" smtClean="0"/>
              <a:t>08.11.2021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2F03-051D-4202-998D-4BAA9D6F2D9F}" type="datetime1">
              <a:rPr lang="ru-RU" smtClean="0"/>
              <a:t>08.11.2021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4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245" y="987428"/>
            <a:ext cx="55589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21-78F2-406A-ADAC-18BA0EBA7408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9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68245" y="987428"/>
            <a:ext cx="55589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63-4066-4BF6-98B7-EE15A6048239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1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1BD5-4EB0-4C19-9F55-D5B9DEA370F2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8090" y="365125"/>
            <a:ext cx="236772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4926" y="365125"/>
            <a:ext cx="696590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C5A-27B9-49C8-8C8E-5C245BBFE249}" type="datetime1">
              <a:rPr lang="ru-RU" smtClean="0"/>
              <a:t>08.11.2021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098073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37" y="1600201"/>
            <a:ext cx="988266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61459" y="2276872"/>
            <a:ext cx="9882664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738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838200"/>
            <a:ext cx="10980738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8F48-4E96-4899-A0FB-B7F0C7D8D3F8}" type="datetime1">
              <a:rPr lang="ru-RU" smtClean="0"/>
              <a:t>08.11.2021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4FE3-61EE-4445-9860-B8F25D34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9037" y="1600206"/>
            <a:ext cx="484982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1875" y="1600206"/>
            <a:ext cx="484982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93A6-E5B6-4599-9F10-D9FD82D616B5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7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594" y="1122363"/>
            <a:ext cx="82355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594" y="3602038"/>
            <a:ext cx="82355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E8-8A4F-4045-8D8C-73ACBDCB28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34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59E2FA8D-D687-41FA-9980-F9FD7AD0C7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4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08" y="1709743"/>
            <a:ext cx="94708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208" y="4589468"/>
            <a:ext cx="94708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036E-7AE7-4827-8BCF-91F344ED75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00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926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998" y="1825625"/>
            <a:ext cx="466681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E01C-C247-49EC-9FCA-B908AE91FE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8" y="365129"/>
            <a:ext cx="94708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358" y="1681163"/>
            <a:ext cx="46453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358" y="2505075"/>
            <a:ext cx="464536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58999" y="1681163"/>
            <a:ext cx="46682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58999" y="2505075"/>
            <a:ext cx="46682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2B9A-28D7-418F-9654-DC98AA2C5D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18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AE52-C664-42FA-BE2D-1213588F57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07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F489-C4BC-489B-9325-DBE41410B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61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245" y="987430"/>
            <a:ext cx="55589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52E-09B5-47CB-829F-0C9EBA8B1E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56" y="457200"/>
            <a:ext cx="354157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68245" y="987430"/>
            <a:ext cx="55589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356" y="2057400"/>
            <a:ext cx="35415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2DF3-BDF7-4CFE-97A5-A531CB4C81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21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6864-C0C4-44E3-B202-9FD158197B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5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40" y="1535113"/>
            <a:ext cx="48517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40" y="2174875"/>
            <a:ext cx="48517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8066" y="1535113"/>
            <a:ext cx="48536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8066" y="2174875"/>
            <a:ext cx="48536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5513-C2FC-4672-9DF9-9B0FC6D652DF}" type="datetime1">
              <a:rPr lang="ru-RU" smtClean="0"/>
              <a:t>08.11.2021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0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8090" y="365125"/>
            <a:ext cx="236772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4926" y="365125"/>
            <a:ext cx="696590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739A-3262-4BAD-8BF9-7560A018EC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048-8497-423E-8A28-27AE89824974}" type="datetime1">
              <a:rPr lang="ru-RU" smtClean="0"/>
              <a:t>08.11.2021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C76C-75BC-4C89-A26C-2C6D23E89B70}" type="datetime1">
              <a:rPr lang="ru-RU" smtClean="0"/>
              <a:t>08.11.2021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41" y="273050"/>
            <a:ext cx="36125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165" y="273057"/>
            <a:ext cx="613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041" y="1435103"/>
            <a:ext cx="361258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5103-8C96-4F96-AF3C-E50D071A3D6A}" type="datetime1">
              <a:rPr lang="ru-RU" smtClean="0"/>
              <a:t>08.11.2021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301" y="4800600"/>
            <a:ext cx="65884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52301" y="612775"/>
            <a:ext cx="65884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301" y="5367338"/>
            <a:ext cx="65884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A28-C667-4CED-98D4-20EC2132ACD1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7" y="274638"/>
            <a:ext cx="9882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37" y="1600206"/>
            <a:ext cx="9882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9037" y="6356357"/>
            <a:ext cx="2562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8335-CCB5-45FD-B5F6-6B2F625ADE9E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51752" y="6356357"/>
            <a:ext cx="3477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69529" y="6356357"/>
            <a:ext cx="2562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1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22" r:id="rId13"/>
    <p:sldLayoutId id="2147483724" r:id="rId14"/>
    <p:sldLayoutId id="214748375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28" y="365129"/>
            <a:ext cx="9470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928" y="1825625"/>
            <a:ext cx="9470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4926" y="6356355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EB5D-887E-4EE4-8BB9-885F3B80A933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7370" y="6356355"/>
            <a:ext cx="3705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5146" y="6356355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27" y="365128"/>
            <a:ext cx="9470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927" y="1825625"/>
            <a:ext cx="9470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4926" y="6356353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27BC-CF43-4A3A-B980-15601611B560}" type="datetime1">
              <a:rPr lang="ru-RU" smtClean="0"/>
              <a:t>08.11.2021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7370" y="6356353"/>
            <a:ext cx="3705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5146" y="6356353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28" y="365129"/>
            <a:ext cx="9470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928" y="1825625"/>
            <a:ext cx="9470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4926" y="6356355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0E63-C184-4517-B005-581D7CA4BE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08.11.2021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7370" y="6356355"/>
            <a:ext cx="3705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5146" y="6356355"/>
            <a:ext cx="247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6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841" y="2780932"/>
            <a:ext cx="9333627" cy="1470025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Изучение химии в старшей школе на профильном уровне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1673945" y="4581128"/>
            <a:ext cx="7686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Терентьевна,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МБОУ лицей при ТПУ г. Томск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usovant@tpu.ru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37" y="620688"/>
            <a:ext cx="31898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1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6233" y="116632"/>
            <a:ext cx="671450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Организация исследовательского лабораторного практикума</a:t>
            </a:r>
          </a:p>
        </p:txBody>
      </p:sp>
      <p:pic>
        <p:nvPicPr>
          <p:cNvPr id="175107" name="Picture 4" descr="кошки 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" t="2060" r="6918"/>
          <a:stretch>
            <a:fillRect/>
          </a:stretch>
        </p:blipFill>
        <p:spPr bwMode="auto">
          <a:xfrm>
            <a:off x="4266233" y="1124744"/>
            <a:ext cx="3152043" cy="42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Rectangle 7"/>
          <p:cNvSpPr>
            <a:spLocks noChangeArrowheads="1"/>
          </p:cNvSpPr>
          <p:nvPr/>
        </p:nvSpPr>
        <p:spPr bwMode="auto">
          <a:xfrm>
            <a:off x="161777" y="1339900"/>
            <a:ext cx="39650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    Представленные в сборнике практические работы курса органической химии носят частично поисковый характер, позволяющий отработать навык грамотного оформления отчета с постановкой целей, задач экспериментальной работы и формулирования выводов. Это естественно предполагает включение школьников в анализ и осмысление проведенного эксперимента. </a:t>
            </a:r>
          </a:p>
          <a:p>
            <a:pPr algn="just"/>
            <a:r>
              <a:rPr lang="ru-RU" dirty="0"/>
              <a:t>    Каждую практическую работу по общей химии, представленную в сборнике можно рассматривать как мини-исследование, основанное на изучении дополнительного материала по рассматриваемой теме.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3029" r="11139"/>
          <a:stretch/>
        </p:blipFill>
        <p:spPr bwMode="auto">
          <a:xfrm rot="5400000">
            <a:off x="6401113" y="2103312"/>
            <a:ext cx="5084074" cy="35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74FE3-61EE-4445-9860-B8F25D3414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5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043" y="116632"/>
            <a:ext cx="664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Выполнение курсовых работ по органической химии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914" y="1124744"/>
            <a:ext cx="46162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</a:t>
            </a:r>
            <a:r>
              <a:rPr lang="ru-RU" sz="1600" b="1" dirty="0" smtClean="0"/>
              <a:t>римеры </a:t>
            </a:r>
            <a:r>
              <a:rPr lang="ru-RU" sz="1600" b="1" dirty="0"/>
              <a:t>тем курсовых </a:t>
            </a:r>
            <a:r>
              <a:rPr lang="ru-RU" sz="1600" b="1" dirty="0" smtClean="0"/>
              <a:t>работ: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Этимология тривиальных названий органических веществ.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Исследование </a:t>
            </a:r>
            <a:r>
              <a:rPr lang="ru-RU" sz="1600" dirty="0"/>
              <a:t>состава и свойств аспирина.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Исследование свойств фермента амилазы.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Определение выхода сложных эфиров.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Определение </a:t>
            </a:r>
            <a:r>
              <a:rPr lang="ru-RU" sz="1600" dirty="0"/>
              <a:t>витамина С.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Исследование современных  моющих средств.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Исследование состава жевательной резинки.</a:t>
            </a:r>
          </a:p>
          <a:p>
            <a:r>
              <a:rPr lang="ru-RU" sz="1600" dirty="0"/>
              <a:t> </a:t>
            </a:r>
          </a:p>
          <a:p>
            <a:r>
              <a:rPr lang="ru-RU" u="sng" dirty="0"/>
              <a:t/>
            </a:r>
            <a:br>
              <a:rPr lang="ru-RU" u="sng" dirty="0"/>
            </a:b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8913" y="1125200"/>
            <a:ext cx="5490369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О</a:t>
            </a:r>
            <a:r>
              <a:rPr lang="ru-RU" sz="1600" b="1" dirty="0" smtClean="0"/>
              <a:t>сновные </a:t>
            </a:r>
            <a:r>
              <a:rPr lang="ru-RU" sz="1600" b="1" dirty="0"/>
              <a:t>этапы выполнения курсовых работ:</a:t>
            </a:r>
          </a:p>
          <a:p>
            <a:pPr lvl="0"/>
            <a:r>
              <a:rPr lang="ru-RU" sz="1600" u="sng" dirty="0"/>
              <a:t>Первая четверть</a:t>
            </a:r>
            <a:r>
              <a:rPr lang="ru-RU" sz="1600" dirty="0"/>
              <a:t>: погружение в методологию исследовательской работы и определение тем курсовых работ;</a:t>
            </a:r>
          </a:p>
          <a:p>
            <a:pPr lvl="0"/>
            <a:r>
              <a:rPr lang="ru-RU" sz="1600" u="sng" dirty="0"/>
              <a:t>Вторая четверть</a:t>
            </a:r>
            <a:r>
              <a:rPr lang="ru-RU" sz="1600" dirty="0"/>
              <a:t>: оформление и корректировка литературных обзоров.</a:t>
            </a:r>
          </a:p>
          <a:p>
            <a:pPr lvl="0"/>
            <a:r>
              <a:rPr lang="ru-RU" sz="1600" u="sng" dirty="0"/>
              <a:t>Третья четверть</a:t>
            </a:r>
            <a:r>
              <a:rPr lang="ru-RU" sz="1600" dirty="0"/>
              <a:t>: выполнение экспериментальной части работы во внеурочное время, оформление курсовой работы, её корректировка и предзащита.</a:t>
            </a:r>
          </a:p>
          <a:p>
            <a:pPr lvl="0"/>
            <a:r>
              <a:rPr lang="ru-RU" sz="1600" u="sng" dirty="0"/>
              <a:t>Четвертая четверть</a:t>
            </a:r>
            <a:r>
              <a:rPr lang="ru-RU" sz="1600" dirty="0"/>
              <a:t> – публичная защита курсовых работ в форме конференции в конце мая. </a:t>
            </a:r>
          </a:p>
        </p:txBody>
      </p:sp>
      <p:pic>
        <p:nvPicPr>
          <p:cNvPr id="8" name="Рисунок 7" descr="D:\курсовые фото\Изображение 1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13" y="3925967"/>
            <a:ext cx="1942776" cy="229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85" y="4028897"/>
            <a:ext cx="2120703" cy="22105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19943" r="14576" b="7692"/>
          <a:stretch/>
        </p:blipFill>
        <p:spPr bwMode="auto">
          <a:xfrm>
            <a:off x="247994" y="3429000"/>
            <a:ext cx="4861409" cy="313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E5F2-A2DB-49E2-8171-3DEDFA8DB7F5}" type="slidenum">
              <a:rPr lang="ru-RU" smtClean="0">
                <a:solidFill>
                  <a:srgbClr val="336666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3366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542" y="6379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1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Изображение 001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7149" y="1628782"/>
            <a:ext cx="3120740" cy="3465513"/>
          </a:xfrm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266233" y="132698"/>
            <a:ext cx="6336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Лаборатория экспериментальной химии лицея при ТПУ</a:t>
            </a:r>
          </a:p>
        </p:txBody>
      </p:sp>
      <p:pic>
        <p:nvPicPr>
          <p:cNvPr id="20484" name="Picture 7" descr="Изображение 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2" y="4292607"/>
            <a:ext cx="2049356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Изображение 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9" y="1916113"/>
            <a:ext cx="21484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88905" y="1196982"/>
            <a:ext cx="4387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Выполнение экспериментальной части</a:t>
            </a:r>
          </a:p>
          <a:p>
            <a:pPr eaLnBrk="1" hangingPunct="1"/>
            <a:r>
              <a:rPr lang="ru-RU"/>
              <a:t> курсовой работы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219459" y="5300670"/>
            <a:ext cx="3091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НИР по определению</a:t>
            </a:r>
          </a:p>
          <a:p>
            <a:pPr eaLnBrk="1" hangingPunct="1"/>
            <a:r>
              <a:rPr lang="ru-RU"/>
              <a:t>тяжелых металлов  в воде </a:t>
            </a:r>
          </a:p>
          <a:p>
            <a:pPr eaLnBrk="1" hangingPunct="1"/>
            <a:r>
              <a:rPr lang="ru-RU"/>
              <a:t>методом инверсионной</a:t>
            </a:r>
          </a:p>
          <a:p>
            <a:pPr eaLnBrk="1" hangingPunct="1"/>
            <a:r>
              <a:rPr lang="ru-RU"/>
              <a:t>вольтамперометрии</a:t>
            </a:r>
          </a:p>
        </p:txBody>
      </p:sp>
      <p:pic>
        <p:nvPicPr>
          <p:cNvPr id="20489" name="Picture 9" descr="Изображение 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2" y="4292600"/>
            <a:ext cx="3460076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over_Usov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54227" y="1281435"/>
            <a:ext cx="1929471" cy="252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74FE3-61EE-4445-9860-B8F25D34148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217" name="Рисунок 7" descr="Описание: http://unitex.tomsk.ru/%D0%A3%D0%9B%D0%9A%20%D0%A5%D0%B8%D0%BC%D0%B8%D1%8F%20%D0%B2%20%D1%88%D0%BA%D0%BE%D0%BB%D0%B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r="21912"/>
          <a:stretch>
            <a:fillRect/>
          </a:stretch>
        </p:blipFill>
        <p:spPr bwMode="auto">
          <a:xfrm>
            <a:off x="2954933" y="1520147"/>
            <a:ext cx="2099294" cy="28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4502" y="4069883"/>
            <a:ext cx="4089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Times New Roman"/>
              </a:rPr>
              <a:t>Учебно-лабораторный  комплекс «Химия в школе»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76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3" y="1417914"/>
            <a:ext cx="4363699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89" y="1880509"/>
            <a:ext cx="3963361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over_Us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32" y="1268760"/>
            <a:ext cx="3798979" cy="22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986313" y="92325"/>
            <a:ext cx="57934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Проведение мастер-классов для </a:t>
            </a:r>
          </a:p>
          <a:p>
            <a:pPr eaLnBrk="1" hangingPunct="1"/>
            <a:r>
              <a:rPr lang="ru-RU" sz="2000" dirty="0"/>
              <a:t>школьников г. Томска по ознакомлению с методиками изучения объектов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6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5787" r="10738" b="6957"/>
          <a:stretch/>
        </p:blipFill>
        <p:spPr bwMode="auto">
          <a:xfrm rot="5400000">
            <a:off x="4906249" y="1895600"/>
            <a:ext cx="5249409" cy="36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4837" r="16933" b="4229"/>
          <a:stretch/>
        </p:blipFill>
        <p:spPr bwMode="auto">
          <a:xfrm rot="5400000">
            <a:off x="685951" y="1873228"/>
            <a:ext cx="5266017" cy="37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87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4264" y="16778"/>
            <a:ext cx="6846473" cy="1069514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</a:t>
            </a:r>
            <a:r>
              <a:rPr lang="ru-RU" alt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Совместные проекты с НИ ТПУ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2043" y="1268760"/>
            <a:ext cx="10376653" cy="525658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99399" y="1429446"/>
            <a:ext cx="10102280" cy="5082261"/>
            <a:chOff x="-811536" y="1401880"/>
            <a:chExt cx="8412481" cy="5082261"/>
          </a:xfrm>
        </p:grpSpPr>
        <p:sp>
          <p:nvSpPr>
            <p:cNvPr id="19" name="Полилиния 18"/>
            <p:cNvSpPr/>
            <p:nvPr/>
          </p:nvSpPr>
          <p:spPr>
            <a:xfrm>
              <a:off x="5356911" y="1430869"/>
              <a:ext cx="1898646" cy="4313678"/>
            </a:xfrm>
            <a:custGeom>
              <a:avLst/>
              <a:gdLst>
                <a:gd name="connsiteX0" fmla="*/ 0 w 1136807"/>
                <a:gd name="connsiteY0" fmla="*/ 113681 h 3556119"/>
                <a:gd name="connsiteX1" fmla="*/ 113681 w 1136807"/>
                <a:gd name="connsiteY1" fmla="*/ 0 h 3556119"/>
                <a:gd name="connsiteX2" fmla="*/ 1023126 w 1136807"/>
                <a:gd name="connsiteY2" fmla="*/ 0 h 3556119"/>
                <a:gd name="connsiteX3" fmla="*/ 1136807 w 1136807"/>
                <a:gd name="connsiteY3" fmla="*/ 113681 h 3556119"/>
                <a:gd name="connsiteX4" fmla="*/ 1136807 w 1136807"/>
                <a:gd name="connsiteY4" fmla="*/ 3442438 h 3556119"/>
                <a:gd name="connsiteX5" fmla="*/ 1023126 w 1136807"/>
                <a:gd name="connsiteY5" fmla="*/ 3556119 h 3556119"/>
                <a:gd name="connsiteX6" fmla="*/ 113681 w 1136807"/>
                <a:gd name="connsiteY6" fmla="*/ 3556119 h 3556119"/>
                <a:gd name="connsiteX7" fmla="*/ 0 w 1136807"/>
                <a:gd name="connsiteY7" fmla="*/ 3442438 h 3556119"/>
                <a:gd name="connsiteX8" fmla="*/ 0 w 1136807"/>
                <a:gd name="connsiteY8" fmla="*/ 113681 h 355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807" h="3556119">
                  <a:moveTo>
                    <a:pt x="0" y="113681"/>
                  </a:moveTo>
                  <a:cubicBezTo>
                    <a:pt x="0" y="50897"/>
                    <a:pt x="50897" y="0"/>
                    <a:pt x="113681" y="0"/>
                  </a:cubicBezTo>
                  <a:lnTo>
                    <a:pt x="1023126" y="0"/>
                  </a:lnTo>
                  <a:cubicBezTo>
                    <a:pt x="1085910" y="0"/>
                    <a:pt x="1136807" y="50897"/>
                    <a:pt x="1136807" y="113681"/>
                  </a:cubicBezTo>
                  <a:lnTo>
                    <a:pt x="1136807" y="3442438"/>
                  </a:lnTo>
                  <a:cubicBezTo>
                    <a:pt x="1136807" y="3505222"/>
                    <a:pt x="1085910" y="3556119"/>
                    <a:pt x="1023126" y="3556119"/>
                  </a:cubicBezTo>
                  <a:lnTo>
                    <a:pt x="113681" y="3556119"/>
                  </a:lnTo>
                  <a:cubicBezTo>
                    <a:pt x="50897" y="3556119"/>
                    <a:pt x="0" y="3505222"/>
                    <a:pt x="0" y="3442438"/>
                  </a:cubicBezTo>
                  <a:lnTo>
                    <a:pt x="0" y="11368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99568" tIns="1522016" rIns="99568" bIns="810792" numCol="1" spcCol="1270" anchor="ctr" anchorCtr="0">
              <a:noAutofit/>
            </a:bodyPr>
            <a:lstStyle/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err="1" smtClean="0">
                  <a:solidFill>
                    <a:prstClr val="white"/>
                  </a:solidFill>
                </a:rPr>
                <a:t>Региональ-ный</a:t>
              </a:r>
              <a:r>
                <a:rPr lang="ru-RU" dirty="0" smtClean="0">
                  <a:solidFill>
                    <a:prstClr val="white"/>
                  </a:solidFill>
                </a:rPr>
                <a:t>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Турнир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 «Химический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бой»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(с 2008г.)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-811536" y="1430869"/>
              <a:ext cx="1950836" cy="4346173"/>
            </a:xfrm>
            <a:custGeom>
              <a:avLst/>
              <a:gdLst>
                <a:gd name="connsiteX0" fmla="*/ 0 w 1566142"/>
                <a:gd name="connsiteY0" fmla="*/ 156614 h 3572194"/>
                <a:gd name="connsiteX1" fmla="*/ 156614 w 1566142"/>
                <a:gd name="connsiteY1" fmla="*/ 0 h 3572194"/>
                <a:gd name="connsiteX2" fmla="*/ 1409528 w 1566142"/>
                <a:gd name="connsiteY2" fmla="*/ 0 h 3572194"/>
                <a:gd name="connsiteX3" fmla="*/ 1566142 w 1566142"/>
                <a:gd name="connsiteY3" fmla="*/ 156614 h 3572194"/>
                <a:gd name="connsiteX4" fmla="*/ 1566142 w 1566142"/>
                <a:gd name="connsiteY4" fmla="*/ 3415580 h 3572194"/>
                <a:gd name="connsiteX5" fmla="*/ 1409528 w 1566142"/>
                <a:gd name="connsiteY5" fmla="*/ 3572194 h 3572194"/>
                <a:gd name="connsiteX6" fmla="*/ 156614 w 1566142"/>
                <a:gd name="connsiteY6" fmla="*/ 3572194 h 3572194"/>
                <a:gd name="connsiteX7" fmla="*/ 0 w 1566142"/>
                <a:gd name="connsiteY7" fmla="*/ 3415580 h 3572194"/>
                <a:gd name="connsiteX8" fmla="*/ 0 w 1566142"/>
                <a:gd name="connsiteY8" fmla="*/ 156614 h 357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142" h="3572194">
                  <a:moveTo>
                    <a:pt x="0" y="156614"/>
                  </a:moveTo>
                  <a:cubicBezTo>
                    <a:pt x="0" y="70118"/>
                    <a:pt x="70118" y="0"/>
                    <a:pt x="156614" y="0"/>
                  </a:cubicBezTo>
                  <a:lnTo>
                    <a:pt x="1409528" y="0"/>
                  </a:lnTo>
                  <a:cubicBezTo>
                    <a:pt x="1496024" y="0"/>
                    <a:pt x="1566142" y="70118"/>
                    <a:pt x="1566142" y="156614"/>
                  </a:cubicBezTo>
                  <a:lnTo>
                    <a:pt x="1566142" y="3415580"/>
                  </a:lnTo>
                  <a:cubicBezTo>
                    <a:pt x="1566142" y="3502076"/>
                    <a:pt x="1496024" y="3572194"/>
                    <a:pt x="1409528" y="3572194"/>
                  </a:cubicBezTo>
                  <a:lnTo>
                    <a:pt x="156614" y="3572194"/>
                  </a:lnTo>
                  <a:cubicBezTo>
                    <a:pt x="70118" y="3572194"/>
                    <a:pt x="0" y="3502076"/>
                    <a:pt x="0" y="3415580"/>
                  </a:cubicBezTo>
                  <a:lnTo>
                    <a:pt x="0" y="156614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9568" tIns="1528445" rIns="99568" bIns="814008" numCol="1" spcCol="1270" anchor="ctr" anchorCtr="0">
              <a:noAutofit/>
            </a:bodyPr>
            <a:lstStyle/>
            <a:p>
              <a:pPr algn="ctr" defTabSz="622300" latinLnBrk="1"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Всероссийская </a:t>
              </a:r>
            </a:p>
            <a:p>
              <a:pPr algn="ctr" defTabSz="622300" latinLnBrk="1"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конференция-</a:t>
              </a:r>
            </a:p>
            <a:p>
              <a:pPr algn="ctr" defTabSz="622300" latinLnBrk="1"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конкурс </a:t>
              </a:r>
            </a:p>
            <a:p>
              <a:pPr algn="ctr" defTabSz="622300" latinLnBrk="1"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«Юные исследователи – науке и технике»</a:t>
              </a:r>
            </a:p>
            <a:p>
              <a:pPr algn="ctr" defTabSz="622300" latinLnBrk="1"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 (с 2000 г.)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3297979" y="1430868"/>
              <a:ext cx="1932732" cy="4337983"/>
            </a:xfrm>
            <a:custGeom>
              <a:avLst/>
              <a:gdLst>
                <a:gd name="connsiteX0" fmla="*/ 0 w 1270934"/>
                <a:gd name="connsiteY0" fmla="*/ 127093 h 3942997"/>
                <a:gd name="connsiteX1" fmla="*/ 127093 w 1270934"/>
                <a:gd name="connsiteY1" fmla="*/ 0 h 3942997"/>
                <a:gd name="connsiteX2" fmla="*/ 1143841 w 1270934"/>
                <a:gd name="connsiteY2" fmla="*/ 0 h 3942997"/>
                <a:gd name="connsiteX3" fmla="*/ 1270934 w 1270934"/>
                <a:gd name="connsiteY3" fmla="*/ 127093 h 3942997"/>
                <a:gd name="connsiteX4" fmla="*/ 1270934 w 1270934"/>
                <a:gd name="connsiteY4" fmla="*/ 3815904 h 3942997"/>
                <a:gd name="connsiteX5" fmla="*/ 1143841 w 1270934"/>
                <a:gd name="connsiteY5" fmla="*/ 3942997 h 3942997"/>
                <a:gd name="connsiteX6" fmla="*/ 127093 w 1270934"/>
                <a:gd name="connsiteY6" fmla="*/ 3942997 h 3942997"/>
                <a:gd name="connsiteX7" fmla="*/ 0 w 1270934"/>
                <a:gd name="connsiteY7" fmla="*/ 3815904 h 3942997"/>
                <a:gd name="connsiteX8" fmla="*/ 0 w 1270934"/>
                <a:gd name="connsiteY8" fmla="*/ 127093 h 394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934" h="3942997">
                  <a:moveTo>
                    <a:pt x="0" y="127093"/>
                  </a:moveTo>
                  <a:cubicBezTo>
                    <a:pt x="0" y="56901"/>
                    <a:pt x="56901" y="0"/>
                    <a:pt x="127093" y="0"/>
                  </a:cubicBezTo>
                  <a:lnTo>
                    <a:pt x="1143841" y="0"/>
                  </a:lnTo>
                  <a:cubicBezTo>
                    <a:pt x="1214033" y="0"/>
                    <a:pt x="1270934" y="56901"/>
                    <a:pt x="1270934" y="127093"/>
                  </a:cubicBezTo>
                  <a:lnTo>
                    <a:pt x="1270934" y="3815904"/>
                  </a:lnTo>
                  <a:cubicBezTo>
                    <a:pt x="1270934" y="3886096"/>
                    <a:pt x="1214033" y="3942997"/>
                    <a:pt x="1143841" y="3942997"/>
                  </a:cubicBezTo>
                  <a:lnTo>
                    <a:pt x="127093" y="3942997"/>
                  </a:lnTo>
                  <a:cubicBezTo>
                    <a:pt x="56901" y="3942997"/>
                    <a:pt x="0" y="3886096"/>
                    <a:pt x="0" y="3815904"/>
                  </a:cubicBezTo>
                  <a:lnTo>
                    <a:pt x="0" y="1270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9568" tIns="1676767" rIns="99568" bIns="888167" numCol="1" spcCol="1270" anchor="ctr" anchorCtr="0">
              <a:noAutofit/>
            </a:bodyPr>
            <a:lstStyle/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Межрегиональный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  конкурс 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 smtClean="0">
                  <a:solidFill>
                    <a:prstClr val="white"/>
                  </a:solidFill>
                </a:rPr>
                <a:t>юных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химиков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«VIТA» </a:t>
              </a:r>
            </a:p>
            <a:p>
              <a:pPr algn="ctr" defTabSz="62230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solidFill>
                    <a:prstClr val="white"/>
                  </a:solidFill>
                </a:rPr>
                <a:t>(с 2007г.) 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-441194" y="1731291"/>
              <a:ext cx="1210151" cy="132978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3000" r="-13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319191" y="1401880"/>
              <a:ext cx="1858862" cy="4404150"/>
            </a:xfrm>
            <a:custGeom>
              <a:avLst/>
              <a:gdLst>
                <a:gd name="connsiteX0" fmla="*/ 0 w 1990453"/>
                <a:gd name="connsiteY0" fmla="*/ 199045 h 4404150"/>
                <a:gd name="connsiteX1" fmla="*/ 199045 w 1990453"/>
                <a:gd name="connsiteY1" fmla="*/ 0 h 4404150"/>
                <a:gd name="connsiteX2" fmla="*/ 1791408 w 1990453"/>
                <a:gd name="connsiteY2" fmla="*/ 0 h 4404150"/>
                <a:gd name="connsiteX3" fmla="*/ 1990453 w 1990453"/>
                <a:gd name="connsiteY3" fmla="*/ 199045 h 4404150"/>
                <a:gd name="connsiteX4" fmla="*/ 1990453 w 1990453"/>
                <a:gd name="connsiteY4" fmla="*/ 4205105 h 4404150"/>
                <a:gd name="connsiteX5" fmla="*/ 1791408 w 1990453"/>
                <a:gd name="connsiteY5" fmla="*/ 4404150 h 4404150"/>
                <a:gd name="connsiteX6" fmla="*/ 199045 w 1990453"/>
                <a:gd name="connsiteY6" fmla="*/ 4404150 h 4404150"/>
                <a:gd name="connsiteX7" fmla="*/ 0 w 1990453"/>
                <a:gd name="connsiteY7" fmla="*/ 4205105 h 4404150"/>
                <a:gd name="connsiteX8" fmla="*/ 0 w 1990453"/>
                <a:gd name="connsiteY8" fmla="*/ 199045 h 44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453" h="4404150">
                  <a:moveTo>
                    <a:pt x="0" y="199045"/>
                  </a:moveTo>
                  <a:cubicBezTo>
                    <a:pt x="0" y="89115"/>
                    <a:pt x="89115" y="0"/>
                    <a:pt x="199045" y="0"/>
                  </a:cubicBezTo>
                  <a:lnTo>
                    <a:pt x="1791408" y="0"/>
                  </a:lnTo>
                  <a:cubicBezTo>
                    <a:pt x="1901338" y="0"/>
                    <a:pt x="1990453" y="89115"/>
                    <a:pt x="1990453" y="199045"/>
                  </a:cubicBezTo>
                  <a:lnTo>
                    <a:pt x="1990453" y="4205105"/>
                  </a:lnTo>
                  <a:cubicBezTo>
                    <a:pt x="1990453" y="4315035"/>
                    <a:pt x="1901338" y="4404150"/>
                    <a:pt x="1791408" y="4404150"/>
                  </a:cubicBezTo>
                  <a:lnTo>
                    <a:pt x="199045" y="4404150"/>
                  </a:lnTo>
                  <a:cubicBezTo>
                    <a:pt x="89115" y="4404150"/>
                    <a:pt x="0" y="4315035"/>
                    <a:pt x="0" y="4205105"/>
                  </a:cubicBezTo>
                  <a:lnTo>
                    <a:pt x="0" y="199045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6680" tIns="1868340" rIns="106680" bIns="987510" numCol="1" spcCol="1270" anchor="ctr" anchorCtr="0">
              <a:noAutofit/>
            </a:bodyPr>
            <a:lstStyle/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Межрегиональная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научно-практическая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конференции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«Организация 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исследовательской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деятельности детей и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молодежи: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проблемы, поиск,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решения» </a:t>
              </a:r>
            </a:p>
            <a:p>
              <a:pPr algn="ctr" defTabSz="666750" latinLnBrk="1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prstClr val="white"/>
                  </a:solidFill>
                </a:rPr>
                <a:t>(с 2009г</a:t>
              </a:r>
              <a:r>
                <a:rPr lang="ru-RU" sz="1500" dirty="0" smtClean="0">
                  <a:solidFill>
                    <a:prstClr val="white"/>
                  </a:solidFill>
                </a:rPr>
                <a:t>.)</a:t>
              </a:r>
              <a:endParaRPr lang="ru-RU" sz="1500" dirty="0">
                <a:solidFill>
                  <a:prstClr val="white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66445" y="1529226"/>
              <a:ext cx="1208680" cy="1268635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tint val="50000"/>
                <a:hueOff val="-1592512"/>
                <a:satOff val="9044"/>
                <a:lumOff val="71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3608235" y="1550180"/>
              <a:ext cx="1312218" cy="1226725"/>
            </a:xfrm>
            <a:prstGeom prst="ellipse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tint val="50000"/>
                <a:hueOff val="-2388767"/>
                <a:satOff val="13566"/>
                <a:lumOff val="10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5543353" y="1750021"/>
              <a:ext cx="1199266" cy="1292321"/>
            </a:xfrm>
            <a:prstGeom prst="ellipse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tint val="50000"/>
                <a:hueOff val="-3185023"/>
                <a:satOff val="18088"/>
                <a:lumOff val="14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Двойная стрелка влево/вправо 20"/>
            <p:cNvSpPr/>
            <p:nvPr/>
          </p:nvSpPr>
          <p:spPr>
            <a:xfrm>
              <a:off x="-811535" y="5744547"/>
              <a:ext cx="8412480" cy="739594"/>
            </a:xfrm>
            <a:prstGeom prst="leftRightArrow">
              <a:avLst/>
            </a:prstGeom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0355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2217" y="73029"/>
            <a:ext cx="68585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2400" dirty="0">
                <a:solidFill>
                  <a:prstClr val="black"/>
                </a:solidFill>
              </a:rPr>
              <a:t>Традиционно лицеисты представляют свои </a:t>
            </a:r>
            <a:r>
              <a:rPr lang="ru-RU" sz="2400" dirty="0" smtClean="0">
                <a:solidFill>
                  <a:prstClr val="black"/>
                </a:solidFill>
              </a:rPr>
              <a:t>НИР </a:t>
            </a:r>
            <a:r>
              <a:rPr lang="ru-RU" sz="2400" smtClean="0">
                <a:solidFill>
                  <a:prstClr val="black"/>
                </a:solidFill>
              </a:rPr>
              <a:t>на конференциях</a:t>
            </a:r>
            <a:endParaRPr lang="ru-RU" sz="2400" dirty="0">
              <a:solidFill>
                <a:prstClr val="black"/>
              </a:solidFill>
            </a:endParaRPr>
          </a:p>
          <a:p>
            <a:pPr latinLnBrk="1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1574649"/>
              </p:ext>
            </p:extLst>
          </p:nvPr>
        </p:nvGraphicFramePr>
        <p:xfrm>
          <a:off x="771782" y="1340768"/>
          <a:ext cx="1020370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074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9480" t="44836" r="26081" b="21740"/>
          <a:stretch/>
        </p:blipFill>
        <p:spPr bwMode="auto">
          <a:xfrm>
            <a:off x="5822279" y="1177931"/>
            <a:ext cx="5044277" cy="225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286" y="1144216"/>
            <a:ext cx="526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A702E"/>
                </a:solidFill>
              </a:rPr>
              <a:t>Разнообразные формы внеурочной 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87" y="3645024"/>
            <a:ext cx="2401070" cy="26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Надежда\Desktop\IMG_20170915_14595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17" y="4307225"/>
            <a:ext cx="1377325" cy="203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17" y="3645024"/>
            <a:ext cx="2321035" cy="26963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765" y="6357397"/>
            <a:ext cx="1264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роект </a:t>
            </a:r>
          </a:p>
          <a:p>
            <a:pPr algn="ctr"/>
            <a:r>
              <a:rPr lang="ru-RU" sz="1200" b="1" dirty="0" smtClean="0"/>
              <a:t>«</a:t>
            </a:r>
            <a:r>
              <a:rPr lang="ru-RU" sz="1200" b="1" dirty="0"/>
              <a:t>Карта Гейгера</a:t>
            </a:r>
            <a:r>
              <a:rPr lang="ru-RU" sz="1200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3013" y="6392979"/>
            <a:ext cx="181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Байкальская </a:t>
            </a:r>
          </a:p>
          <a:p>
            <a:pPr algn="ctr"/>
            <a:r>
              <a:rPr lang="ru-RU" sz="1200" b="1" dirty="0" smtClean="0"/>
              <a:t>Международная школа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3182" y="6400229"/>
            <a:ext cx="2067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Всероссийский химический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турнир </a:t>
            </a:r>
            <a:r>
              <a:rPr lang="ru-RU" sz="1200" b="1" dirty="0"/>
              <a:t>школьников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2732" y="1513555"/>
            <a:ext cx="5490369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Спецкурсы </a:t>
            </a:r>
            <a:r>
              <a:rPr lang="ru-RU" sz="1600" dirty="0"/>
              <a:t>«Экспериментальная химия» (10 </a:t>
            </a:r>
            <a:r>
              <a:rPr lang="ru-RU" sz="1600" dirty="0" err="1"/>
              <a:t>кл</a:t>
            </a:r>
            <a:r>
              <a:rPr lang="ru-RU" sz="1600" dirty="0"/>
              <a:t>.) и </a:t>
            </a:r>
            <a:r>
              <a:rPr lang="ru-RU" sz="1600" dirty="0" smtClean="0"/>
              <a:t>   «</a:t>
            </a:r>
            <a:r>
              <a:rPr lang="ru-RU" sz="1600" dirty="0"/>
              <a:t>Теоретические основы общей химии» (11 </a:t>
            </a:r>
            <a:r>
              <a:rPr lang="ru-RU" sz="1600" dirty="0" err="1"/>
              <a:t>кл</a:t>
            </a:r>
            <a:r>
              <a:rPr lang="ru-RU" sz="1600" dirty="0" smtClean="0"/>
              <a:t>.).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Эколого-туристические </a:t>
            </a:r>
            <a:r>
              <a:rPr lang="ru-RU" sz="1600" dirty="0"/>
              <a:t>походы выходного дня.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Неделя </a:t>
            </a:r>
            <a:r>
              <a:rPr lang="ru-RU" sz="1600" dirty="0"/>
              <a:t>экологической безопасности в лицее.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Участие </a:t>
            </a:r>
            <a:r>
              <a:rPr lang="ru-RU" sz="1600" dirty="0"/>
              <a:t>в проектах и конкурсах химико-экологической </a:t>
            </a:r>
            <a:r>
              <a:rPr lang="ru-RU" sz="1600" dirty="0" smtClean="0"/>
              <a:t>направленности.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Э</a:t>
            </a:r>
            <a:r>
              <a:rPr lang="ru-RU" sz="1600" dirty="0" smtClean="0"/>
              <a:t>кологический  </a:t>
            </a:r>
            <a:r>
              <a:rPr lang="ru-RU" sz="1600" dirty="0"/>
              <a:t>проект «Карта Гейгера</a:t>
            </a:r>
            <a:r>
              <a:rPr lang="ru-RU" sz="1600" dirty="0" smtClean="0"/>
              <a:t>».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Встречи </a:t>
            </a:r>
            <a:r>
              <a:rPr lang="ru-RU" sz="1600" dirty="0"/>
              <a:t>с интересным ученым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Экологические </a:t>
            </a:r>
            <a:r>
              <a:rPr lang="ru-RU" sz="1600" dirty="0"/>
              <a:t>дебаты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Фестиваль </a:t>
            </a:r>
            <a:r>
              <a:rPr lang="ru-RU" sz="1600" dirty="0"/>
              <a:t>проектов «Науки вокруг нас»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Проектно-исследовательские </a:t>
            </a:r>
            <a:r>
              <a:rPr lang="ru-RU" sz="1600" dirty="0"/>
              <a:t>работы с лицеистами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763099" y="6439842"/>
            <a:ext cx="1555605" cy="457200"/>
          </a:xfrm>
        </p:spPr>
        <p:txBody>
          <a:bodyPr/>
          <a:lstStyle/>
          <a:p>
            <a:pPr>
              <a:defRPr/>
            </a:pPr>
            <a:fld id="{7C33E5F2-A2DB-49E2-8171-3DEDFA8DB7F5}" type="slidenum">
              <a:rPr lang="ru-RU" smtClean="0">
                <a:solidFill>
                  <a:srgbClr val="336666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5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6233" y="18864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Карта оценки  степени </a:t>
            </a:r>
            <a:r>
              <a:rPr lang="ru-RU" sz="2000" b="1" dirty="0" err="1"/>
              <a:t>сформированности</a:t>
            </a:r>
            <a:r>
              <a:rPr lang="ru-RU" sz="2000" b="1" dirty="0"/>
              <a:t> проектно-исследовательской компетенции у школьников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30834"/>
              </p:ext>
            </p:extLst>
          </p:nvPr>
        </p:nvGraphicFramePr>
        <p:xfrm>
          <a:off x="1457921" y="1124744"/>
          <a:ext cx="7128793" cy="4965117"/>
        </p:xfrm>
        <a:graphic>
          <a:graphicData uri="http://schemas.openxmlformats.org/drawingml/2006/table">
            <a:tbl>
              <a:tblPr/>
              <a:tblGrid>
                <a:gridCol w="160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(низкий)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(средний)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(высокий)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1.Источник получения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 получены только из учебника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 получены из учебника и рекомендуемой литературы.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Знания, получены из рекомендуемой литературы и самостоятельно подобранных источников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2.Мотивация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Внешняя (необходимо по программе)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Внешняя и  внутренняя (появляется интерес к работе)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Устойчивая внутренняя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12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3.Полнота исследовательских умений: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3.1.Формулировать цель и задачи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Использует цель и задачи, предложенные учителем.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Формулирует цель и задачи с помощью учителя или других учеников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Формулирует цель и задачи самостоятельно.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1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39774"/>
              </p:ext>
            </p:extLst>
          </p:nvPr>
        </p:nvGraphicFramePr>
        <p:xfrm>
          <a:off x="1817961" y="1124744"/>
          <a:ext cx="7128793" cy="4960054"/>
        </p:xfrm>
        <a:graphic>
          <a:graphicData uri="http://schemas.openxmlformats.org/drawingml/2006/table">
            <a:tbl>
              <a:tblPr/>
              <a:tblGrid>
                <a:gridCol w="160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(низкий)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(средний)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(высокий)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 Выдвигать и обосновывать гипотезу.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умеет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с помощью учителя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самостоятельно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3.3. Планировать деятельность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Пользуется планом предложенным   учителем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Планирует  деятельность совместно с учителем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Планирует деятельность самостоятельно.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 Подбирать методы и методики исследования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Пользуется   предложенными   учителем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Подбирает совместно с учителем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Подбирает самостоятельно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Анализировать и обрабатывать   результаты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Предъявляет результат без анализа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Анализирует результат с помощью учителя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и правильно анализирует результат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3.6. Формулировать выводы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Только совместно с учителем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Консультируясь с учителем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66233" y="18864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Карта оценки  степени </a:t>
            </a:r>
            <a:r>
              <a:rPr lang="ru-RU" sz="2000" b="1" dirty="0" err="1"/>
              <a:t>сформированности</a:t>
            </a:r>
            <a:r>
              <a:rPr lang="ru-RU" sz="2000" b="1" dirty="0"/>
              <a:t> проектно-исследовательской компетенции у школьников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83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85" y="980728"/>
            <a:ext cx="10657184" cy="1325563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2200" dirty="0"/>
              <a:t>Л</a:t>
            </a:r>
            <a:r>
              <a:rPr lang="ru-RU" sz="2200" dirty="0" smtClean="0"/>
              <a:t>ицей при ТПУ г. Томска был учреждён в июне 1992 года</a:t>
            </a:r>
            <a:r>
              <a:rPr lang="en-US" sz="2200" dirty="0" smtClean="0"/>
              <a:t>.</a:t>
            </a:r>
            <a:r>
              <a:rPr lang="ru-RU" sz="2200" dirty="0" smtClean="0"/>
              <a:t>  Его первоначальное название – Томский муниципальный химический лицей при ТПУ. Инициаторами и создателями лицея стали доценты химико-технологического факультета ТПУ А. А. </a:t>
            </a:r>
            <a:r>
              <a:rPr lang="ru-RU" sz="2200" dirty="0" err="1" smtClean="0"/>
              <a:t>Медвинский</a:t>
            </a:r>
            <a:r>
              <a:rPr lang="ru-RU" sz="2200" dirty="0" smtClean="0"/>
              <a:t> (первый директор лицея до 1999 г</a:t>
            </a:r>
            <a:r>
              <a:rPr lang="ru-RU" sz="2200" dirty="0"/>
              <a:t>.), Г. В. Ныш, Н. И. </a:t>
            </a:r>
            <a:r>
              <a:rPr lang="ru-RU" sz="2200" dirty="0" err="1"/>
              <a:t>Гаврюшева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28640" r="12900" b="35680"/>
          <a:stretch/>
        </p:blipFill>
        <p:spPr bwMode="auto">
          <a:xfrm>
            <a:off x="1241897" y="2205948"/>
            <a:ext cx="8873860" cy="43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1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8241" y="0"/>
            <a:ext cx="5489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Карта оценки  степени </a:t>
            </a:r>
            <a:r>
              <a:rPr lang="ru-RU" sz="2000" b="1" dirty="0" err="1">
                <a:solidFill>
                  <a:prstClr val="black"/>
                </a:solidFill>
              </a:rPr>
              <a:t>сформированности</a:t>
            </a:r>
            <a:r>
              <a:rPr lang="ru-RU" sz="2000" b="1" dirty="0">
                <a:solidFill>
                  <a:prstClr val="black"/>
                </a:solidFill>
              </a:rPr>
              <a:t> проектно-исследовательской компетенции у школьников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27587"/>
              </p:ext>
            </p:extLst>
          </p:nvPr>
        </p:nvGraphicFramePr>
        <p:xfrm>
          <a:off x="1817961" y="1124744"/>
          <a:ext cx="7128793" cy="4652749"/>
        </p:xfrm>
        <a:graphic>
          <a:graphicData uri="http://schemas.openxmlformats.org/drawingml/2006/table">
            <a:tbl>
              <a:tblPr/>
              <a:tblGrid>
                <a:gridCol w="160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3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(низкий)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(средний)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(высокий)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3.7. Представлять результаты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представить результаты работы в виде доклада и компьютерной презентации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представить результаты работы в виде доклада  и тезисов.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представить результаты работы в виде статьи.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4.Степень самостоятельности в процессе решения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все этапы исследования по предложенному алгоритму под руководством учителя.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все этапы исследования, консультируясь с учителем.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исследование, общаясь с руководителем как координатором.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(низкий)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(средний)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(высокий)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6" marR="32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6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841" y="2780932"/>
            <a:ext cx="9333627" cy="1470025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Изучение химии в старшей школе на профильном уровне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1673945" y="4581128"/>
            <a:ext cx="7686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Терентьевна,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МБОУ лицей при ТПУ г. Томск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usovant@tpu.ru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37" y="620688"/>
            <a:ext cx="31898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7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01" y="1196752"/>
            <a:ext cx="10297144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В 2001 г. лицей переименован в Муниципальное общеобразовательное учреждение лицей при ТПУ города Томска. На сегодняшний день в лицее обучается около 300 лицеистов.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В лицей принимаются выпускники 9-ых классов из разных образовательных учреждений города Томска.</a:t>
            </a:r>
          </a:p>
          <a:p>
            <a:pPr marL="0" indent="0">
              <a:buNone/>
            </a:pPr>
            <a:r>
              <a:rPr lang="ru-RU" sz="2400" dirty="0"/>
              <a:t>В настоящее время в лицея обучается пять 10-х классов и пять 11-х классов. Классы специализируются по профилям: </a:t>
            </a:r>
            <a:endParaRPr lang="ru-RU" sz="2400" dirty="0" smtClean="0"/>
          </a:p>
          <a:p>
            <a:r>
              <a:rPr lang="ru-RU" sz="2400" dirty="0" smtClean="0"/>
              <a:t>Газпром-класс </a:t>
            </a:r>
            <a:r>
              <a:rPr lang="ru-RU" sz="2400" dirty="0"/>
              <a:t>(при участии ООО «Газпром </a:t>
            </a:r>
            <a:r>
              <a:rPr lang="ru-RU" sz="2400" dirty="0" err="1"/>
              <a:t>Трансгаз</a:t>
            </a:r>
            <a:r>
              <a:rPr lang="ru-RU" sz="2400" dirty="0"/>
              <a:t> Томск»), </a:t>
            </a:r>
            <a:endParaRPr lang="ru-RU" sz="2400" dirty="0" smtClean="0"/>
          </a:p>
          <a:p>
            <a:r>
              <a:rPr lang="ru-RU" sz="2400" dirty="0" smtClean="0"/>
              <a:t>IT-класс </a:t>
            </a:r>
            <a:r>
              <a:rPr lang="ru-RU" sz="2400" dirty="0"/>
              <a:t>(партнеры — «Лаборатория Касперского», «Mail.ru </a:t>
            </a:r>
            <a:r>
              <a:rPr lang="ru-RU" sz="2400" dirty="0" err="1"/>
              <a:t>Group</a:t>
            </a:r>
            <a:r>
              <a:rPr lang="ru-RU" sz="2400" dirty="0"/>
              <a:t>» и «KUKA </a:t>
            </a:r>
            <a:r>
              <a:rPr lang="ru-RU" sz="2400" dirty="0" err="1"/>
              <a:t>Robotics</a:t>
            </a:r>
            <a:r>
              <a:rPr lang="ru-RU" sz="2400" dirty="0"/>
              <a:t>»), </a:t>
            </a:r>
            <a:endParaRPr lang="ru-RU" sz="2400" dirty="0" smtClean="0"/>
          </a:p>
          <a:p>
            <a:r>
              <a:rPr lang="ru-RU" sz="2400" dirty="0" smtClean="0"/>
              <a:t>Атом-класс </a:t>
            </a:r>
            <a:r>
              <a:rPr lang="ru-RU" sz="2400" dirty="0"/>
              <a:t>(при поддержке Томского Информационного центра по атомной энергии </a:t>
            </a:r>
            <a:r>
              <a:rPr lang="ru-RU" sz="2400" dirty="0" err="1"/>
              <a:t>госкорпорации</a:t>
            </a:r>
            <a:r>
              <a:rPr lang="ru-RU" sz="2400" dirty="0"/>
              <a:t> «</a:t>
            </a:r>
            <a:r>
              <a:rPr lang="ru-RU" sz="2400" dirty="0" err="1"/>
              <a:t>Росатом</a:t>
            </a:r>
            <a:r>
              <a:rPr lang="ru-RU" sz="2400" dirty="0"/>
              <a:t>»), </a:t>
            </a:r>
            <a:endParaRPr lang="ru-RU" sz="2400" dirty="0" smtClean="0"/>
          </a:p>
          <a:p>
            <a:r>
              <a:rPr lang="ru-RU" sz="2400" dirty="0" smtClean="0"/>
              <a:t>Аэрокосмический </a:t>
            </a:r>
            <a:r>
              <a:rPr lang="ru-RU" sz="2400" dirty="0"/>
              <a:t>класс (при участии ракетно-космической корпорации «Энергия</a:t>
            </a:r>
            <a:r>
              <a:rPr lang="ru-RU" sz="2400" dirty="0" smtClean="0"/>
              <a:t>»),</a:t>
            </a:r>
          </a:p>
          <a:p>
            <a:r>
              <a:rPr lang="ru-RU" sz="2400" dirty="0" err="1" smtClean="0"/>
              <a:t>Хим-био</a:t>
            </a:r>
            <a:r>
              <a:rPr lang="ru-RU" sz="2400" dirty="0" smtClean="0"/>
              <a:t> класс (первый набор 2019г)</a:t>
            </a:r>
          </a:p>
          <a:p>
            <a:pPr marL="0" indent="0">
              <a:buNone/>
            </a:pPr>
            <a:r>
              <a:rPr lang="ru-RU" sz="2400" dirty="0"/>
              <a:t>Основной образовательный процесс проходит в аудиториях на третьем этаже 9 корпуса </a:t>
            </a:r>
            <a:r>
              <a:rPr lang="ru-RU" sz="2400" dirty="0" smtClean="0"/>
              <a:t>НИ ТПУ.  Химический </a:t>
            </a:r>
            <a:r>
              <a:rPr lang="ru-RU" sz="2400" dirty="0"/>
              <a:t>практикум осуществляется в учебной химической лаборатории в 16Б корпусе НИ ТПУ. 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BAAF2F02-4B2F-46D1-8E96-9A9A248F2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1"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4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82531"/>
              </p:ext>
            </p:extLst>
          </p:nvPr>
        </p:nvGraphicFramePr>
        <p:xfrm>
          <a:off x="408733" y="1550758"/>
          <a:ext cx="10376653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3382" y="1124745"/>
            <a:ext cx="10767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Модифицированные </a:t>
            </a:r>
            <a:r>
              <a:rPr lang="ru-RU" sz="2000" dirty="0"/>
              <a:t>и экспериментальные программы обучения реализуются на трех уровнях: </a:t>
            </a:r>
          </a:p>
        </p:txBody>
      </p:sp>
    </p:spTree>
    <p:extLst>
      <p:ext uri="{BB962C8B-B14F-4D97-AF65-F5344CB8AC3E}">
        <p14:creationId xmlns:p14="http://schemas.microsoft.com/office/powerpoint/2010/main" val="316803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Предмет химии </a:t>
            </a:r>
            <a:r>
              <a:rPr lang="ru-RU" sz="2800" dirty="0">
                <a:solidFill>
                  <a:schemeClr val="tx1"/>
                </a:solidFill>
              </a:rPr>
              <a:t>по учебному плану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39388"/>
              </p:ext>
            </p:extLst>
          </p:nvPr>
        </p:nvGraphicFramePr>
        <p:xfrm>
          <a:off x="665833" y="1268759"/>
          <a:ext cx="9793088" cy="502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 класс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752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err="1" smtClean="0"/>
                        <a:t>Хим-био</a:t>
                      </a:r>
                      <a:r>
                        <a:rPr lang="ru-RU" sz="2000" dirty="0" smtClean="0"/>
                        <a:t> класс  - 4ч в неделю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Остальные профильные классы – 3 ч в неделю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IT </a:t>
                      </a:r>
                      <a:r>
                        <a:rPr lang="ru-RU" sz="2000" dirty="0" smtClean="0"/>
                        <a:t>класс – 1ч в неделю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ru-RU" sz="200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Спецкурс «Экспериментальная химия» - 2ч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Спецкурс</a:t>
                      </a:r>
                      <a:r>
                        <a:rPr lang="ru-RU" sz="2000" baseline="0" dirty="0" smtClean="0"/>
                        <a:t> Олимпиадная химия»-2ч</a:t>
                      </a:r>
                      <a:endParaRPr lang="ru-RU" sz="200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ru-RU" sz="2000" baseline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Хим-био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класс  - 4ч в неделю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Остальные профильные классы – 4 ч в неделю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 – 2ч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Спецкурс «Обобщение основных вопросов по органической и общей химии» - 2ч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Спецкурс Олимпиадная химия»-2ч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t="28872" r="32170" b="45187"/>
          <a:stretch/>
        </p:blipFill>
        <p:spPr bwMode="auto">
          <a:xfrm>
            <a:off x="1003333" y="4581128"/>
            <a:ext cx="4032448" cy="17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2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288" y="16778"/>
            <a:ext cx="6210449" cy="10695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Входной контроль  в 10-ом классе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9109"/>
          <a:stretch/>
        </p:blipFill>
        <p:spPr bwMode="auto">
          <a:xfrm>
            <a:off x="1673945" y="1124744"/>
            <a:ext cx="761479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23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120030" y="2721522"/>
            <a:ext cx="2133433" cy="1939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75" y="3118945"/>
            <a:ext cx="1545940" cy="11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820" y="230832"/>
            <a:ext cx="933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20000"/>
                </a:solidFill>
              </a:rPr>
              <a:t>Создание </a:t>
            </a:r>
            <a:r>
              <a:rPr lang="ru-RU" sz="2400" dirty="0">
                <a:solidFill>
                  <a:srgbClr val="F20000"/>
                </a:solidFill>
              </a:rPr>
              <a:t>развивающей образовательной среды при изучении химии</a:t>
            </a:r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388336" y="3186851"/>
            <a:ext cx="2910843" cy="949788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Углубление знаний по предмету</a:t>
            </a:r>
          </a:p>
        </p:txBody>
      </p:sp>
      <p:sp>
        <p:nvSpPr>
          <p:cNvPr id="27" name="Блок-схема: документ 26"/>
          <p:cNvSpPr/>
          <p:nvPr/>
        </p:nvSpPr>
        <p:spPr>
          <a:xfrm>
            <a:off x="380282" y="4218263"/>
            <a:ext cx="2910842" cy="1126291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Формирование экологической культуры и грамотности</a:t>
            </a: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388340" y="1275029"/>
            <a:ext cx="2910842" cy="1696493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Технология организации учебно-исследовательской деятельности учащихся </a:t>
            </a: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380282" y="5553591"/>
            <a:ext cx="2910842" cy="1126291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Профориентация  и социализация</a:t>
            </a:r>
            <a:endParaRPr lang="ru-RU" b="1" dirty="0"/>
          </a:p>
        </p:txBody>
      </p:sp>
      <p:graphicFrame>
        <p:nvGraphicFramePr>
          <p:cNvPr id="1030" name="Схема 1029"/>
          <p:cNvGraphicFramePr/>
          <p:nvPr>
            <p:extLst>
              <p:ext uri="{D42A27DB-BD31-4B8C-83A1-F6EECF244321}">
                <p14:modId xmlns:p14="http://schemas.microsoft.com/office/powerpoint/2010/main" val="3667433333"/>
              </p:ext>
            </p:extLst>
          </p:nvPr>
        </p:nvGraphicFramePr>
        <p:xfrm>
          <a:off x="3600680" y="1275022"/>
          <a:ext cx="3160518" cy="136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9" name="Схема 1028"/>
          <p:cNvGraphicFramePr/>
          <p:nvPr>
            <p:extLst>
              <p:ext uri="{D42A27DB-BD31-4B8C-83A1-F6EECF244321}">
                <p14:modId xmlns:p14="http://schemas.microsoft.com/office/powerpoint/2010/main" val="97468902"/>
              </p:ext>
            </p:extLst>
          </p:nvPr>
        </p:nvGraphicFramePr>
        <p:xfrm>
          <a:off x="3592406" y="2665399"/>
          <a:ext cx="3181421" cy="34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53" name="Скругленный прямоугольник 1052"/>
          <p:cNvSpPr/>
          <p:nvPr/>
        </p:nvSpPr>
        <p:spPr>
          <a:xfrm>
            <a:off x="3503101" y="3118945"/>
            <a:ext cx="3453267" cy="948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08786" y="3098576"/>
            <a:ext cx="346980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85EA0"/>
                </a:solidFill>
              </a:rPr>
              <a:t>-</a:t>
            </a:r>
            <a:r>
              <a:rPr lang="ru-RU" sz="1300" dirty="0" smtClean="0">
                <a:solidFill>
                  <a:srgbClr val="285EA0"/>
                </a:solidFill>
              </a:rPr>
              <a:t>Спецкурс «Экспериментальная химия»</a:t>
            </a:r>
          </a:p>
          <a:p>
            <a:r>
              <a:rPr lang="ru-RU" sz="1300" dirty="0" smtClean="0">
                <a:solidFill>
                  <a:srgbClr val="285EA0"/>
                </a:solidFill>
              </a:rPr>
              <a:t>-Подготовка к олимпиадам разного уровня</a:t>
            </a:r>
          </a:p>
          <a:p>
            <a:r>
              <a:rPr lang="ru-RU" sz="1300" dirty="0" smtClean="0">
                <a:solidFill>
                  <a:srgbClr val="285EA0"/>
                </a:solidFill>
              </a:rPr>
              <a:t>-Руководитель Межрегионального конкурса молодых химиков «</a:t>
            </a:r>
            <a:r>
              <a:rPr lang="en-US" sz="1300" dirty="0" smtClean="0">
                <a:solidFill>
                  <a:srgbClr val="285EA0"/>
                </a:solidFill>
              </a:rPr>
              <a:t>VITA</a:t>
            </a:r>
            <a:r>
              <a:rPr lang="ru-RU" sz="1300" dirty="0" smtClean="0">
                <a:solidFill>
                  <a:srgbClr val="285EA0"/>
                </a:solidFill>
              </a:rPr>
              <a:t>»</a:t>
            </a:r>
            <a:endParaRPr lang="ru-RU" sz="1300" dirty="0">
              <a:solidFill>
                <a:srgbClr val="285EA0"/>
              </a:solidFill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 rot="5400000">
            <a:off x="7713295" y="2923777"/>
            <a:ext cx="4591623" cy="13888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одготовка </a:t>
            </a:r>
            <a:r>
              <a:rPr lang="ru-RU" sz="1400" dirty="0"/>
              <a:t>абитуриентов, имеющих хорошую предметную подготовку, высокий уровень исследовательских умений, мотивацию на инженерные профессии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576952" y="4221126"/>
            <a:ext cx="3379417" cy="9665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592406" y="5462699"/>
            <a:ext cx="3379417" cy="10897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291127" y="2100445"/>
            <a:ext cx="301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9" idx="1"/>
          </p:cNvCxnSpPr>
          <p:nvPr/>
        </p:nvCxnSpPr>
        <p:spPr>
          <a:xfrm>
            <a:off x="6785753" y="2123275"/>
            <a:ext cx="646708" cy="882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975400" y="3618185"/>
            <a:ext cx="162117" cy="2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0" idx="3"/>
          </p:cNvCxnSpPr>
          <p:nvPr/>
        </p:nvCxnSpPr>
        <p:spPr>
          <a:xfrm flipV="1">
            <a:off x="6970316" y="4295087"/>
            <a:ext cx="496550" cy="349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83" idx="3"/>
          </p:cNvCxnSpPr>
          <p:nvPr/>
        </p:nvCxnSpPr>
        <p:spPr>
          <a:xfrm flipV="1">
            <a:off x="6971823" y="4591673"/>
            <a:ext cx="722527" cy="1415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299178" y="3520225"/>
            <a:ext cx="1945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91123" y="4736095"/>
            <a:ext cx="2918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02098" y="6036633"/>
            <a:ext cx="2918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37512" y="5451864"/>
            <a:ext cx="33861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285EA0"/>
                </a:solidFill>
              </a:rPr>
              <a:t>Экскурсии </a:t>
            </a:r>
            <a:r>
              <a:rPr lang="ru-RU" sz="1400" dirty="0">
                <a:solidFill>
                  <a:srgbClr val="285EA0"/>
                </a:solidFill>
              </a:rPr>
              <a:t>на кафедры </a:t>
            </a:r>
            <a:r>
              <a:rPr lang="ru-RU" sz="1400" dirty="0" smtClean="0">
                <a:solidFill>
                  <a:srgbClr val="285EA0"/>
                </a:solidFill>
              </a:rPr>
              <a:t>химического профиля НИ ТПУ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285EA0"/>
                </a:solidFill>
              </a:rPr>
              <a:t>Прикрепление к научным   руководителям вуза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85E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2406" y="4136646"/>
            <a:ext cx="3377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85EA0"/>
                </a:solidFill>
              </a:rPr>
              <a:t>-</a:t>
            </a:r>
            <a:r>
              <a:rPr lang="ru-RU" sz="1400" dirty="0">
                <a:solidFill>
                  <a:srgbClr val="285EA0"/>
                </a:solidFill>
              </a:rPr>
              <a:t>Выполнение социально значимых экологических проектов</a:t>
            </a:r>
          </a:p>
          <a:p>
            <a:r>
              <a:rPr lang="ru-RU" sz="1400" dirty="0">
                <a:solidFill>
                  <a:srgbClr val="285EA0"/>
                </a:solidFill>
              </a:rPr>
              <a:t>-Экспедиции</a:t>
            </a:r>
          </a:p>
          <a:p>
            <a:r>
              <a:rPr lang="ru-RU" sz="1400" dirty="0">
                <a:solidFill>
                  <a:srgbClr val="285EA0"/>
                </a:solidFill>
              </a:rPr>
              <a:t>-Неделя экологической безопасности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57456495"/>
              </p:ext>
            </p:extLst>
          </p:nvPr>
        </p:nvGraphicFramePr>
        <p:xfrm>
          <a:off x="7275322" y="945934"/>
          <a:ext cx="1882233" cy="164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1761" y="721024"/>
            <a:ext cx="26007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B80000"/>
                </a:solidFill>
              </a:rPr>
              <a:t>Содержательный компонент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7512" y="721024"/>
            <a:ext cx="404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B80000"/>
                </a:solidFill>
              </a:rPr>
              <a:t>Организационно-</a:t>
            </a:r>
            <a:r>
              <a:rPr lang="ru-RU" sz="1500" b="1" dirty="0" err="1">
                <a:solidFill>
                  <a:srgbClr val="B80000"/>
                </a:solidFill>
              </a:rPr>
              <a:t>деятельностный</a:t>
            </a:r>
            <a:r>
              <a:rPr lang="ru-RU" sz="1500" b="1" dirty="0">
                <a:solidFill>
                  <a:srgbClr val="B80000"/>
                </a:solidFill>
              </a:rPr>
              <a:t>  компонент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8319" y="721024"/>
            <a:ext cx="1530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B80000"/>
                </a:solidFill>
              </a:rPr>
              <a:t>Результативный</a:t>
            </a:r>
          </a:p>
          <a:p>
            <a:pPr algn="ctr"/>
            <a:r>
              <a:rPr lang="ru-RU" sz="1500" b="1" dirty="0">
                <a:solidFill>
                  <a:srgbClr val="B80000"/>
                </a:solidFill>
              </a:rPr>
              <a:t> компонент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E5F2-A2DB-49E2-8171-3DEDFA8DB7F5}" type="slidenum">
              <a:rPr lang="ru-RU" smtClean="0">
                <a:solidFill>
                  <a:srgbClr val="336666"/>
                </a:solidFill>
              </a:rPr>
              <a:pPr>
                <a:defRPr/>
              </a:pPr>
              <a:t>7</a:t>
            </a:fld>
            <a:endParaRPr lang="ru-RU">
              <a:solidFill>
                <a:srgbClr val="33666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1575" y="6544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305" y="332656"/>
            <a:ext cx="3541574" cy="6446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- исследование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777" y="1124744"/>
            <a:ext cx="106571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</a:rPr>
              <a:t>Под уроком-исследованием понимается деятельность учащихся, связанная с решением практико-ориентированной творческой, исследовательской задачи и предполагающая наличие основных этапов характерных для исследования в научной сфере: постановку проблемы, анализ литературных источников, овладение определенными методами исследования, анализ полученных результатов.   </a:t>
            </a:r>
            <a:endParaRPr lang="ru-RU" sz="2000" dirty="0" smtClean="0">
              <a:latin typeface="Times New Roman"/>
              <a:ea typeface="Calibri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</a:rPr>
              <a:t>Урок-исследование </a:t>
            </a:r>
            <a:r>
              <a:rPr lang="ru-RU" sz="2000" dirty="0">
                <a:latin typeface="Times New Roman"/>
                <a:ea typeface="Calibri"/>
              </a:rPr>
              <a:t>лучше всего применять при изучении и первичном закреплении нового материала. Можно выделить следующие этапы данного урока: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/>
                <a:ea typeface="Calibri"/>
              </a:rPr>
              <a:t>Первый этап</a:t>
            </a:r>
            <a:r>
              <a:rPr lang="ru-RU" sz="2000" dirty="0">
                <a:latin typeface="Times New Roman"/>
                <a:ea typeface="Calibri"/>
              </a:rPr>
              <a:t> – мотивационный, который предполагает создание условий для возникновения у ученика вопроса или проблемы;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/>
                <a:ea typeface="Calibri"/>
              </a:rPr>
              <a:t>Второй этап</a:t>
            </a:r>
            <a:r>
              <a:rPr lang="ru-RU" sz="2000" dirty="0">
                <a:latin typeface="Times New Roman"/>
                <a:ea typeface="Calibri"/>
              </a:rPr>
              <a:t> – создание проблемной ситуации, требующей анализа информационных источников;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/>
                <a:ea typeface="Calibri"/>
              </a:rPr>
              <a:t>Третий тап</a:t>
            </a:r>
            <a:r>
              <a:rPr lang="ru-RU" sz="2000" dirty="0">
                <a:latin typeface="Times New Roman"/>
                <a:ea typeface="Calibri"/>
              </a:rPr>
              <a:t> – собственно исследование;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/>
                <a:ea typeface="Calibri"/>
              </a:rPr>
              <a:t>Четвертый этап</a:t>
            </a:r>
            <a:r>
              <a:rPr lang="ru-RU" sz="2000" dirty="0">
                <a:latin typeface="Times New Roman"/>
                <a:ea typeface="Calibri"/>
              </a:rPr>
              <a:t> – анализ результатов исследования, выводы.</a:t>
            </a:r>
            <a:endParaRPr lang="ru-RU" sz="2000" dirty="0"/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6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2017" y="1124744"/>
            <a:ext cx="7521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Урок-исследование по теме:</a:t>
            </a:r>
            <a:endParaRPr lang="ru-RU" sz="2400" dirty="0"/>
          </a:p>
          <a:p>
            <a:r>
              <a:rPr lang="ru-RU" sz="2400" b="1" dirty="0"/>
              <a:t>«Изучаем современную упаковку продуктов питания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47" y="1970854"/>
            <a:ext cx="1072919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занятия: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исследование свойств полимеров на примере современных пластиковых упаковок продуктов питания.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	Изучить состав современных упаковочных материалов продуктов питания.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	Исследовать свойства основных крупнотоннажных пластиков.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	Раскрыть экологические проблемы, связанные с массовым использованием пластиков в упаковке и рассмотреть возможные пути их решения.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1" y="4293028"/>
            <a:ext cx="3001312" cy="21612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4" y="4249573"/>
            <a:ext cx="3124182" cy="2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93" y="3931901"/>
            <a:ext cx="3346351" cy="2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3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1572</Words>
  <Application>Microsoft Office PowerPoint</Application>
  <PresentationFormat>Произвольный</PresentationFormat>
  <Paragraphs>312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Изучение химии в старшей школе на профильном уровне</vt:lpstr>
      <vt:lpstr> Лицей при ТПУ г. Томска был учреждён в июне 1992 года.  Его первоначальное название – Томский муниципальный химический лицей при ТПУ. Инициаторами и создателями лицея стали доценты химико-технологического факультета ТПУ А. А. Медвинский (первый директор лицея до 1999 г.), Г. В. Ныш, Н. И. Гаврюшева</vt:lpstr>
      <vt:lpstr>Презентация PowerPoint</vt:lpstr>
      <vt:lpstr>Презентация PowerPoint</vt:lpstr>
      <vt:lpstr>                                         Предмет химии по учебному плану</vt:lpstr>
      <vt:lpstr>Входной контроль  в 10-ом классе</vt:lpstr>
      <vt:lpstr>Презентация PowerPoint</vt:lpstr>
      <vt:lpstr>Урок - исследование</vt:lpstr>
      <vt:lpstr>Презентация PowerPoint</vt:lpstr>
      <vt:lpstr>Организация исследовательского лабораторного практикума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Совместные проекты с НИ ТПУ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химии в старшей школе на профильном уровне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химии в старшей школе на профильном уровне</dc:title>
  <dc:creator>Надежда</dc:creator>
  <cp:lastModifiedBy>Ольга Леонидовна Червонец</cp:lastModifiedBy>
  <cp:revision>27</cp:revision>
  <dcterms:created xsi:type="dcterms:W3CDTF">2021-10-24T00:25:08Z</dcterms:created>
  <dcterms:modified xsi:type="dcterms:W3CDTF">2021-11-08T03:24:55Z</dcterms:modified>
</cp:coreProperties>
</file>