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3" r:id="rId3"/>
    <p:sldMasterId id="2147483728" r:id="rId4"/>
    <p:sldMasterId id="2147483792" r:id="rId5"/>
    <p:sldMasterId id="2147483821" r:id="rId6"/>
    <p:sldMasterId id="2147483838" r:id="rId7"/>
    <p:sldMasterId id="2147483872" r:id="rId8"/>
    <p:sldMasterId id="2147483889" r:id="rId9"/>
    <p:sldMasterId id="2147483908" r:id="rId10"/>
    <p:sldMasterId id="2147483943" r:id="rId11"/>
    <p:sldMasterId id="2147483962" r:id="rId12"/>
  </p:sldMasterIdLst>
  <p:notesMasterIdLst>
    <p:notesMasterId r:id="rId43"/>
  </p:notesMasterIdLst>
  <p:sldIdLst>
    <p:sldId id="256" r:id="rId13"/>
    <p:sldId id="281" r:id="rId14"/>
    <p:sldId id="257" r:id="rId15"/>
    <p:sldId id="258" r:id="rId16"/>
    <p:sldId id="260" r:id="rId17"/>
    <p:sldId id="263" r:id="rId18"/>
    <p:sldId id="261" r:id="rId19"/>
    <p:sldId id="259" r:id="rId20"/>
    <p:sldId id="277" r:id="rId21"/>
    <p:sldId id="271" r:id="rId22"/>
    <p:sldId id="268" r:id="rId23"/>
    <p:sldId id="269" r:id="rId24"/>
    <p:sldId id="270" r:id="rId25"/>
    <p:sldId id="274" r:id="rId26"/>
    <p:sldId id="272" r:id="rId27"/>
    <p:sldId id="262" r:id="rId28"/>
    <p:sldId id="276" r:id="rId29"/>
    <p:sldId id="273" r:id="rId30"/>
    <p:sldId id="265" r:id="rId31"/>
    <p:sldId id="266" r:id="rId32"/>
    <p:sldId id="282" r:id="rId33"/>
    <p:sldId id="283" r:id="rId34"/>
    <p:sldId id="279" r:id="rId35"/>
    <p:sldId id="280" r:id="rId36"/>
    <p:sldId id="275" r:id="rId37"/>
    <p:sldId id="264" r:id="rId38"/>
    <p:sldId id="284" r:id="rId39"/>
    <p:sldId id="278" r:id="rId40"/>
    <p:sldId id="267" r:id="rId41"/>
    <p:sldId id="28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AE68F-6572-4307-8541-8CF54EC732C3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603AB6-35B7-4236-A619-98E3960E04C0}">
      <dgm:prSet phldrT="[Текст]" custT="1"/>
      <dgm:spPr/>
      <dgm:t>
        <a:bodyPr/>
        <a:lstStyle/>
        <a:p>
          <a:r>
            <a:rPr lang="ru-RU" sz="3100" b="1" dirty="0" smtClean="0"/>
            <a:t>Школа</a:t>
          </a:r>
        </a:p>
        <a:p>
          <a:endParaRPr lang="ru-RU" sz="2400" dirty="0" smtClean="0"/>
        </a:p>
        <a:p>
          <a:r>
            <a:rPr lang="ru-RU" sz="2400" b="1" dirty="0" smtClean="0"/>
            <a:t>Сеть школ</a:t>
          </a:r>
          <a:endParaRPr lang="ru-RU" sz="2400" b="1" dirty="0"/>
        </a:p>
      </dgm:t>
    </dgm:pt>
    <dgm:pt modelId="{18BA8474-9A13-4B45-B9C3-933C109DD71B}" type="parTrans" cxnId="{6805354F-4141-4A7E-A2BA-F3429AB0788B}">
      <dgm:prSet/>
      <dgm:spPr/>
      <dgm:t>
        <a:bodyPr/>
        <a:lstStyle/>
        <a:p>
          <a:endParaRPr lang="ru-RU"/>
        </a:p>
      </dgm:t>
    </dgm:pt>
    <dgm:pt modelId="{801C99F7-0F35-4E67-A366-C5329CBD7C3B}" type="sibTrans" cxnId="{6805354F-4141-4A7E-A2BA-F3429AB0788B}">
      <dgm:prSet/>
      <dgm:spPr/>
      <dgm:t>
        <a:bodyPr/>
        <a:lstStyle/>
        <a:p>
          <a:endParaRPr lang="ru-RU"/>
        </a:p>
      </dgm:t>
    </dgm:pt>
    <dgm:pt modelId="{7AAB5422-FE77-4684-8AF1-2D2ECCFA9645}">
      <dgm:prSet phldrT="[Текст]" custT="1"/>
      <dgm:spPr/>
      <dgm:t>
        <a:bodyPr/>
        <a:lstStyle/>
        <a:p>
          <a:r>
            <a:rPr lang="ru-RU" sz="2000" dirty="0" smtClean="0"/>
            <a:t>Органы  власти</a:t>
          </a:r>
        </a:p>
        <a:p>
          <a:r>
            <a:rPr lang="ru-RU" sz="2000" dirty="0" smtClean="0"/>
            <a:t>депутаты</a:t>
          </a:r>
          <a:endParaRPr lang="ru-RU" sz="2000" dirty="0"/>
        </a:p>
      </dgm:t>
    </dgm:pt>
    <dgm:pt modelId="{AF277048-37D5-432A-B93C-E5F9B8F930EA}" type="parTrans" cxnId="{CF005546-EBBA-464B-BC14-C665D4E1C203}">
      <dgm:prSet/>
      <dgm:spPr/>
      <dgm:t>
        <a:bodyPr/>
        <a:lstStyle/>
        <a:p>
          <a:endParaRPr lang="ru-RU"/>
        </a:p>
      </dgm:t>
    </dgm:pt>
    <dgm:pt modelId="{C62DEBA4-6B6E-47D2-B6F0-BB32FB8EAA88}" type="sibTrans" cxnId="{CF005546-EBBA-464B-BC14-C665D4E1C203}">
      <dgm:prSet/>
      <dgm:spPr/>
      <dgm:t>
        <a:bodyPr/>
        <a:lstStyle/>
        <a:p>
          <a:endParaRPr lang="ru-RU"/>
        </a:p>
      </dgm:t>
    </dgm:pt>
    <dgm:pt modelId="{AD11C3C3-C68B-4351-90D3-6BA45F86EFC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FFFF00"/>
              </a:solidFill>
            </a:rPr>
            <a:t>Общественные</a:t>
          </a:r>
          <a:r>
            <a:rPr lang="ru-RU" sz="1800" b="1" dirty="0" smtClean="0"/>
            <a:t> </a:t>
          </a:r>
          <a:r>
            <a:rPr lang="ru-RU" sz="1800" b="1" dirty="0" smtClean="0">
              <a:solidFill>
                <a:srgbClr val="FFFF00"/>
              </a:solidFill>
            </a:rPr>
            <a:t>организации</a:t>
          </a:r>
          <a:endParaRPr lang="ru-RU" sz="1800" b="1" dirty="0">
            <a:solidFill>
              <a:srgbClr val="FFFF00"/>
            </a:solidFill>
          </a:endParaRPr>
        </a:p>
      </dgm:t>
    </dgm:pt>
    <dgm:pt modelId="{4EAEA47F-2E3D-46B6-97B6-7ECB4D2FA244}" type="parTrans" cxnId="{82A1BA55-194F-433F-B11B-1F5A9CD8D6F1}">
      <dgm:prSet/>
      <dgm:spPr/>
      <dgm:t>
        <a:bodyPr/>
        <a:lstStyle/>
        <a:p>
          <a:endParaRPr lang="ru-RU"/>
        </a:p>
      </dgm:t>
    </dgm:pt>
    <dgm:pt modelId="{F8A23ABD-1954-4C7B-8980-AE3C49CE304D}" type="sibTrans" cxnId="{82A1BA55-194F-433F-B11B-1F5A9CD8D6F1}">
      <dgm:prSet/>
      <dgm:spPr/>
      <dgm:t>
        <a:bodyPr/>
        <a:lstStyle/>
        <a:p>
          <a:endParaRPr lang="ru-RU"/>
        </a:p>
      </dgm:t>
    </dgm:pt>
    <dgm:pt modelId="{17F8E30D-F383-4E61-BDB6-E895DA00FE1E}">
      <dgm:prSet phldrT="[Текст]" custT="1"/>
      <dgm:spPr/>
      <dgm:t>
        <a:bodyPr/>
        <a:lstStyle/>
        <a:p>
          <a:r>
            <a:rPr lang="ru-RU" sz="2000" dirty="0" smtClean="0"/>
            <a:t>Предприятия</a:t>
          </a:r>
        </a:p>
        <a:p>
          <a:r>
            <a:rPr lang="ru-RU" sz="2000" dirty="0" smtClean="0"/>
            <a:t>учреждения</a:t>
          </a:r>
          <a:endParaRPr lang="ru-RU" sz="2000" dirty="0"/>
        </a:p>
      </dgm:t>
    </dgm:pt>
    <dgm:pt modelId="{C720C1A6-E903-440C-B478-8C5A47BBC244}" type="parTrans" cxnId="{5545ED1C-014A-41A4-BAEA-66DC5C5524FB}">
      <dgm:prSet/>
      <dgm:spPr/>
      <dgm:t>
        <a:bodyPr/>
        <a:lstStyle/>
        <a:p>
          <a:endParaRPr lang="ru-RU"/>
        </a:p>
      </dgm:t>
    </dgm:pt>
    <dgm:pt modelId="{B95DFF82-F613-4BE9-8D15-1B35C6BE493E}" type="sibTrans" cxnId="{5545ED1C-014A-41A4-BAEA-66DC5C5524FB}">
      <dgm:prSet/>
      <dgm:spPr/>
      <dgm:t>
        <a:bodyPr/>
        <a:lstStyle/>
        <a:p>
          <a:endParaRPr lang="ru-RU"/>
        </a:p>
      </dgm:t>
    </dgm:pt>
    <dgm:pt modelId="{062E8387-B06F-45DC-B325-41BFD6E52590}">
      <dgm:prSet phldrT="[Текст]" custT="1"/>
      <dgm:spPr/>
      <dgm:t>
        <a:bodyPr/>
        <a:lstStyle/>
        <a:p>
          <a:pPr algn="ctr"/>
          <a:r>
            <a:rPr lang="ru-RU" sz="1600" b="1" dirty="0" smtClean="0"/>
            <a:t>Дополнительное</a:t>
          </a:r>
          <a:r>
            <a:rPr lang="ru-RU" sz="1800" b="1" dirty="0" smtClean="0"/>
            <a:t> образование</a:t>
          </a:r>
          <a:endParaRPr lang="ru-RU" sz="1800" b="1" dirty="0"/>
        </a:p>
      </dgm:t>
    </dgm:pt>
    <dgm:pt modelId="{27E2CB65-B970-4FC2-96EC-88B5D2226119}" type="parTrans" cxnId="{BA45CA12-C900-4408-A58B-8C5783478217}">
      <dgm:prSet/>
      <dgm:spPr/>
      <dgm:t>
        <a:bodyPr/>
        <a:lstStyle/>
        <a:p>
          <a:endParaRPr lang="ru-RU"/>
        </a:p>
      </dgm:t>
    </dgm:pt>
    <dgm:pt modelId="{5B799F49-C416-4148-BB04-4DF7E3CD9D25}" type="sibTrans" cxnId="{BA45CA12-C900-4408-A58B-8C5783478217}">
      <dgm:prSet/>
      <dgm:spPr/>
      <dgm:t>
        <a:bodyPr/>
        <a:lstStyle/>
        <a:p>
          <a:endParaRPr lang="ru-RU"/>
        </a:p>
      </dgm:t>
    </dgm:pt>
    <dgm:pt modelId="{11AD49A6-3A85-4E1D-8601-D1CDA3CF9EAB}" type="pres">
      <dgm:prSet presAssocID="{F8BAE68F-6572-4307-8541-8CF54EC732C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090FDB-6193-4BCE-8489-977E5534E9EE}" type="pres">
      <dgm:prSet presAssocID="{CC603AB6-35B7-4236-A619-98E3960E04C0}" presName="centerShape" presStyleLbl="node0" presStyleIdx="0" presStyleCnt="1" custScaleX="132878" custScaleY="126766"/>
      <dgm:spPr/>
      <dgm:t>
        <a:bodyPr/>
        <a:lstStyle/>
        <a:p>
          <a:endParaRPr lang="ru-RU"/>
        </a:p>
      </dgm:t>
    </dgm:pt>
    <dgm:pt modelId="{7A31BF10-284C-4267-BC0D-7EFF18A68E61}" type="pres">
      <dgm:prSet presAssocID="{AF277048-37D5-432A-B93C-E5F9B8F930EA}" presName="parTrans" presStyleLbl="sibTrans2D1" presStyleIdx="0" presStyleCnt="4"/>
      <dgm:spPr/>
      <dgm:t>
        <a:bodyPr/>
        <a:lstStyle/>
        <a:p>
          <a:endParaRPr lang="ru-RU"/>
        </a:p>
      </dgm:t>
    </dgm:pt>
    <dgm:pt modelId="{2BE36C76-8137-496D-9F5A-18E60D57395F}" type="pres">
      <dgm:prSet presAssocID="{AF277048-37D5-432A-B93C-E5F9B8F930E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AAF1FE67-AE0F-4123-94F3-E2D941B5E009}" type="pres">
      <dgm:prSet presAssocID="{7AAB5422-FE77-4684-8AF1-2D2ECCFA9645}" presName="node" presStyleLbl="node1" presStyleIdx="0" presStyleCnt="4" custScaleX="110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CC739-8E35-44CA-8ACB-A2D828D9CC02}" type="pres">
      <dgm:prSet presAssocID="{4EAEA47F-2E3D-46B6-97B6-7ECB4D2FA244}" presName="parTrans" presStyleLbl="sibTrans2D1" presStyleIdx="1" presStyleCnt="4"/>
      <dgm:spPr/>
      <dgm:t>
        <a:bodyPr/>
        <a:lstStyle/>
        <a:p>
          <a:endParaRPr lang="ru-RU"/>
        </a:p>
      </dgm:t>
    </dgm:pt>
    <dgm:pt modelId="{AFDE236E-B749-450B-840F-B2D4BB2CF239}" type="pres">
      <dgm:prSet presAssocID="{4EAEA47F-2E3D-46B6-97B6-7ECB4D2FA24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A642858-405C-4C86-8F56-2DC2CDA2C0F3}" type="pres">
      <dgm:prSet presAssocID="{AD11C3C3-C68B-4351-90D3-6BA45F86EFCA}" presName="node" presStyleLbl="node1" presStyleIdx="1" presStyleCnt="4" custScaleX="146976" custScaleY="135254" custRadScaleRad="111073" custRadScaleInc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D377B-F5D0-4438-B3F9-3419DEF78F21}" type="pres">
      <dgm:prSet presAssocID="{C720C1A6-E903-440C-B478-8C5A47BBC244}" presName="parTrans" presStyleLbl="sibTrans2D1" presStyleIdx="2" presStyleCnt="4"/>
      <dgm:spPr/>
      <dgm:t>
        <a:bodyPr/>
        <a:lstStyle/>
        <a:p>
          <a:endParaRPr lang="ru-RU"/>
        </a:p>
      </dgm:t>
    </dgm:pt>
    <dgm:pt modelId="{10EFB1A0-AC5E-40F7-AA64-BC8C1712018B}" type="pres">
      <dgm:prSet presAssocID="{C720C1A6-E903-440C-B478-8C5A47BBC24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C3B2BBE-522E-4889-8E88-6FFAE24C8AB1}" type="pres">
      <dgm:prSet presAssocID="{17F8E30D-F383-4E61-BDB6-E895DA00FE1E}" presName="node" presStyleLbl="node1" presStyleIdx="2" presStyleCnt="4" custScaleX="159666" custScaleY="105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89A2F-B195-4405-AC47-899314B52975}" type="pres">
      <dgm:prSet presAssocID="{27E2CB65-B970-4FC2-96EC-88B5D222611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825673BD-3A4A-441B-82C6-9A951BA74C26}" type="pres">
      <dgm:prSet presAssocID="{27E2CB65-B970-4FC2-96EC-88B5D222611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6F7DB90-5698-489D-B1D3-B71FF00047CB}" type="pres">
      <dgm:prSet presAssocID="{062E8387-B06F-45DC-B325-41BFD6E52590}" presName="node" presStyleLbl="node1" presStyleIdx="3" presStyleCnt="4" custScaleX="151226" custScaleY="126766" custRadScaleRad="114764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D9C5A8-3250-43D6-B3FA-51B2F84E613B}" type="presOf" srcId="{AF277048-37D5-432A-B93C-E5F9B8F930EA}" destId="{2BE36C76-8137-496D-9F5A-18E60D57395F}" srcOrd="1" destOrd="0" presId="urn:microsoft.com/office/officeart/2005/8/layout/radial5"/>
    <dgm:cxn modelId="{EF020190-2099-4F72-AB7C-121FDD4E0FEC}" type="presOf" srcId="{CC603AB6-35B7-4236-A619-98E3960E04C0}" destId="{6C090FDB-6193-4BCE-8489-977E5534E9EE}" srcOrd="0" destOrd="0" presId="urn:microsoft.com/office/officeart/2005/8/layout/radial5"/>
    <dgm:cxn modelId="{66175147-59F5-4985-931A-DC5F138AD787}" type="presOf" srcId="{27E2CB65-B970-4FC2-96EC-88B5D2226119}" destId="{D2389A2F-B195-4405-AC47-899314B52975}" srcOrd="0" destOrd="0" presId="urn:microsoft.com/office/officeart/2005/8/layout/radial5"/>
    <dgm:cxn modelId="{82A1BA55-194F-433F-B11B-1F5A9CD8D6F1}" srcId="{CC603AB6-35B7-4236-A619-98E3960E04C0}" destId="{AD11C3C3-C68B-4351-90D3-6BA45F86EFCA}" srcOrd="1" destOrd="0" parTransId="{4EAEA47F-2E3D-46B6-97B6-7ECB4D2FA244}" sibTransId="{F8A23ABD-1954-4C7B-8980-AE3C49CE304D}"/>
    <dgm:cxn modelId="{A8948F8C-52DD-42A7-ADE7-7087B89F091A}" type="presOf" srcId="{AD11C3C3-C68B-4351-90D3-6BA45F86EFCA}" destId="{4A642858-405C-4C86-8F56-2DC2CDA2C0F3}" srcOrd="0" destOrd="0" presId="urn:microsoft.com/office/officeart/2005/8/layout/radial5"/>
    <dgm:cxn modelId="{8C96364B-5966-48EE-BC60-88F3FA702CE5}" type="presOf" srcId="{062E8387-B06F-45DC-B325-41BFD6E52590}" destId="{36F7DB90-5698-489D-B1D3-B71FF00047CB}" srcOrd="0" destOrd="0" presId="urn:microsoft.com/office/officeart/2005/8/layout/radial5"/>
    <dgm:cxn modelId="{CF005546-EBBA-464B-BC14-C665D4E1C203}" srcId="{CC603AB6-35B7-4236-A619-98E3960E04C0}" destId="{7AAB5422-FE77-4684-8AF1-2D2ECCFA9645}" srcOrd="0" destOrd="0" parTransId="{AF277048-37D5-432A-B93C-E5F9B8F930EA}" sibTransId="{C62DEBA4-6B6E-47D2-B6F0-BB32FB8EAA88}"/>
    <dgm:cxn modelId="{5545ED1C-014A-41A4-BAEA-66DC5C5524FB}" srcId="{CC603AB6-35B7-4236-A619-98E3960E04C0}" destId="{17F8E30D-F383-4E61-BDB6-E895DA00FE1E}" srcOrd="2" destOrd="0" parTransId="{C720C1A6-E903-440C-B478-8C5A47BBC244}" sibTransId="{B95DFF82-F613-4BE9-8D15-1B35C6BE493E}"/>
    <dgm:cxn modelId="{CED370DD-6C4D-47BE-AA44-B4D296A2BF76}" type="presOf" srcId="{AF277048-37D5-432A-B93C-E5F9B8F930EA}" destId="{7A31BF10-284C-4267-BC0D-7EFF18A68E61}" srcOrd="0" destOrd="0" presId="urn:microsoft.com/office/officeart/2005/8/layout/radial5"/>
    <dgm:cxn modelId="{9D548322-CBDF-4025-AA41-71EC588E819B}" type="presOf" srcId="{C720C1A6-E903-440C-B478-8C5A47BBC244}" destId="{10EFB1A0-AC5E-40F7-AA64-BC8C1712018B}" srcOrd="1" destOrd="0" presId="urn:microsoft.com/office/officeart/2005/8/layout/radial5"/>
    <dgm:cxn modelId="{445AA437-F442-43C5-B338-60A6C1B21666}" type="presOf" srcId="{4EAEA47F-2E3D-46B6-97B6-7ECB4D2FA244}" destId="{4B4CC739-8E35-44CA-8ACB-A2D828D9CC02}" srcOrd="0" destOrd="0" presId="urn:microsoft.com/office/officeart/2005/8/layout/radial5"/>
    <dgm:cxn modelId="{4569ED14-CD31-4396-8935-CD67FF181AE7}" type="presOf" srcId="{4EAEA47F-2E3D-46B6-97B6-7ECB4D2FA244}" destId="{AFDE236E-B749-450B-840F-B2D4BB2CF239}" srcOrd="1" destOrd="0" presId="urn:microsoft.com/office/officeart/2005/8/layout/radial5"/>
    <dgm:cxn modelId="{6805354F-4141-4A7E-A2BA-F3429AB0788B}" srcId="{F8BAE68F-6572-4307-8541-8CF54EC732C3}" destId="{CC603AB6-35B7-4236-A619-98E3960E04C0}" srcOrd="0" destOrd="0" parTransId="{18BA8474-9A13-4B45-B9C3-933C109DD71B}" sibTransId="{801C99F7-0F35-4E67-A366-C5329CBD7C3B}"/>
    <dgm:cxn modelId="{3997C9BE-AE4F-4850-8634-A12784A6345F}" type="presOf" srcId="{C720C1A6-E903-440C-B478-8C5A47BBC244}" destId="{D5BD377B-F5D0-4438-B3F9-3419DEF78F21}" srcOrd="0" destOrd="0" presId="urn:microsoft.com/office/officeart/2005/8/layout/radial5"/>
    <dgm:cxn modelId="{9FB04223-C7D1-46C8-89CE-BC7A319391CE}" type="presOf" srcId="{27E2CB65-B970-4FC2-96EC-88B5D2226119}" destId="{825673BD-3A4A-441B-82C6-9A951BA74C26}" srcOrd="1" destOrd="0" presId="urn:microsoft.com/office/officeart/2005/8/layout/radial5"/>
    <dgm:cxn modelId="{EE2CEA21-9A29-43BA-A428-F223B8DDD3DA}" type="presOf" srcId="{17F8E30D-F383-4E61-BDB6-E895DA00FE1E}" destId="{1C3B2BBE-522E-4889-8E88-6FFAE24C8AB1}" srcOrd="0" destOrd="0" presId="urn:microsoft.com/office/officeart/2005/8/layout/radial5"/>
    <dgm:cxn modelId="{9CA87A50-39AC-4AAE-B2E2-67664C8D0AE0}" type="presOf" srcId="{F8BAE68F-6572-4307-8541-8CF54EC732C3}" destId="{11AD49A6-3A85-4E1D-8601-D1CDA3CF9EAB}" srcOrd="0" destOrd="0" presId="urn:microsoft.com/office/officeart/2005/8/layout/radial5"/>
    <dgm:cxn modelId="{BA45CA12-C900-4408-A58B-8C5783478217}" srcId="{CC603AB6-35B7-4236-A619-98E3960E04C0}" destId="{062E8387-B06F-45DC-B325-41BFD6E52590}" srcOrd="3" destOrd="0" parTransId="{27E2CB65-B970-4FC2-96EC-88B5D2226119}" sibTransId="{5B799F49-C416-4148-BB04-4DF7E3CD9D25}"/>
    <dgm:cxn modelId="{EA80454D-7EFD-45F8-8FD5-F3DDF188BB40}" type="presOf" srcId="{7AAB5422-FE77-4684-8AF1-2D2ECCFA9645}" destId="{AAF1FE67-AE0F-4123-94F3-E2D941B5E009}" srcOrd="0" destOrd="0" presId="urn:microsoft.com/office/officeart/2005/8/layout/radial5"/>
    <dgm:cxn modelId="{1D702013-8552-4776-BA49-8306863D2965}" type="presParOf" srcId="{11AD49A6-3A85-4E1D-8601-D1CDA3CF9EAB}" destId="{6C090FDB-6193-4BCE-8489-977E5534E9EE}" srcOrd="0" destOrd="0" presId="urn:microsoft.com/office/officeart/2005/8/layout/radial5"/>
    <dgm:cxn modelId="{86B7135A-C640-466B-B3BF-CC80C407B6BA}" type="presParOf" srcId="{11AD49A6-3A85-4E1D-8601-D1CDA3CF9EAB}" destId="{7A31BF10-284C-4267-BC0D-7EFF18A68E61}" srcOrd="1" destOrd="0" presId="urn:microsoft.com/office/officeart/2005/8/layout/radial5"/>
    <dgm:cxn modelId="{2860030D-50BA-4B46-9B1E-48AFF6E90768}" type="presParOf" srcId="{7A31BF10-284C-4267-BC0D-7EFF18A68E61}" destId="{2BE36C76-8137-496D-9F5A-18E60D57395F}" srcOrd="0" destOrd="0" presId="urn:microsoft.com/office/officeart/2005/8/layout/radial5"/>
    <dgm:cxn modelId="{D7F33D5C-9E84-4C53-82E9-50E9B845D795}" type="presParOf" srcId="{11AD49A6-3A85-4E1D-8601-D1CDA3CF9EAB}" destId="{AAF1FE67-AE0F-4123-94F3-E2D941B5E009}" srcOrd="2" destOrd="0" presId="urn:microsoft.com/office/officeart/2005/8/layout/radial5"/>
    <dgm:cxn modelId="{9DAE71D9-A4DC-499C-80DF-9043FED7C167}" type="presParOf" srcId="{11AD49A6-3A85-4E1D-8601-D1CDA3CF9EAB}" destId="{4B4CC739-8E35-44CA-8ACB-A2D828D9CC02}" srcOrd="3" destOrd="0" presId="urn:microsoft.com/office/officeart/2005/8/layout/radial5"/>
    <dgm:cxn modelId="{383B70F6-CF6B-43B5-ACD9-53F17B558E20}" type="presParOf" srcId="{4B4CC739-8E35-44CA-8ACB-A2D828D9CC02}" destId="{AFDE236E-B749-450B-840F-B2D4BB2CF239}" srcOrd="0" destOrd="0" presId="urn:microsoft.com/office/officeart/2005/8/layout/radial5"/>
    <dgm:cxn modelId="{085616FB-E10D-4E01-B6C3-37D1EFE2DA73}" type="presParOf" srcId="{11AD49A6-3A85-4E1D-8601-D1CDA3CF9EAB}" destId="{4A642858-405C-4C86-8F56-2DC2CDA2C0F3}" srcOrd="4" destOrd="0" presId="urn:microsoft.com/office/officeart/2005/8/layout/radial5"/>
    <dgm:cxn modelId="{0F304A26-A7AE-467A-8985-A02C7B6BB7BF}" type="presParOf" srcId="{11AD49A6-3A85-4E1D-8601-D1CDA3CF9EAB}" destId="{D5BD377B-F5D0-4438-B3F9-3419DEF78F21}" srcOrd="5" destOrd="0" presId="urn:microsoft.com/office/officeart/2005/8/layout/radial5"/>
    <dgm:cxn modelId="{15740167-6574-4FC7-BEDF-5D3527097BC8}" type="presParOf" srcId="{D5BD377B-F5D0-4438-B3F9-3419DEF78F21}" destId="{10EFB1A0-AC5E-40F7-AA64-BC8C1712018B}" srcOrd="0" destOrd="0" presId="urn:microsoft.com/office/officeart/2005/8/layout/radial5"/>
    <dgm:cxn modelId="{B48D0150-786D-46C5-AD27-62092CDB9597}" type="presParOf" srcId="{11AD49A6-3A85-4E1D-8601-D1CDA3CF9EAB}" destId="{1C3B2BBE-522E-4889-8E88-6FFAE24C8AB1}" srcOrd="6" destOrd="0" presId="urn:microsoft.com/office/officeart/2005/8/layout/radial5"/>
    <dgm:cxn modelId="{CD828AB7-66E5-42DD-B9B8-1F7DE602192B}" type="presParOf" srcId="{11AD49A6-3A85-4E1D-8601-D1CDA3CF9EAB}" destId="{D2389A2F-B195-4405-AC47-899314B52975}" srcOrd="7" destOrd="0" presId="urn:microsoft.com/office/officeart/2005/8/layout/radial5"/>
    <dgm:cxn modelId="{9E6E2F13-C330-41BB-AF57-49083BC821A6}" type="presParOf" srcId="{D2389A2F-B195-4405-AC47-899314B52975}" destId="{825673BD-3A4A-441B-82C6-9A951BA74C26}" srcOrd="0" destOrd="0" presId="urn:microsoft.com/office/officeart/2005/8/layout/radial5"/>
    <dgm:cxn modelId="{1EBA88D6-454D-4A67-9C43-B43EC6D9F875}" type="presParOf" srcId="{11AD49A6-3A85-4E1D-8601-D1CDA3CF9EAB}" destId="{36F7DB90-5698-489D-B1D3-B71FF00047CB}" srcOrd="8" destOrd="0" presId="urn:microsoft.com/office/officeart/2005/8/layout/radial5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97958-A2F3-4E07-89CA-BF5916313158}" type="doc">
      <dgm:prSet loTypeId="urn:microsoft.com/office/officeart/2005/8/layout/cycle3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63A2963-F9B6-4DDA-86D3-32F7C3614FD9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общих принципов, мотивов сетевого взаимодействия</a:t>
          </a:r>
        </a:p>
      </dgm:t>
    </dgm:pt>
    <dgm:pt modelId="{C89489F0-CC35-4F62-A1E0-AE15C409575F}" type="parTrans" cxnId="{AAF01889-603E-441A-8D5A-A32CEC4344A4}">
      <dgm:prSet/>
      <dgm:spPr/>
      <dgm:t>
        <a:bodyPr/>
        <a:lstStyle/>
        <a:p>
          <a:endParaRPr lang="ru-RU" sz="900"/>
        </a:p>
      </dgm:t>
    </dgm:pt>
    <dgm:pt modelId="{40F2B970-D484-4FE2-80AC-B1B439724AB2}" type="sibTrans" cxnId="{AAF01889-603E-441A-8D5A-A32CEC4344A4}">
      <dgm:prSet/>
      <dgm:spPr/>
      <dgm:t>
        <a:bodyPr/>
        <a:lstStyle/>
        <a:p>
          <a:endParaRPr lang="ru-RU" sz="900"/>
        </a:p>
      </dgm:t>
    </dgm:pt>
    <dgm:pt modelId="{94BD5CE5-8808-47ED-B210-3CD6299C9EDC}">
      <dgm:prSet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Формирование нормативной базы, подписание договора</a:t>
          </a:r>
        </a:p>
      </dgm:t>
    </dgm:pt>
    <dgm:pt modelId="{E018C1F2-6B0D-495F-A3A6-66990EDA1DC0}" type="parTrans" cxnId="{0241FB34-F7D6-49BD-B3F7-155B0D449CD6}">
      <dgm:prSet/>
      <dgm:spPr/>
      <dgm:t>
        <a:bodyPr/>
        <a:lstStyle/>
        <a:p>
          <a:endParaRPr lang="ru-RU" sz="900"/>
        </a:p>
      </dgm:t>
    </dgm:pt>
    <dgm:pt modelId="{6CCF2EAC-26FB-43A9-A87B-1B408FC0BFDB}" type="sibTrans" cxnId="{0241FB34-F7D6-49BD-B3F7-155B0D449CD6}">
      <dgm:prSet/>
      <dgm:spPr/>
      <dgm:t>
        <a:bodyPr/>
        <a:lstStyle/>
        <a:p>
          <a:endParaRPr lang="ru-RU" sz="900"/>
        </a:p>
      </dgm:t>
    </dgm:pt>
    <dgm:pt modelId="{E09FC37C-EA12-4B65-B70F-57E9091B159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Экспертный семинар для педагогов и руководителей работ</a:t>
          </a:r>
        </a:p>
      </dgm:t>
    </dgm:pt>
    <dgm:pt modelId="{416C39DB-3746-453D-A2C8-135C6A045CFD}" type="parTrans" cxnId="{B1E3761E-0F29-4088-9C39-6A6880E899BF}">
      <dgm:prSet/>
      <dgm:spPr/>
      <dgm:t>
        <a:bodyPr/>
        <a:lstStyle/>
        <a:p>
          <a:endParaRPr lang="ru-RU" sz="900"/>
        </a:p>
      </dgm:t>
    </dgm:pt>
    <dgm:pt modelId="{DC64B38C-EE51-41AD-8456-2B1BC6A39097}" type="sibTrans" cxnId="{B1E3761E-0F29-4088-9C39-6A6880E899BF}">
      <dgm:prSet/>
      <dgm:spPr/>
      <dgm:t>
        <a:bodyPr/>
        <a:lstStyle/>
        <a:p>
          <a:endParaRPr lang="ru-RU" sz="900"/>
        </a:p>
      </dgm:t>
    </dgm:pt>
    <dgm:pt modelId="{BC83E7FE-4ED1-449C-BF3E-0F8CC378997B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Входное анкетирование обучающихся</a:t>
          </a:r>
        </a:p>
      </dgm:t>
    </dgm:pt>
    <dgm:pt modelId="{5A13C006-26FE-4865-B20D-54EBB1774DD4}" type="parTrans" cxnId="{499E1F21-3260-4FA5-882B-B7281C19FAC9}">
      <dgm:prSet/>
      <dgm:spPr/>
      <dgm:t>
        <a:bodyPr/>
        <a:lstStyle/>
        <a:p>
          <a:endParaRPr lang="ru-RU" sz="900"/>
        </a:p>
      </dgm:t>
    </dgm:pt>
    <dgm:pt modelId="{9459BE14-A497-4A4D-ACEE-4A518172BB00}" type="sibTrans" cxnId="{499E1F21-3260-4FA5-882B-B7281C19FAC9}">
      <dgm:prSet/>
      <dgm:spPr/>
      <dgm:t>
        <a:bodyPr/>
        <a:lstStyle/>
        <a:p>
          <a:endParaRPr lang="ru-RU" sz="900"/>
        </a:p>
      </dgm:t>
    </dgm:pt>
    <dgm:pt modelId="{81990670-B276-46EE-984D-03CA49702C1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Стартовый мотивационный семинар для обучающихся</a:t>
          </a:r>
        </a:p>
      </dgm:t>
    </dgm:pt>
    <dgm:pt modelId="{57952B34-9E8E-406C-A4CA-3C3689EED7B7}" type="parTrans" cxnId="{C5302973-525E-476C-96AD-06E41A676DDF}">
      <dgm:prSet/>
      <dgm:spPr/>
      <dgm:t>
        <a:bodyPr/>
        <a:lstStyle/>
        <a:p>
          <a:endParaRPr lang="ru-RU" sz="900"/>
        </a:p>
      </dgm:t>
    </dgm:pt>
    <dgm:pt modelId="{546467F8-5ECB-45CC-8931-2CEBB95E2BC0}" type="sibTrans" cxnId="{C5302973-525E-476C-96AD-06E41A676DDF}">
      <dgm:prSet/>
      <dgm:spPr/>
      <dgm:t>
        <a:bodyPr/>
        <a:lstStyle/>
        <a:p>
          <a:endParaRPr lang="ru-RU" sz="900"/>
        </a:p>
      </dgm:t>
    </dgm:pt>
    <dgm:pt modelId="{89DEC26D-1084-4656-A03E-8E71360F2951}">
      <dgm:prSet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Подготовка и защита темы исследовательской работы</a:t>
          </a:r>
        </a:p>
      </dgm:t>
    </dgm:pt>
    <dgm:pt modelId="{7A4182FC-8695-4F87-B298-652FC2C8ABB3}" type="parTrans" cxnId="{1A25B0F8-B972-4CA6-B9D7-3B546E42CC31}">
      <dgm:prSet/>
      <dgm:spPr/>
      <dgm:t>
        <a:bodyPr/>
        <a:lstStyle/>
        <a:p>
          <a:endParaRPr lang="ru-RU" sz="900"/>
        </a:p>
      </dgm:t>
    </dgm:pt>
    <dgm:pt modelId="{C865E148-E919-47C6-AA63-DC75CB2BE98F}" type="sibTrans" cxnId="{1A25B0F8-B972-4CA6-B9D7-3B546E42CC31}">
      <dgm:prSet/>
      <dgm:spPr/>
      <dgm:t>
        <a:bodyPr/>
        <a:lstStyle/>
        <a:p>
          <a:endParaRPr lang="ru-RU" sz="900"/>
        </a:p>
      </dgm:t>
    </dgm:pt>
    <dgm:pt modelId="{BE74F3FD-C76F-44A6-9F18-2602A5254324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защита развернутой аннотации литературных источников</a:t>
          </a:r>
        </a:p>
      </dgm:t>
    </dgm:pt>
    <dgm:pt modelId="{A6CFD136-2234-49DB-B75F-B272EA93B1FD}" type="parTrans" cxnId="{D78A05AF-A6D3-4057-8D0B-2970131EDA3B}">
      <dgm:prSet/>
      <dgm:spPr/>
      <dgm:t>
        <a:bodyPr/>
        <a:lstStyle/>
        <a:p>
          <a:endParaRPr lang="ru-RU" sz="900"/>
        </a:p>
      </dgm:t>
    </dgm:pt>
    <dgm:pt modelId="{796E8B3E-B13B-4995-9555-CB7711CAE0F5}" type="sibTrans" cxnId="{D78A05AF-A6D3-4057-8D0B-2970131EDA3B}">
      <dgm:prSet/>
      <dgm:spPr/>
      <dgm:t>
        <a:bodyPr/>
        <a:lstStyle/>
        <a:p>
          <a:endParaRPr lang="ru-RU" sz="900"/>
        </a:p>
      </dgm:t>
    </dgm:pt>
    <dgm:pt modelId="{D9026F95-3F5B-428A-99EE-D2D89F0A94D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Подготовка и защита синопсиса</a:t>
          </a:r>
        </a:p>
      </dgm:t>
    </dgm:pt>
    <dgm:pt modelId="{E424EA07-3EDC-4374-8CC5-3CA3BCE5098A}" type="parTrans" cxnId="{FC74C9DB-1913-45B0-8812-0838DCB5EB12}">
      <dgm:prSet/>
      <dgm:spPr/>
      <dgm:t>
        <a:bodyPr/>
        <a:lstStyle/>
        <a:p>
          <a:endParaRPr lang="ru-RU" sz="900"/>
        </a:p>
      </dgm:t>
    </dgm:pt>
    <dgm:pt modelId="{F00C0D98-BF78-4491-B58F-E5CBCF8A5212}" type="sibTrans" cxnId="{FC74C9DB-1913-45B0-8812-0838DCB5EB12}">
      <dgm:prSet/>
      <dgm:spPr/>
      <dgm:t>
        <a:bodyPr/>
        <a:lstStyle/>
        <a:p>
          <a:endParaRPr lang="ru-RU" sz="900"/>
        </a:p>
      </dgm:t>
    </dgm:pt>
    <dgm:pt modelId="{EC5C6B9E-BC24-4D82-A1FF-3E76293F51A7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Рефлексивный семинар педагогов и руководителей</a:t>
          </a:r>
        </a:p>
      </dgm:t>
    </dgm:pt>
    <dgm:pt modelId="{C36BB59C-0297-4D18-9E03-8E2A6B68258C}" type="parTrans" cxnId="{15934FA9-53D3-43E1-BC6E-D066ACFBAEA3}">
      <dgm:prSet/>
      <dgm:spPr/>
      <dgm:t>
        <a:bodyPr/>
        <a:lstStyle/>
        <a:p>
          <a:endParaRPr lang="ru-RU" sz="900"/>
        </a:p>
      </dgm:t>
    </dgm:pt>
    <dgm:pt modelId="{50D6683E-3D42-4B9B-BDF4-118CFD26555E}" type="sibTrans" cxnId="{15934FA9-53D3-43E1-BC6E-D066ACFBAEA3}">
      <dgm:prSet/>
      <dgm:spPr/>
      <dgm:t>
        <a:bodyPr/>
        <a:lstStyle/>
        <a:p>
          <a:endParaRPr lang="ru-RU" sz="900"/>
        </a:p>
      </dgm:t>
    </dgm:pt>
    <dgm:pt modelId="{5FCB9BC4-1FA5-425F-9968-CB2E9CABCB47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Сбор и обработка данных</a:t>
          </a:r>
        </a:p>
      </dgm:t>
    </dgm:pt>
    <dgm:pt modelId="{1A750A40-2E29-4000-8C2D-38820381FC99}" type="parTrans" cxnId="{505F4288-AAAF-4D1F-BA14-01B99CC1E309}">
      <dgm:prSet/>
      <dgm:spPr/>
      <dgm:t>
        <a:bodyPr/>
        <a:lstStyle/>
        <a:p>
          <a:endParaRPr lang="ru-RU" sz="900"/>
        </a:p>
      </dgm:t>
    </dgm:pt>
    <dgm:pt modelId="{AAD1C856-00EF-433D-92FC-934ABE37BF94}" type="sibTrans" cxnId="{505F4288-AAAF-4D1F-BA14-01B99CC1E309}">
      <dgm:prSet/>
      <dgm:spPr/>
      <dgm:t>
        <a:bodyPr/>
        <a:lstStyle/>
        <a:p>
          <a:endParaRPr lang="ru-RU" sz="900"/>
        </a:p>
      </dgm:t>
    </dgm:pt>
    <dgm:pt modelId="{5C2DB685-D46F-4F88-9BB1-7AADCD56E61E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Подготовка и итоговая защита результатов работы на сетевой конференции (участники следующего года выступают экспертами</a:t>
          </a:r>
          <a:r>
            <a:rPr lang="ru-RU" sz="1400" dirty="0"/>
            <a:t>) </a:t>
          </a:r>
        </a:p>
      </dgm:t>
    </dgm:pt>
    <dgm:pt modelId="{A67E3E66-39A0-43E5-B239-80046E90A449}" type="parTrans" cxnId="{80A7E36C-77AC-44CF-A2C6-D6F8F7924A68}">
      <dgm:prSet/>
      <dgm:spPr/>
      <dgm:t>
        <a:bodyPr/>
        <a:lstStyle/>
        <a:p>
          <a:endParaRPr lang="ru-RU" sz="900"/>
        </a:p>
      </dgm:t>
    </dgm:pt>
    <dgm:pt modelId="{E7F1027C-439B-4A4E-AE3F-98BFEABA3AEE}" type="sibTrans" cxnId="{80A7E36C-77AC-44CF-A2C6-D6F8F7924A68}">
      <dgm:prSet/>
      <dgm:spPr/>
      <dgm:t>
        <a:bodyPr/>
        <a:lstStyle/>
        <a:p>
          <a:endParaRPr lang="ru-RU" sz="900"/>
        </a:p>
      </dgm:t>
    </dgm:pt>
    <dgm:pt modelId="{C2719534-8080-40F7-8F6B-D17341F3DF3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/>
            <a:t>Рефлексивный семинар педагогов и руководителей </a:t>
          </a:r>
        </a:p>
      </dgm:t>
    </dgm:pt>
    <dgm:pt modelId="{385B2224-6CB0-4DF4-B26D-BC944E787948}" type="parTrans" cxnId="{7C0F733E-D6D2-4B97-9D0C-6F8BBF83B17E}">
      <dgm:prSet/>
      <dgm:spPr/>
      <dgm:t>
        <a:bodyPr/>
        <a:lstStyle/>
        <a:p>
          <a:endParaRPr lang="ru-RU" sz="900"/>
        </a:p>
      </dgm:t>
    </dgm:pt>
    <dgm:pt modelId="{5803A8AE-95A1-4DB7-803C-389C1D692958}" type="sibTrans" cxnId="{7C0F733E-D6D2-4B97-9D0C-6F8BBF83B17E}">
      <dgm:prSet/>
      <dgm:spPr/>
      <dgm:t>
        <a:bodyPr/>
        <a:lstStyle/>
        <a:p>
          <a:endParaRPr lang="ru-RU" sz="900"/>
        </a:p>
      </dgm:t>
    </dgm:pt>
    <dgm:pt modelId="{DDC2AC9A-289D-474C-95D4-0C61593B0FD6}">
      <dgm:prSet custT="1"/>
      <dgm:spPr>
        <a:noFill/>
      </dgm:spPr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Итоговое анкетирование обучающихся и оценка продуктов их исследовательской деятельности</a:t>
          </a:r>
        </a:p>
      </dgm:t>
    </dgm:pt>
    <dgm:pt modelId="{6B3F4E68-2F21-4443-B7DD-49EAEC73DE08}" type="parTrans" cxnId="{20E27D5D-FB71-445E-9A1C-449EFAF53D63}">
      <dgm:prSet/>
      <dgm:spPr/>
      <dgm:t>
        <a:bodyPr/>
        <a:lstStyle/>
        <a:p>
          <a:endParaRPr lang="ru-RU"/>
        </a:p>
      </dgm:t>
    </dgm:pt>
    <dgm:pt modelId="{9F545C99-61A8-493D-9037-6C79B9AFC8DF}" type="sibTrans" cxnId="{20E27D5D-FB71-445E-9A1C-449EFAF53D63}">
      <dgm:prSet/>
      <dgm:spPr/>
      <dgm:t>
        <a:bodyPr/>
        <a:lstStyle/>
        <a:p>
          <a:endParaRPr lang="ru-RU"/>
        </a:p>
      </dgm:t>
    </dgm:pt>
    <dgm:pt modelId="{C2BA0BBD-1328-4A35-9CAA-B8640C2C46C1}" type="pres">
      <dgm:prSet presAssocID="{E7497958-A2F3-4E07-89CA-BF59163131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63C808-54EF-4702-A38C-F589933BA743}" type="pres">
      <dgm:prSet presAssocID="{E7497958-A2F3-4E07-89CA-BF5916313158}" presName="cycle" presStyleCnt="0"/>
      <dgm:spPr/>
    </dgm:pt>
    <dgm:pt modelId="{475C81C4-1311-4DEC-BCE5-CFED877C6086}" type="pres">
      <dgm:prSet presAssocID="{763A2963-F9B6-4DDA-86D3-32F7C3614FD9}" presName="nodeFirstNode" presStyleLbl="node1" presStyleIdx="0" presStyleCnt="13" custScaleX="152658" custScaleY="181416" custRadScaleRad="90941" custRadScaleInc="5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1041F-D938-49F2-B315-1DD32E362AA6}" type="pres">
      <dgm:prSet presAssocID="{40F2B970-D484-4FE2-80AC-B1B439724AB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5A746C0-1E9A-46AF-B52E-7478D587EFA3}" type="pres">
      <dgm:prSet presAssocID="{94BD5CE5-8808-47ED-B210-3CD6299C9EDC}" presName="nodeFollowingNodes" presStyleLbl="node1" presStyleIdx="1" presStyleCnt="13" custScaleX="131322" custScaleY="151890" custRadScaleRad="112059" custRadScaleInc="37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79D79-274B-4A8A-8C36-0D8CC8B9E1CB}" type="pres">
      <dgm:prSet presAssocID="{E09FC37C-EA12-4B65-B70F-57E9091B1591}" presName="nodeFollowingNodes" presStyleLbl="node1" presStyleIdx="2" presStyleCnt="13" custScaleX="214023" custScaleY="171817" custRadScaleRad="121770" custRadScaleInc="29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6EC8D-AE4A-4BFB-81A4-8EE4A94D8C0D}" type="pres">
      <dgm:prSet presAssocID="{BC83E7FE-4ED1-449C-BF3E-0F8CC378997B}" presName="nodeFollowingNodes" presStyleLbl="node1" presStyleIdx="3" presStyleCnt="13" custScaleX="204686" custScaleY="119326" custRadScaleRad="109874" custRadScaleInc="2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3DED2-0FC2-45DC-AF5A-CB57A179D52D}" type="pres">
      <dgm:prSet presAssocID="{81990670-B276-46EE-984D-03CA49702C18}" presName="nodeFollowingNodes" presStyleLbl="node1" presStyleIdx="4" presStyleCnt="13" custScaleX="232803" custScaleY="161708" custRadScaleRad="114503" custRadScaleInc="-35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C15A0-859C-4D8E-B976-248D2C1C4134}" type="pres">
      <dgm:prSet presAssocID="{89DEC26D-1084-4656-A03E-8E71360F2951}" presName="nodeFollowingNodes" presStyleLbl="node1" presStyleIdx="5" presStyleCnt="13" custScaleX="227188" custScaleY="143811" custRadScaleRad="127630" custRadScaleInc="-80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BFD2E-DCFF-4AC3-9E3A-5165A3CE88D3}" type="pres">
      <dgm:prSet presAssocID="{BE74F3FD-C76F-44A6-9F18-2602A5254324}" presName="nodeFollowingNodes" presStyleLbl="node1" presStyleIdx="6" presStyleCnt="13" custScaleX="199656" custScaleY="178081" custRadScaleRad="109737" custRadScaleInc="-68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98A9D-46AC-4FF7-BD86-6CF0568C61BE}" type="pres">
      <dgm:prSet presAssocID="{D9026F95-3F5B-428A-99EE-D2D89F0A94D1}" presName="nodeFollowingNodes" presStyleLbl="node1" presStyleIdx="7" presStyleCnt="13" custScaleX="162979" custScaleY="193194" custRadScaleRad="108503" custRadScaleInc="10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D6D37-234E-4D62-8497-D484BBF83527}" type="pres">
      <dgm:prSet presAssocID="{EC5C6B9E-BC24-4D82-A1FF-3E76293F51A7}" presName="nodeFollowingNodes" presStyleLbl="node1" presStyleIdx="8" presStyleCnt="13" custScaleX="181490" custScaleY="155886" custRadScaleRad="112099" custRadScaleInc="40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3A10-7506-4797-ACFC-FDCBEA06A2A9}" type="pres">
      <dgm:prSet presAssocID="{5FCB9BC4-1FA5-425F-9968-CB2E9CABCB47}" presName="nodeFollowingNodes" presStyleLbl="node1" presStyleIdx="9" presStyleCnt="13" custScaleX="156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C5219-DFB2-4BFE-868E-9DC15F1FB829}" type="pres">
      <dgm:prSet presAssocID="{5C2DB685-D46F-4F88-9BB1-7AADCD56E61E}" presName="nodeFollowingNodes" presStyleLbl="node1" presStyleIdx="10" presStyleCnt="13" custScaleX="239797" custScaleY="211909" custRadScaleRad="105759" custRadScaleInc="-24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84A04-D3D3-4A18-ACC9-32584D7637BF}" type="pres">
      <dgm:prSet presAssocID="{DDC2AC9A-289D-474C-95D4-0C61593B0FD6}" presName="nodeFollowingNodes" presStyleLbl="node1" presStyleIdx="11" presStyleCnt="13" custScaleX="218114" custScaleY="207470" custRadScaleRad="113282" custRadScaleInc="-30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47296-610A-4C45-8088-2356B719A5FA}" type="pres">
      <dgm:prSet presAssocID="{C2719534-8080-40F7-8F6B-D17341F3DF35}" presName="nodeFollowingNodes" presStyleLbl="node1" presStyleIdx="12" presStyleCnt="13" custScaleX="203049" custScaleY="133522" custRadScaleRad="120107" custRadScaleInc="-52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934FA9-53D3-43E1-BC6E-D066ACFBAEA3}" srcId="{E7497958-A2F3-4E07-89CA-BF5916313158}" destId="{EC5C6B9E-BC24-4D82-A1FF-3E76293F51A7}" srcOrd="8" destOrd="0" parTransId="{C36BB59C-0297-4D18-9E03-8E2A6B68258C}" sibTransId="{50D6683E-3D42-4B9B-BDF4-118CFD26555E}"/>
    <dgm:cxn modelId="{E1371C2F-51FE-4A1A-B568-16C5C95A1C5C}" type="presOf" srcId="{EC5C6B9E-BC24-4D82-A1FF-3E76293F51A7}" destId="{133D6D37-234E-4D62-8497-D484BBF83527}" srcOrd="0" destOrd="0" presId="urn:microsoft.com/office/officeart/2005/8/layout/cycle3"/>
    <dgm:cxn modelId="{505F4288-AAAF-4D1F-BA14-01B99CC1E309}" srcId="{E7497958-A2F3-4E07-89CA-BF5916313158}" destId="{5FCB9BC4-1FA5-425F-9968-CB2E9CABCB47}" srcOrd="9" destOrd="0" parTransId="{1A750A40-2E29-4000-8C2D-38820381FC99}" sibTransId="{AAD1C856-00EF-433D-92FC-934ABE37BF94}"/>
    <dgm:cxn modelId="{1A25B0F8-B972-4CA6-B9D7-3B546E42CC31}" srcId="{E7497958-A2F3-4E07-89CA-BF5916313158}" destId="{89DEC26D-1084-4656-A03E-8E71360F2951}" srcOrd="5" destOrd="0" parTransId="{7A4182FC-8695-4F87-B298-652FC2C8ABB3}" sibTransId="{C865E148-E919-47C6-AA63-DC75CB2BE98F}"/>
    <dgm:cxn modelId="{0241FB34-F7D6-49BD-B3F7-155B0D449CD6}" srcId="{E7497958-A2F3-4E07-89CA-BF5916313158}" destId="{94BD5CE5-8808-47ED-B210-3CD6299C9EDC}" srcOrd="1" destOrd="0" parTransId="{E018C1F2-6B0D-495F-A3A6-66990EDA1DC0}" sibTransId="{6CCF2EAC-26FB-43A9-A87B-1B408FC0BFDB}"/>
    <dgm:cxn modelId="{E15BB356-FBA6-4002-9EE2-DAE911F470CD}" type="presOf" srcId="{94BD5CE5-8808-47ED-B210-3CD6299C9EDC}" destId="{E5A746C0-1E9A-46AF-B52E-7478D587EFA3}" srcOrd="0" destOrd="0" presId="urn:microsoft.com/office/officeart/2005/8/layout/cycle3"/>
    <dgm:cxn modelId="{0A1E0342-3348-45DC-9AF5-BA778AEC7471}" type="presOf" srcId="{DDC2AC9A-289D-474C-95D4-0C61593B0FD6}" destId="{BBE84A04-D3D3-4A18-ACC9-32584D7637BF}" srcOrd="0" destOrd="0" presId="urn:microsoft.com/office/officeart/2005/8/layout/cycle3"/>
    <dgm:cxn modelId="{69516E6A-05F9-4049-A3C5-214CD8B0B522}" type="presOf" srcId="{E7497958-A2F3-4E07-89CA-BF5916313158}" destId="{C2BA0BBD-1328-4A35-9CAA-B8640C2C46C1}" srcOrd="0" destOrd="0" presId="urn:microsoft.com/office/officeart/2005/8/layout/cycle3"/>
    <dgm:cxn modelId="{B1E3761E-0F29-4088-9C39-6A6880E899BF}" srcId="{E7497958-A2F3-4E07-89CA-BF5916313158}" destId="{E09FC37C-EA12-4B65-B70F-57E9091B1591}" srcOrd="2" destOrd="0" parTransId="{416C39DB-3746-453D-A2C8-135C6A045CFD}" sibTransId="{DC64B38C-EE51-41AD-8456-2B1BC6A39097}"/>
    <dgm:cxn modelId="{20E27D5D-FB71-445E-9A1C-449EFAF53D63}" srcId="{E7497958-A2F3-4E07-89CA-BF5916313158}" destId="{DDC2AC9A-289D-474C-95D4-0C61593B0FD6}" srcOrd="11" destOrd="0" parTransId="{6B3F4E68-2F21-4443-B7DD-49EAEC73DE08}" sibTransId="{9F545C99-61A8-493D-9037-6C79B9AFC8DF}"/>
    <dgm:cxn modelId="{7C0F733E-D6D2-4B97-9D0C-6F8BBF83B17E}" srcId="{E7497958-A2F3-4E07-89CA-BF5916313158}" destId="{C2719534-8080-40F7-8F6B-D17341F3DF35}" srcOrd="12" destOrd="0" parTransId="{385B2224-6CB0-4DF4-B26D-BC944E787948}" sibTransId="{5803A8AE-95A1-4DB7-803C-389C1D692958}"/>
    <dgm:cxn modelId="{499E1F21-3260-4FA5-882B-B7281C19FAC9}" srcId="{E7497958-A2F3-4E07-89CA-BF5916313158}" destId="{BC83E7FE-4ED1-449C-BF3E-0F8CC378997B}" srcOrd="3" destOrd="0" parTransId="{5A13C006-26FE-4865-B20D-54EBB1774DD4}" sibTransId="{9459BE14-A497-4A4D-ACEE-4A518172BB00}"/>
    <dgm:cxn modelId="{AD3B8C47-B482-4222-BC74-623BC5774079}" type="presOf" srcId="{5FCB9BC4-1FA5-425F-9968-CB2E9CABCB47}" destId="{1DBD3A10-7506-4797-ACFC-FDCBEA06A2A9}" srcOrd="0" destOrd="0" presId="urn:microsoft.com/office/officeart/2005/8/layout/cycle3"/>
    <dgm:cxn modelId="{F5F8E093-754E-434F-A4C7-7A1721388C68}" type="presOf" srcId="{D9026F95-3F5B-428A-99EE-D2D89F0A94D1}" destId="{29898A9D-46AC-4FF7-BD86-6CF0568C61BE}" srcOrd="0" destOrd="0" presId="urn:microsoft.com/office/officeart/2005/8/layout/cycle3"/>
    <dgm:cxn modelId="{C5302973-525E-476C-96AD-06E41A676DDF}" srcId="{E7497958-A2F3-4E07-89CA-BF5916313158}" destId="{81990670-B276-46EE-984D-03CA49702C18}" srcOrd="4" destOrd="0" parTransId="{57952B34-9E8E-406C-A4CA-3C3689EED7B7}" sibTransId="{546467F8-5ECB-45CC-8931-2CEBB95E2BC0}"/>
    <dgm:cxn modelId="{FC74C9DB-1913-45B0-8812-0838DCB5EB12}" srcId="{E7497958-A2F3-4E07-89CA-BF5916313158}" destId="{D9026F95-3F5B-428A-99EE-D2D89F0A94D1}" srcOrd="7" destOrd="0" parTransId="{E424EA07-3EDC-4374-8CC5-3CA3BCE5098A}" sibTransId="{F00C0D98-BF78-4491-B58F-E5CBCF8A5212}"/>
    <dgm:cxn modelId="{D78A05AF-A6D3-4057-8D0B-2970131EDA3B}" srcId="{E7497958-A2F3-4E07-89CA-BF5916313158}" destId="{BE74F3FD-C76F-44A6-9F18-2602A5254324}" srcOrd="6" destOrd="0" parTransId="{A6CFD136-2234-49DB-B75F-B272EA93B1FD}" sibTransId="{796E8B3E-B13B-4995-9555-CB7711CAE0F5}"/>
    <dgm:cxn modelId="{80A7E36C-77AC-44CF-A2C6-D6F8F7924A68}" srcId="{E7497958-A2F3-4E07-89CA-BF5916313158}" destId="{5C2DB685-D46F-4F88-9BB1-7AADCD56E61E}" srcOrd="10" destOrd="0" parTransId="{A67E3E66-39A0-43E5-B239-80046E90A449}" sibTransId="{E7F1027C-439B-4A4E-AE3F-98BFEABA3AEE}"/>
    <dgm:cxn modelId="{53BCB32A-4932-4547-A927-2300CA3523B1}" type="presOf" srcId="{81990670-B276-46EE-984D-03CA49702C18}" destId="{E8A3DED2-0FC2-45DC-AF5A-CB57A179D52D}" srcOrd="0" destOrd="0" presId="urn:microsoft.com/office/officeart/2005/8/layout/cycle3"/>
    <dgm:cxn modelId="{54B4B7DC-1845-429F-8CDF-3AB8D56597C5}" type="presOf" srcId="{BE74F3FD-C76F-44A6-9F18-2602A5254324}" destId="{3DFBFD2E-DCFF-4AC3-9E3A-5165A3CE88D3}" srcOrd="0" destOrd="0" presId="urn:microsoft.com/office/officeart/2005/8/layout/cycle3"/>
    <dgm:cxn modelId="{1016CF0E-C93A-461D-AADC-079F8EBC306C}" type="presOf" srcId="{C2719534-8080-40F7-8F6B-D17341F3DF35}" destId="{3F947296-610A-4C45-8088-2356B719A5FA}" srcOrd="0" destOrd="0" presId="urn:microsoft.com/office/officeart/2005/8/layout/cycle3"/>
    <dgm:cxn modelId="{AAF01889-603E-441A-8D5A-A32CEC4344A4}" srcId="{E7497958-A2F3-4E07-89CA-BF5916313158}" destId="{763A2963-F9B6-4DDA-86D3-32F7C3614FD9}" srcOrd="0" destOrd="0" parTransId="{C89489F0-CC35-4F62-A1E0-AE15C409575F}" sibTransId="{40F2B970-D484-4FE2-80AC-B1B439724AB2}"/>
    <dgm:cxn modelId="{93399FB6-1EBB-47D1-BCE3-0288A5DE0F3B}" type="presOf" srcId="{89DEC26D-1084-4656-A03E-8E71360F2951}" destId="{444C15A0-859C-4D8E-B976-248D2C1C4134}" srcOrd="0" destOrd="0" presId="urn:microsoft.com/office/officeart/2005/8/layout/cycle3"/>
    <dgm:cxn modelId="{8667C7EB-D8BA-455B-A9A3-433318FDAD81}" type="presOf" srcId="{40F2B970-D484-4FE2-80AC-B1B439724AB2}" destId="{48A1041F-D938-49F2-B315-1DD32E362AA6}" srcOrd="0" destOrd="0" presId="urn:microsoft.com/office/officeart/2005/8/layout/cycle3"/>
    <dgm:cxn modelId="{FF563D5C-ACC8-4F2E-8132-3AB27E691D29}" type="presOf" srcId="{E09FC37C-EA12-4B65-B70F-57E9091B1591}" destId="{73579D79-274B-4A8A-8C36-0D8CC8B9E1CB}" srcOrd="0" destOrd="0" presId="urn:microsoft.com/office/officeart/2005/8/layout/cycle3"/>
    <dgm:cxn modelId="{C4072A72-98F2-40AA-838B-4DBA385D6FCA}" type="presOf" srcId="{5C2DB685-D46F-4F88-9BB1-7AADCD56E61E}" destId="{689C5219-DFB2-4BFE-868E-9DC15F1FB829}" srcOrd="0" destOrd="0" presId="urn:microsoft.com/office/officeart/2005/8/layout/cycle3"/>
    <dgm:cxn modelId="{D38072F0-DDA7-4267-B5A6-46CB27AB584E}" type="presOf" srcId="{763A2963-F9B6-4DDA-86D3-32F7C3614FD9}" destId="{475C81C4-1311-4DEC-BCE5-CFED877C6086}" srcOrd="0" destOrd="0" presId="urn:microsoft.com/office/officeart/2005/8/layout/cycle3"/>
    <dgm:cxn modelId="{DDE41C32-2D48-4616-A827-3834E69345DC}" type="presOf" srcId="{BC83E7FE-4ED1-449C-BF3E-0F8CC378997B}" destId="{7E66EC8D-AE4A-4BFB-81A4-8EE4A94D8C0D}" srcOrd="0" destOrd="0" presId="urn:microsoft.com/office/officeart/2005/8/layout/cycle3"/>
    <dgm:cxn modelId="{0A068685-9300-4241-BA5E-42604875D0A4}" type="presParOf" srcId="{C2BA0BBD-1328-4A35-9CAA-B8640C2C46C1}" destId="{F863C808-54EF-4702-A38C-F589933BA743}" srcOrd="0" destOrd="0" presId="urn:microsoft.com/office/officeart/2005/8/layout/cycle3"/>
    <dgm:cxn modelId="{49AB63E7-46DC-4ECE-9223-C85709BB9CF1}" type="presParOf" srcId="{F863C808-54EF-4702-A38C-F589933BA743}" destId="{475C81C4-1311-4DEC-BCE5-CFED877C6086}" srcOrd="0" destOrd="0" presId="urn:microsoft.com/office/officeart/2005/8/layout/cycle3"/>
    <dgm:cxn modelId="{9C30EC6F-9235-4109-B491-A0662AE00F41}" type="presParOf" srcId="{F863C808-54EF-4702-A38C-F589933BA743}" destId="{48A1041F-D938-49F2-B315-1DD32E362AA6}" srcOrd="1" destOrd="0" presId="urn:microsoft.com/office/officeart/2005/8/layout/cycle3"/>
    <dgm:cxn modelId="{136BE683-5F61-47D4-8CB6-1510958A7B8F}" type="presParOf" srcId="{F863C808-54EF-4702-A38C-F589933BA743}" destId="{E5A746C0-1E9A-46AF-B52E-7478D587EFA3}" srcOrd="2" destOrd="0" presId="urn:microsoft.com/office/officeart/2005/8/layout/cycle3"/>
    <dgm:cxn modelId="{343259C3-B81B-4208-B63A-DF36E9BF0AF1}" type="presParOf" srcId="{F863C808-54EF-4702-A38C-F589933BA743}" destId="{73579D79-274B-4A8A-8C36-0D8CC8B9E1CB}" srcOrd="3" destOrd="0" presId="urn:microsoft.com/office/officeart/2005/8/layout/cycle3"/>
    <dgm:cxn modelId="{DEE37F2E-83D5-4D9D-97C2-B7A4B3A72098}" type="presParOf" srcId="{F863C808-54EF-4702-A38C-F589933BA743}" destId="{7E66EC8D-AE4A-4BFB-81A4-8EE4A94D8C0D}" srcOrd="4" destOrd="0" presId="urn:microsoft.com/office/officeart/2005/8/layout/cycle3"/>
    <dgm:cxn modelId="{D79D852F-5635-4830-BF43-43D7FADC5C17}" type="presParOf" srcId="{F863C808-54EF-4702-A38C-F589933BA743}" destId="{E8A3DED2-0FC2-45DC-AF5A-CB57A179D52D}" srcOrd="5" destOrd="0" presId="urn:microsoft.com/office/officeart/2005/8/layout/cycle3"/>
    <dgm:cxn modelId="{79D6F56C-D7B6-4FC6-A7E1-E7EA96E8D0A0}" type="presParOf" srcId="{F863C808-54EF-4702-A38C-F589933BA743}" destId="{444C15A0-859C-4D8E-B976-248D2C1C4134}" srcOrd="6" destOrd="0" presId="urn:microsoft.com/office/officeart/2005/8/layout/cycle3"/>
    <dgm:cxn modelId="{91D93718-CC97-47B1-987B-CDD6D8193225}" type="presParOf" srcId="{F863C808-54EF-4702-A38C-F589933BA743}" destId="{3DFBFD2E-DCFF-4AC3-9E3A-5165A3CE88D3}" srcOrd="7" destOrd="0" presId="urn:microsoft.com/office/officeart/2005/8/layout/cycle3"/>
    <dgm:cxn modelId="{3C070746-24DD-4804-BAAB-90B257DB9E9A}" type="presParOf" srcId="{F863C808-54EF-4702-A38C-F589933BA743}" destId="{29898A9D-46AC-4FF7-BD86-6CF0568C61BE}" srcOrd="8" destOrd="0" presId="urn:microsoft.com/office/officeart/2005/8/layout/cycle3"/>
    <dgm:cxn modelId="{B0345D61-81C7-408C-B171-DA62E80757B7}" type="presParOf" srcId="{F863C808-54EF-4702-A38C-F589933BA743}" destId="{133D6D37-234E-4D62-8497-D484BBF83527}" srcOrd="9" destOrd="0" presId="urn:microsoft.com/office/officeart/2005/8/layout/cycle3"/>
    <dgm:cxn modelId="{D3FE10D5-15A3-4869-8271-CC1D0C5B4616}" type="presParOf" srcId="{F863C808-54EF-4702-A38C-F589933BA743}" destId="{1DBD3A10-7506-4797-ACFC-FDCBEA06A2A9}" srcOrd="10" destOrd="0" presId="urn:microsoft.com/office/officeart/2005/8/layout/cycle3"/>
    <dgm:cxn modelId="{14BD3E5B-C6EB-4C36-A8F8-B0C53A657F61}" type="presParOf" srcId="{F863C808-54EF-4702-A38C-F589933BA743}" destId="{689C5219-DFB2-4BFE-868E-9DC15F1FB829}" srcOrd="11" destOrd="0" presId="urn:microsoft.com/office/officeart/2005/8/layout/cycle3"/>
    <dgm:cxn modelId="{82B4C7A8-0D53-4516-B3AE-A8712E224EEB}" type="presParOf" srcId="{F863C808-54EF-4702-A38C-F589933BA743}" destId="{BBE84A04-D3D3-4A18-ACC9-32584D7637BF}" srcOrd="12" destOrd="0" presId="urn:microsoft.com/office/officeart/2005/8/layout/cycle3"/>
    <dgm:cxn modelId="{D647B13A-CAF8-4D57-B72B-52BB893379D0}" type="presParOf" srcId="{F863C808-54EF-4702-A38C-F589933BA743}" destId="{3F947296-610A-4C45-8088-2356B719A5FA}" srcOrd="1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90FDB-6193-4BCE-8489-977E5534E9EE}">
      <dsp:nvSpPr>
        <dsp:cNvPr id="0" name=""/>
        <dsp:cNvSpPr/>
      </dsp:nvSpPr>
      <dsp:spPr>
        <a:xfrm>
          <a:off x="3242547" y="2137507"/>
          <a:ext cx="2264080" cy="21599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Школа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Сеть школ</a:t>
          </a:r>
          <a:endParaRPr lang="ru-RU" sz="2400" b="1" kern="1200" dirty="0"/>
        </a:p>
      </dsp:txBody>
      <dsp:txXfrm>
        <a:off x="3574114" y="2453823"/>
        <a:ext cx="1600946" cy="1527306"/>
      </dsp:txXfrm>
    </dsp:sp>
    <dsp:sp modelId="{7A31BF10-284C-4267-BC0D-7EFF18A68E61}">
      <dsp:nvSpPr>
        <dsp:cNvPr id="0" name=""/>
        <dsp:cNvSpPr/>
      </dsp:nvSpPr>
      <dsp:spPr>
        <a:xfrm rot="16200000">
          <a:off x="4254683" y="1628399"/>
          <a:ext cx="239809" cy="5793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290655" y="1780235"/>
        <a:ext cx="167866" cy="347590"/>
      </dsp:txXfrm>
    </dsp:sp>
    <dsp:sp modelId="{AAF1FE67-AE0F-4123-94F3-E2D941B5E009}">
      <dsp:nvSpPr>
        <dsp:cNvPr id="0" name=""/>
        <dsp:cNvSpPr/>
      </dsp:nvSpPr>
      <dsp:spPr>
        <a:xfrm>
          <a:off x="3430596" y="-18841"/>
          <a:ext cx="1887982" cy="17038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Органы  власти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депутаты</a:t>
          </a:r>
          <a:endParaRPr lang="ru-RU" sz="2000" kern="1200" dirty="0"/>
        </a:p>
      </dsp:txBody>
      <dsp:txXfrm>
        <a:off x="3707085" y="230686"/>
        <a:ext cx="1335004" cy="1204824"/>
      </dsp:txXfrm>
    </dsp:sp>
    <dsp:sp modelId="{4B4CC739-8E35-44CA-8ACB-A2D828D9CC02}">
      <dsp:nvSpPr>
        <dsp:cNvPr id="0" name=""/>
        <dsp:cNvSpPr/>
      </dsp:nvSpPr>
      <dsp:spPr>
        <a:xfrm rot="405">
          <a:off x="5564754" y="2927965"/>
          <a:ext cx="140033" cy="5793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564754" y="3043827"/>
        <a:ext cx="98023" cy="347590"/>
      </dsp:txXfrm>
    </dsp:sp>
    <dsp:sp modelId="{4A642858-405C-4C86-8F56-2DC2CDA2C0F3}">
      <dsp:nvSpPr>
        <dsp:cNvPr id="0" name=""/>
        <dsp:cNvSpPr/>
      </dsp:nvSpPr>
      <dsp:spPr>
        <a:xfrm>
          <a:off x="5770842" y="2065506"/>
          <a:ext cx="2504292" cy="2304564"/>
        </a:xfrm>
        <a:prstGeom prst="ellipse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00"/>
              </a:solidFill>
            </a:rPr>
            <a:t>Общественные</a:t>
          </a:r>
          <a:r>
            <a:rPr lang="ru-RU" sz="1800" b="1" kern="1200" dirty="0" smtClean="0"/>
            <a:t> </a:t>
          </a:r>
          <a:r>
            <a:rPr lang="ru-RU" sz="1800" b="1" kern="1200" dirty="0" smtClean="0">
              <a:solidFill>
                <a:srgbClr val="FFFF00"/>
              </a:solidFill>
            </a:rPr>
            <a:t>организации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6137587" y="2403002"/>
        <a:ext cx="1770802" cy="1629572"/>
      </dsp:txXfrm>
    </dsp:sp>
    <dsp:sp modelId="{D5BD377B-F5D0-4438-B3F9-3419DEF78F21}">
      <dsp:nvSpPr>
        <dsp:cNvPr id="0" name=""/>
        <dsp:cNvSpPr/>
      </dsp:nvSpPr>
      <dsp:spPr>
        <a:xfrm rot="5400000">
          <a:off x="4266890" y="4204893"/>
          <a:ext cx="215395" cy="5793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299199" y="4288448"/>
        <a:ext cx="150777" cy="347590"/>
      </dsp:txXfrm>
    </dsp:sp>
    <dsp:sp modelId="{1C3B2BBE-522E-4889-8E88-6FFAE24C8AB1}">
      <dsp:nvSpPr>
        <dsp:cNvPr id="0" name=""/>
        <dsp:cNvSpPr/>
      </dsp:nvSpPr>
      <dsp:spPr>
        <a:xfrm>
          <a:off x="3014330" y="4703852"/>
          <a:ext cx="2720515" cy="1796007"/>
        </a:xfrm>
        <a:prstGeom prst="ellipse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учреждения</a:t>
          </a:r>
          <a:endParaRPr lang="ru-RU" sz="2000" kern="1200" dirty="0"/>
        </a:p>
      </dsp:txBody>
      <dsp:txXfrm>
        <a:off x="3412740" y="4966871"/>
        <a:ext cx="1923695" cy="1269969"/>
      </dsp:txXfrm>
    </dsp:sp>
    <dsp:sp modelId="{D2389A2F-B195-4405-AC47-899314B52975}">
      <dsp:nvSpPr>
        <dsp:cNvPr id="0" name=""/>
        <dsp:cNvSpPr/>
      </dsp:nvSpPr>
      <dsp:spPr>
        <a:xfrm rot="10800000">
          <a:off x="3005536" y="2927817"/>
          <a:ext cx="167487" cy="5793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3055782" y="3043681"/>
        <a:ext cx="117241" cy="347590"/>
      </dsp:txXfrm>
    </dsp:sp>
    <dsp:sp modelId="{36F7DB90-5698-489D-B1D3-B71FF00047CB}">
      <dsp:nvSpPr>
        <dsp:cNvPr id="0" name=""/>
        <dsp:cNvSpPr/>
      </dsp:nvSpPr>
      <dsp:spPr>
        <a:xfrm>
          <a:off x="349825" y="2137507"/>
          <a:ext cx="2576707" cy="2159938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Дополнительное</a:t>
          </a:r>
          <a:r>
            <a:rPr lang="ru-RU" sz="1800" b="1" kern="1200" dirty="0" smtClean="0"/>
            <a:t> образование</a:t>
          </a:r>
          <a:endParaRPr lang="ru-RU" sz="1800" b="1" kern="1200" dirty="0"/>
        </a:p>
      </dsp:txBody>
      <dsp:txXfrm>
        <a:off x="727175" y="2453823"/>
        <a:ext cx="1822007" cy="1527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1041F-D938-49F2-B315-1DD32E362AA6}">
      <dsp:nvSpPr>
        <dsp:cNvPr id="0" name=""/>
        <dsp:cNvSpPr/>
      </dsp:nvSpPr>
      <dsp:spPr>
        <a:xfrm>
          <a:off x="1762893" y="24193"/>
          <a:ext cx="6971621" cy="6971621"/>
        </a:xfrm>
        <a:prstGeom prst="circularArrow">
          <a:avLst>
            <a:gd name="adj1" fmla="val 5544"/>
            <a:gd name="adj2" fmla="val 330680"/>
            <a:gd name="adj3" fmla="val 14674866"/>
            <a:gd name="adj4" fmla="val 1685972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C81C4-1311-4DEC-BCE5-CFED877C6086}">
      <dsp:nvSpPr>
        <dsp:cNvPr id="0" name=""/>
        <dsp:cNvSpPr/>
      </dsp:nvSpPr>
      <dsp:spPr>
        <a:xfrm>
          <a:off x="4286836" y="1"/>
          <a:ext cx="1923734" cy="11430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общих принципов, мотивов сетевого взаимодействия</a:t>
          </a:r>
        </a:p>
      </dsp:txBody>
      <dsp:txXfrm>
        <a:off x="4342636" y="55801"/>
        <a:ext cx="1812134" cy="1031465"/>
      </dsp:txXfrm>
    </dsp:sp>
    <dsp:sp modelId="{E5A746C0-1E9A-46AF-B52E-7478D587EFA3}">
      <dsp:nvSpPr>
        <dsp:cNvPr id="0" name=""/>
        <dsp:cNvSpPr/>
      </dsp:nvSpPr>
      <dsp:spPr>
        <a:xfrm>
          <a:off x="6368724" y="145015"/>
          <a:ext cx="1654866" cy="9570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Формирование нормативной базы, подписание договора</a:t>
          </a:r>
        </a:p>
      </dsp:txBody>
      <dsp:txXfrm>
        <a:off x="6415442" y="191733"/>
        <a:ext cx="1561430" cy="863592"/>
      </dsp:txXfrm>
    </dsp:sp>
    <dsp:sp modelId="{73579D79-274B-4A8A-8C36-0D8CC8B9E1CB}">
      <dsp:nvSpPr>
        <dsp:cNvPr id="0" name=""/>
        <dsp:cNvSpPr/>
      </dsp:nvSpPr>
      <dsp:spPr>
        <a:xfrm>
          <a:off x="7056760" y="1092432"/>
          <a:ext cx="2697031" cy="108258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Экспертный семинар для педагогов и руководителей работ</a:t>
          </a:r>
        </a:p>
      </dsp:txBody>
      <dsp:txXfrm>
        <a:off x="7109607" y="1145279"/>
        <a:ext cx="2591337" cy="976890"/>
      </dsp:txXfrm>
    </dsp:sp>
    <dsp:sp modelId="{7E66EC8D-AE4A-4BFB-81A4-8EE4A94D8C0D}">
      <dsp:nvSpPr>
        <dsp:cNvPr id="0" name=""/>
        <dsp:cNvSpPr/>
      </dsp:nvSpPr>
      <dsp:spPr>
        <a:xfrm>
          <a:off x="7135264" y="2539990"/>
          <a:ext cx="2579370" cy="7518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Входное анкетирование обучающихся</a:t>
          </a:r>
        </a:p>
      </dsp:txBody>
      <dsp:txXfrm>
        <a:off x="7171966" y="2576692"/>
        <a:ext cx="2505966" cy="678445"/>
      </dsp:txXfrm>
    </dsp:sp>
    <dsp:sp modelId="{E8A3DED2-0FC2-45DC-AF5A-CB57A179D52D}">
      <dsp:nvSpPr>
        <dsp:cNvPr id="0" name=""/>
        <dsp:cNvSpPr/>
      </dsp:nvSpPr>
      <dsp:spPr>
        <a:xfrm>
          <a:off x="7046597" y="3445966"/>
          <a:ext cx="2933689" cy="101888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Стартовый мотивационный семинар для обучающихся</a:t>
          </a:r>
        </a:p>
      </dsp:txBody>
      <dsp:txXfrm>
        <a:off x="7096335" y="3495704"/>
        <a:ext cx="2834213" cy="919413"/>
      </dsp:txXfrm>
    </dsp:sp>
    <dsp:sp modelId="{444C15A0-859C-4D8E-B976-248D2C1C4134}">
      <dsp:nvSpPr>
        <dsp:cNvPr id="0" name=""/>
        <dsp:cNvSpPr/>
      </dsp:nvSpPr>
      <dsp:spPr>
        <a:xfrm>
          <a:off x="7101986" y="4593037"/>
          <a:ext cx="2862931" cy="9061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Подготовка и защита темы исследовательской работы</a:t>
          </a:r>
        </a:p>
      </dsp:txBody>
      <dsp:txXfrm>
        <a:off x="7146219" y="4637270"/>
        <a:ext cx="2774465" cy="817658"/>
      </dsp:txXfrm>
    </dsp:sp>
    <dsp:sp modelId="{3DFBFD2E-DCFF-4AC3-9E3A-5165A3CE88D3}">
      <dsp:nvSpPr>
        <dsp:cNvPr id="0" name=""/>
        <dsp:cNvSpPr/>
      </dsp:nvSpPr>
      <dsp:spPr>
        <a:xfrm>
          <a:off x="5617718" y="5499247"/>
          <a:ext cx="2515984" cy="1122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и защита развернутой аннотации литературных источников</a:t>
          </a:r>
        </a:p>
      </dsp:txBody>
      <dsp:txXfrm>
        <a:off x="5672492" y="5554021"/>
        <a:ext cx="2406436" cy="1012504"/>
      </dsp:txXfrm>
    </dsp:sp>
    <dsp:sp modelId="{29898A9D-46AC-4FF7-BD86-6CF0568C61BE}">
      <dsp:nvSpPr>
        <dsp:cNvPr id="0" name=""/>
        <dsp:cNvSpPr/>
      </dsp:nvSpPr>
      <dsp:spPr>
        <a:xfrm>
          <a:off x="3234056" y="5552210"/>
          <a:ext cx="2053795" cy="121727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Подготовка и защита синопсиса</a:t>
          </a:r>
        </a:p>
      </dsp:txBody>
      <dsp:txXfrm>
        <a:off x="3293479" y="5611633"/>
        <a:ext cx="1934949" cy="1098430"/>
      </dsp:txXfrm>
    </dsp:sp>
    <dsp:sp modelId="{133D6D37-234E-4D62-8497-D484BBF83527}">
      <dsp:nvSpPr>
        <dsp:cNvPr id="0" name=""/>
        <dsp:cNvSpPr/>
      </dsp:nvSpPr>
      <dsp:spPr>
        <a:xfrm>
          <a:off x="1408360" y="4834874"/>
          <a:ext cx="2287063" cy="98220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Рефлексивный семинар педагогов и руководителей</a:t>
          </a:r>
        </a:p>
      </dsp:txBody>
      <dsp:txXfrm>
        <a:off x="1456307" y="4882821"/>
        <a:ext cx="2191169" cy="886312"/>
      </dsp:txXfrm>
    </dsp:sp>
    <dsp:sp modelId="{1DBD3A10-7506-4797-ACFC-FDCBEA06A2A9}">
      <dsp:nvSpPr>
        <dsp:cNvPr id="0" name=""/>
        <dsp:cNvSpPr/>
      </dsp:nvSpPr>
      <dsp:spPr>
        <a:xfrm>
          <a:off x="1409994" y="4013455"/>
          <a:ext cx="1976736" cy="6300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Сбор и обработка данных</a:t>
          </a:r>
        </a:p>
      </dsp:txBody>
      <dsp:txXfrm>
        <a:off x="1440752" y="4044213"/>
        <a:ext cx="1915220" cy="568563"/>
      </dsp:txXfrm>
    </dsp:sp>
    <dsp:sp modelId="{689C5219-DFB2-4BFE-868E-9DC15F1FB829}">
      <dsp:nvSpPr>
        <dsp:cNvPr id="0" name=""/>
        <dsp:cNvSpPr/>
      </dsp:nvSpPr>
      <dsp:spPr>
        <a:xfrm>
          <a:off x="523188" y="2576355"/>
          <a:ext cx="3021825" cy="133519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Подготовка и итоговая защита результатов работы на сетевой конференции (участники следующего года выступают экспертами</a:t>
          </a:r>
          <a:r>
            <a:rPr lang="ru-RU" sz="1400" kern="1200" dirty="0"/>
            <a:t>) </a:t>
          </a:r>
        </a:p>
      </dsp:txBody>
      <dsp:txXfrm>
        <a:off x="588367" y="2641534"/>
        <a:ext cx="2891467" cy="1204837"/>
      </dsp:txXfrm>
    </dsp:sp>
    <dsp:sp modelId="{BBE84A04-D3D3-4A18-ACC9-32584D7637BF}">
      <dsp:nvSpPr>
        <dsp:cNvPr id="0" name=""/>
        <dsp:cNvSpPr/>
      </dsp:nvSpPr>
      <dsp:spPr>
        <a:xfrm>
          <a:off x="798353" y="1100990"/>
          <a:ext cx="2748584" cy="1307226"/>
        </a:xfrm>
        <a:prstGeom prst="roundRect">
          <a:avLst/>
        </a:pr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Итоговое анкетирование обучающихся и оценка продуктов их исследовательской деятельности</a:t>
          </a:r>
        </a:p>
      </dsp:txBody>
      <dsp:txXfrm>
        <a:off x="862167" y="1164804"/>
        <a:ext cx="2620956" cy="1179598"/>
      </dsp:txXfrm>
    </dsp:sp>
    <dsp:sp modelId="{3F947296-610A-4C45-8088-2356B719A5FA}">
      <dsp:nvSpPr>
        <dsp:cNvPr id="0" name=""/>
        <dsp:cNvSpPr/>
      </dsp:nvSpPr>
      <dsp:spPr>
        <a:xfrm>
          <a:off x="1545344" y="168168"/>
          <a:ext cx="2558741" cy="84129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Рефлексивный семинар педагогов и руководителей </a:t>
          </a:r>
        </a:p>
      </dsp:txBody>
      <dsp:txXfrm>
        <a:off x="1586413" y="209237"/>
        <a:ext cx="2476603" cy="759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9273F-9A05-4B60-8199-3ED9868E43CD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344FA-86BC-4CD4-9854-B4C934001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7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Расположение школы </a:t>
            </a: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4EB47-A48F-4FD5-BA6E-712DF43922E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251;g373e840541_2_183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1" name="Google Shape;252;g373e840541_2_18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38008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3D4FD-094E-4AE1-8A01-1522F3EC6E0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7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AFB9D18F-692A-4DF8-9ECD-9D2FFE104F58}" type="slidenum">
              <a:rPr lang="ru-RU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2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Экспертиза, а не сравнение</a:t>
            </a:r>
          </a:p>
          <a:p>
            <a:r>
              <a:rPr lang="ru-RU" dirty="0" smtClean="0"/>
              <a:t>Поддержка и поиск </a:t>
            </a:r>
          </a:p>
          <a:p>
            <a:r>
              <a:rPr lang="ru-RU" dirty="0" smtClean="0"/>
              <a:t>Значительное позитивное событие</a:t>
            </a:r>
          </a:p>
          <a:p>
            <a:r>
              <a:rPr lang="ru-RU" dirty="0" smtClean="0"/>
              <a:t>Участие во взаимной экспертизе </a:t>
            </a:r>
          </a:p>
          <a:p>
            <a:r>
              <a:rPr lang="ru-RU" dirty="0" smtClean="0"/>
              <a:t>Рефлексия своей деятельности</a:t>
            </a:r>
          </a:p>
          <a:p>
            <a:r>
              <a:rPr lang="ru-RU" dirty="0" smtClean="0"/>
              <a:t>TED формат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344FA-86BC-4CD4-9854-B4C934001C8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2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fld id="{CE4D159A-C5A0-473E-8FAD-56E20DC2FED4}" type="datetimeFigureOut">
              <a:rPr lang="ru-RU" smtClean="0"/>
              <a:pPr>
                <a:defRPr/>
              </a:pPr>
              <a:t>03.11.2021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C02A1A-34DB-46FA-81F1-B6A15C9F5EFF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4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4DF34-ECAF-47EF-A996-B53CDC72F4A2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B90F8-766F-4AA5-8CA5-1B2EB3343475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189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89517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57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738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024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F97D5F-ADD7-412C-90F4-7E920C55A4CE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214604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1D488E6-9F65-4ED5-B8C4-660B84CE208C}" type="slidenum">
              <a:rPr lang="ru-RU" smtClean="0">
                <a:solidFill>
                  <a:srgbClr val="766F5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74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830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402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391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6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274639"/>
            <a:ext cx="2514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39"/>
            <a:ext cx="7340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B7C5-2AED-49F1-B590-2DB78D3A29BC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77440C-DA8C-4684-B523-DF4499138BEB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039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36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282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074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77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919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485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95182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74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808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25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762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51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03.11.2021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277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DC48C6-19F4-42F6-A661-0A7A937ED876}" type="slidenum">
              <a:rPr lang="ru-RU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052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248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438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5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776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0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641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6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131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292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536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446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797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1677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945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928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165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6354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F97D5F-ADD7-412C-90F4-7E920C55A4CE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07662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371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1D488E6-9F65-4ED5-B8C4-660B84CE208C}" type="slidenum">
              <a:rPr lang="ru-RU" smtClean="0">
                <a:solidFill>
                  <a:srgbClr val="766F5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167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373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9344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2710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015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03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575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400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674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21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265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569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71123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0565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7590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917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127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982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F97D5F-ADD7-412C-90F4-7E920C55A4CE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1135290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1D488E6-9F65-4ED5-B8C4-660B84CE208C}" type="slidenum">
              <a:rPr lang="ru-RU" smtClean="0">
                <a:solidFill>
                  <a:srgbClr val="766F5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780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43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969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7093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4203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835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644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372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754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284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08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59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89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014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410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0245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77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2130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9259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F97D5F-ADD7-412C-90F4-7E920C55A4CE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7756218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1D488E6-9F65-4ED5-B8C4-660B84CE208C}" type="slidenum">
              <a:rPr lang="ru-RU" smtClean="0">
                <a:solidFill>
                  <a:srgbClr val="766F5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961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153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162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2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574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0185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349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574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0785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377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829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8312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47624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6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4394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264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55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708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10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dholdsobjek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4234" y="836614"/>
            <a:ext cx="7103533" cy="7969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212417" y="2133601"/>
            <a:ext cx="5384800" cy="3992563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F97D5F-ADD7-412C-90F4-7E920C55A4CE}" type="slidenum">
              <a:rPr lang="en-GB" altLang="ru-RU" smtClean="0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223503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1D488E6-9F65-4ED5-B8C4-660B84CE208C}" type="slidenum">
              <a:rPr lang="ru-RU" smtClean="0">
                <a:solidFill>
                  <a:srgbClr val="766F54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6F54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4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4769E-FA50-4CDF-8C4F-8A4B743C12DE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E8AF2E-B69E-4234-B52B-DC58A2B92AA5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19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9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593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80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199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6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83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00C19F-BFF8-4F64-A484-07E9999A6D8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82A6D-5BCB-407D-A20A-0945675CF56F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75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D26476-C5FE-4B5C-832F-7D701C9001C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F33A99-7B66-49B4-BCA3-B0F32F90846E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18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86EF49-BB3B-473E-BF60-2566F14939C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7DCE35A-F89C-454A-A082-5DEC311E3AB4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58B47-4984-4DAB-A3BC-B8150FAB57A7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7BC32-1CDC-4065-BA93-DFA7274E7B64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07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A192DF-8829-4093-8323-58CD5730FDB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9850C5-D439-4D64-AB12-DA92EC9FAC96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7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A526B6-3694-478F-A16C-7DE4606A802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A6C919F-F10F-4DD9-BAF1-2A96636F1C17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77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743E22-FF54-4427-81D3-50A08D6A595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C286F-FC7F-4B4B-AC2A-7A5E3856F71D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76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A955B3-C078-488A-A521-413518D16BA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9F3996-F7AF-40A4-AA04-118B688EFF78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56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E1802A-583B-4933-A572-BFF280FA2F6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33BE9B9-1CED-4A0C-947B-5255220DED49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17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30209-89A7-4171-8C11-D2E50A2C236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98C1A66-5B0E-414A-9496-A25C0D65D47C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94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CA98DD-B9B5-4892-94F0-A201139B6C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7CBAE-B277-45FF-AD36-3E5A6C2B5960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46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45C7DA-B5FD-4203-9E53-5B1B60F02498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E46419-AD76-47A5-9E6D-BB423A1D9023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05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1389F6-836B-4D08-9EFA-0B4823393BF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0772442-4802-4A31-8349-026F3D3D43E6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74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34135F-A420-4495-9699-6133A0A0539A}" type="slidenum">
              <a:rPr lang="ru-RU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3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1"/>
            <a:ext cx="492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4800" y="1600201"/>
            <a:ext cx="492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018ED-20DA-4101-AB01-09DC531ADCBE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35CF9-DE85-4EEC-8C30-E2AD5D0B0579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49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254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0199C9-D023-46D7-8BDE-4265ECEA93DD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68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254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639EA2D-FCE7-493C-8EC4-BFF3359BAA0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48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D26476-C5FE-4B5C-832F-7D701C9001C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F33A99-7B66-49B4-BCA3-B0F32F90846E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68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86EF49-BB3B-473E-BF60-2566F14939C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7DCE35A-F89C-454A-A082-5DEC311E3AB4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36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A192DF-8829-4093-8323-58CD5730FDB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9850C5-D439-4D64-AB12-DA92EC9FAC96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73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A526B6-3694-478F-A16C-7DE4606A802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A6C919F-F10F-4DD9-BAF1-2A96636F1C17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73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743E22-FF54-4427-81D3-50A08D6A595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C286F-FC7F-4B4B-AC2A-7A5E3856F71D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07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A955B3-C078-488A-A521-413518D16BA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9F3996-F7AF-40A4-AA04-118B688EFF78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99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E1802A-583B-4933-A572-BFF280FA2F6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33BE9B9-1CED-4A0C-947B-5255220DED49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69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30209-89A7-4171-8C11-D2E50A2C236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98C1A66-5B0E-414A-9496-A25C0D65D47C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7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F6A7-1CB6-4D78-9FA1-2C74BB003618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48941-43E6-4B99-9BB2-5AC3CE5A6757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79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CA98DD-B9B5-4892-94F0-A201139B6C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7CBAE-B277-45FF-AD36-3E5A6C2B5960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64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45C7DA-B5FD-4203-9E53-5B1B60F02498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E46419-AD76-47A5-9E6D-BB423A1D9023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1389F6-836B-4D08-9EFA-0B4823393BF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0772442-4802-4A31-8349-026F3D3D43E6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17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34135F-A420-4495-9699-6133A0A0539A}" type="slidenum">
              <a:rPr lang="ru-RU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94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254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0199C9-D023-46D7-8BDE-4265ECEA93DD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30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254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639EA2D-FCE7-493C-8EC4-BFF3359BAA0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3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64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01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61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1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4F98A-55E7-48F0-887E-76A8AE1B7820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7FBEF-9E5B-4CCE-AE0D-FCB34DB72DF3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0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9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77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19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58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168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11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6265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23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264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2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2D41-0F93-4B53-8E54-732F600F6012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8A3BC9-9722-4CDB-BCBC-C0D38DA0428D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70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75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37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90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83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56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104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35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2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9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960D7-57BA-4A2D-BF13-645E1F742FEB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D2970-1009-4797-A357-4095A61C2CDB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96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855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16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116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41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3317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861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191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55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1285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5DB8D-AE4D-465C-9B28-4808C6F575CA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D1255-FDDD-4034-A8F2-B046EAC96278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428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176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618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07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38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24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70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730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720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902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77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74638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ru-RU" smtClean="0"/>
              <a:t>Kliknij, aby edytować styl wzorca tytułu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600201"/>
            <a:ext cx="10058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ru-RU" smtClean="0"/>
              <a:t>Kliknij, aby edytować style wzorca tekstu</a:t>
            </a:r>
          </a:p>
          <a:p>
            <a:pPr lvl="1"/>
            <a:r>
              <a:rPr lang="pl-PL" altLang="ru-RU" smtClean="0"/>
              <a:t>Drugi poziom</a:t>
            </a:r>
          </a:p>
          <a:p>
            <a:pPr lvl="2"/>
            <a:r>
              <a:rPr lang="pl-PL" altLang="ru-RU" smtClean="0"/>
              <a:t>Trzeci poziom</a:t>
            </a:r>
          </a:p>
          <a:p>
            <a:pPr lvl="3"/>
            <a:r>
              <a:rPr lang="pl-PL" altLang="ru-RU" smtClean="0"/>
              <a:t>Czwarty poziom</a:t>
            </a:r>
          </a:p>
          <a:p>
            <a:pPr lvl="4"/>
            <a:r>
              <a:rPr lang="pl-PL" altLang="ru-RU" smtClean="0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9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9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3A64D-9BEF-4713-9638-92D65C692417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63DD38-2327-470D-9DE9-BE098F0AA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5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670030-349B-400F-BC65-204DF62E915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685229-BA62-4829-89F5-668F30BA63A4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1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670030-349B-400F-BC65-204DF62E9151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11/3/2021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685229-BA62-4829-89F5-668F30BA63A4}" type="slidenum">
              <a:rPr lang="en-US" altLang="ru-RU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3A64D-9BEF-4713-9638-92D65C692417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63DD38-2327-470D-9DE9-BE098F0AA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3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5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88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5FF7F8-F51A-40B8-96D4-7E0EE7F0DDF9}" type="datetimeFigureOut">
              <a:rPr lang="ru-RU" smtClean="0">
                <a:solidFill>
                  <a:srgbClr val="078F48"/>
                </a:solidFill>
              </a:rPr>
              <a:pPr>
                <a:defRPr/>
              </a:pPr>
              <a:t>03.11.2021</a:t>
            </a:fld>
            <a:endParaRPr lang="ru-RU">
              <a:solidFill>
                <a:srgbClr val="078F4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78F4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F1823-3678-4A3B-9249-F9E60D040BD2}" type="slidenum">
              <a:rPr lang="ru-RU" altLang="ru-RU" smtClean="0">
                <a:solidFill>
                  <a:srgbClr val="078F48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78F4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8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9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9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tjana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mailto:ttjana@Gmail.com" TargetMode="External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620714"/>
            <a:ext cx="7772400" cy="2979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МБОУ СОШ «Школа будущего»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002060"/>
                </a:solidFill>
              </a:rPr>
              <a:t>Организация исследовательской и проектной деятельности</a:t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 в МБОУ СОШ «Школа будущего»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1" y="4652964"/>
            <a:ext cx="3960813" cy="1584325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Талецкая Татьяна Александровна. тьютор старшей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pPr eaLnBrk="1" hangingPunct="1"/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ttjana@gmail.com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4300" y="5732464"/>
            <a:ext cx="22860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endParaRPr lang="ru-RU" sz="16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228600"/>
            <a:ext cx="8208912" cy="11121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3200" dirty="0"/>
              <a:t>Старшая школа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Индивидуальный исследовательский проект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440" y="1628800"/>
            <a:ext cx="8636000" cy="46805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1371600" lvl="2" indent="-457200">
              <a:buFont typeface="+mj-lt"/>
              <a:buAutoNum type="arabicPeriod"/>
              <a:defRPr/>
            </a:pPr>
            <a:r>
              <a:rPr lang="ru-RU" sz="2400" b="1" i="1" u="sng" dirty="0"/>
              <a:t>Подготовительный этап</a:t>
            </a:r>
            <a:r>
              <a:rPr lang="ru-RU" sz="2400" u="sng" dirty="0"/>
              <a:t> </a:t>
            </a:r>
            <a:r>
              <a:rPr lang="ru-RU" sz="2400" u="sng" dirty="0" smtClean="0"/>
              <a:t>(октябрь </a:t>
            </a:r>
            <a:r>
              <a:rPr lang="ru-RU" sz="2400" u="sng" dirty="0"/>
              <a:t>- </a:t>
            </a:r>
            <a:r>
              <a:rPr lang="ru-RU" sz="2400" u="sng" dirty="0" smtClean="0"/>
              <a:t>декабрь</a:t>
            </a:r>
            <a:r>
              <a:rPr lang="ru-RU" sz="2400" u="sng" dirty="0"/>
              <a:t>):  </a:t>
            </a:r>
            <a:r>
              <a:rPr lang="ru-RU" sz="2400" u="sng" dirty="0" smtClean="0"/>
              <a:t>ярмарка идей; </a:t>
            </a:r>
            <a:r>
              <a:rPr lang="ru-RU" sz="2400" i="1" dirty="0" smtClean="0"/>
              <a:t>определение проектного  замысла; выбор руководителя; защита темы ИИП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ru-RU" sz="2400" b="1" i="1" u="sng" dirty="0" smtClean="0"/>
              <a:t>Информационно-аналитический </a:t>
            </a:r>
            <a:r>
              <a:rPr lang="ru-RU" sz="2400" b="1" i="1" u="sng" dirty="0"/>
              <a:t>этап</a:t>
            </a:r>
            <a:r>
              <a:rPr lang="ru-RU" sz="2400" b="1" u="sng" dirty="0"/>
              <a:t> </a:t>
            </a:r>
            <a:r>
              <a:rPr lang="ru-RU" sz="2400" b="1" dirty="0" smtClean="0"/>
              <a:t>(</a:t>
            </a:r>
            <a:r>
              <a:rPr lang="ru-RU" sz="2400" dirty="0" smtClean="0"/>
              <a:t>январь </a:t>
            </a:r>
            <a:r>
              <a:rPr lang="ru-RU" sz="2400" dirty="0"/>
              <a:t>– май 10 класса</a:t>
            </a:r>
            <a:r>
              <a:rPr lang="ru-RU" sz="2400" dirty="0" smtClean="0"/>
              <a:t>):</a:t>
            </a:r>
            <a:r>
              <a:rPr lang="ru-RU" sz="2400" i="1" dirty="0" smtClean="0"/>
              <a:t> работа </a:t>
            </a:r>
            <a:r>
              <a:rPr lang="ru-RU" sz="2400" i="1" dirty="0"/>
              <a:t>над </a:t>
            </a:r>
            <a:r>
              <a:rPr lang="ru-RU" sz="2400" i="1" dirty="0" smtClean="0"/>
              <a:t>теоретической частью; защита курсовой; подготовка и представление синопсиса; работа над практической частью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ru-RU" sz="2400" b="1" i="1" u="sng" dirty="0"/>
              <a:t>Заключительный этап</a:t>
            </a:r>
            <a:r>
              <a:rPr lang="ru-RU" sz="2400" b="1" u="sng" dirty="0"/>
              <a:t> </a:t>
            </a:r>
            <a:r>
              <a:rPr lang="ru-RU" sz="2400" u="sng" dirty="0" smtClean="0"/>
              <a:t>(июнь </a:t>
            </a:r>
            <a:r>
              <a:rPr lang="ru-RU" sz="2400" u="sng" dirty="0"/>
              <a:t>– </a:t>
            </a:r>
            <a:r>
              <a:rPr lang="ru-RU" sz="2400" u="sng" dirty="0" smtClean="0"/>
              <a:t>октябрь </a:t>
            </a:r>
            <a:r>
              <a:rPr lang="ru-RU" sz="2400" u="sng" dirty="0"/>
              <a:t>11 класса</a:t>
            </a:r>
            <a:r>
              <a:rPr lang="ru-RU" sz="2400" u="sng" dirty="0" smtClean="0"/>
              <a:t>):  </a:t>
            </a:r>
            <a:r>
              <a:rPr lang="ru-RU" sz="2400" i="1" dirty="0" smtClean="0"/>
              <a:t>предзащита </a:t>
            </a:r>
            <a:r>
              <a:rPr lang="ru-RU" sz="2400" i="1" dirty="0"/>
              <a:t>Проекта</a:t>
            </a:r>
            <a:r>
              <a:rPr lang="ru-RU" sz="2400" i="1" dirty="0" smtClean="0"/>
              <a:t>; доработка </a:t>
            </a:r>
            <a:r>
              <a:rPr lang="ru-RU" sz="2400" i="1" dirty="0"/>
              <a:t>Проекта</a:t>
            </a:r>
            <a:r>
              <a:rPr lang="ru-RU" sz="2400" i="1" dirty="0" smtClean="0"/>
              <a:t>;</a:t>
            </a:r>
            <a:r>
              <a:rPr lang="ru-RU" sz="2400" dirty="0" smtClean="0"/>
              <a:t> </a:t>
            </a:r>
            <a:r>
              <a:rPr lang="ru-RU" sz="2400" i="1" dirty="0" smtClean="0"/>
              <a:t>защита </a:t>
            </a:r>
            <a:r>
              <a:rPr lang="ru-RU" sz="2400" i="1" dirty="0"/>
              <a:t>Проекта</a:t>
            </a:r>
            <a:r>
              <a:rPr lang="ru-RU" sz="2400" b="1" dirty="0"/>
              <a:t>.</a:t>
            </a:r>
            <a:endParaRPr lang="ru-RU" sz="2400" dirty="0"/>
          </a:p>
          <a:p>
            <a:pPr marL="0" indent="0">
              <a:buNone/>
              <a:defRPr/>
            </a:pPr>
            <a:endParaRPr lang="ru-RU" sz="2400" dirty="0"/>
          </a:p>
          <a:p>
            <a:pPr marL="914400" lvl="2" indent="0">
              <a:buNone/>
              <a:defRPr/>
            </a:pP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834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915242" y="260669"/>
            <a:ext cx="8426325" cy="14703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992" b="1" i="1">
                <a:solidFill>
                  <a:srgbClr val="002060"/>
                </a:solidFill>
              </a:rPr>
              <a:t>Возможна ли массовая исследовательская деятельность</a:t>
            </a:r>
            <a:r>
              <a:rPr lang="ru-RU" altLang="ru-RU" sz="3175" b="1" i="1">
                <a:solidFill>
                  <a:srgbClr val="002060"/>
                </a:solidFill>
              </a:rPr>
              <a:t>?</a:t>
            </a:r>
            <a:endParaRPr lang="ru-RU" altLang="ru-RU" sz="3175" i="1">
              <a:solidFill>
                <a:srgbClr val="00206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2373210" y="2383452"/>
            <a:ext cx="7776816" cy="4056905"/>
          </a:xfrm>
        </p:spPr>
        <p:txBody>
          <a:bodyPr rtlCol="0">
            <a:normAutofit lnSpcReduction="10000"/>
          </a:bodyPr>
          <a:lstStyle/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altLang="ru-RU" sz="2903" b="1" dirty="0">
                <a:solidFill>
                  <a:srgbClr val="C00000"/>
                </a:solidFill>
              </a:rPr>
              <a:t>Исследовательская и проектная деятельность – отдельные одарённые дети с отдельными талантливыми учителями?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altLang="ru-RU" sz="2903" b="1" dirty="0">
                <a:solidFill>
                  <a:srgbClr val="C00000"/>
                </a:solidFill>
              </a:rPr>
              <a:t>ФГОС СОО – новые вызовы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altLang="ru-RU" sz="2903" b="1" dirty="0">
                <a:solidFill>
                  <a:srgbClr val="C00000"/>
                </a:solidFill>
              </a:rPr>
              <a:t>Как обеспечить </a:t>
            </a:r>
            <a:r>
              <a:rPr lang="ru-RU" altLang="ru-RU" sz="2903" b="1" dirty="0" err="1">
                <a:solidFill>
                  <a:srgbClr val="C00000"/>
                </a:solidFill>
              </a:rPr>
              <a:t>неимитационное</a:t>
            </a:r>
            <a:r>
              <a:rPr lang="ru-RU" altLang="ru-RU" sz="2903" b="1" dirty="0">
                <a:solidFill>
                  <a:srgbClr val="C00000"/>
                </a:solidFill>
              </a:rPr>
              <a:t> расширение? Как не потерять в качестве при массовом внедрении ИД?</a:t>
            </a:r>
          </a:p>
          <a:p>
            <a:pPr marL="0" indent="0" defTabSz="914216" eaLnBrk="1" fontAlgn="auto" hangingPunct="1">
              <a:spcAft>
                <a:spcPts val="0"/>
              </a:spcAft>
              <a:buNone/>
              <a:defRPr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9218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Все учителя обладают?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11102" y="1664816"/>
            <a:ext cx="8230465" cy="4461588"/>
          </a:xfrm>
        </p:spPr>
        <p:txBody>
          <a:bodyPr rtlCol="0">
            <a:normAutofit fontScale="92500" lnSpcReduction="10000"/>
          </a:bodyPr>
          <a:lstStyle/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endParaRPr lang="ru-RU" sz="2903" dirty="0">
              <a:solidFill>
                <a:schemeClr val="tx1"/>
              </a:solidFill>
            </a:endParaRP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sz="2903" dirty="0">
                <a:solidFill>
                  <a:schemeClr val="tx1"/>
                </a:solidFill>
              </a:rPr>
              <a:t>Способность постановки цели и формулирования гипотезы исследования 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sz="2903" dirty="0">
                <a:solidFill>
                  <a:schemeClr val="tx1"/>
                </a:solidFill>
              </a:rPr>
              <a:t>планирования работы 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sz="2903" dirty="0">
                <a:solidFill>
                  <a:schemeClr val="tx1"/>
                </a:solidFill>
              </a:rPr>
              <a:t>отбора и интерпретации необходимой информации 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sz="2903" dirty="0">
                <a:solidFill>
                  <a:schemeClr val="tx1"/>
                </a:solidFill>
              </a:rPr>
              <a:t>структурирования аргументации результатов исследования на основе собранных данных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r>
              <a:rPr lang="ru-RU" sz="2903" dirty="0">
                <a:solidFill>
                  <a:schemeClr val="tx1"/>
                </a:solidFill>
              </a:rPr>
              <a:t>презентации результатов</a:t>
            </a:r>
          </a:p>
          <a:p>
            <a:pPr marL="274265" indent="-274265" defTabSz="914216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57680" y="274638"/>
            <a:ext cx="9489440" cy="8734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rgbClr val="000000"/>
                </a:solidFill>
                <a:latin typeface="Arial"/>
              </a:rPr>
              <a:t>Старшая </a:t>
            </a:r>
            <a:r>
              <a:rPr lang="ru-RU" sz="3200" dirty="0" err="1" smtClean="0">
                <a:solidFill>
                  <a:srgbClr val="000000"/>
                </a:solidFill>
                <a:latin typeface="Arial"/>
              </a:rPr>
              <a:t>школа.Индивидуальный</a:t>
            </a: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Arial"/>
              </a:rPr>
              <a:t>исследовательский проект</a:t>
            </a:r>
          </a:p>
        </p:txBody>
      </p:sp>
      <p:sp>
        <p:nvSpPr>
          <p:cNvPr id="20483" name="Содержимое 2"/>
          <p:cNvSpPr txBox="1">
            <a:spLocks/>
          </p:cNvSpPr>
          <p:nvPr/>
        </p:nvSpPr>
        <p:spPr bwMode="auto">
          <a:xfrm>
            <a:off x="1386840" y="802641"/>
            <a:ext cx="10231119" cy="3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2400" dirty="0">
              <a:solidFill>
                <a:srgbClr val="E1F3BC"/>
              </a:solidFill>
            </a:endParaRP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Экспедиции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Полевые уроки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Клубная деятельность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Участие в </a:t>
            </a:r>
            <a:r>
              <a:rPr lang="ru-RU" altLang="ru-RU" sz="2400" dirty="0" err="1">
                <a:solidFill>
                  <a:srgbClr val="000000"/>
                </a:solidFill>
              </a:rPr>
              <a:t>грантовых</a:t>
            </a:r>
            <a:r>
              <a:rPr lang="ru-RU" altLang="ru-RU" sz="2400" dirty="0">
                <a:solidFill>
                  <a:srgbClr val="000000"/>
                </a:solidFill>
              </a:rPr>
              <a:t> проектах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Научное общество</a:t>
            </a:r>
          </a:p>
          <a:p>
            <a:pPr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</a:rPr>
              <a:t>Социальные практики: инструкторы в экспедициях, помощь в проведении исследований и обработке данных, члены жюри на конференциях и конкурсах, рецензирование работ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56" y="4654113"/>
            <a:ext cx="4837103" cy="2203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671" b="12921"/>
          <a:stretch/>
        </p:blipFill>
        <p:spPr>
          <a:xfrm>
            <a:off x="6644640" y="4793604"/>
            <a:ext cx="4218131" cy="192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775520" y="260350"/>
          <a:ext cx="8712968" cy="6481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Двойная стрелка вверх/вниз 4"/>
          <p:cNvSpPr/>
          <p:nvPr/>
        </p:nvSpPr>
        <p:spPr>
          <a:xfrm>
            <a:off x="5915980" y="3176972"/>
            <a:ext cx="216024" cy="504056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6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0105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«Бонусы» от ИД в сетевой форме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850" y="1512889"/>
            <a:ext cx="8686800" cy="5011737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b="1" dirty="0" smtClean="0"/>
              <a:t>		</a:t>
            </a:r>
            <a:r>
              <a:rPr lang="ru-RU" sz="6200" b="1" dirty="0">
                <a:solidFill>
                  <a:srgbClr val="0070C0"/>
                </a:solidFill>
              </a:rPr>
              <a:t>Администрация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проблемы дефицита кадровых ресурсов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эффективное использование оборудования, расширение МТБ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неформальная экспертиза среды и содержания образования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«Директорский клуб» - преодоление профессионального одиночества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62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6200" b="1" dirty="0"/>
              <a:t>		</a:t>
            </a:r>
            <a:r>
              <a:rPr lang="ru-RU" sz="6200" b="1" dirty="0">
                <a:solidFill>
                  <a:srgbClr val="0070C0"/>
                </a:solidFill>
              </a:rPr>
              <a:t>Педагоги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сбалансированная нагрузка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повышение квалификации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 среда для общения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62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6200" b="1" dirty="0"/>
              <a:t>		</a:t>
            </a:r>
            <a:r>
              <a:rPr lang="ru-RU" sz="6200" b="1" dirty="0">
                <a:solidFill>
                  <a:srgbClr val="0070C0"/>
                </a:solidFill>
              </a:rPr>
              <a:t>Ученики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расширение возможностей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реализация индивидуальных запросов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социальный опыт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6200" b="1" dirty="0">
                <a:solidFill>
                  <a:schemeClr val="tx1"/>
                </a:solidFill>
              </a:rPr>
              <a:t>повышение шансов на успех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62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6959600" y="3933826"/>
            <a:ext cx="338455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Общие: </a:t>
            </a:r>
            <a:r>
              <a:rPr lang="ru-RU" altLang="ru-RU" sz="2400" b="1" dirty="0">
                <a:solidFill>
                  <a:srgbClr val="078F4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повышение качества работ и образовательных результатов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26265352"/>
              </p:ext>
            </p:extLst>
          </p:nvPr>
        </p:nvGraphicFramePr>
        <p:xfrm>
          <a:off x="1472185" y="0"/>
          <a:ext cx="10140696" cy="6499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>
            <a:off x="5473344" y="2641850"/>
            <a:ext cx="2874542" cy="14946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91419" tIns="45710" rIns="91419" bIns="45710">
            <a:spAutoFit/>
          </a:bodyPr>
          <a:lstStyle/>
          <a:p>
            <a:pPr defTabSz="407487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1633" dirty="0">
                <a:latin typeface="Times New Roman" pitchFamily="18" charset="0"/>
              </a:rPr>
              <a:t>Цикл формирования исследовательского потенциала в сетевой форме </a:t>
            </a:r>
          </a:p>
          <a:p>
            <a:pPr defTabSz="407487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1633" dirty="0">
                <a:latin typeface="Times New Roman" pitchFamily="18" charset="0"/>
              </a:rPr>
              <a:t>(цветом выделены блоки, реализуемые в очном сетевом формате)</a:t>
            </a:r>
          </a:p>
        </p:txBody>
      </p:sp>
    </p:spTree>
    <p:extLst>
      <p:ext uri="{BB962C8B-B14F-4D97-AF65-F5344CB8AC3E}">
        <p14:creationId xmlns:p14="http://schemas.microsoft.com/office/powerpoint/2010/main" val="28454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1"/>
            <a:ext cx="8229600" cy="50482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</a:rPr>
              <a:t>Работа в экспедициях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74826" y="908051"/>
            <a:ext cx="7306036" cy="31457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Clr>
                <a:schemeClr val="accent3"/>
              </a:buClr>
              <a:buNone/>
              <a:defRPr/>
            </a:pPr>
            <a:r>
              <a:rPr lang="ru-RU" sz="2000" dirty="0">
                <a:solidFill>
                  <a:schemeClr val="bg1"/>
                </a:solidFill>
              </a:rPr>
              <a:t>Исследования в </a:t>
            </a:r>
            <a:r>
              <a:rPr lang="ru-RU" sz="2000" dirty="0" err="1" smtClean="0">
                <a:solidFill>
                  <a:schemeClr val="bg1"/>
                </a:solidFill>
              </a:rPr>
              <a:t>рпод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университета 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ООПТ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None/>
              <a:defRPr/>
            </a:pPr>
            <a:r>
              <a:rPr lang="ru-RU" sz="2000" u="sng" dirty="0"/>
              <a:t>  Рабочие группы</a:t>
            </a:r>
            <a:r>
              <a:rPr lang="ru-RU" sz="2000" dirty="0"/>
              <a:t>: 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«Оценка химических показателей в водоёмах»,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«Растительный мир водных и наземных экосистем»,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«Беспозвоночные животные в районе экспедиции»,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«Историко-краеведческие особенности региона через фотокамеру»,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«Очерки начинающих журналистов о </a:t>
            </a:r>
            <a:r>
              <a:rPr lang="ru-RU" sz="2000" dirty="0" err="1">
                <a:solidFill>
                  <a:srgbClr val="002060"/>
                </a:solidFill>
              </a:rPr>
              <a:t>Куршском</a:t>
            </a:r>
            <a:r>
              <a:rPr lang="ru-RU" sz="2000" dirty="0">
                <a:solidFill>
                  <a:srgbClr val="002060"/>
                </a:solidFill>
              </a:rPr>
              <a:t> заливе, дельте Немана  и реках </a:t>
            </a:r>
            <a:r>
              <a:rPr lang="ru-RU" sz="2000" dirty="0" err="1">
                <a:solidFill>
                  <a:srgbClr val="002060"/>
                </a:solidFill>
              </a:rPr>
              <a:t>Преголя</a:t>
            </a:r>
            <a:r>
              <a:rPr lang="ru-RU" sz="2000" dirty="0">
                <a:solidFill>
                  <a:srgbClr val="002060"/>
                </a:solidFill>
              </a:rPr>
              <a:t> и  </a:t>
            </a:r>
            <a:r>
              <a:rPr lang="ru-RU" sz="2000" dirty="0" err="1">
                <a:solidFill>
                  <a:srgbClr val="002060"/>
                </a:solidFill>
              </a:rPr>
              <a:t>Гурьевка</a:t>
            </a:r>
            <a:r>
              <a:rPr lang="ru-RU" sz="2000" dirty="0">
                <a:solidFill>
                  <a:srgbClr val="002060"/>
                </a:solidFill>
              </a:rPr>
              <a:t>»,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rgbClr val="002060"/>
                </a:solidFill>
              </a:rPr>
              <a:t>«Художественные образы природы родного края»</a:t>
            </a:r>
          </a:p>
        </p:txBody>
      </p:sp>
      <p:pic>
        <p:nvPicPr>
          <p:cNvPr id="31748" name="Рисунок 5" descr="DSCN9994 (4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79" y="4646209"/>
            <a:ext cx="3039981" cy="210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6" descr="DSCN9994 (2)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" y="4648453"/>
            <a:ext cx="2867066" cy="20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621" y="1204427"/>
            <a:ext cx="3377477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04775"/>
            <a:ext cx="807561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rgbClr val="002060"/>
                </a:solidFill>
              </a:rPr>
              <a:t>Проект </a:t>
            </a:r>
            <a:r>
              <a:rPr lang="ru-RU" altLang="ru-RU" sz="3600" dirty="0">
                <a:solidFill>
                  <a:srgbClr val="002060"/>
                </a:solidFill>
              </a:rPr>
              <a:t>«Такая разная чистая вода»</a:t>
            </a:r>
          </a:p>
        </p:txBody>
      </p:sp>
      <p:pic>
        <p:nvPicPr>
          <p:cNvPr id="18435" name="Picture 2" descr="C:\Users\Татьяна\Downloads\Буклет_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7982" y="887007"/>
            <a:ext cx="8764778" cy="592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15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PC - 4\Рабочий стол\природное наследие\Буклет_2_Экспедиция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214313"/>
            <a:ext cx="88868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9550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919288" y="6308725"/>
            <a:ext cx="828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  <p:pic>
        <p:nvPicPr>
          <p:cNvPr id="17411" name="Picture 5" descr="Герб цв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42876"/>
            <a:ext cx="854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640014" y="260350"/>
            <a:ext cx="7570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99"/>
                </a:solidFill>
                <a:latin typeface="Garamond" panose="02020404030301010803" pitchFamily="18" charset="0"/>
              </a:rPr>
              <a:t>Поселок</a:t>
            </a:r>
            <a:r>
              <a:rPr lang="ru-RU" altLang="ru-RU" sz="2800" b="1">
                <a:solidFill>
                  <a:srgbClr val="000099"/>
                </a:solidFill>
                <a:latin typeface="Garamond" panose="02020404030301010803" pitchFamily="18" charset="0"/>
              </a:rPr>
              <a:t> Большое Исаково, Гурьевский </a:t>
            </a:r>
            <a:r>
              <a:rPr lang="ru-RU" altLang="ru-RU" sz="2000" b="1">
                <a:solidFill>
                  <a:srgbClr val="000099"/>
                </a:solidFill>
                <a:latin typeface="Calibri" panose="020F0502020204030204" pitchFamily="34" charset="0"/>
              </a:rPr>
              <a:t>район</a:t>
            </a:r>
          </a:p>
        </p:txBody>
      </p:sp>
      <p:graphicFrame>
        <p:nvGraphicFramePr>
          <p:cNvPr id="216109" name="Group 45"/>
          <p:cNvGraphicFramePr>
            <a:graphicFrameLocks noGrp="1"/>
          </p:cNvGraphicFramePr>
          <p:nvPr/>
        </p:nvGraphicFramePr>
        <p:xfrm>
          <a:off x="2841626" y="1727201"/>
          <a:ext cx="6257925" cy="1217613"/>
        </p:xfrm>
        <a:graphic>
          <a:graphicData uri="http://schemas.openxmlformats.org/drawingml/2006/table">
            <a:tbl>
              <a:tblPr/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7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417" name="Object 6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83529370"/>
              </p:ext>
            </p:extLst>
          </p:nvPr>
        </p:nvGraphicFramePr>
        <p:xfrm>
          <a:off x="2640012" y="801688"/>
          <a:ext cx="7123747" cy="561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5" imgW="12107520" imgH="9931320" progId="">
                  <p:embed/>
                </p:oleObj>
              </mc:Choice>
              <mc:Fallback>
                <p:oleObj name="CorelDRAW" r:id="rId5" imgW="12107520" imgH="9931320" progId="">
                  <p:embed/>
                  <p:pic>
                    <p:nvPicPr>
                      <p:cNvPr id="17417" name="Object 6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801688"/>
                        <a:ext cx="7123747" cy="561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Rectangle 64"/>
          <p:cNvSpPr>
            <a:spLocks noChangeArrowheads="1"/>
          </p:cNvSpPr>
          <p:nvPr/>
        </p:nvSpPr>
        <p:spPr bwMode="auto">
          <a:xfrm>
            <a:off x="1774825" y="1233488"/>
            <a:ext cx="4795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ь"/>
            </a:pPr>
            <a:r>
              <a:rPr lang="ru-RU" altLang="ru-RU" sz="2000" i="1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ru-RU" altLang="ru-RU" sz="2000" b="1" i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i="1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i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700128">
            <a:off x="4659762" y="3360358"/>
            <a:ext cx="2099664" cy="25158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" name="Picture 2" descr="DSCN70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952" y="1062024"/>
            <a:ext cx="4164999" cy="3122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0207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 sz="quarter"/>
          </p:nvPr>
        </p:nvSpPr>
        <p:spPr>
          <a:xfrm>
            <a:off x="1981201" y="274640"/>
            <a:ext cx="4691063" cy="774699"/>
          </a:xfrm>
        </p:spPr>
        <p:txBody>
          <a:bodyPr/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/>
              <a:t>Экспедиция </a:t>
            </a:r>
            <a:br>
              <a:rPr lang="ru-RU" sz="2400" dirty="0"/>
            </a:br>
            <a:r>
              <a:rPr lang="ru-RU" sz="2400" dirty="0"/>
              <a:t>«В верховье Немана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3600" dirty="0"/>
          </a:p>
        </p:txBody>
      </p:sp>
      <p:pic>
        <p:nvPicPr>
          <p:cNvPr id="44035" name="Содержимое 6" descr="IMG_3415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460500"/>
            <a:ext cx="3640137" cy="2425700"/>
          </a:xfrm>
        </p:spPr>
      </p:pic>
      <p:pic>
        <p:nvPicPr>
          <p:cNvPr id="44036" name="Содержимое 7" descr="IMG_3864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3789364"/>
            <a:ext cx="3800475" cy="2592387"/>
          </a:xfrm>
        </p:spPr>
      </p:pic>
      <p:pic>
        <p:nvPicPr>
          <p:cNvPr id="44037" name="Содержимое 8" descr="IMG_варя.JPG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3860800"/>
            <a:ext cx="3744912" cy="2520950"/>
          </a:xfrm>
        </p:spPr>
      </p:pic>
      <p:pic>
        <p:nvPicPr>
          <p:cNvPr id="44038" name="Содержимое 9" descr="IMG_3938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484313"/>
            <a:ext cx="3787775" cy="2305050"/>
          </a:xfrm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79400"/>
            <a:ext cx="33686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2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1992313" y="239713"/>
            <a:ext cx="8450262" cy="1325562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3200" dirty="0"/>
              <a:t>Герои и истории.</a:t>
            </a:r>
            <a:br>
              <a:rPr lang="ru-RU" altLang="ru-RU" sz="3200" dirty="0"/>
            </a:br>
            <a:r>
              <a:rPr lang="ru-RU" altLang="ru-RU" sz="3200" dirty="0"/>
              <a:t> «Памятник природы по инициативе школьника»</a:t>
            </a:r>
          </a:p>
        </p:txBody>
      </p:sp>
      <p:pic>
        <p:nvPicPr>
          <p:cNvPr id="5325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1" y="2109789"/>
            <a:ext cx="2670175" cy="4525962"/>
          </a:xfrm>
        </p:spPr>
      </p:pic>
      <p:pic>
        <p:nvPicPr>
          <p:cNvPr id="53252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66" y="3717926"/>
            <a:ext cx="46926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06" y="4396105"/>
            <a:ext cx="27003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674" y="2018534"/>
            <a:ext cx="4770834" cy="1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60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347218" y="117071"/>
            <a:ext cx="5976146" cy="12527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Проекты  школьников – к мечте и реализации</a:t>
            </a:r>
            <a:br>
              <a:rPr lang="ru-RU" sz="3200" dirty="0"/>
            </a:br>
            <a:r>
              <a:rPr lang="ru-RU" sz="3200" dirty="0">
                <a:solidFill>
                  <a:srgbClr val="002060"/>
                </a:solidFill>
              </a:rPr>
              <a:t>Парусно-гребная база</a:t>
            </a:r>
          </a:p>
        </p:txBody>
      </p:sp>
      <p:pic>
        <p:nvPicPr>
          <p:cNvPr id="5" name="Рисунок 4" descr="C:\Users\taletskaya\Desktop\проектная деятельность\экошколы\для награждения\Акция Чистые берег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36" y="1645271"/>
            <a:ext cx="3613715" cy="218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490" y="3830406"/>
            <a:ext cx="3613715" cy="265747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60359" y="1629781"/>
            <a:ext cx="3014957" cy="4762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554" y="332656"/>
            <a:ext cx="2673357" cy="63708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85141" y="6420942"/>
            <a:ext cx="5206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https://www.youtube.com/watch?v=Ed_eHmjiUU8&amp;list=PLJlUxbC_8fLJR7qQ_gSNJw2ZFFlfCc7qe&amp;index=5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058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927648" y="112276"/>
            <a:ext cx="7488832" cy="1280890"/>
          </a:xfrm>
        </p:spPr>
        <p:txBody>
          <a:bodyPr>
            <a:normAutofit fontScale="90000"/>
          </a:bodyPr>
          <a:lstStyle/>
          <a:p>
            <a:r>
              <a:rPr lang="ru-RU" altLang="ru-RU" sz="3100" dirty="0"/>
              <a:t>Можно ли в луже на пришкольной территории найти 200 000 рублей и три победы во всероссийских конкурсах?</a:t>
            </a:r>
          </a:p>
        </p:txBody>
      </p:sp>
      <p:pic>
        <p:nvPicPr>
          <p:cNvPr id="15363" name="Picture 2" descr="20171031_1653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55" y="1439441"/>
            <a:ext cx="9052849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364" name="Picture 4" descr="http://xn-----flcbfbbebdab7azax5eub1h.xn--p1ai/wp-content/uploads/2014/10/GKD_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70" y="5190755"/>
            <a:ext cx="1890910" cy="129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https://vesti-tver.ru/upload/iblock/25f/25fb71951df17d7fe43e59e9601c4e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5119685"/>
            <a:ext cx="1824038" cy="136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ÐÐ°ÑÑÐ¸Ð½ÐºÐ¸ Ð¿Ð¾ Ð·Ð°Ð¿ÑÐ¾ÑÑ ÑÑÐµÐ½Ð¸Ñ Ð¸Ð¼ÐµÐ½Ð¸ Ð²ÐµÑÐ½Ð°Ð´ÑÐºÐ¾Ð³Ð¾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85" y="5155012"/>
            <a:ext cx="2052638" cy="136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60" y="116632"/>
            <a:ext cx="9652000" cy="66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361" t="15841" r="15751"/>
          <a:stretch/>
        </p:blipFill>
        <p:spPr>
          <a:xfrm>
            <a:off x="4988560" y="1054050"/>
            <a:ext cx="3495040" cy="24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46" y="244649"/>
            <a:ext cx="2746350" cy="2059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43" y="235296"/>
            <a:ext cx="2685607" cy="2014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" y="2523745"/>
            <a:ext cx="2892871" cy="1993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150" y="244834"/>
            <a:ext cx="2812967" cy="2004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66" y="4645723"/>
            <a:ext cx="3483486" cy="1959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238" y="2430222"/>
            <a:ext cx="2796474" cy="2034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5807" y="2249501"/>
            <a:ext cx="2944686" cy="2034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097" y="4465002"/>
            <a:ext cx="2871534" cy="2153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443" y="244649"/>
            <a:ext cx="2582672" cy="19370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693" y="4645723"/>
            <a:ext cx="3116862" cy="20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 txBox="1">
            <a:spLocks/>
          </p:cNvSpPr>
          <p:nvPr/>
        </p:nvSpPr>
        <p:spPr bwMode="auto">
          <a:xfrm>
            <a:off x="3398839" y="74613"/>
            <a:ext cx="6300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000" b="1">
              <a:solidFill>
                <a:srgbClr val="00FF00"/>
              </a:solidFill>
              <a:latin typeface="Calibri" panose="020F0502020204030204" pitchFamily="34" charset="0"/>
            </a:endParaRPr>
          </a:p>
        </p:txBody>
      </p:sp>
      <p:pic>
        <p:nvPicPr>
          <p:cNvPr id="38915" name="Рисунок 13" descr="C:\Users\Алексей\Desktop\! 2018\ТЕКСТЫ\Вестник образования\НТТМ 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47" y="3859102"/>
            <a:ext cx="37338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01" y="3421317"/>
            <a:ext cx="280517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51" y="164592"/>
            <a:ext cx="2867025" cy="360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/>
          <a:stretch>
            <a:fillRect/>
          </a:stretch>
        </p:blipFill>
        <p:spPr bwMode="auto">
          <a:xfrm>
            <a:off x="7955725" y="281385"/>
            <a:ext cx="290830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493" y="466344"/>
            <a:ext cx="3597377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8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BALTIC YOUTH ECO HUB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1340768"/>
            <a:ext cx="7562800" cy="4994190"/>
          </a:xfrm>
        </p:spPr>
        <p:txBody>
          <a:bodyPr/>
          <a:lstStyle/>
          <a:p>
            <a:r>
              <a:rPr lang="ru-RU" dirty="0"/>
              <a:t>Развитие молодежной и педагогической сети программы Эко-школы для устойчивого развития региона Балтийского моря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19047"/>
          <a:stretch/>
        </p:blipFill>
        <p:spPr>
          <a:xfrm>
            <a:off x="5055233" y="2214724"/>
            <a:ext cx="2336911" cy="2452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4"/>
          <a:stretch/>
        </p:blipFill>
        <p:spPr>
          <a:xfrm rot="5400000">
            <a:off x="7285922" y="2320948"/>
            <a:ext cx="2452056" cy="2239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696" y="2348660"/>
            <a:ext cx="2452058" cy="2184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35739" r="51" b="-17358"/>
          <a:stretch/>
        </p:blipFill>
        <p:spPr>
          <a:xfrm>
            <a:off x="6084905" y="4748829"/>
            <a:ext cx="2928834" cy="2315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128" y="4748830"/>
            <a:ext cx="2597608" cy="18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2122488" y="468314"/>
            <a:ext cx="22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74826" y="314325"/>
            <a:ext cx="8208963" cy="954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80B1E2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оценки проектной и исследовательской деятельности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grpSp>
        <p:nvGrpSpPr>
          <p:cNvPr id="41988" name="Group 3"/>
          <p:cNvGrpSpPr>
            <a:grpSpLocks/>
          </p:cNvGrpSpPr>
          <p:nvPr/>
        </p:nvGrpSpPr>
        <p:grpSpPr bwMode="auto">
          <a:xfrm>
            <a:off x="1117600" y="1412876"/>
            <a:ext cx="10109406" cy="4968875"/>
            <a:chOff x="1815" y="3667"/>
            <a:chExt cx="8626" cy="9512"/>
          </a:xfrm>
        </p:grpSpPr>
        <p:sp>
          <p:nvSpPr>
            <p:cNvPr id="41989" name="AutoShape 4"/>
            <p:cNvSpPr>
              <a:spLocks noChangeArrowheads="1"/>
            </p:cNvSpPr>
            <p:nvPr/>
          </p:nvSpPr>
          <p:spPr bwMode="auto">
            <a:xfrm rot="-5400000">
              <a:off x="6152" y="5589"/>
              <a:ext cx="307" cy="25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grpSp>
          <p:nvGrpSpPr>
            <p:cNvPr id="41990" name="Group 5"/>
            <p:cNvGrpSpPr>
              <a:grpSpLocks/>
            </p:cNvGrpSpPr>
            <p:nvPr/>
          </p:nvGrpSpPr>
          <p:grpSpPr bwMode="auto">
            <a:xfrm>
              <a:off x="1815" y="3667"/>
              <a:ext cx="8626" cy="9512"/>
              <a:chOff x="1815" y="3667"/>
              <a:chExt cx="8626" cy="9512"/>
            </a:xfrm>
          </p:grpSpPr>
          <p:sp>
            <p:nvSpPr>
              <p:cNvPr id="41991" name="Text Box 6"/>
              <p:cNvSpPr txBox="1">
                <a:spLocks noChangeArrowheads="1"/>
              </p:cNvSpPr>
              <p:nvPr/>
            </p:nvSpPr>
            <p:spPr bwMode="auto">
              <a:xfrm>
                <a:off x="3555" y="3667"/>
                <a:ext cx="5081" cy="9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sz="2000" b="1">
                    <a:solidFill>
                      <a:srgbClr val="17365D"/>
                    </a:solidFill>
                    <a:latin typeface="Calibri" panose="020F0502020204030204" pitchFamily="34" charset="0"/>
                  </a:rPr>
                  <a:t>Экспертное сообщество</a:t>
                </a:r>
                <a:endParaRPr lang="ru-RU" altLang="ru-RU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2" name="Text Box 7"/>
              <p:cNvSpPr txBox="1">
                <a:spLocks noChangeArrowheads="1"/>
              </p:cNvSpPr>
              <p:nvPr/>
            </p:nvSpPr>
            <p:spPr bwMode="auto">
              <a:xfrm>
                <a:off x="2070" y="5197"/>
                <a:ext cx="3150" cy="6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Внутреннее</a:t>
                </a:r>
                <a:endParaRPr lang="ru-RU" altLang="ru-RU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3" name="Text Box 8"/>
              <p:cNvSpPr txBox="1">
                <a:spLocks noChangeArrowheads="1"/>
              </p:cNvSpPr>
              <p:nvPr/>
            </p:nvSpPr>
            <p:spPr bwMode="auto">
              <a:xfrm>
                <a:off x="6435" y="5197"/>
                <a:ext cx="3315" cy="76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Внешнее</a:t>
                </a:r>
                <a:endParaRPr lang="ru-RU" altLang="ru-RU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4" name="Text Box 9"/>
              <p:cNvSpPr txBox="1">
                <a:spLocks noChangeArrowheads="1"/>
              </p:cNvSpPr>
              <p:nvPr/>
            </p:nvSpPr>
            <p:spPr bwMode="auto">
              <a:xfrm>
                <a:off x="2070" y="6262"/>
                <a:ext cx="3015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Администрация, Педагоги</a:t>
                </a:r>
                <a:endParaRPr lang="ru-RU" altLang="ru-RU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5" name="Text Box 10"/>
              <p:cNvSpPr txBox="1">
                <a:spLocks noChangeArrowheads="1"/>
              </p:cNvSpPr>
              <p:nvPr/>
            </p:nvSpPr>
            <p:spPr bwMode="auto">
              <a:xfrm>
                <a:off x="2070" y="7283"/>
                <a:ext cx="3015" cy="10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Учащиеся  школы</a:t>
                </a:r>
                <a:endParaRPr lang="ru-RU" altLang="ru-RU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1996" name="AutoShape 11"/>
              <p:cNvCxnSpPr>
                <a:cxnSpLocks noChangeShapeType="1"/>
              </p:cNvCxnSpPr>
              <p:nvPr/>
            </p:nvCxnSpPr>
            <p:spPr bwMode="auto">
              <a:xfrm>
                <a:off x="1815" y="5565"/>
                <a:ext cx="0" cy="34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97" name="Text Box 12"/>
              <p:cNvSpPr txBox="1">
                <a:spLocks noChangeArrowheads="1"/>
              </p:cNvSpPr>
              <p:nvPr/>
            </p:nvSpPr>
            <p:spPr bwMode="auto">
              <a:xfrm>
                <a:off x="2070" y="8617"/>
                <a:ext cx="2925" cy="7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Родители</a:t>
                </a:r>
                <a:endParaRPr lang="ru-RU" altLang="ru-RU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8" name="Text Box 13"/>
              <p:cNvSpPr txBox="1">
                <a:spLocks noChangeArrowheads="1"/>
              </p:cNvSpPr>
              <p:nvPr/>
            </p:nvSpPr>
            <p:spPr bwMode="auto">
              <a:xfrm>
                <a:off x="6340" y="6195"/>
                <a:ext cx="4101" cy="16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sz="1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Эксперты (сотрудники вузов, научных институтов, сотрудники муниципальных  окружных, городских организаций)</a:t>
                </a:r>
                <a:endParaRPr lang="ru-RU" altLang="ru-RU" sz="16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999" name="Text Box 14"/>
              <p:cNvSpPr txBox="1">
                <a:spLocks noChangeArrowheads="1"/>
              </p:cNvSpPr>
              <p:nvPr/>
            </p:nvSpPr>
            <p:spPr bwMode="auto">
              <a:xfrm>
                <a:off x="6435" y="8317"/>
                <a:ext cx="4006" cy="11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sz="1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Представители профессиональных сообществ и предприятий, НКО.</a:t>
                </a:r>
                <a:endParaRPr lang="ru-RU" altLang="ru-RU" sz="16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000" name="Text Box 15"/>
              <p:cNvSpPr txBox="1">
                <a:spLocks noChangeArrowheads="1"/>
              </p:cNvSpPr>
              <p:nvPr/>
            </p:nvSpPr>
            <p:spPr bwMode="auto">
              <a:xfrm>
                <a:off x="6435" y="9982"/>
                <a:ext cx="4006" cy="12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sz="1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Педагоги, учащиеся, администрация, родители других образовательных учреждений</a:t>
                </a:r>
                <a:endParaRPr lang="ru-RU" altLang="ru-RU" sz="16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001" name="Text Box 16"/>
              <p:cNvSpPr txBox="1">
                <a:spLocks noChangeArrowheads="1"/>
              </p:cNvSpPr>
              <p:nvPr/>
            </p:nvSpPr>
            <p:spPr bwMode="auto">
              <a:xfrm>
                <a:off x="6435" y="11525"/>
                <a:ext cx="3315" cy="6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Эксперты </a:t>
                </a:r>
                <a:r>
                  <a:rPr lang="ru-RU" altLang="ru-RU" b="1" dirty="0" err="1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грантовых</a:t>
                </a:r>
                <a:r>
                  <a:rPr lang="ru-RU" altLang="ru-RU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сообществ</a:t>
                </a:r>
                <a:endParaRPr lang="ru-RU" altLang="ru-RU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2002" name="AutoShape 17"/>
              <p:cNvCxnSpPr>
                <a:cxnSpLocks noChangeShapeType="1"/>
              </p:cNvCxnSpPr>
              <p:nvPr/>
            </p:nvCxnSpPr>
            <p:spPr bwMode="auto">
              <a:xfrm>
                <a:off x="6177" y="5640"/>
                <a:ext cx="0" cy="740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003" name="Text Box 18"/>
              <p:cNvSpPr txBox="1">
                <a:spLocks noChangeArrowheads="1"/>
              </p:cNvSpPr>
              <p:nvPr/>
            </p:nvSpPr>
            <p:spPr bwMode="auto">
              <a:xfrm>
                <a:off x="6435" y="12490"/>
                <a:ext cx="3315" cy="6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altLang="ru-RU" sz="1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Эксперты конкурсов, выставок и т.д</a:t>
                </a:r>
                <a:r>
                  <a:rPr lang="ru-RU" altLang="ru-RU" sz="11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ru-RU" alt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4" name="AutoShape 19"/>
              <p:cNvSpPr>
                <a:spLocks noChangeArrowheads="1"/>
              </p:cNvSpPr>
              <p:nvPr/>
            </p:nvSpPr>
            <p:spPr bwMode="auto">
              <a:xfrm>
                <a:off x="4530" y="4627"/>
                <a:ext cx="285" cy="57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5" name="AutoShape 20"/>
              <p:cNvSpPr>
                <a:spLocks noChangeArrowheads="1"/>
              </p:cNvSpPr>
              <p:nvPr/>
            </p:nvSpPr>
            <p:spPr bwMode="auto">
              <a:xfrm>
                <a:off x="6795" y="4627"/>
                <a:ext cx="285" cy="57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6" name="AutoShape 21"/>
              <p:cNvSpPr>
                <a:spLocks noChangeArrowheads="1"/>
              </p:cNvSpPr>
              <p:nvPr/>
            </p:nvSpPr>
            <p:spPr bwMode="auto">
              <a:xfrm rot="-5400000">
                <a:off x="1791" y="5506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7" name="AutoShape 22"/>
              <p:cNvSpPr>
                <a:spLocks noChangeArrowheads="1"/>
              </p:cNvSpPr>
              <p:nvPr/>
            </p:nvSpPr>
            <p:spPr bwMode="auto">
              <a:xfrm rot="-5400000">
                <a:off x="1791" y="6512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8" name="AutoShape 23"/>
              <p:cNvSpPr>
                <a:spLocks noChangeArrowheads="1"/>
              </p:cNvSpPr>
              <p:nvPr/>
            </p:nvSpPr>
            <p:spPr bwMode="auto">
              <a:xfrm rot="-5400000">
                <a:off x="1791" y="7697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9" name="AutoShape 24"/>
              <p:cNvSpPr>
                <a:spLocks noChangeArrowheads="1"/>
              </p:cNvSpPr>
              <p:nvPr/>
            </p:nvSpPr>
            <p:spPr bwMode="auto">
              <a:xfrm rot="-5400000">
                <a:off x="1791" y="8799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0" name="AutoShape 25"/>
              <p:cNvSpPr>
                <a:spLocks noChangeArrowheads="1"/>
              </p:cNvSpPr>
              <p:nvPr/>
            </p:nvSpPr>
            <p:spPr bwMode="auto">
              <a:xfrm rot="-5400000">
                <a:off x="6152" y="7000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1" name="AutoShape 26"/>
              <p:cNvSpPr>
                <a:spLocks noChangeArrowheads="1"/>
              </p:cNvSpPr>
              <p:nvPr/>
            </p:nvSpPr>
            <p:spPr bwMode="auto">
              <a:xfrm rot="-5400000">
                <a:off x="6152" y="8927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2" name="AutoShape 27"/>
              <p:cNvSpPr>
                <a:spLocks noChangeArrowheads="1"/>
              </p:cNvSpPr>
              <p:nvPr/>
            </p:nvSpPr>
            <p:spPr bwMode="auto">
              <a:xfrm rot="-5400000">
                <a:off x="6152" y="10622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3" name="AutoShape 28"/>
              <p:cNvSpPr>
                <a:spLocks noChangeArrowheads="1"/>
              </p:cNvSpPr>
              <p:nvPr/>
            </p:nvSpPr>
            <p:spPr bwMode="auto">
              <a:xfrm rot="-5400000">
                <a:off x="6152" y="11927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4" name="AutoShape 29"/>
              <p:cNvSpPr>
                <a:spLocks noChangeArrowheads="1"/>
              </p:cNvSpPr>
              <p:nvPr/>
            </p:nvSpPr>
            <p:spPr bwMode="auto">
              <a:xfrm rot="-5400000">
                <a:off x="6152" y="12842"/>
                <a:ext cx="307" cy="259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7106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423615" y="275070"/>
            <a:ext cx="7788338" cy="1142039"/>
          </a:xfrm>
        </p:spPr>
        <p:txBody>
          <a:bodyPr rtlCol="0">
            <a:normAutofit/>
          </a:bodyPr>
          <a:lstStyle/>
          <a:p>
            <a:pPr defTabSz="914216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Как превратить рутину в игру?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>
            <a:fillRect/>
          </a:stretch>
        </p:blipFill>
        <p:spPr bwMode="auto">
          <a:xfrm>
            <a:off x="886968" y="457200"/>
            <a:ext cx="10533888" cy="62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Содержимое 3" descr="постер по проектной деятельности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6336" y="92364"/>
            <a:ext cx="6840537" cy="6858000"/>
          </a:xfrm>
        </p:spPr>
      </p:pic>
    </p:spTree>
    <p:extLst>
      <p:ext uri="{BB962C8B-B14F-4D97-AF65-F5344CB8AC3E}">
        <p14:creationId xmlns:p14="http://schemas.microsoft.com/office/powerpoint/2010/main" val="14147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858250" cy="17970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Спасибо за внимание</a:t>
            </a:r>
            <a:r>
              <a:rPr lang="ru-RU" dirty="0" smtClean="0">
                <a:solidFill>
                  <a:schemeClr val="bg1"/>
                </a:solidFill>
              </a:rPr>
              <a:t>!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sz="2700" b="1" u="sng" dirty="0">
                <a:solidFill>
                  <a:schemeClr val="tx2">
                    <a:lumMod val="50000"/>
                  </a:schemeClr>
                </a:solidFill>
                <a:hlinkClick r:id="rId2"/>
              </a:rPr>
              <a:t>ttjana@Gmail.com</a:t>
            </a:r>
            <a:r>
              <a:rPr lang="ru-RU" sz="2700" b="1" u="sng" dirty="0">
                <a:solidFill>
                  <a:schemeClr val="tx2">
                    <a:lumMod val="50000"/>
                  </a:schemeClr>
                </a:solidFill>
              </a:rPr>
              <a:t>        </a:t>
            </a:r>
            <a:r>
              <a:rPr lang="en-US" sz="2700" b="1" u="sng" dirty="0">
                <a:solidFill>
                  <a:schemeClr val="tx2">
                    <a:lumMod val="50000"/>
                  </a:schemeClr>
                </a:solidFill>
              </a:rPr>
              <a:t>isakovo-shkola@yandex.ru</a:t>
            </a:r>
            <a:r>
              <a:rPr lang="ru-RU" sz="2700" b="1" u="sng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700" b="1" u="sng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700" b="1" u="sng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школ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1711"/>
          <a:stretch>
            <a:fillRect/>
          </a:stretch>
        </p:blipFill>
        <p:spPr>
          <a:xfrm>
            <a:off x="2595539" y="2428868"/>
            <a:ext cx="6788039" cy="3543312"/>
          </a:xfrm>
        </p:spPr>
      </p:pic>
    </p:spTree>
    <p:extLst>
      <p:ext uri="{BB962C8B-B14F-4D97-AF65-F5344CB8AC3E}">
        <p14:creationId xmlns:p14="http://schemas.microsoft.com/office/powerpoint/2010/main" val="12318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254;p43"/>
          <p:cNvSpPr>
            <a:spLocks noGrp="1"/>
          </p:cNvSpPr>
          <p:nvPr>
            <p:ph type="title"/>
          </p:nvPr>
        </p:nvSpPr>
        <p:spPr>
          <a:xfrm>
            <a:off x="1524001" y="260350"/>
            <a:ext cx="8893175" cy="88265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>
              <a:buClr>
                <a:srgbClr val="078F48"/>
              </a:buClr>
              <a:buSzPts val="4000"/>
            </a:pPr>
            <a:r>
              <a:rPr lang="ru-RU" altLang="ru-RU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Функции исследовательской деятельности на разных ступенях</a:t>
            </a:r>
            <a:endParaRPr lang="ru-RU" altLang="ru-RU" sz="3200" b="1">
              <a:solidFill>
                <a:srgbClr val="0070C0"/>
              </a:solidFill>
            </a:endParaRPr>
          </a:p>
        </p:txBody>
      </p:sp>
      <p:sp>
        <p:nvSpPr>
          <p:cNvPr id="9219" name="Google Shape;255;p43"/>
          <p:cNvSpPr>
            <a:spLocks noGrp="1"/>
          </p:cNvSpPr>
          <p:nvPr>
            <p:ph idx="1"/>
          </p:nvPr>
        </p:nvSpPr>
        <p:spPr>
          <a:xfrm>
            <a:off x="2063750" y="1341438"/>
            <a:ext cx="8604250" cy="568960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ts val="2800"/>
            </a:pPr>
            <a:r>
              <a:rPr lang="ru-RU" altLang="ru-RU" sz="2800" b="1" i="1">
                <a:solidFill>
                  <a:srgbClr val="C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в дошкольном образовании и начальной школе </a:t>
            </a:r>
            <a:r>
              <a:rPr lang="ru-RU" altLang="ru-RU" sz="2800" i="1">
                <a:solidFill>
                  <a:srgbClr val="C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– сохранение и развитие исследовательского поведения учащихся как средства развития способностей и навыков к учебной деятельности;</a:t>
            </a:r>
            <a:endParaRPr lang="ru-RU" altLang="ru-RU" i="1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563"/>
              </a:spcBef>
              <a:buClr>
                <a:srgbClr val="000000"/>
              </a:buClr>
              <a:buSzPts val="2800"/>
            </a:pPr>
            <a:r>
              <a:rPr lang="ru-RU" altLang="ru-RU" sz="2800" b="1" i="1">
                <a:solidFill>
                  <a:srgbClr val="0070C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в основной школе </a:t>
            </a:r>
            <a:r>
              <a:rPr lang="ru-RU" altLang="ru-RU" sz="2800">
                <a:solidFill>
                  <a:srgbClr val="0070C0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– </a:t>
            </a:r>
            <a:r>
              <a:rPr lang="ru-RU" altLang="ru-RU" sz="2800" i="1">
                <a:solidFill>
                  <a:srgbClr val="002060"/>
                </a:solidFill>
                <a:cs typeface="Arial" panose="020B0604020202020204" pitchFamily="34" charset="0"/>
                <a:sym typeface="Arial" panose="020B0604020202020204" pitchFamily="34" charset="0"/>
              </a:rPr>
              <a:t>развитие способности занимать исследовательскую позицию, самостоятельно ставить и достигать цели в учебной деятельности;</a:t>
            </a:r>
            <a:endParaRPr lang="ru-RU" altLang="ru-RU" i="1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ts val="563"/>
              </a:spcBef>
              <a:buClr>
                <a:srgbClr val="000000"/>
              </a:buClr>
              <a:buSzPts val="2800"/>
            </a:pPr>
            <a:r>
              <a:rPr lang="ru-RU" altLang="ru-RU" sz="2800" b="1" i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в старшей школе </a:t>
            </a:r>
            <a:r>
              <a:rPr lang="ru-RU" altLang="ru-RU" sz="28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– развитие исследовательской компетентности и предпрофессиональных навыков как основы профильного обучения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942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280" y="404812"/>
            <a:ext cx="8427721" cy="6032564"/>
          </a:xfrm>
        </p:spPr>
        <p:txBody>
          <a:bodyPr/>
          <a:lstStyle/>
          <a:p>
            <a:pPr algn="l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i="1" dirty="0">
                <a:solidFill>
                  <a:schemeClr val="tx1"/>
                </a:solidFill>
                <a:latin typeface="Monotype Corsiva" pitchFamily="66" charset="0"/>
              </a:rPr>
              <a:t>развитие аналитических и исследовательских способностей детей в процессе  совместного обучения учителей, учеников и их родителей.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          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выездные экспедиции</a:t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  обучающие практикумы;</a:t>
            </a:r>
            <a:b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 привлечение специалистов;</a:t>
            </a: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onotype Corsiva" pitchFamily="66" charset="0"/>
              </a:rPr>
              <a:t>                  </a:t>
            </a:r>
            <a:r>
              <a:rPr lang="ru-RU" sz="3200" b="1" dirty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  <a:t>родительский клуб;</a:t>
            </a:r>
            <a:br>
              <a:rPr lang="ru-RU" sz="3200" b="1" dirty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  <a:t>                 дистанционное консультирование;</a:t>
            </a:r>
            <a:br>
              <a:rPr lang="ru-RU" sz="3200" b="1" dirty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</a:rPr>
              <a:t>                 круглый стол.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072" y="2081695"/>
            <a:ext cx="295072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3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Занятия в </a:t>
            </a:r>
            <a:r>
              <a:rPr lang="ru-RU" i="1" dirty="0" smtClean="0"/>
              <a:t>лабораториях</a:t>
            </a:r>
            <a:endParaRPr lang="ru-RU" i="1" dirty="0"/>
          </a:p>
        </p:txBody>
      </p:sp>
      <p:pic>
        <p:nvPicPr>
          <p:cNvPr id="5" name="Рисунок 4" descr="https://pp.userapi.com/c824201/v824201473/f3861/HYZWuiR_oK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268760"/>
            <a:ext cx="45342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userapi.com/c824201/v824201473/f3875/bmGgbLVse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4" y="1268760"/>
            <a:ext cx="4005257" cy="25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taletskayaT\Downloads\IMG_12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761897"/>
            <a:ext cx="4929222" cy="2851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7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мат.поощрен\Презентация1\Слайд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6" y="82296"/>
            <a:ext cx="9860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65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Конференция «Содружество»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9032" y="1600201"/>
            <a:ext cx="10183368" cy="504748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в мире книг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в мире математики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изучаю историю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 живая природа: </a:t>
            </a:r>
            <a:r>
              <a:rPr lang="ru-RU" sz="1400" b="1" i="1" dirty="0" smtClean="0">
                <a:solidFill>
                  <a:srgbClr val="0070C0"/>
                </a:solidFill>
              </a:rPr>
              <a:t>растения,  животные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 неживая природа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изобретатель и конструктор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 Космос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Астрономия и физика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Моё здоровье и безопасность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Моя коллекция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Мои  проекты: </a:t>
            </a:r>
            <a:r>
              <a:rPr lang="ru-RU" sz="1400" b="1" i="1" dirty="0" smtClean="0">
                <a:solidFill>
                  <a:srgbClr val="0070C0"/>
                </a:solidFill>
              </a:rPr>
              <a:t>декоративно-прикладное творчество, </a:t>
            </a:r>
          </a:p>
          <a:p>
            <a:pPr marL="0" indent="0">
              <a:buNone/>
            </a:pPr>
            <a:r>
              <a:rPr lang="ru-RU" sz="1400" b="1" i="1" dirty="0">
                <a:solidFill>
                  <a:srgbClr val="0070C0"/>
                </a:solidFill>
              </a:rPr>
              <a:t> </a:t>
            </a:r>
            <a:r>
              <a:rPr lang="ru-RU" sz="1400" b="1" i="1" dirty="0" smtClean="0">
                <a:solidFill>
                  <a:srgbClr val="0070C0"/>
                </a:solidFill>
              </a:rPr>
              <a:t>             технические, фильмы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Я и экология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solidFill>
                  <a:srgbClr val="0070C0"/>
                </a:solidFill>
              </a:rPr>
              <a:t>Мои эксперименты.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596" y="1188721"/>
            <a:ext cx="3853006" cy="2859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443"/>
          <a:stretch/>
        </p:blipFill>
        <p:spPr>
          <a:xfrm>
            <a:off x="7646470" y="3899502"/>
            <a:ext cx="3191257" cy="237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5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88640"/>
            <a:ext cx="7643192" cy="576064"/>
          </a:xfrm>
          <a:solidFill>
            <a:srgbClr val="FFCC99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Основная школа. Проектные задачи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751840" y="1046480"/>
            <a:ext cx="10962640" cy="561848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1. Запуск проектной задачи</a:t>
            </a:r>
          </a:p>
          <a:p>
            <a:pPr algn="just" eaLnBrk="1" hangingPunct="1">
              <a:buFontTx/>
              <a:buNone/>
            </a:pPr>
            <a:r>
              <a:rPr lang="ru-RU" altLang="ru-RU" sz="1800" b="1" i="1" dirty="0"/>
              <a:t>1.1.</a:t>
            </a:r>
            <a:r>
              <a:rPr lang="ru-RU" altLang="ru-RU" sz="1800" dirty="0"/>
              <a:t> </a:t>
            </a:r>
            <a:r>
              <a:rPr lang="ru-RU" altLang="ru-RU" sz="1800" b="1" i="1" dirty="0">
                <a:solidFill>
                  <a:schemeClr val="tx1"/>
                </a:solidFill>
              </a:rPr>
              <a:t>Эмоциональное присоединение к проблеме</a:t>
            </a:r>
            <a:endParaRPr lang="ru-RU" altLang="ru-RU" sz="1800" dirty="0">
              <a:solidFill>
                <a:schemeClr val="tx1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altLang="ru-RU" sz="1800" b="1" i="1" dirty="0">
                <a:solidFill>
                  <a:schemeClr val="tx1"/>
                </a:solidFill>
              </a:rPr>
              <a:t>1.2.</a:t>
            </a:r>
            <a:r>
              <a:rPr lang="ru-RU" altLang="ru-RU" sz="1800" dirty="0">
                <a:solidFill>
                  <a:schemeClr val="tx1"/>
                </a:solidFill>
              </a:rPr>
              <a:t> </a:t>
            </a:r>
            <a:r>
              <a:rPr lang="ru-RU" altLang="ru-RU" sz="1800" b="1" i="1" dirty="0">
                <a:solidFill>
                  <a:schemeClr val="tx1"/>
                </a:solidFill>
              </a:rPr>
              <a:t>Распределение по целевым группам</a:t>
            </a:r>
            <a:r>
              <a:rPr lang="ru-RU" altLang="ru-RU" sz="1800" dirty="0">
                <a:solidFill>
                  <a:schemeClr val="tx1"/>
                </a:solidFill>
              </a:rPr>
              <a:t>. </a:t>
            </a:r>
            <a:r>
              <a:rPr lang="ru-RU" altLang="ru-RU" sz="1600" dirty="0">
                <a:solidFill>
                  <a:schemeClr val="tx1"/>
                </a:solidFill>
              </a:rPr>
              <a:t>Деление на группы по содержанию предстоящей учебно-исследовательской деятельности. Каждая группа получает свой пакет заданий для выполнения и подготовки собственного исследовательского проекта.  </a:t>
            </a:r>
          </a:p>
          <a:p>
            <a:pPr algn="just" eaLnBrk="1" hangingPunct="1">
              <a:buFontTx/>
              <a:buNone/>
            </a:pPr>
            <a:r>
              <a:rPr lang="ru-RU" altLang="ru-RU" sz="1800" b="1" i="1" dirty="0">
                <a:solidFill>
                  <a:schemeClr val="tx1"/>
                </a:solidFill>
              </a:rPr>
              <a:t>1.3. Анализ  заданий и планирование  их выполнения. </a:t>
            </a:r>
            <a:r>
              <a:rPr lang="ru-RU" altLang="ru-RU" sz="1600" dirty="0">
                <a:solidFill>
                  <a:schemeClr val="tx1"/>
                </a:solidFill>
              </a:rPr>
              <a:t>Учащиеся  делятся на микро-группы для выполнения заданий, конкретизируют свои задачи, определяют базу исследования и необходимый для этого инструментарий, планируют свои дальнейшие действия.  </a:t>
            </a:r>
          </a:p>
          <a:p>
            <a:pPr algn="ctr" eaLnBrk="1" hangingPunct="1"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2. Учебная экспедиция </a:t>
            </a:r>
            <a:r>
              <a:rPr lang="ru-RU" altLang="ru-RU" sz="1800" dirty="0"/>
              <a:t>.</a:t>
            </a:r>
            <a:r>
              <a:rPr lang="ru-RU" altLang="ru-RU" sz="1600" dirty="0">
                <a:solidFill>
                  <a:schemeClr val="tx1"/>
                </a:solidFill>
              </a:rPr>
              <a:t>Выход микро-групп (совместно с  волонтёром) на объект исследования. Проведение исследований. Фиксация  результатов</a:t>
            </a:r>
            <a:r>
              <a:rPr lang="ru-RU" altLang="ru-RU" sz="1800" dirty="0"/>
              <a:t>. </a:t>
            </a:r>
          </a:p>
          <a:p>
            <a:pPr algn="just" eaLnBrk="1" hangingPunct="1"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3. </a:t>
            </a:r>
            <a:r>
              <a:rPr lang="ru-RU" altLang="ru-RU" sz="2200" b="1" dirty="0">
                <a:solidFill>
                  <a:srgbClr val="C00000"/>
                </a:solidFill>
              </a:rPr>
              <a:t>Подготовка проекта</a:t>
            </a:r>
            <a:r>
              <a:rPr lang="ru-RU" altLang="ru-RU" sz="1800" dirty="0"/>
              <a:t>. </a:t>
            </a:r>
            <a:r>
              <a:rPr lang="ru-RU" altLang="ru-RU" sz="1600" dirty="0">
                <a:solidFill>
                  <a:schemeClr val="tx1"/>
                </a:solidFill>
              </a:rPr>
              <a:t>Обработка  результатов. Подготовка проекта. Подготовка публичной презентации. </a:t>
            </a:r>
          </a:p>
          <a:p>
            <a:pPr algn="just" eaLnBrk="1" hangingPunct="1"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4. </a:t>
            </a:r>
            <a:r>
              <a:rPr lang="ru-RU" altLang="ru-RU" sz="1900" b="1" dirty="0">
                <a:solidFill>
                  <a:srgbClr val="C00000"/>
                </a:solidFill>
              </a:rPr>
              <a:t>Презентация проектов</a:t>
            </a:r>
            <a:r>
              <a:rPr lang="ru-RU" altLang="ru-RU" sz="1800" dirty="0"/>
              <a:t>. </a:t>
            </a:r>
            <a:r>
              <a:rPr lang="ru-RU" altLang="ru-RU" sz="1600" dirty="0">
                <a:solidFill>
                  <a:schemeClr val="tx1"/>
                </a:solidFill>
              </a:rPr>
              <a:t>Публичное выступление групп. Оценивание экспертами. Определение учащихся, которые будут представлять группу на общей конференции.</a:t>
            </a:r>
          </a:p>
          <a:p>
            <a:pPr algn="just" eaLnBrk="1" hangingPunct="1"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5</a:t>
            </a:r>
            <a:r>
              <a:rPr lang="ru-RU" altLang="ru-RU" sz="1900" b="1" dirty="0">
                <a:solidFill>
                  <a:srgbClr val="C00000"/>
                </a:solidFill>
              </a:rPr>
              <a:t>. Работа объединённой проектной группы</a:t>
            </a:r>
            <a:r>
              <a:rPr lang="ru-RU" altLang="ru-RU" sz="1800" b="1" dirty="0">
                <a:solidFill>
                  <a:schemeClr val="tx1"/>
                </a:solidFill>
              </a:rPr>
              <a:t>. </a:t>
            </a:r>
            <a:r>
              <a:rPr lang="ru-RU" altLang="ru-RU" sz="1600" dirty="0">
                <a:solidFill>
                  <a:schemeClr val="tx1"/>
                </a:solidFill>
              </a:rPr>
              <a:t>Подготовка</a:t>
            </a:r>
            <a:r>
              <a:rPr lang="ru-RU" altLang="ru-RU" sz="1600" b="1" dirty="0">
                <a:solidFill>
                  <a:schemeClr val="tx1"/>
                </a:solidFill>
              </a:rPr>
              <a:t> </a:t>
            </a:r>
            <a:r>
              <a:rPr lang="ru-RU" altLang="ru-RU" sz="1600" dirty="0">
                <a:solidFill>
                  <a:schemeClr val="tx1"/>
                </a:solidFill>
              </a:rPr>
              <a:t>общего проекта: работа с  проектами групп, оформительская работа. Подготовка к публикации объединённого проекта, публичной презентации общего проекта на конференции </a:t>
            </a:r>
          </a:p>
          <a:p>
            <a:pPr algn="ctr" eaLnBrk="1" hangingPunct="1">
              <a:buFontTx/>
              <a:buNone/>
            </a:pPr>
            <a:r>
              <a:rPr lang="ru-RU" altLang="ru-RU" sz="1900" b="1" dirty="0">
                <a:solidFill>
                  <a:srgbClr val="C00000"/>
                </a:solidFill>
              </a:rPr>
              <a:t>6.Выезд в ЦРОД. Выступление на конференции. </a:t>
            </a:r>
            <a:r>
              <a:rPr lang="ru-RU" altLang="ru-RU" sz="1900" b="1" dirty="0" err="1">
                <a:solidFill>
                  <a:srgbClr val="C00000"/>
                </a:solidFill>
              </a:rPr>
              <a:t>Обсуждение</a:t>
            </a:r>
            <a:r>
              <a:rPr lang="ru-RU" altLang="ru-RU" sz="1800" b="1" dirty="0" err="1" smtClean="0">
                <a:solidFill>
                  <a:srgbClr val="C00000"/>
                </a:solidFill>
              </a:rPr>
              <a:t>.</a:t>
            </a:r>
            <a:r>
              <a:rPr lang="ru-RU" altLang="ru-RU" sz="1800" dirty="0" err="1" smtClean="0"/>
              <a:t>.</a:t>
            </a:r>
            <a:r>
              <a:rPr lang="ru-RU" altLang="ru-RU" sz="2200" b="1" dirty="0" err="1" smtClean="0">
                <a:solidFill>
                  <a:srgbClr val="C00000"/>
                </a:solidFill>
              </a:rPr>
              <a:t>Поведение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200" b="1" dirty="0" err="1" smtClean="0">
                <a:solidFill>
                  <a:srgbClr val="C00000"/>
                </a:solidFill>
              </a:rPr>
              <a:t>итоггов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.  </a:t>
            </a:r>
            <a:endParaRPr lang="ru-RU" altLang="ru-RU" sz="2200" b="1" dirty="0">
              <a:solidFill>
                <a:srgbClr val="C00000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altLang="ru-RU" sz="1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49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„Staw”">
  <a:themeElements>
    <a:clrScheme name="Office Theme 13">
      <a:dk1>
        <a:srgbClr val="000000"/>
      </a:dk1>
      <a:lt1>
        <a:srgbClr val="E1F3BC"/>
      </a:lt1>
      <a:dk2>
        <a:srgbClr val="078F48"/>
      </a:dk2>
      <a:lt2>
        <a:srgbClr val="969696"/>
      </a:lt2>
      <a:accent1>
        <a:srgbClr val="7BD163"/>
      </a:accent1>
      <a:accent2>
        <a:srgbClr val="8EC4F9"/>
      </a:accent2>
      <a:accent3>
        <a:srgbClr val="EEF8DA"/>
      </a:accent3>
      <a:accent4>
        <a:srgbClr val="000000"/>
      </a:accent4>
      <a:accent5>
        <a:srgbClr val="BFE5B7"/>
      </a:accent5>
      <a:accent6>
        <a:srgbClr val="80B1E2"/>
      </a:accent6>
      <a:hlink>
        <a:srgbClr val="779AB6"/>
      </a:hlink>
      <a:folHlink>
        <a:srgbClr val="107D4B"/>
      </a:folHlink>
    </a:clrScheme>
    <a:fontScheme name="Тема Office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E1F3BC"/>
        </a:lt1>
        <a:dk2>
          <a:srgbClr val="078F48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7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2.xml><?xml version="1.0" encoding="utf-8"?>
<a:theme xmlns:a="http://schemas.openxmlformats.org/drawingml/2006/main" name="8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3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4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5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838</Words>
  <Application>Microsoft Office PowerPoint</Application>
  <PresentationFormat>Широкоэкранный</PresentationFormat>
  <Paragraphs>147</Paragraphs>
  <Slides>30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4" baseType="lpstr">
      <vt:lpstr>Arial</vt:lpstr>
      <vt:lpstr>Calibri</vt:lpstr>
      <vt:lpstr>Century Gothic</vt:lpstr>
      <vt:lpstr>Garamond</vt:lpstr>
      <vt:lpstr>Georgia</vt:lpstr>
      <vt:lpstr>Monotype Corsiva</vt:lpstr>
      <vt:lpstr>Times New Roman</vt:lpstr>
      <vt:lpstr>Trebuchet MS</vt:lpstr>
      <vt:lpstr>Wingdings</vt:lpstr>
      <vt:lpstr>Wingdings 2</vt:lpstr>
      <vt:lpstr>Wingdings 3</vt:lpstr>
      <vt:lpstr>Szablon „Staw”</vt:lpstr>
      <vt:lpstr>Легкий дым</vt:lpstr>
      <vt:lpstr>Воздушный поток</vt:lpstr>
      <vt:lpstr>1_Воздушный поток</vt:lpstr>
      <vt:lpstr>1_Легкий дым</vt:lpstr>
      <vt:lpstr>2_Легкий дым</vt:lpstr>
      <vt:lpstr>3_Легкий дым</vt:lpstr>
      <vt:lpstr>4_Легкий дым</vt:lpstr>
      <vt:lpstr>5_Легкий дым</vt:lpstr>
      <vt:lpstr>6_Легкий дым</vt:lpstr>
      <vt:lpstr>7_Легкий дым</vt:lpstr>
      <vt:lpstr>8_Легкий дым</vt:lpstr>
      <vt:lpstr>CorelDRAW</vt:lpstr>
      <vt:lpstr> МБОУ СОШ «Школа будущего»  Организация исследовательской и проектной деятельности  в МБОУ СОШ «Школа будущего»</vt:lpstr>
      <vt:lpstr>Презентация PowerPoint</vt:lpstr>
      <vt:lpstr>Презентация PowerPoint</vt:lpstr>
      <vt:lpstr>Функции исследовательской деятельности на разных ступенях</vt:lpstr>
      <vt:lpstr> развитие аналитических и исследовательских способностей детей в процессе  совместного обучения учителей, учеников и их родителей.                выездные экспедиции   обучающие практикумы;  привлечение специалистов;                   родительский клуб;                  дистанционное консультирование;                  круглый стол. </vt:lpstr>
      <vt:lpstr>Занятия в лабораториях</vt:lpstr>
      <vt:lpstr>Презентация PowerPoint</vt:lpstr>
      <vt:lpstr>Конференция «Содружество»</vt:lpstr>
      <vt:lpstr>Основная школа. Проектные задачи</vt:lpstr>
      <vt:lpstr> Старшая школа Индивидуальный исследовательский проект </vt:lpstr>
      <vt:lpstr>Возможна ли массовая исследовательская деятельность?</vt:lpstr>
      <vt:lpstr>Все учителя обладают?</vt:lpstr>
      <vt:lpstr>Презентация PowerPoint</vt:lpstr>
      <vt:lpstr>Презентация PowerPoint</vt:lpstr>
      <vt:lpstr>«Бонусы» от ИД в сетевой форме</vt:lpstr>
      <vt:lpstr>Презентация PowerPoint</vt:lpstr>
      <vt:lpstr>Работа в экспедициях</vt:lpstr>
      <vt:lpstr>Проект «Такая разная чистая вода»</vt:lpstr>
      <vt:lpstr>Презентация PowerPoint</vt:lpstr>
      <vt:lpstr>Экспедиция  «В верховье Немана  </vt:lpstr>
      <vt:lpstr>Герои и истории.  «Памятник природы по инициативе школьника»</vt:lpstr>
      <vt:lpstr>Проекты  школьников – к мечте и реализации Парусно-гребная база</vt:lpstr>
      <vt:lpstr>Можно ли в луже на пришкольной территории найти 200 000 рублей и три победы во всероссийских конкурсах?</vt:lpstr>
      <vt:lpstr>Презентация PowerPoint</vt:lpstr>
      <vt:lpstr>Презентация PowerPoint</vt:lpstr>
      <vt:lpstr>Презентация PowerPoint</vt:lpstr>
      <vt:lpstr>BALTIC YOUTH ECO HUB</vt:lpstr>
      <vt:lpstr>Презентация PowerPoint</vt:lpstr>
      <vt:lpstr>Как превратить рутину в игру?</vt:lpstr>
      <vt:lpstr> Спасибо за внимание!  ttjana@Gmail.com        isakovo-shkola@yandex.ru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СОШ «Школа будущего»  Организация исследовательской и проектной деятельности  в МБОУ СОШ «Школа будущего»</dc:title>
  <dc:creator>FS_510</dc:creator>
  <cp:lastModifiedBy>FS</cp:lastModifiedBy>
  <cp:revision>28</cp:revision>
  <dcterms:created xsi:type="dcterms:W3CDTF">2021-11-02T11:12:30Z</dcterms:created>
  <dcterms:modified xsi:type="dcterms:W3CDTF">2021-11-03T14:00:25Z</dcterms:modified>
</cp:coreProperties>
</file>