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57" r:id="rId4"/>
    <p:sldId id="267" r:id="rId5"/>
    <p:sldId id="259" r:id="rId6"/>
    <p:sldId id="278" r:id="rId7"/>
    <p:sldId id="313" r:id="rId8"/>
    <p:sldId id="260" r:id="rId9"/>
    <p:sldId id="274" r:id="rId10"/>
    <p:sldId id="315" r:id="rId11"/>
    <p:sldId id="353" r:id="rId12"/>
    <p:sldId id="354" r:id="rId13"/>
    <p:sldId id="356" r:id="rId14"/>
    <p:sldId id="314" r:id="rId15"/>
    <p:sldId id="316" r:id="rId16"/>
    <p:sldId id="317" r:id="rId17"/>
    <p:sldId id="318" r:id="rId18"/>
    <p:sldId id="319" r:id="rId19"/>
    <p:sldId id="320" r:id="rId20"/>
    <p:sldId id="321" r:id="rId21"/>
    <p:sldId id="331" r:id="rId22"/>
    <p:sldId id="262" r:id="rId23"/>
    <p:sldId id="357" r:id="rId24"/>
    <p:sldId id="332" r:id="rId25"/>
    <p:sldId id="333" r:id="rId26"/>
    <p:sldId id="334" r:id="rId27"/>
    <p:sldId id="358" r:id="rId28"/>
    <p:sldId id="360" r:id="rId29"/>
    <p:sldId id="361" r:id="rId30"/>
    <p:sldId id="335" r:id="rId31"/>
    <p:sldId id="336" r:id="rId32"/>
    <p:sldId id="362" r:id="rId33"/>
    <p:sldId id="363" r:id="rId34"/>
    <p:sldId id="365" r:id="rId35"/>
    <p:sldId id="366" r:id="rId36"/>
    <p:sldId id="348" r:id="rId37"/>
    <p:sldId id="367" r:id="rId38"/>
    <p:sldId id="322" r:id="rId39"/>
    <p:sldId id="372" r:id="rId40"/>
    <p:sldId id="373" r:id="rId41"/>
    <p:sldId id="376" r:id="rId42"/>
    <p:sldId id="375" r:id="rId43"/>
    <p:sldId id="379" r:id="rId44"/>
    <p:sldId id="377" r:id="rId45"/>
    <p:sldId id="264" r:id="rId46"/>
    <p:sldId id="378" r:id="rId47"/>
    <p:sldId id="323" r:id="rId48"/>
    <p:sldId id="380" r:id="rId49"/>
    <p:sldId id="381" r:id="rId50"/>
    <p:sldId id="382" r:id="rId51"/>
    <p:sldId id="329" r:id="rId52"/>
    <p:sldId id="328" r:id="rId53"/>
    <p:sldId id="330" r:id="rId54"/>
    <p:sldId id="383" r:id="rId55"/>
    <p:sldId id="384" r:id="rId56"/>
    <p:sldId id="385" r:id="rId57"/>
    <p:sldId id="386" r:id="rId58"/>
    <p:sldId id="311" r:id="rId5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2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73833504910831E-2"/>
          <c:y val="3.7532474807952215E-2"/>
          <c:w val="0.95080499448438516"/>
          <c:h val="0.76508590505801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0A2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Лист1!$A$2:$A$22</c:f>
              <c:strCache>
                <c:ptCount val="21"/>
                <c:pt idx="0">
                  <c:v>Александровский</c:v>
                </c:pt>
                <c:pt idx="1">
                  <c:v>Асиновский</c:v>
                </c:pt>
                <c:pt idx="2">
                  <c:v>Бакчарский</c:v>
                </c:pt>
                <c:pt idx="3">
                  <c:v>Верхнекетский</c:v>
                </c:pt>
                <c:pt idx="4">
                  <c:v>Зырянский</c:v>
                </c:pt>
                <c:pt idx="5">
                  <c:v>Каргасокский</c:v>
                </c:pt>
                <c:pt idx="6">
                  <c:v>Кожевниковский</c:v>
                </c:pt>
                <c:pt idx="7">
                  <c:v>Колпашевский</c:v>
                </c:pt>
                <c:pt idx="8">
                  <c:v>Кривошеинский</c:v>
                </c:pt>
                <c:pt idx="9">
                  <c:v>Молчановский</c:v>
                </c:pt>
                <c:pt idx="10">
                  <c:v>Парабельский</c:v>
                </c:pt>
                <c:pt idx="11">
                  <c:v>Первомайский</c:v>
                </c:pt>
                <c:pt idx="12">
                  <c:v>Тегульдетский</c:v>
                </c:pt>
                <c:pt idx="13">
                  <c:v>Томский</c:v>
                </c:pt>
                <c:pt idx="14">
                  <c:v>Чаинский</c:v>
                </c:pt>
                <c:pt idx="15">
                  <c:v>Шегарский</c:v>
                </c:pt>
                <c:pt idx="16">
                  <c:v>г.Кедровый</c:v>
                </c:pt>
                <c:pt idx="17">
                  <c:v>г. Стрежевой</c:v>
                </c:pt>
                <c:pt idx="18">
                  <c:v>г. Томск</c:v>
                </c:pt>
                <c:pt idx="19">
                  <c:v>г.Северск</c:v>
                </c:pt>
                <c:pt idx="20">
                  <c:v>Подведом.орг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</c:v>
                </c:pt>
                <c:pt idx="18">
                  <c:v>17</c:v>
                </c:pt>
                <c:pt idx="19">
                  <c:v>2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7-4280-9C7E-B7D2C9C18651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Лист1!$A$2:$A$22</c:f>
              <c:strCache>
                <c:ptCount val="21"/>
                <c:pt idx="0">
                  <c:v>Александровский</c:v>
                </c:pt>
                <c:pt idx="1">
                  <c:v>Асиновский</c:v>
                </c:pt>
                <c:pt idx="2">
                  <c:v>Бакчарский</c:v>
                </c:pt>
                <c:pt idx="3">
                  <c:v>Верхнекетский</c:v>
                </c:pt>
                <c:pt idx="4">
                  <c:v>Зырянский</c:v>
                </c:pt>
                <c:pt idx="5">
                  <c:v>Каргасокский</c:v>
                </c:pt>
                <c:pt idx="6">
                  <c:v>Кожевниковский</c:v>
                </c:pt>
                <c:pt idx="7">
                  <c:v>Колпашевский</c:v>
                </c:pt>
                <c:pt idx="8">
                  <c:v>Кривошеинский</c:v>
                </c:pt>
                <c:pt idx="9">
                  <c:v>Молчановский</c:v>
                </c:pt>
                <c:pt idx="10">
                  <c:v>Парабельский</c:v>
                </c:pt>
                <c:pt idx="11">
                  <c:v>Первомайский</c:v>
                </c:pt>
                <c:pt idx="12">
                  <c:v>Тегульдетский</c:v>
                </c:pt>
                <c:pt idx="13">
                  <c:v>Томский</c:v>
                </c:pt>
                <c:pt idx="14">
                  <c:v>Чаинский</c:v>
                </c:pt>
                <c:pt idx="15">
                  <c:v>Шегарский</c:v>
                </c:pt>
                <c:pt idx="16">
                  <c:v>г.Кедровый</c:v>
                </c:pt>
                <c:pt idx="17">
                  <c:v>г. Стрежевой</c:v>
                </c:pt>
                <c:pt idx="18">
                  <c:v>г. Томск</c:v>
                </c:pt>
                <c:pt idx="19">
                  <c:v>г.Северск</c:v>
                </c:pt>
                <c:pt idx="20">
                  <c:v>Подведом.орг</c:v>
                </c:pt>
              </c:strCache>
            </c:strRef>
          </c:cat>
          <c:val>
            <c:numRef>
              <c:f>Лист1!$D$2:$D$22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2-BCE7-4280-9C7E-B7D2C9C186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4"/>
        <c:overlap val="100"/>
        <c:axId val="1409829808"/>
        <c:axId val="1409830640"/>
      </c:barChart>
      <c:catAx>
        <c:axId val="140982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9830640"/>
        <c:crosses val="autoZero"/>
        <c:auto val="1"/>
        <c:lblAlgn val="ctr"/>
        <c:lblOffset val="100"/>
        <c:noMultiLvlLbl val="0"/>
      </c:catAx>
      <c:valAx>
        <c:axId val="1409830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0982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ln w="666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системность</c:v>
                </c:pt>
                <c:pt idx="1">
                  <c:v>результативность </c:v>
                </c:pt>
                <c:pt idx="2">
                  <c:v>трансляция опыта</c:v>
                </c:pt>
                <c:pt idx="3">
                  <c:v>рефлексия</c:v>
                </c:pt>
                <c:pt idx="4">
                  <c:v>масштабирование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7.28</c:v>
                </c:pt>
                <c:pt idx="1">
                  <c:v>4.9000000000000004</c:v>
                </c:pt>
                <c:pt idx="2">
                  <c:v>4.84</c:v>
                </c:pt>
                <c:pt idx="3">
                  <c:v>4.58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71-40F4-B320-CD4441A2F4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максимум (10 баллов)</c:v>
                </c:pt>
              </c:strCache>
            </c:strRef>
          </c:tx>
          <c:spPr>
            <a:ln w="920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системность</c:v>
                </c:pt>
                <c:pt idx="1">
                  <c:v>результативность </c:v>
                </c:pt>
                <c:pt idx="2">
                  <c:v>трансляция опыта</c:v>
                </c:pt>
                <c:pt idx="3">
                  <c:v>рефлексия</c:v>
                </c:pt>
                <c:pt idx="4">
                  <c:v>масштабирование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71-40F4-B320-CD4441A2F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41280"/>
        <c:axId val="121819664"/>
      </c:lineChart>
      <c:catAx>
        <c:axId val="19184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121819664"/>
        <c:crosses val="autoZero"/>
        <c:auto val="1"/>
        <c:lblAlgn val="ctr"/>
        <c:lblOffset val="100"/>
        <c:noMultiLvlLbl val="0"/>
      </c:catAx>
      <c:valAx>
        <c:axId val="121819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184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43839628742058"/>
          <c:y val="0.90854537156157489"/>
          <c:w val="0.69535509148312979"/>
          <c:h val="7.394277346416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оценка</c:v>
                </c:pt>
              </c:strCache>
            </c:strRef>
          </c:tx>
          <c:spPr>
            <a:ln w="730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системность</c:v>
                </c:pt>
                <c:pt idx="1">
                  <c:v>результативность </c:v>
                </c:pt>
                <c:pt idx="2">
                  <c:v>трансляция опыта</c:v>
                </c:pt>
                <c:pt idx="3">
                  <c:v>рефлексия</c:v>
                </c:pt>
                <c:pt idx="4">
                  <c:v>масштабирование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7.28</c:v>
                </c:pt>
                <c:pt idx="1">
                  <c:v>4.9000000000000004</c:v>
                </c:pt>
                <c:pt idx="2">
                  <c:v>4.84</c:v>
                </c:pt>
                <c:pt idx="3">
                  <c:v>4.58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75-4475-B134-D6A20DAC93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оценка</c:v>
                </c:pt>
              </c:strCache>
            </c:strRef>
          </c:tx>
          <c:spPr>
            <a:ln w="603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системность</c:v>
                </c:pt>
                <c:pt idx="1">
                  <c:v>результативность </c:v>
                </c:pt>
                <c:pt idx="2">
                  <c:v>трансляция опыта</c:v>
                </c:pt>
                <c:pt idx="3">
                  <c:v>рефлексия</c:v>
                </c:pt>
                <c:pt idx="4">
                  <c:v>масштабирование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1.5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75-4475-B134-D6A20DAC93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максимальная оценка</c:v>
                </c:pt>
              </c:strCache>
            </c:strRef>
          </c:tx>
          <c:spPr>
            <a:ln w="793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системность</c:v>
                </c:pt>
                <c:pt idx="1">
                  <c:v>результативность </c:v>
                </c:pt>
                <c:pt idx="2">
                  <c:v>трансляция опыта</c:v>
                </c:pt>
                <c:pt idx="3">
                  <c:v>рефлексия</c:v>
                </c:pt>
                <c:pt idx="4">
                  <c:v>масштабирование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75-4475-B134-D6A20DAC9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77680"/>
        <c:axId val="2061309984"/>
      </c:lineChart>
      <c:catAx>
        <c:axId val="19187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2061309984"/>
        <c:crosses val="autoZero"/>
        <c:auto val="1"/>
        <c:lblAlgn val="ctr"/>
        <c:lblOffset val="100"/>
        <c:noMultiLvlLbl val="0"/>
      </c:catAx>
      <c:valAx>
        <c:axId val="206130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7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62195214728595E-2"/>
          <c:y val="0.92276122884501277"/>
          <c:w val="0.92811841454600785"/>
          <c:h val="7.7238771154987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ln w="666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грамотность</c:v>
                </c:pt>
                <c:pt idx="1">
                  <c:v>актуальность</c:v>
                </c:pt>
                <c:pt idx="2">
                  <c:v>ценностные ориентиры</c:v>
                </c:pt>
                <c:pt idx="3">
                  <c:v>аргументированность</c:v>
                </c:pt>
                <c:pt idx="4">
                  <c:v>проблемы и решения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2.0299999999999998</c:v>
                </c:pt>
                <c:pt idx="1">
                  <c:v>1.95</c:v>
                </c:pt>
                <c:pt idx="2">
                  <c:v>1.83</c:v>
                </c:pt>
                <c:pt idx="3">
                  <c:v>1.91</c:v>
                </c:pt>
                <c:pt idx="4">
                  <c:v>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71-40F4-B320-CD4441A2F4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максимум (3 балла)</c:v>
                </c:pt>
              </c:strCache>
            </c:strRef>
          </c:tx>
          <c:spPr>
            <a:ln w="825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грамотность</c:v>
                </c:pt>
                <c:pt idx="1">
                  <c:v>актуальность</c:v>
                </c:pt>
                <c:pt idx="2">
                  <c:v>ценностные ориентиры</c:v>
                </c:pt>
                <c:pt idx="3">
                  <c:v>аргументированность</c:v>
                </c:pt>
                <c:pt idx="4">
                  <c:v>проблемы и решения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71-40F4-B320-CD4441A2F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41280"/>
        <c:axId val="121819664"/>
      </c:lineChart>
      <c:catAx>
        <c:axId val="19184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121819664"/>
        <c:crosses val="autoZero"/>
        <c:auto val="1"/>
        <c:lblAlgn val="ctr"/>
        <c:lblOffset val="100"/>
        <c:noMultiLvlLbl val="0"/>
      </c:catAx>
      <c:valAx>
        <c:axId val="121819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184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оценка</c:v>
                </c:pt>
              </c:strCache>
            </c:strRef>
          </c:tx>
          <c:spPr>
            <a:ln w="730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грамотность</c:v>
                </c:pt>
                <c:pt idx="1">
                  <c:v>актуальность</c:v>
                </c:pt>
                <c:pt idx="2">
                  <c:v> ценности, ориентиры</c:v>
                </c:pt>
                <c:pt idx="3">
                  <c:v>аргументированность</c:v>
                </c:pt>
                <c:pt idx="4">
                  <c:v>проблемы и их решения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2.0299999999999998</c:v>
                </c:pt>
                <c:pt idx="1">
                  <c:v>1.95</c:v>
                </c:pt>
                <c:pt idx="2">
                  <c:v>1.83</c:v>
                </c:pt>
                <c:pt idx="3">
                  <c:v>1.91</c:v>
                </c:pt>
                <c:pt idx="4">
                  <c:v>1.56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75-4475-B134-D6A20DAC93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оценка</c:v>
                </c:pt>
              </c:strCache>
            </c:strRef>
          </c:tx>
          <c:spPr>
            <a:ln w="603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грамотность</c:v>
                </c:pt>
                <c:pt idx="1">
                  <c:v>актуальность</c:v>
                </c:pt>
                <c:pt idx="2">
                  <c:v> ценности, ориентиры</c:v>
                </c:pt>
                <c:pt idx="3">
                  <c:v>аргументированность</c:v>
                </c:pt>
                <c:pt idx="4">
                  <c:v>проблемы и их решения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75-4475-B134-D6A20DAC93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максимум (3 балла)</c:v>
                </c:pt>
              </c:strCache>
            </c:strRef>
          </c:tx>
          <c:spPr>
            <a:ln w="793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грамотность</c:v>
                </c:pt>
                <c:pt idx="1">
                  <c:v>актуальность</c:v>
                </c:pt>
                <c:pt idx="2">
                  <c:v> ценности, ориентиры</c:v>
                </c:pt>
                <c:pt idx="3">
                  <c:v>аргументированность</c:v>
                </c:pt>
                <c:pt idx="4">
                  <c:v>проблемы и их решения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75-4475-B134-D6A20DAC9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77680"/>
        <c:axId val="2061309984"/>
      </c:lineChart>
      <c:catAx>
        <c:axId val="19187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2061309984"/>
        <c:crosses val="autoZero"/>
        <c:auto val="1"/>
        <c:lblAlgn val="ctr"/>
        <c:lblOffset val="100"/>
        <c:noMultiLvlLbl val="0"/>
      </c:catAx>
      <c:valAx>
        <c:axId val="206130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7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62195214728595E-2"/>
          <c:y val="0.92276122884501277"/>
          <c:w val="0.92811841454600785"/>
          <c:h val="7.7238771154987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ln w="666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результативность занятия</c:v>
                </c:pt>
                <c:pt idx="1">
                  <c:v>коммуникация</c:v>
                </c:pt>
                <c:pt idx="2">
                  <c:v>метод.грамотность</c:v>
                </c:pt>
                <c:pt idx="3">
                  <c:v>компетенции</c:v>
                </c:pt>
                <c:pt idx="4">
                  <c:v>рефлексия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6.29</c:v>
                </c:pt>
                <c:pt idx="1">
                  <c:v>6.39</c:v>
                </c:pt>
                <c:pt idx="2">
                  <c:v>6.18</c:v>
                </c:pt>
                <c:pt idx="3">
                  <c:v>6.02</c:v>
                </c:pt>
                <c:pt idx="4">
                  <c:v>6.84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71-40F4-B320-CD4441A2F4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максимум (10 баллов)</c:v>
                </c:pt>
              </c:strCache>
            </c:strRef>
          </c:tx>
          <c:spPr>
            <a:ln w="857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результативность занятия</c:v>
                </c:pt>
                <c:pt idx="1">
                  <c:v>коммуникация</c:v>
                </c:pt>
                <c:pt idx="2">
                  <c:v>метод.грамотность</c:v>
                </c:pt>
                <c:pt idx="3">
                  <c:v>компетенции</c:v>
                </c:pt>
                <c:pt idx="4">
                  <c:v>рефлексия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71-40F4-B320-CD4441A2F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41280"/>
        <c:axId val="121819664"/>
      </c:lineChart>
      <c:catAx>
        <c:axId val="19184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121819664"/>
        <c:crosses val="autoZero"/>
        <c:auto val="1"/>
        <c:lblAlgn val="ctr"/>
        <c:lblOffset val="100"/>
        <c:noMultiLvlLbl val="0"/>
      </c:catAx>
      <c:valAx>
        <c:axId val="121819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184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оценка</c:v>
                </c:pt>
              </c:strCache>
            </c:strRef>
          </c:tx>
          <c:spPr>
            <a:ln w="730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результативность занятия</c:v>
                </c:pt>
                <c:pt idx="1">
                  <c:v>коммуникация</c:v>
                </c:pt>
                <c:pt idx="2">
                  <c:v>метод.грамотность</c:v>
                </c:pt>
                <c:pt idx="3">
                  <c:v>компетенции</c:v>
                </c:pt>
                <c:pt idx="4">
                  <c:v>рефлексия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6.29</c:v>
                </c:pt>
                <c:pt idx="1">
                  <c:v>6.39</c:v>
                </c:pt>
                <c:pt idx="2">
                  <c:v>6.18</c:v>
                </c:pt>
                <c:pt idx="3">
                  <c:v>6.02</c:v>
                </c:pt>
                <c:pt idx="4">
                  <c:v>6.84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75-4475-B134-D6A20DAC93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минимальная оценка</c:v>
                </c:pt>
              </c:strCache>
            </c:strRef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результативность занятия</c:v>
                </c:pt>
                <c:pt idx="1">
                  <c:v>коммуникация</c:v>
                </c:pt>
                <c:pt idx="2">
                  <c:v>метод.грамотность</c:v>
                </c:pt>
                <c:pt idx="3">
                  <c:v>компетенции</c:v>
                </c:pt>
                <c:pt idx="4">
                  <c:v>рефлексия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75-4475-B134-D6A20DAC93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максимальная оценка</c:v>
                </c:pt>
              </c:strCache>
            </c:strRef>
          </c:tx>
          <c:spPr>
            <a:ln w="698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результативность занятия</c:v>
                </c:pt>
                <c:pt idx="1">
                  <c:v>коммуникация</c:v>
                </c:pt>
                <c:pt idx="2">
                  <c:v>метод.грамотность</c:v>
                </c:pt>
                <c:pt idx="3">
                  <c:v>компетенции</c:v>
                </c:pt>
                <c:pt idx="4">
                  <c:v>рефлексия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75-4475-B134-D6A20DAC9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77680"/>
        <c:axId val="2061309984"/>
      </c:lineChart>
      <c:catAx>
        <c:axId val="19187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2061309984"/>
        <c:crosses val="autoZero"/>
        <c:auto val="1"/>
        <c:lblAlgn val="ctr"/>
        <c:lblOffset val="100"/>
        <c:noMultiLvlLbl val="0"/>
      </c:catAx>
      <c:valAx>
        <c:axId val="206130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7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62195214728595E-2"/>
          <c:y val="0.92276122884501277"/>
          <c:w val="0.92811841454600785"/>
          <c:h val="7.7238771154987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5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5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0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2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7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4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33D0-496F-4A7B-BDFA-DF4FFABAD76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6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met&#1086;dist.to.2020@mail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met&#1086;dist.to.2020@mail.r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met&#1086;dist.to.2020@mail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met&#1086;dist.to.2020@mail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5928" y="312432"/>
            <a:ext cx="9144000" cy="61437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РЕГИОНАЛЬНЫЙ КОНКУРС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2393" y="1135425"/>
            <a:ext cx="9144000" cy="15422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«МЕТОДИСТ ГОДА»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2021 г.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1" y="361879"/>
            <a:ext cx="1793883" cy="1793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58" y="350752"/>
            <a:ext cx="1558785" cy="176469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70415" y="3269765"/>
            <a:ext cx="8727802" cy="814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Распоряжение Департамента общего образования Томской области </a:t>
            </a:r>
          </a:p>
          <a:p>
            <a:pPr algn="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17.02.2021 № 262-р «Об организации и проведении </a:t>
            </a:r>
          </a:p>
          <a:p>
            <a:pPr algn="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регионального конкурса «Методист года»</a:t>
            </a:r>
            <a:endParaRPr lang="ru-RU" sz="18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16E90B1-790C-4583-A09C-E137FA443B67}"/>
              </a:ext>
            </a:extLst>
          </p:cNvPr>
          <p:cNvSpPr txBox="1">
            <a:spLocks/>
          </p:cNvSpPr>
          <p:nvPr/>
        </p:nvSpPr>
        <p:spPr>
          <a:xfrm>
            <a:off x="2970415" y="4269180"/>
            <a:ext cx="8727802" cy="814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Распоряжение Департамента общего образования Томской области </a:t>
            </a:r>
          </a:p>
          <a:p>
            <a:pPr algn="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от. 24.09.2021 № 1546-р «Об итогах регионального конкурса</a:t>
            </a:r>
          </a:p>
          <a:p>
            <a:pPr algn="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«Методист года»</a:t>
            </a:r>
            <a:endParaRPr lang="ru-RU" sz="18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14B5565-FF4D-4D7F-A27A-8B20877CD90F}"/>
              </a:ext>
            </a:extLst>
          </p:cNvPr>
          <p:cNvSpPr txBox="1">
            <a:spLocks/>
          </p:cNvSpPr>
          <p:nvPr/>
        </p:nvSpPr>
        <p:spPr>
          <a:xfrm>
            <a:off x="1060705" y="5198415"/>
            <a:ext cx="10637512" cy="1325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Распоряжение Департамента общего образования Томской области 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от. 24.09.2021 № 1547-р «Об утверждении списка педагогических работников 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присуждение премии Губернатора Томской области лучшим педагогическим 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руководящим работникам в сфере общего и дополнительного образования Томской области 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итогам регионального конкурса «Методист года»</a:t>
            </a:r>
          </a:p>
        </p:txBody>
      </p:sp>
    </p:spTree>
    <p:extLst>
      <p:ext uri="{BB962C8B-B14F-4D97-AF65-F5344CB8AC3E}">
        <p14:creationId xmlns:p14="http://schemas.microsoft.com/office/powerpoint/2010/main" val="31432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2F9BD-85D9-483C-B218-9709FE62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2421"/>
            <a:ext cx="10515600" cy="1378331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Техническая экспертиза документов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9B7B09-0728-40C6-8E23-3A498C6C1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1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29" y="306937"/>
            <a:ext cx="11587942" cy="6490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документов для Оператора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993" y="1318548"/>
            <a:ext cx="9797241" cy="13498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ЧЕТЫРЕ файла в электронном виде на электронный адрес 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met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о</a:t>
            </a:r>
            <a:r>
              <a:rPr lang="en-US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dist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.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to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.2020@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.</a:t>
            </a:r>
            <a:r>
              <a:rPr lang="ru-RU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ru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ФАЙЛЫ НЕ АРХИВИРОВАТЬ!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10732" r="12012" b="9696"/>
          <a:stretch/>
        </p:blipFill>
        <p:spPr>
          <a:xfrm>
            <a:off x="374765" y="1074750"/>
            <a:ext cx="1512916" cy="171832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4764" y="2911860"/>
            <a:ext cx="11515207" cy="134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Одну портретную фотографию (деловой стиль) хорошего качества в формате .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jpg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614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29" y="242842"/>
            <a:ext cx="11587942" cy="6490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документов для Оператора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2730" y="1079514"/>
            <a:ext cx="9797241" cy="13498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ЧЕТЫРЕ файла в электронном виде на электронный адрес 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met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о</a:t>
            </a:r>
            <a:r>
              <a:rPr lang="en-US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dist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.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to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.2020@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.</a:t>
            </a:r>
            <a:r>
              <a:rPr lang="ru-RU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ru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ФАЙЛЫ НЕ АРХИВИРОВАТЬ!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10732" r="12012" b="9696"/>
          <a:stretch/>
        </p:blipFill>
        <p:spPr>
          <a:xfrm>
            <a:off x="374764" y="891870"/>
            <a:ext cx="1512916" cy="171832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7421" y="2610194"/>
            <a:ext cx="11887199" cy="4247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Документы на участие в Конкурсе (сканированные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единым документом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формате .</a:t>
            </a:r>
            <a:r>
              <a:rPr lang="ru-RU" b="1" dirty="0" err="1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pdf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наименованные по фамилии конкурсанта и типу документов, например, </a:t>
            </a:r>
            <a:r>
              <a:rPr lang="ru-RU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Васильев_документы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на участие):</a:t>
            </a:r>
            <a:endParaRPr lang="ru-RU" b="1" dirty="0">
              <a:solidFill>
                <a:srgbClr val="00206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Представление от образовательной организации (приложение 4);</a:t>
            </a:r>
            <a:endParaRPr lang="ru-RU" dirty="0">
              <a:solidFill>
                <a:srgbClr val="00206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Письмо-подтверждение МГОС/ГОС (приложение 3);</a:t>
            </a:r>
            <a:endParaRPr lang="ru-RU" dirty="0">
              <a:solidFill>
                <a:srgbClr val="00206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Выписка из протокола решения МГОС/ГОС о выдвижения участника на Конкурс;</a:t>
            </a:r>
            <a:endParaRPr lang="ru-RU" dirty="0">
              <a:solidFill>
                <a:srgbClr val="00206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Согласие на обработку персональных данных (приложение 5);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- Копия паспорта участника (1 и 2 страницы);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Документ, подтверждающий осуществление участником Конкурса методической деятельности, заверенный руководителем образовательной организации (заверенная копия трудовой книжки / приказа / должностной инструкции).</a:t>
            </a:r>
          </a:p>
        </p:txBody>
      </p:sp>
    </p:spTree>
    <p:extLst>
      <p:ext uri="{BB962C8B-B14F-4D97-AF65-F5344CB8AC3E}">
        <p14:creationId xmlns:p14="http://schemas.microsoft.com/office/powerpoint/2010/main" val="138658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764" y="147308"/>
            <a:ext cx="11587942" cy="64902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документов для Оператора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733" y="1028347"/>
            <a:ext cx="9797241" cy="13498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ЧЕТЫРЕ файла в электронном виде на электронный адрес 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met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о</a:t>
            </a:r>
            <a:r>
              <a:rPr lang="en-US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dist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.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to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.2020@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mail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.</a:t>
            </a:r>
            <a:r>
              <a:rPr lang="ru-RU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ru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ФАЙЛЫ НЕ АРХИВИРОВАТЬ!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10732" r="12012" b="9696"/>
          <a:stretch/>
        </p:blipFill>
        <p:spPr>
          <a:xfrm>
            <a:off x="261086" y="741744"/>
            <a:ext cx="1512916" cy="171832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36478" y="2460069"/>
            <a:ext cx="11826228" cy="40897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Конкурсные материалы (сканированные </a:t>
            </a:r>
            <a:r>
              <a:rPr lang="ru-RU" sz="2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единым документом</a:t>
            </a:r>
            <a:r>
              <a:rPr lang="ru-RU" sz="2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формате .</a:t>
            </a:r>
            <a:r>
              <a:rPr lang="ru-RU" sz="2600" b="1" dirty="0" err="1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pdf</a:t>
            </a:r>
            <a:r>
              <a:rPr lang="ru-RU" sz="2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наименованные по фамилии конкурсанта и типу документов, например, </a:t>
            </a:r>
            <a:r>
              <a:rPr lang="ru-RU" sz="2600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Васильев_конкурсные</a:t>
            </a:r>
            <a:r>
              <a:rPr lang="ru-RU" sz="2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материалы) включают:</a:t>
            </a:r>
            <a:endParaRPr lang="ru-RU" sz="2600" b="1" dirty="0">
              <a:solidFill>
                <a:srgbClr val="00206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Tx/>
              <a:buChar char="-"/>
            </a:pPr>
            <a:r>
              <a:rPr lang="ru-RU" sz="2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Карта-представление участника регионального конкурса «Методист года» (приложение 6); </a:t>
            </a:r>
          </a:p>
          <a:p>
            <a:pPr algn="just">
              <a:buFontTx/>
              <a:buChar char="-"/>
            </a:pPr>
            <a:r>
              <a:rPr lang="ru-RU" sz="26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Методическое портфолио - материалы, представляющие опыт и результаты деятельности участника </a:t>
            </a: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sz="2600" b="1" i="1" dirty="0" err="1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заявка+портфолио</a:t>
            </a:r>
            <a:r>
              <a:rPr lang="ru-RU" sz="2600" b="1" i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не более 80 страниц)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Эссе «Я – методист» - файл в формате .</a:t>
            </a:r>
            <a:r>
              <a:rPr lang="ru-RU" sz="2600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pdf</a:t>
            </a:r>
            <a:r>
              <a:rPr lang="ru-RU" sz="2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оформленный в соответствии    с конкурсными требованиями (не более 3 страниц).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marL="0" indent="0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+ заполненная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карта-представление участника в формате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Word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marL="0" indent="0">
              <a:buNone/>
            </a:pPr>
            <a:endParaRPr lang="ru-RU" sz="26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lvl="0" indent="0">
              <a:buNone/>
            </a:pPr>
            <a:endParaRPr lang="ru-RU" sz="2600" dirty="0">
              <a:solidFill>
                <a:srgbClr val="00206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228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66" y="388770"/>
            <a:ext cx="5913120" cy="7077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 и недочеты: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6" y="1334251"/>
            <a:ext cx="11158728" cy="499643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Отправка конкурсных документов и материалов на другой электронный адрес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6951B-4337-4E5E-BFEA-AD6A63D4E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52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66" y="388770"/>
            <a:ext cx="5913120" cy="7077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 и недочеты: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6" y="1334251"/>
            <a:ext cx="11158728" cy="499643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Отправка конкурсных документов и материалов на другой электронный адрес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Низкое качество сканирования документов и материалов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103917-F76F-4138-BE81-8F9607D5A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66" y="388770"/>
            <a:ext cx="5913120" cy="7077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 и недочеты: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6" y="1334251"/>
            <a:ext cx="11158728" cy="499643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Отправка конкурсных документов и материалов на другой электронный адрес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Низкое качество сканирования документов и материалов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Неполный пакет документов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D96D35-94EC-47FF-80C2-39A3522D4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66" y="388770"/>
            <a:ext cx="5913120" cy="7077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 и недочеты: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6" y="1334251"/>
            <a:ext cx="11158728" cy="499643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Отправка конкурсных документов и материалов на другой электронный адрес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Низкое качество сканирования документов и материалов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Неполный пакет документов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Файлы сформированы не в соответствии с требованиями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8D7A78-A8E3-414F-A316-1DC251BEB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72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66" y="388770"/>
            <a:ext cx="5913120" cy="7077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 и недочеты: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6" y="1334251"/>
            <a:ext cx="11158728" cy="499643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Отправка конкурсных документов и материалов на другой электронный адрес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Низкое качество сканирования документов и материалов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Неполный пакет документов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Файлы сформированы не в соответствии с требованиями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Название файлов не по фамилии участника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87D87F-F8C8-4550-9228-0424BF7A2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7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66" y="388770"/>
            <a:ext cx="5913120" cy="7077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 и недочеты: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6" y="1334251"/>
            <a:ext cx="11158728" cy="499643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Отправка конкурсных документов и материалов на другой электронный адрес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Низкое качество сканирования документов и материалов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Неполный пакет документов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Файлы сформированы не в соответствии с требованиями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Название файлов не по фамилии участника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 Архивирование файлов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99E8CD-12A9-4BA0-BB84-0D9D133C8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4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0804" y="298622"/>
            <a:ext cx="6826135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Учредитель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031" y="1413478"/>
            <a:ext cx="8094133" cy="1463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общего образования Томской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2" y="689957"/>
            <a:ext cx="2262600" cy="22626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70804" y="3398241"/>
            <a:ext cx="6826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Оператор конкурса: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12" y="3877590"/>
            <a:ext cx="2005840" cy="227080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483030" y="4415535"/>
            <a:ext cx="8094133" cy="1463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Областное государственное бюджетное учреждение дополнительного профессионального образования «Томский областной институт повышения квалификации и переподготовки работников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838866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5" y="314879"/>
            <a:ext cx="5913120" cy="7077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 и недочеты: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36" y="1022650"/>
            <a:ext cx="11158728" cy="499643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Отправка конкурсных документов и материалов на другой электронный адрес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Низкое качество сканирования документов и материалов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Неполный пакет документов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Файлы сформированы не в соответствии с требованиями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Название файлов не по фамилии участника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 Архивирование файлов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7. Ссылки на конкурсные материалы, размещенные на облачных сервисах, отправлены в тексте письма, а не отдельным документом либо нерабочие ссылки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A38674-CB52-49CD-88CC-3658C7E52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5" y="314879"/>
            <a:ext cx="5913120" cy="7077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 и недочеты: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2649"/>
            <a:ext cx="11037455" cy="56644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Отправка конкурсных документов и материалов на другой электронный адрес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Низкое качество сканирования документов и материалов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Неполный пакет документов / дублирование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Файлы сформированы не в соответствии с требованиями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Название файлов не по фамилии участника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 Архивирование файлов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7. Ссылки на конкурсные материалы, размещенные на облачных сервисах, отправлены в тексте письма, а не отдельным документом либо нерабочие ссылки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8. В бумажном виде представлены не оригиналы документов, а распечатанные сканы ( заявления, согласия, представление от ОО)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AB9D1-4DF6-4839-8AE9-1CC88D4C6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9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36118"/>
            <a:ext cx="3290807" cy="4320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21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1265" y="1659372"/>
            <a:ext cx="9210502" cy="470817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Цель: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оценка профессиональных достижений конкурсантов, выявление профессиональных компетенций, уровня подготовки, степени профессиональной и методической активности.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Формат: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содержательная экспертиза карты-представления с указанием результатов профессиональной деятельности в различных аспектах методической деятельности, наград и достижений, представленных материалов, отражающих опыт и результаты работы участника Конкурса.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Общий объем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конкурсной заявки и приложений, раскрывающих конкретные позиции представленного профессионального опыта, ограничен: </a:t>
            </a:r>
            <a:r>
              <a:rPr lang="ru-RU" b="1" i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более 80 страниц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9011" y="973532"/>
            <a:ext cx="11538065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Конкурсное испытание «Методическое портфолио»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0C13BB-2890-4086-9CF1-989B941AE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8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09" y="273685"/>
            <a:ext cx="10990811" cy="5742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оценивания конкурсного испытания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«Методическое портфолио»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66" y="1363287"/>
            <a:ext cx="11853950" cy="6483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Системность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методической деятельности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3084" r="2302" b="5746"/>
          <a:stretch/>
        </p:blipFill>
        <p:spPr>
          <a:xfrm>
            <a:off x="8108249" y="4355070"/>
            <a:ext cx="3464914" cy="211992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4566" y="2003367"/>
            <a:ext cx="11853950" cy="64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методической деятельности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4566" y="2643447"/>
            <a:ext cx="11853950" cy="64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Трансляция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значимого методического опыта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4566" y="3291840"/>
            <a:ext cx="11853950" cy="648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Способность 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рефлексии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самоанализу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4566" y="3873856"/>
            <a:ext cx="11853950" cy="6483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Возможность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масштабирования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представленного методического опыта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77091" y="4464394"/>
            <a:ext cx="7028873" cy="2119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Каждый критерий раскрывается через несколько подкритериев.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Максимальная оценка по каждому критерию – 10 баллов.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Максимальная количество баллов за конкурсное испытание –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50 баллов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9BB9DF-FF7A-4524-8405-CD016C3717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90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7DE48-D932-4072-B7A9-BD8C1E7D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383598"/>
            <a:ext cx="1143692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Сравнительный анализ итогов </a:t>
            </a:r>
            <a:b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конкурсного испытания заочного этапа «Методическое портфолио»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441D0D4-50E7-4A97-AE37-47B2448D5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1976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F5FDD5-70A5-4AA0-87CE-8262F47D0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9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EE9A1E0-FAA6-4EDE-858E-838B1CC7C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0881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7F4D479-97D0-45F2-B44E-0E0698CECF46}"/>
              </a:ext>
            </a:extLst>
          </p:cNvPr>
          <p:cNvSpPr txBox="1">
            <a:spLocks/>
          </p:cNvSpPr>
          <p:nvPr/>
        </p:nvSpPr>
        <p:spPr>
          <a:xfrm>
            <a:off x="422563" y="383598"/>
            <a:ext cx="11436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Сравнительный анализ итогов </a:t>
            </a:r>
            <a:br>
              <a:rPr lang="ru-RU" sz="36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конкурсного испытания заочного этапа «Методическое портфолио»</a:t>
            </a:r>
            <a:endParaRPr lang="ru-RU" sz="36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3ACF6E-52A1-4131-824F-BB46013CD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7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CA15604-A711-4F47-B3D5-8BF2A45CF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076740"/>
              </p:ext>
            </p:extLst>
          </p:nvPr>
        </p:nvGraphicFramePr>
        <p:xfrm>
          <a:off x="637309" y="2001954"/>
          <a:ext cx="11231418" cy="33873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7818">
                  <a:extLst>
                    <a:ext uri="{9D8B030D-6E8A-4147-A177-3AD203B41FA5}">
                      <a16:colId xmlns:a16="http://schemas.microsoft.com/office/drawing/2014/main" val="1938467988"/>
                    </a:ext>
                  </a:extLst>
                </a:gridCol>
                <a:gridCol w="1856509">
                  <a:extLst>
                    <a:ext uri="{9D8B030D-6E8A-4147-A177-3AD203B41FA5}">
                      <a16:colId xmlns:a16="http://schemas.microsoft.com/office/drawing/2014/main" val="2396857726"/>
                    </a:ext>
                  </a:extLst>
                </a:gridCol>
                <a:gridCol w="2087418">
                  <a:extLst>
                    <a:ext uri="{9D8B030D-6E8A-4147-A177-3AD203B41FA5}">
                      <a16:colId xmlns:a16="http://schemas.microsoft.com/office/drawing/2014/main" val="203436308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637542985"/>
                    </a:ext>
                  </a:extLst>
                </a:gridCol>
                <a:gridCol w="1819564">
                  <a:extLst>
                    <a:ext uri="{9D8B030D-6E8A-4147-A177-3AD203B41FA5}">
                      <a16:colId xmlns:a16="http://schemas.microsoft.com/office/drawing/2014/main" val="4288722887"/>
                    </a:ext>
                  </a:extLst>
                </a:gridCol>
                <a:gridCol w="2262909">
                  <a:extLst>
                    <a:ext uri="{9D8B030D-6E8A-4147-A177-3AD203B41FA5}">
                      <a16:colId xmlns:a16="http://schemas.microsoft.com/office/drawing/2014/main" val="3330770449"/>
                    </a:ext>
                  </a:extLst>
                </a:gridCol>
              </a:tblGrid>
              <a:tr h="944611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системность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результативность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трансляция опыта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рефлексия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масштабирование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87074"/>
                  </a:ext>
                </a:extLst>
              </a:tr>
              <a:tr h="122827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минимальных баллов (0-1)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406000"/>
                  </a:ext>
                </a:extLst>
              </a:tr>
              <a:tr h="12145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максимальных баллов (10)</a:t>
                      </a:r>
                      <a:endParaRPr lang="ru-RU" sz="16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022826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E4A1DC7-3247-4A46-8691-54046DEC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383598"/>
            <a:ext cx="1143692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Сравнительный анализ итогов </a:t>
            </a:r>
            <a:b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конкурсного испытания заочного этапа «Методическое портфолио»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FD3AD9-1A3B-48E5-A85B-0F181F909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72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6C10B-DF03-495E-BADA-1F2B471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E46BF1-559B-4737-B881-DBE3DCA9B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8333"/>
              </p:ext>
            </p:extLst>
          </p:nvPr>
        </p:nvGraphicFramePr>
        <p:xfrm>
          <a:off x="471055" y="494435"/>
          <a:ext cx="11259127" cy="5892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9127">
                  <a:extLst>
                    <a:ext uri="{9D8B030D-6E8A-4147-A177-3AD203B41FA5}">
                      <a16:colId xmlns:a16="http://schemas.microsoft.com/office/drawing/2014/main" val="3510558148"/>
                    </a:ext>
                  </a:extLst>
                </a:gridCol>
              </a:tblGrid>
              <a:tr h="543100">
                <a:tc>
                  <a:txBody>
                    <a:bodyPr/>
                    <a:lstStyle/>
                    <a:p>
                      <a:pPr marL="342900" marR="20955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Методическая деятельность</a:t>
                      </a:r>
                    </a:p>
                  </a:txBody>
                  <a:tcPr marL="43631" marR="4363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2022"/>
                  </a:ext>
                </a:extLst>
              </a:tr>
              <a:tr h="353023"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4.1. Описание текущей ситуации и актуальность представленной методической деятельности </a:t>
                      </a:r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(может быть представлена система или отдельный элемент системы)</a:t>
                      </a:r>
                      <a:endParaRPr lang="ru-RU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3631" marR="4363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215636"/>
                  </a:ext>
                </a:extLst>
              </a:tr>
              <a:tr h="534846">
                <a:tc>
                  <a:txBody>
                    <a:bodyPr/>
                    <a:lstStyle/>
                    <a:p>
                      <a:pPr marR="2095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Описание </a:t>
                      </a:r>
                      <a:r>
                        <a:rPr lang="ru-RU" sz="2400" i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основных направлений</a:t>
                      </a:r>
                      <a:r>
                        <a:rPr lang="ru-RU" sz="240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и </a:t>
                      </a:r>
                      <a:r>
                        <a:rPr lang="ru-RU" sz="2400" i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целевой аудитории</a:t>
                      </a:r>
                      <a:r>
                        <a:rPr lang="ru-RU" sz="240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методической деятельности  </a:t>
                      </a:r>
                    </a:p>
                  </a:txBody>
                  <a:tcPr marL="43631" marR="436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90987"/>
                  </a:ext>
                </a:extLst>
              </a:tr>
              <a:tr h="808898">
                <a:tc>
                  <a:txBody>
                    <a:bodyPr/>
                    <a:lstStyle/>
                    <a:p>
                      <a:pPr marR="2095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Аналитический аспект </a:t>
                      </a:r>
                      <a:r>
                        <a:rPr lang="ru-RU" sz="20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(деятельность по анализу и обобщению: что анализируется и обобщается, с какой целью, по каким параметрам, как часто, как и для чего используются полученные результаты и т.д.)  </a:t>
                      </a:r>
                      <a:endParaRPr lang="ru-RU" sz="2400" i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3631" marR="4363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40235"/>
                  </a:ext>
                </a:extLst>
              </a:tr>
              <a:tr h="1127087">
                <a:tc>
                  <a:txBody>
                    <a:bodyPr/>
                    <a:lstStyle/>
                    <a:p>
                      <a:pPr marR="2095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Информационный аспект </a:t>
                      </a:r>
                      <a:r>
                        <a:rPr lang="ru-RU" sz="20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(распространение информации о передовом опыте: цели, содержание и формы распространения, целевая аудитория, периодичность, как организована обратная связь, как отслеживается эффективность данного вида работы и пр. ) </a:t>
                      </a:r>
                      <a:endParaRPr lang="ru-RU" sz="2400" i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3631" marR="436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227951"/>
                  </a:ext>
                </a:extLst>
              </a:tr>
              <a:tr h="808898">
                <a:tc>
                  <a:txBody>
                    <a:bodyPr/>
                    <a:lstStyle/>
                    <a:p>
                      <a:pPr marR="2095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Организационный аспект </a:t>
                      </a:r>
                      <a:r>
                        <a:rPr lang="ru-RU" sz="20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(описание организационных форм, схем методической работы, методического сопровождения педагогического коллектива или отдельных целевых групп и т.д.) </a:t>
                      </a:r>
                      <a:endParaRPr lang="ru-RU" sz="2400" i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3631" marR="4363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38590"/>
                  </a:ext>
                </a:extLst>
              </a:tr>
              <a:tr h="808898">
                <a:tc>
                  <a:txBody>
                    <a:bodyPr/>
                    <a:lstStyle/>
                    <a:p>
                      <a:pPr marR="2095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Консультационный аспект </a:t>
                      </a:r>
                      <a:r>
                        <a:rPr lang="ru-RU" sz="20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(по каким направлениям проводятся консультации, с какой целью, для кого, с какой периодичностью, как отслеживается результативность данного вида работы и т.д.) </a:t>
                      </a:r>
                      <a:endParaRPr lang="ru-RU" sz="2400" i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3631" marR="436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2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718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6C10B-DF03-495E-BADA-1F2B471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E46BF1-559B-4737-B881-DBE3DCA9B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443645"/>
              </p:ext>
            </p:extLst>
          </p:nvPr>
        </p:nvGraphicFramePr>
        <p:xfrm>
          <a:off x="471055" y="494434"/>
          <a:ext cx="11259127" cy="4179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9127">
                  <a:extLst>
                    <a:ext uri="{9D8B030D-6E8A-4147-A177-3AD203B41FA5}">
                      <a16:colId xmlns:a16="http://schemas.microsoft.com/office/drawing/2014/main" val="3510558148"/>
                    </a:ext>
                  </a:extLst>
                </a:gridCol>
              </a:tblGrid>
              <a:tr h="776393">
                <a:tc>
                  <a:txBody>
                    <a:bodyPr/>
                    <a:lstStyle/>
                    <a:p>
                      <a:pPr marL="342900" marR="20955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Методическая деятельность</a:t>
                      </a:r>
                    </a:p>
                  </a:txBody>
                  <a:tcPr marL="43631" marR="4363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2022"/>
                  </a:ext>
                </a:extLst>
              </a:tr>
              <a:tr h="1045750"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4.1. Описание текущей ситуации и актуальность представленной методической деятельности </a:t>
                      </a:r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(может быть представлена система или отдельный элемент системы)</a:t>
                      </a:r>
                      <a:endParaRPr lang="ru-RU" sz="2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3631" marR="4363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215636"/>
                  </a:ext>
                </a:extLst>
              </a:tr>
              <a:tr h="2357023">
                <a:tc>
                  <a:txBody>
                    <a:bodyPr/>
                    <a:lstStyle/>
                    <a:p>
                      <a:pPr marR="2095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Результативность</a:t>
                      </a:r>
                      <a:r>
                        <a:rPr lang="ru-RU" sz="24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</a:t>
                      </a:r>
                      <a:r>
                        <a:rPr lang="ru-RU" sz="2000" i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(по каким критериям оценивается результативность собственной методической деятельности, с какой периодичностью, как используются полученные данные, каковы результаты деятельности за последние 3 года где был представлен данный опыт и т.д.)</a:t>
                      </a:r>
                      <a:endParaRPr lang="ru-RU" sz="2400" i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3631" marR="436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9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455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6C10B-DF03-495E-BADA-1F2B471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E46BF1-559B-4737-B881-DBE3DCA9BC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324037"/>
              </p:ext>
            </p:extLst>
          </p:nvPr>
        </p:nvGraphicFramePr>
        <p:xfrm>
          <a:off x="471055" y="494434"/>
          <a:ext cx="11259127" cy="3616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9127">
                  <a:extLst>
                    <a:ext uri="{9D8B030D-6E8A-4147-A177-3AD203B41FA5}">
                      <a16:colId xmlns:a16="http://schemas.microsoft.com/office/drawing/2014/main" val="3510558148"/>
                    </a:ext>
                  </a:extLst>
                </a:gridCol>
              </a:tblGrid>
              <a:tr h="627109">
                <a:tc>
                  <a:txBody>
                    <a:bodyPr/>
                    <a:lstStyle/>
                    <a:p>
                      <a:pPr marL="342900" marR="20955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Методическая деятельность</a:t>
                      </a:r>
                    </a:p>
                  </a:txBody>
                  <a:tcPr marL="43631" marR="43631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2022"/>
                  </a:ext>
                </a:extLst>
              </a:tr>
              <a:tr h="1085948">
                <a:tc>
                  <a:txBody>
                    <a:bodyPr/>
                    <a:lstStyle/>
                    <a:p>
                      <a:pPr marR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	Возможность масштабирования и тиражирования представленной методической деятельности на уровне организации, муниципалитета, региона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3631" marR="4363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215636"/>
                  </a:ext>
                </a:extLst>
              </a:tr>
              <a:tr h="1903818">
                <a:tc>
                  <a:txBody>
                    <a:bodyPr/>
                    <a:lstStyle/>
                    <a:p>
                      <a:pPr marR="2095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 чем ценность представленного опыта для других образовательных организаций?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R="2095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i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Как и при каких условиях данный опыт может быть применен в других образовательных организациях, на уровне муниципалитета или региона в целом? </a:t>
                      </a:r>
                      <a:endParaRPr lang="ru-RU" sz="2000" i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3631" marR="4363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9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4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225" y="1066753"/>
            <a:ext cx="6536575" cy="134624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 конкурса: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47589" y="3096768"/>
            <a:ext cx="10947399" cy="231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Повышение качества образования в системе общего и дополнительного образования Томской области, выявление, поддержка и поощрение эффективного опыта методической работы, повышение престижа учительской профессии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20568-A421-46C2-8D36-E5A72E646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4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0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замечания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831273"/>
            <a:ext cx="11194473" cy="583132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Утверждения в тексте не подкреплены документально (результативность, выступления, конкурсы, методические материалы)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62680-539D-433B-B924-79E942DF6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54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0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замечания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831273"/>
            <a:ext cx="11194473" cy="583132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Утверждения в тексте не подкреплены документально (результативность, выступления, конкурсы, методические материалы)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информации об участии в конкурсах либо представлении опыта не указана форма (очная, заочная, дистанционная)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D09BE4-78D4-4CB6-BD67-E3BAED159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93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0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замечания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831273"/>
            <a:ext cx="11194473" cy="583132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Утверждения в тексте не подкреплены документально (результативность, выступления, конкурсы, методические материалы)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информации об участии в конкурсах либо представлении опыта не указана форма (очная, заочная, дистанционная)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Описывается работа образовательной организации, а не методиста (непонятно каков его личный вклад)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D47C7-7114-4B1D-AEC3-6125093FE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79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0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замечания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831273"/>
            <a:ext cx="11194473" cy="583132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Утверждения в тексте не подкреплены документально (результативность, выступления, конкурсы, методические материалы)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информации об участии в конкурсах либо представлении опыта не указана форма (очная, заочная, дистанционная)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Описывается работа образовательной организации, а не методиста (непонятно каков его личный вклад)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Представляются результаты работы других педагогов образовательной организации без указания роли (степени причастности к этим успехам) методиста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EA31EA-D5DB-4A42-8B4F-DBB7C6DB1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72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0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замечания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831273"/>
            <a:ext cx="11194473" cy="583132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Утверждения в тексте не подкреплены документально (результативность, выступления, конкурсы, методические материалы)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информации об участии в конкурсах либо представлении опыта не указана форма (очная, заочная, дистанционная)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Описывается работа образовательной организации, а не методиста (непонятно каков его личный вклад)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Представляются результаты работы других педагогов образовательной организации без указания роли (степени причастности к этим успехам) методиста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Плохо читаемые материалы (дипломы, приказы), перевертыши…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BC98A-8AFE-4D3B-AE5A-1FB7B7922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7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0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замечания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831273"/>
            <a:ext cx="11194473" cy="583132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Утверждения в тексте не подкреплены документально (результативность, выступления, конкурсы, методические материалы)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информации об участии в конкурсах либо представлении опыта не указана форма (очная, заочная, дистанционная)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Описывается работа образовательной организации, а не методиста (непонятно каков его личный вклад)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Представляются результаты работы других педагогов образовательной организации без указания роли (степени причастности к этим успехам) методиста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Плохо читаемые материалы (дипломы, приказы), перевертыши…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Пунктуационные, стилистические, грамматические и орфографические ошибки в тексте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D5C16-6345-432C-A9D6-D02BE9EC8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34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0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замечания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831273"/>
            <a:ext cx="11194473" cy="583132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Говорится о результативности, но не приводятся критерии оценивания результативности, периодичность оценивания и сами результаты (цифры, данные мониторинга, аналитика)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72B7E-DDD7-4E39-8CEE-3199A3AD2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94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0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замечания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831273"/>
            <a:ext cx="11194473" cy="583132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Говорится о результативности, но не приводятся критерии оценивания результативности, периодичность оценивания и сами результаты (цифры, данные мониторинга, аналитика)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Материалы представлены бессистемно, не позволяют увидеть целостную картину, особенно приложения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9B1D5A-B4C3-4D52-BBE1-178C6B18F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5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29" y="3275948"/>
            <a:ext cx="3242544" cy="3582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21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571" y="1680769"/>
            <a:ext cx="10988502" cy="4708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Цель: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оценка мотивов выбора профессии, профессиональных принципов и понимания миссии методиста с учетом современных тенденций развития системы образования.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Формат: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эссе (; кегль - 12, интервал - 1,5, поля – по 2 см с каждой стороны, нумерация страниц обязательна).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Общий объем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 до 3 страниц.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9011" y="973532"/>
            <a:ext cx="11538065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Конкурсное испытание эссе «Я - методист»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92EF62-BBBD-4E19-B5BC-0D00FA34B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79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09" y="273685"/>
            <a:ext cx="10990811" cy="5742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оценивания конкурсного испытания </a:t>
            </a:r>
            <a:b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эссе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«Я - методист»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08" y="1172094"/>
            <a:ext cx="11492807" cy="6483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Языковая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(грамматическая, орфографическая и синтаксическая)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грамотность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текста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3084" r="2302" b="5746"/>
          <a:stretch/>
        </p:blipFill>
        <p:spPr>
          <a:xfrm>
            <a:off x="7901709" y="4257780"/>
            <a:ext cx="3802611" cy="2326535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5708" y="2056009"/>
            <a:ext cx="11492808" cy="648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Обоснование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актуальности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5706" y="2626315"/>
            <a:ext cx="11492809" cy="648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Собственные профессиональные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ценностные ориентиры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5706" y="3200495"/>
            <a:ext cx="11492810" cy="648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Аргументированность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позиции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5706" y="3845014"/>
            <a:ext cx="11492810" cy="648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Умение формулировать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и видеть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пути их решения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5706" y="4564379"/>
            <a:ext cx="7100921" cy="2027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Каждый критерий раскрывается через несколько подкритериев.  Максимальная оценка по каждому критерию – 3 балла.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Максимальная количество баллов за конкурсное испытание –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баллов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969245-7292-427D-9FDC-AEF0792AA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798"/>
            <a:ext cx="3259667" cy="32596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548" y="1350656"/>
            <a:ext cx="8698831" cy="48059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выявление и распространение наиболее эффективного опыта методического сопровождения образовательного процесса;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− формирование единого информационно-методического пространства, способствующего развитию научного, методического и творческого потенциала организаций сферы общего и дополнительного образования Томской области;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− совершенствование профессиональной компетентности и стимулирование профессионального творчества методистов в условиях реализации региональных образовательных проектов.</a:t>
            </a:r>
            <a:endParaRPr lang="ru-RU" b="1" dirty="0">
              <a:solidFill>
                <a:srgbClr val="002060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7400" y="438290"/>
            <a:ext cx="10515600" cy="74400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Задачи конкурса: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B16500-B6C1-4D53-BBCB-7611856A3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48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7DE48-D932-4072-B7A9-BD8C1E7D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3" y="383598"/>
            <a:ext cx="1143692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Сравнительный анализ итогов </a:t>
            </a:r>
            <a:b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конкурсного испытания заочного этапа </a:t>
            </a:r>
            <a:b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«Эссе «Я – методист»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441D0D4-50E7-4A97-AE37-47B2448D5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6037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5FA623-8C8A-421B-B954-3CD386BD0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9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EE9A1E0-FAA6-4EDE-858E-838B1CC7C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549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7F4D479-97D0-45F2-B44E-0E0698CECF46}"/>
              </a:ext>
            </a:extLst>
          </p:cNvPr>
          <p:cNvSpPr txBox="1">
            <a:spLocks/>
          </p:cNvSpPr>
          <p:nvPr/>
        </p:nvSpPr>
        <p:spPr>
          <a:xfrm>
            <a:off x="422563" y="383598"/>
            <a:ext cx="11436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Сравнительный анализ итогов </a:t>
            </a:r>
            <a:b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конкурсного испытания заочного этапа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«Эссе «Я – методист»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2AE8D1-9DBF-467E-8C74-A4C5798A3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9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CA15604-A711-4F47-B3D5-8BF2A45CF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447636"/>
              </p:ext>
            </p:extLst>
          </p:nvPr>
        </p:nvGraphicFramePr>
        <p:xfrm>
          <a:off x="637309" y="2001954"/>
          <a:ext cx="11231418" cy="33873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7818">
                  <a:extLst>
                    <a:ext uri="{9D8B030D-6E8A-4147-A177-3AD203B41FA5}">
                      <a16:colId xmlns:a16="http://schemas.microsoft.com/office/drawing/2014/main" val="1938467988"/>
                    </a:ext>
                  </a:extLst>
                </a:gridCol>
                <a:gridCol w="1613593">
                  <a:extLst>
                    <a:ext uri="{9D8B030D-6E8A-4147-A177-3AD203B41FA5}">
                      <a16:colId xmlns:a16="http://schemas.microsoft.com/office/drawing/2014/main" val="2396857726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034363080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37542985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4288722887"/>
                    </a:ext>
                  </a:extLst>
                </a:gridCol>
                <a:gridCol w="2308167">
                  <a:extLst>
                    <a:ext uri="{9D8B030D-6E8A-4147-A177-3AD203B41FA5}">
                      <a16:colId xmlns:a16="http://schemas.microsoft.com/office/drawing/2014/main" val="3330770449"/>
                    </a:ext>
                  </a:extLst>
                </a:gridCol>
              </a:tblGrid>
              <a:tr h="944611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языковая грамотность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обоснование актуальности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профессиональные и ценностные ориентиры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аргументированность позиции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умение видеть проблемы и пути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их решения 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587074"/>
                  </a:ext>
                </a:extLst>
              </a:tr>
              <a:tr h="12282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минимальных баллов (0-1)</a:t>
                      </a:r>
                      <a:endParaRPr lang="ru-RU" sz="16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406000"/>
                  </a:ext>
                </a:extLst>
              </a:tr>
              <a:tr h="12145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максимальных баллов (3)</a:t>
                      </a:r>
                      <a:endParaRPr lang="ru-RU" sz="16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endParaRPr lang="ru-RU" sz="2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022826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E80D7A-6937-499D-8347-ED9098361C38}"/>
              </a:ext>
            </a:extLst>
          </p:cNvPr>
          <p:cNvSpPr txBox="1">
            <a:spLocks/>
          </p:cNvSpPr>
          <p:nvPr/>
        </p:nvSpPr>
        <p:spPr>
          <a:xfrm>
            <a:off x="422563" y="383598"/>
            <a:ext cx="11436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Сравнительный анализ итогов </a:t>
            </a:r>
            <a:b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конкурсного испытания заочного этапа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«Эссе «Я – методист»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5166BF-35A7-49CF-9DC5-E326420FB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5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42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замечания экспертов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48260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Пунктуационные, стилистические, грамматические и орфографические ошибки в тексте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Уникальность текста от 35%...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Упор на биографию, а не на профессиональную деятельность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Несоответствие критериям оценки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32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6AF16F-50A8-4FA4-9979-08190304C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1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68" y="269053"/>
            <a:ext cx="10515600" cy="48277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Очный этап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468" y="1253116"/>
            <a:ext cx="6434050" cy="49297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Цель: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демонстрация методической грамотности, способности к анализу, осмыслению и представлению своей методической деятельности в соответствии с современными требованиями к организации образовательного процесса.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Формат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– методический семинар, который позволяет соотнести заявленные теоретические положения с практикой их реализации.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72" y="533387"/>
            <a:ext cx="6434050" cy="64340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437418" y="751825"/>
            <a:ext cx="2877127" cy="370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«Методический семинар»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</a:t>
            </a: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выступление 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– 15 минут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ответы на вопросы экспертов</a:t>
            </a:r>
          </a:p>
          <a:p>
            <a:pPr algn="r"/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- 10 минут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2ECA4D-CB73-4610-ADDF-8F126DC64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86" y="3738287"/>
            <a:ext cx="4519353" cy="26637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42" y="286359"/>
            <a:ext cx="10515600" cy="69890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«Методический семинар»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1449619"/>
            <a:ext cx="10988040" cy="50343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Оценивание конкурсного испытания производится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5 критериям,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каждый критерий раскрывается через пять показателей.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Каждый показатель оценивается по шкале от 0 до 2 баллов, где: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баллов – «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показатель не проявлен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балл – «показатель 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проявлен частично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балла – «показатель 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проявлен в полной мере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Максимальная оценка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конкурсное испытание – 50 баллов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2672E2-6D73-459B-AA5C-EEC209AC5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04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509" y="553533"/>
            <a:ext cx="10990811" cy="5742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оценивания конкурсного испытания </a:t>
            </a:r>
            <a:b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очного этапа  </a:t>
            </a:r>
            <a:b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«Методический семинар»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832" y="1742635"/>
            <a:ext cx="11197243" cy="6483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Результативность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и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образовательный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потенциал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семинара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" t="3084" r="2302" b="5746"/>
          <a:stretch/>
        </p:blipFill>
        <p:spPr>
          <a:xfrm>
            <a:off x="7705898" y="3832365"/>
            <a:ext cx="4184073" cy="255992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5832" y="2235857"/>
            <a:ext cx="11197244" cy="1077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Коммуникативная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культура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и профессиональное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взаимодействие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с аудиторией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5830" y="3287417"/>
            <a:ext cx="11197245" cy="526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Научная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корректность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и методическая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грамотность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95990" y="3793571"/>
            <a:ext cx="11853950" cy="526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Профессиональные и ИКТ-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компетенции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95990" y="4381005"/>
            <a:ext cx="11853950" cy="526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</a:t>
            </a:r>
            <a:r>
              <a:rPr lang="ru-RU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Рефлексивная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культура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D05EF8-B14D-42C2-99AE-91E7CE4C6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77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D4E0E-C142-49F7-AFF7-53BC39E6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DE1B7F1-7CCF-4451-8F6B-6715C8A42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3" b="12749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96357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5AE1C-BE36-43F1-94E9-B1747418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E072F0-59F8-49BA-9D37-482206D7F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5" t="24101" r="4960" b="36002"/>
          <a:stretch/>
        </p:blipFill>
        <p:spPr>
          <a:xfrm>
            <a:off x="-350075" y="0"/>
            <a:ext cx="12542075" cy="6858000"/>
          </a:xfrm>
        </p:spPr>
      </p:pic>
    </p:spTree>
    <p:extLst>
      <p:ext uri="{BB962C8B-B14F-4D97-AF65-F5344CB8AC3E}">
        <p14:creationId xmlns:p14="http://schemas.microsoft.com/office/powerpoint/2010/main" val="1011682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DDE94-3533-4A8F-938B-5A84F489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D7317A-9428-4B68-BE8F-0EC74A716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9"/>
          <a:stretch/>
        </p:blipFill>
        <p:spPr>
          <a:xfrm>
            <a:off x="53234" y="0"/>
            <a:ext cx="12085532" cy="6858000"/>
          </a:xfrm>
        </p:spPr>
      </p:pic>
    </p:spTree>
    <p:extLst>
      <p:ext uri="{BB962C8B-B14F-4D97-AF65-F5344CB8AC3E}">
        <p14:creationId xmlns:p14="http://schemas.microsoft.com/office/powerpoint/2010/main" val="67047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262" y="391280"/>
            <a:ext cx="6319058" cy="6905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Участники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875" y="1434345"/>
            <a:ext cx="10312250" cy="521525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Педагогические и руководящие работники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(за исключением лиц, занимающих должность «директор», «заведующий» образовательной организации)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образовательных организаций системы общего образования и дополнительного образования (муниципальных образовательных организаций, государственных образовательных организаций,                 в отношении которых Департамент общего образования Томской области осуществляет функции и полномочия учредителя),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осуществляющие методическую деятельность.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0C89F3-EC8F-43DA-AF52-8BF6647A7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44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A15E7-110C-4EBC-8681-C70E0266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5F3CCD-854E-4BE3-A71A-371C8B6BE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12479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5321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7DE48-D932-4072-B7A9-BD8C1E7D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Сравнительный анализ итогов </a:t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конкурсного испытания очного этапа «Методический семинар»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441D0D4-50E7-4A97-AE37-47B2448D5C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7851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542041-E806-43B0-9595-A39BA0EBB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19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EE9A1E0-FAA6-4EDE-858E-838B1CC7C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8317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8894860-5671-4856-924E-024BD04F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Сравнительный анализ итогов </a:t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конкурсного испытания очного этапа «Методический семинар»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D35F87-4688-4D5D-ABEA-C3DB9ED2C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69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CA15604-A711-4F47-B3D5-8BF2A45CF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136375"/>
              </p:ext>
            </p:extLst>
          </p:nvPr>
        </p:nvGraphicFramePr>
        <p:xfrm>
          <a:off x="640080" y="2269808"/>
          <a:ext cx="10515600" cy="325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938467988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396857726"/>
                    </a:ext>
                  </a:extLst>
                </a:gridCol>
                <a:gridCol w="1788160">
                  <a:extLst>
                    <a:ext uri="{9D8B030D-6E8A-4147-A177-3AD203B41FA5}">
                      <a16:colId xmlns:a16="http://schemas.microsoft.com/office/drawing/2014/main" val="203436308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637542985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4288722887"/>
                    </a:ext>
                  </a:extLst>
                </a:gridCol>
                <a:gridCol w="1666240">
                  <a:extLst>
                    <a:ext uri="{9D8B030D-6E8A-4147-A177-3AD203B41FA5}">
                      <a16:colId xmlns:a16="http://schemas.microsoft.com/office/drawing/2014/main" val="2914015863"/>
                    </a:ext>
                  </a:extLst>
                </a:gridCol>
              </a:tblGrid>
              <a:tr h="9120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результативность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коммуникация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метод.</a:t>
                      </a:r>
                    </a:p>
                    <a:p>
                      <a:pPr algn="ctr"/>
                      <a:r>
                        <a:rPr lang="ru-RU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компетенции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рефлексия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587074"/>
                  </a:ext>
                </a:extLst>
              </a:tr>
              <a:tr h="1172604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минимальных баллов (0-1)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406000"/>
                  </a:ext>
                </a:extLst>
              </a:tr>
              <a:tr h="1172604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Количество максимальных баллов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022826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5977EF8-0971-4F0A-B888-76CE60A2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2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Сравнительный анализ итогов </a:t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конкурсного испытания очного этапа «Методический семинар»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43D128-D444-4548-BBB5-AEEA07300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34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80F467-A92C-4E93-AA39-F673C7F8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666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Зона роста </a:t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итогам регионального конкурса «Методист года»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2268C-830E-46DC-8005-EC7FB3FDB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432">
            <a:off x="-670560" y="2506980"/>
            <a:ext cx="5435600" cy="4076700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483B080B-CD4B-4C3C-91CD-79699B32C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2364509"/>
            <a:ext cx="7704975" cy="416900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Четко формулировать проблемы и видеть пути их решения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37EF89-FAEE-49BA-A6D0-005047C3E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4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80F467-A92C-4E93-AA39-F673C7F8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666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Зона роста </a:t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итогам регионального конкурса «Методист года»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2268C-830E-46DC-8005-EC7FB3FDB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432">
            <a:off x="-670560" y="2506980"/>
            <a:ext cx="5435600" cy="4076700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483B080B-CD4B-4C3C-91CD-79699B32C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2373745"/>
            <a:ext cx="7704975" cy="415976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Четко формулировать проблемы и видеть пути их решения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Аргументировать свою профессиональную позицию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6B9ECD-C40A-46C0-95CC-C7DC29D28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37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80F467-A92C-4E93-AA39-F673C7F8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666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Зона роста </a:t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итогам регионального конкурса «Методист года»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2268C-830E-46DC-8005-EC7FB3FDB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432">
            <a:off x="-670560" y="2506980"/>
            <a:ext cx="5435600" cy="4076700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483B080B-CD4B-4C3C-91CD-79699B32C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2373745"/>
            <a:ext cx="7704975" cy="415976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Четко формулировать проблемы и видеть пути их решения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Аргументировать свою профессиональную позицию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Видеть масштабно собственные ценностные и профессиональные ориентиры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8F25AA-97E1-47C3-8432-012698AF6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55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80F467-A92C-4E93-AA39-F673C7F8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485"/>
            <a:ext cx="10515600" cy="1666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Зона роста </a:t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итогам регионального конкурса «Методист года»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2268C-830E-46DC-8005-EC7FB3FDB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432">
            <a:off x="-670560" y="2506980"/>
            <a:ext cx="5435600" cy="4076700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483B080B-CD4B-4C3C-91CD-79699B32C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2351694"/>
            <a:ext cx="7704975" cy="438727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Четко формулировать проблемы и видеть пути их решения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Аргументировать свою профессиональную позицию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Видеть масштабно собственные ценностные и профессиональные ориентиры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Активно транслировать свой профессиональный опыт и ярко демонстрировать профессиональные компетенции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1D12A3-1086-4C06-8D51-652ABF430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2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71" l="0" r="99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50" y="-165894"/>
            <a:ext cx="6602413" cy="6604000"/>
          </a:xfr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308123" y="2635136"/>
            <a:ext cx="5710265" cy="3657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Контакты: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тел. 90-20-71,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ТОИПКРО,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 Томск, ул. Пирогова, 10, </a:t>
            </a:r>
          </a:p>
          <a:p>
            <a:pPr algn="ctr"/>
            <a:r>
              <a:rPr lang="ru-RU" sz="3200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каб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343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E-mail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met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о</a:t>
            </a:r>
            <a:r>
              <a:rPr lang="en-US" sz="3200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dist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to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.2020@</a:t>
            </a:r>
            <a:r>
              <a:rPr lang="en-US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mail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.</a:t>
            </a:r>
            <a:r>
              <a:rPr lang="ru-RU" sz="3200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hlinkClick r:id="rId4"/>
              </a:rPr>
              <a:t>ru</a:t>
            </a:r>
            <a:endParaRPr lang="ru-RU" sz="32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EB2C69-E464-4194-88D4-E925B7607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94" y="249152"/>
            <a:ext cx="1686560" cy="17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8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293" y="551067"/>
            <a:ext cx="893618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Сроки проведения </a:t>
            </a:r>
            <a:b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этапы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303" y="2174775"/>
            <a:ext cx="11697393" cy="4259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19 апреля – 14 мая 2021 г. –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приём конкурсных материалов.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мая – 10 июня 2021 г. –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техническая экспертиза конкурсных материалов на соответствие требованиям Конкурса, определение списка участников Конкурса.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 июня – 26 августа 2021 г. –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заочный этап, включающий два конкурсных испытания: «Методическое портфолио» и эссе «Я – методист», определение списка участников очного этапа.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27 августа – 30 сентября 2021 г.</a:t>
            </a:r>
            <a:r>
              <a:rPr lang="ru-RU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– очный этап Конкурса, конкурсное испытание «Методический семинар». 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7F086F-A943-40B0-B478-F104C768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6" y="804764"/>
            <a:ext cx="1904770" cy="10718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91994A-D24A-4882-8751-0C8644B6E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520" y="353567"/>
            <a:ext cx="10515600" cy="14144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Общее количество поданных заявок </a:t>
            </a:r>
            <a:b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муниципалитетов и подведомственных организаций в 2021 году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04617"/>
              </p:ext>
            </p:extLst>
          </p:nvPr>
        </p:nvGraphicFramePr>
        <p:xfrm>
          <a:off x="196427" y="1481732"/>
          <a:ext cx="11501120" cy="509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C50367-FE65-46E5-9F25-C8BE30070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6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58055" cy="81519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Схема подачи документов: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58300" y="1390237"/>
            <a:ext cx="1885950" cy="406733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264635" y="4754067"/>
            <a:ext cx="1991458" cy="1122727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МГОС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514869" y="2518608"/>
            <a:ext cx="2466243" cy="1753829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Документы согласно </a:t>
            </a:r>
          </a:p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п. 8.4. Положения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ru-RU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82973" y="2006885"/>
            <a:ext cx="3563324" cy="1817772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Symbol" panose="05050102010706020507" pitchFamily="18" charset="2"/>
              <a:buChar char="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Представление от ОО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Заявка на рассмотрение кандидатуры для участия в региональном Конкурсе</a:t>
            </a:r>
          </a:p>
          <a:p>
            <a:pPr marL="257175" indent="-257175">
              <a:buFont typeface="Symbol" panose="05050102010706020507" pitchFamily="18" charset="2"/>
              <a:buChar char="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Конкурсные материалы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506287" y="3160870"/>
            <a:ext cx="3282738" cy="1826766"/>
          </a:xfrm>
          <a:prstGeom prst="flowChartProces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35731">
              <a:buFont typeface="Arial" panose="020B0604020202020204" pitchFamily="34" charset="0"/>
              <a:buChar char="•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Выписка из решения МГОС/ГОС (подпись председателя и секретаря)</a:t>
            </a:r>
          </a:p>
          <a:p>
            <a:pPr indent="135731">
              <a:buFont typeface="Arial" panose="020B0604020202020204" pitchFamily="34" charset="0"/>
              <a:buChar char="•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Письмо-подтверждение, подписанное председателем </a:t>
            </a:r>
          </a:p>
          <a:p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секретарём  МГОС/ГОС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8514869" y="1875562"/>
            <a:ext cx="2466243" cy="410670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Конкурса</a:t>
            </a:r>
          </a:p>
        </p:txBody>
      </p:sp>
      <p:sp>
        <p:nvSpPr>
          <p:cNvPr id="20" name="Выгнутая влево стрелка 19"/>
          <p:cNvSpPr/>
          <p:nvPr/>
        </p:nvSpPr>
        <p:spPr>
          <a:xfrm rot="20198277">
            <a:off x="591741" y="4152788"/>
            <a:ext cx="1166387" cy="1548307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122352" y="1564352"/>
            <a:ext cx="2578166" cy="98090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гнутая влево стрелка 22"/>
          <p:cNvSpPr/>
          <p:nvPr/>
        </p:nvSpPr>
        <p:spPr>
          <a:xfrm rot="14281814">
            <a:off x="4614804" y="4914898"/>
            <a:ext cx="882340" cy="1335082"/>
          </a:xfrm>
          <a:prstGeom prst="curv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: изогнутая вверх 2">
            <a:extLst>
              <a:ext uri="{FF2B5EF4-FFF2-40B4-BE49-F238E27FC236}">
                <a16:creationId xmlns:a16="http://schemas.microsoft.com/office/drawing/2014/main" id="{EEC7EEAC-B005-4866-BB4D-15D8994E7914}"/>
              </a:ext>
            </a:extLst>
          </p:cNvPr>
          <p:cNvSpPr/>
          <p:nvPr/>
        </p:nvSpPr>
        <p:spPr>
          <a:xfrm rot="1660819" flipH="1" flipV="1">
            <a:off x="4013919" y="2314338"/>
            <a:ext cx="1074416" cy="748962"/>
          </a:xfrm>
          <a:prstGeom prst="curved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>
            <a:extLst>
              <a:ext uri="{FF2B5EF4-FFF2-40B4-BE49-F238E27FC236}">
                <a16:creationId xmlns:a16="http://schemas.microsoft.com/office/drawing/2014/main" id="{48DF21A8-E87F-44F1-8A3F-75F5D5FBDE5E}"/>
              </a:ext>
            </a:extLst>
          </p:cNvPr>
          <p:cNvSpPr/>
          <p:nvPr/>
        </p:nvSpPr>
        <p:spPr>
          <a:xfrm>
            <a:off x="1234115" y="5061030"/>
            <a:ext cx="448370" cy="40673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Блок-схема: процесс 15">
            <a:extLst>
              <a:ext uri="{FF2B5EF4-FFF2-40B4-BE49-F238E27FC236}">
                <a16:creationId xmlns:a16="http://schemas.microsoft.com/office/drawing/2014/main" id="{B0C4D549-AAFC-40F6-A3F6-CC3BD9FAE1DA}"/>
              </a:ext>
            </a:extLst>
          </p:cNvPr>
          <p:cNvSpPr/>
          <p:nvPr/>
        </p:nvSpPr>
        <p:spPr>
          <a:xfrm>
            <a:off x="5122352" y="4987636"/>
            <a:ext cx="448370" cy="40673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id="{F3EA5106-A921-4016-9A44-0DD847E4D75E}"/>
              </a:ext>
            </a:extLst>
          </p:cNvPr>
          <p:cNvSpPr/>
          <p:nvPr/>
        </p:nvSpPr>
        <p:spPr>
          <a:xfrm>
            <a:off x="3951000" y="2478765"/>
            <a:ext cx="448370" cy="40673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id="{114D4170-FEE0-4619-B1AB-3B0D553EBE90}"/>
              </a:ext>
            </a:extLst>
          </p:cNvPr>
          <p:cNvSpPr/>
          <p:nvPr/>
        </p:nvSpPr>
        <p:spPr>
          <a:xfrm>
            <a:off x="6931977" y="1851436"/>
            <a:ext cx="448370" cy="40673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BCA2CA-0485-4F44-9EB2-FAC80A6F7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636">
            <a:off x="3489" y="-102149"/>
            <a:ext cx="2198509" cy="21820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4614" y="643565"/>
            <a:ext cx="6319058" cy="6905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Условия участия: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82385" y="1924079"/>
            <a:ext cx="11604567" cy="482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Участники Конкурса должны иметь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стаж работы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в образовательной организации сферы общего и дополнительного образования Томской области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менее трех лет.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Основным местом работы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участников Конкурса должна являться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образовательная организация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расположенная на территории Томской области.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Конкурс делегируются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более 2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кандидатур от одной образовательной организации.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конкурсных материалах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отражаются результаты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деятельности участника Конкурса </a:t>
            </a:r>
            <a:r>
              <a:rPr lang="ru-RU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последние 3 календарных года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FCE729-701A-41C4-9C6F-7B0738DFE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119034"/>
            <a:ext cx="731207" cy="8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6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2718</Words>
  <Application>Microsoft Office PowerPoint</Application>
  <PresentationFormat>Широкоэкранный</PresentationFormat>
  <Paragraphs>315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PT Astra Serif</vt:lpstr>
      <vt:lpstr>Symbol</vt:lpstr>
      <vt:lpstr>Times New Roman</vt:lpstr>
      <vt:lpstr>Wingdings</vt:lpstr>
      <vt:lpstr>Тема Office</vt:lpstr>
      <vt:lpstr>РЕГИОНАЛЬНЫЙ КОНКУРС</vt:lpstr>
      <vt:lpstr>Учредитель конкурса:</vt:lpstr>
      <vt:lpstr>Цель конкурса:</vt:lpstr>
      <vt:lpstr>Задачи конкурса:</vt:lpstr>
      <vt:lpstr>Участники Конкурса:</vt:lpstr>
      <vt:lpstr>Сроки проведения  и этапы конкурса:</vt:lpstr>
      <vt:lpstr>Общее количество поданных заявок  от муниципалитетов и подведомственных организаций в 2021 году</vt:lpstr>
      <vt:lpstr>Схема подачи документов:</vt:lpstr>
      <vt:lpstr>Условия участия:</vt:lpstr>
      <vt:lpstr>Техническая экспертиза документов</vt:lpstr>
      <vt:lpstr>Перечень документов для Оператора Конкурса:</vt:lpstr>
      <vt:lpstr>Перечень документов для Оператора Конкурса:</vt:lpstr>
      <vt:lpstr>Перечень документов для Оператора Конкурса:</vt:lpstr>
      <vt:lpstr>Проблемы и недочеты:</vt:lpstr>
      <vt:lpstr>Проблемы и недочеты:</vt:lpstr>
      <vt:lpstr>Проблемы и недочеты:</vt:lpstr>
      <vt:lpstr>Проблемы и недочеты:</vt:lpstr>
      <vt:lpstr>Проблемы и недочеты:</vt:lpstr>
      <vt:lpstr>Проблемы и недочеты:</vt:lpstr>
      <vt:lpstr>Проблемы и недочеты:</vt:lpstr>
      <vt:lpstr>Проблемы и недочеты:</vt:lpstr>
      <vt:lpstr>Заочный этап Конкурса:</vt:lpstr>
      <vt:lpstr>Критерии оценивания конкурсного испытания «Методическое портфолио»:</vt:lpstr>
      <vt:lpstr>Сравнительный анализ итогов  конкурсного испытания заочного этапа «Методическое портфолио»</vt:lpstr>
      <vt:lpstr>Презентация PowerPoint</vt:lpstr>
      <vt:lpstr>Сравнительный анализ итогов  конкурсного испытания заочного этапа «Методическое портфолио»</vt:lpstr>
      <vt:lpstr>Презентация PowerPoint</vt:lpstr>
      <vt:lpstr>Презентация PowerPoint</vt:lpstr>
      <vt:lpstr>Презентация PowerPoint</vt:lpstr>
      <vt:lpstr>Основные замечания экспертов</vt:lpstr>
      <vt:lpstr>Основные замечания экспертов</vt:lpstr>
      <vt:lpstr>Основные замечания экспертов</vt:lpstr>
      <vt:lpstr>Основные замечания экспертов</vt:lpstr>
      <vt:lpstr>Основные замечания экспертов</vt:lpstr>
      <vt:lpstr>Основные замечания экспертов</vt:lpstr>
      <vt:lpstr>Основные замечания экспертов</vt:lpstr>
      <vt:lpstr>Основные замечания экспертов</vt:lpstr>
      <vt:lpstr>Заочный этап Конкурса:</vt:lpstr>
      <vt:lpstr>Критерии оценивания конкурсного испытания  эссе «Я - методист»:</vt:lpstr>
      <vt:lpstr>Сравнительный анализ итогов  конкурсного испытания заочного этапа  «Эссе «Я – методист»</vt:lpstr>
      <vt:lpstr>Презентация PowerPoint</vt:lpstr>
      <vt:lpstr>Презентация PowerPoint</vt:lpstr>
      <vt:lpstr>Основные замечания экспертов</vt:lpstr>
      <vt:lpstr>Очный этап Конкурса:</vt:lpstr>
      <vt:lpstr>«Методический семинар» </vt:lpstr>
      <vt:lpstr>Критерии оценивания конкурсного испытания  очного этапа    «Методический семинар»: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анализ итогов  конкурсного испытания очного этапа «Методический семинар»</vt:lpstr>
      <vt:lpstr>Сравнительный анализ итогов  конкурсного испытания очного этапа «Методический семинар»</vt:lpstr>
      <vt:lpstr>Сравнительный анализ итогов  конкурсного испытания очного этапа «Методический семинар»</vt:lpstr>
      <vt:lpstr>Зона роста  по итогам регионального конкурса «Методист года»</vt:lpstr>
      <vt:lpstr>Зона роста  по итогам регионального конкурса «Методист года»</vt:lpstr>
      <vt:lpstr>Зона роста  по итогам регионального конкурса «Методист года»</vt:lpstr>
      <vt:lpstr>Зона роста  по итогам регионального конкурса «Методист года»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КОНКУРС</dc:title>
  <dc:creator>Галина Владимировна Бочарова</dc:creator>
  <cp:lastModifiedBy>Галина Владимировна Бочарова</cp:lastModifiedBy>
  <cp:revision>117</cp:revision>
  <cp:lastPrinted>2021-10-12T11:33:33Z</cp:lastPrinted>
  <dcterms:created xsi:type="dcterms:W3CDTF">2021-02-11T10:52:39Z</dcterms:created>
  <dcterms:modified xsi:type="dcterms:W3CDTF">2021-10-21T02:45:08Z</dcterms:modified>
</cp:coreProperties>
</file>