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66"/>
    <a:srgbClr val="FFFF66"/>
    <a:srgbClr val="990033"/>
    <a:srgbClr val="00CC66"/>
    <a:srgbClr val="003399"/>
    <a:srgbClr val="47627F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74171F-2F3C-4EEA-93F1-1E4D8A3158AF}" type="doc">
      <dgm:prSet loTypeId="urn:microsoft.com/office/officeart/2005/8/layout/vList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CBB2C6B8-00AD-4029-8E25-2E74911C42D3}">
      <dgm:prSet phldrT="[Текст]" custT="1"/>
      <dgm:spPr>
        <a:solidFill>
          <a:schemeClr val="accent1">
            <a:lumMod val="20000"/>
            <a:lumOff val="80000"/>
            <a:alpha val="4000"/>
          </a:schemeClr>
        </a:solidFill>
        <a:ln>
          <a:noFill/>
        </a:ln>
      </dgm:spPr>
      <dgm:t>
        <a:bodyPr/>
        <a:lstStyle/>
        <a:p>
          <a:r>
            <a:rPr lang="ru-RU" sz="2200" b="1" dirty="0" smtClean="0">
              <a:solidFill>
                <a:schemeClr val="tx1"/>
              </a:solidFill>
            </a:rPr>
            <a:t>1. Совместное изучение материала по предметам</a:t>
          </a:r>
        </a:p>
        <a:p>
          <a:r>
            <a:rPr lang="ru-RU" sz="2200" b="1" dirty="0" smtClean="0">
              <a:solidFill>
                <a:schemeClr val="tx1"/>
              </a:solidFill>
            </a:rPr>
            <a:t>2. Совместное использование основных понятий, алгоритмов, моделей…</a:t>
          </a:r>
          <a:endParaRPr lang="ru-RU" sz="2200" b="1" dirty="0">
            <a:solidFill>
              <a:schemeClr val="tx1"/>
            </a:solidFill>
          </a:endParaRPr>
        </a:p>
      </dgm:t>
    </dgm:pt>
    <dgm:pt modelId="{FDB89677-0E93-4874-B5A9-1B0C96723A6F}" type="parTrans" cxnId="{75A69E60-8A84-479F-8798-0D9DE792D898}">
      <dgm:prSet/>
      <dgm:spPr/>
      <dgm:t>
        <a:bodyPr/>
        <a:lstStyle/>
        <a:p>
          <a:endParaRPr lang="ru-RU"/>
        </a:p>
      </dgm:t>
    </dgm:pt>
    <dgm:pt modelId="{04D5D2E2-D2EC-4D66-92BF-5F176FD0F10B}" type="sibTrans" cxnId="{75A69E60-8A84-479F-8798-0D9DE792D898}">
      <dgm:prSet/>
      <dgm:spPr/>
      <dgm:t>
        <a:bodyPr/>
        <a:lstStyle/>
        <a:p>
          <a:endParaRPr lang="ru-RU"/>
        </a:p>
      </dgm:t>
    </dgm:pt>
    <dgm:pt modelId="{D1AC579F-E996-4CEE-9F74-7E52B4BF7A38}">
      <dgm:prSet phldrT="[Текст]" custT="1"/>
      <dgm:spPr>
        <a:solidFill>
          <a:schemeClr val="accent1">
            <a:lumMod val="20000"/>
            <a:lumOff val="80000"/>
            <a:alpha val="1000"/>
          </a:schemeClr>
        </a:solidFill>
        <a:ln>
          <a:noFill/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              </a:t>
          </a:r>
          <a:r>
            <a:rPr lang="ru-RU" sz="2200" b="1" dirty="0" smtClean="0">
              <a:solidFill>
                <a:schemeClr val="tx1"/>
              </a:solidFill>
            </a:rPr>
            <a:t>Быстрые темпы </a:t>
          </a:r>
        </a:p>
        <a:p>
          <a:r>
            <a:rPr lang="ru-RU" sz="2200" b="1" dirty="0" smtClean="0">
              <a:solidFill>
                <a:schemeClr val="tx1"/>
              </a:solidFill>
            </a:rPr>
            <a:t>1.  Восприятия и усвоения знаний</a:t>
          </a:r>
        </a:p>
        <a:p>
          <a:r>
            <a:rPr lang="ru-RU" sz="2200" b="1" dirty="0" smtClean="0">
              <a:solidFill>
                <a:schemeClr val="tx1"/>
              </a:solidFill>
            </a:rPr>
            <a:t>2. Приобретения практических умений и навыков, применение их в разных ситуациях</a:t>
          </a:r>
          <a:endParaRPr lang="ru-RU" sz="2200" b="1" dirty="0">
            <a:solidFill>
              <a:schemeClr val="tx1"/>
            </a:solidFill>
          </a:endParaRPr>
        </a:p>
      </dgm:t>
    </dgm:pt>
    <dgm:pt modelId="{E1E54A70-DBCD-42B6-B903-E3B3F55846B7}" type="parTrans" cxnId="{69DCF4E3-C0A8-432E-BE80-E24C9213A663}">
      <dgm:prSet/>
      <dgm:spPr/>
      <dgm:t>
        <a:bodyPr/>
        <a:lstStyle/>
        <a:p>
          <a:endParaRPr lang="ru-RU"/>
        </a:p>
      </dgm:t>
    </dgm:pt>
    <dgm:pt modelId="{4FC818EC-C755-4AB7-946D-06350F3CA296}" type="sibTrans" cxnId="{69DCF4E3-C0A8-432E-BE80-E24C9213A663}">
      <dgm:prSet/>
      <dgm:spPr/>
      <dgm:t>
        <a:bodyPr/>
        <a:lstStyle/>
        <a:p>
          <a:endParaRPr lang="ru-RU"/>
        </a:p>
      </dgm:t>
    </dgm:pt>
    <dgm:pt modelId="{856FB65D-9983-4139-B391-DCD07A622C1B}" type="pres">
      <dgm:prSet presAssocID="{B574171F-2F3C-4EEA-93F1-1E4D8A3158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989B63-9BC7-4FA1-8B75-E756568BA2CE}" type="pres">
      <dgm:prSet presAssocID="{CBB2C6B8-00AD-4029-8E25-2E74911C42D3}" presName="parentText" presStyleLbl="node1" presStyleIdx="0" presStyleCnt="2" custFlipHor="1" custScaleX="49097" custScaleY="90529" custLinFactY="-8354" custLinFactNeighborX="2566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563333-8797-4ED8-908E-2B8F1EF5F904}" type="pres">
      <dgm:prSet presAssocID="{04D5D2E2-D2EC-4D66-92BF-5F176FD0F10B}" presName="spacer" presStyleCnt="0"/>
      <dgm:spPr/>
    </dgm:pt>
    <dgm:pt modelId="{22C39475-0A91-4105-A053-C9599DB2CD8D}" type="pres">
      <dgm:prSet presAssocID="{D1AC579F-E996-4CEE-9F74-7E52B4BF7A38}" presName="parentText" presStyleLbl="node1" presStyleIdx="1" presStyleCnt="2" custScaleX="48811" custScaleY="137513" custLinFactY="10898" custLinFactNeighborX="2442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DCF4E3-C0A8-432E-BE80-E24C9213A663}" srcId="{B574171F-2F3C-4EEA-93F1-1E4D8A3158AF}" destId="{D1AC579F-E996-4CEE-9F74-7E52B4BF7A38}" srcOrd="1" destOrd="0" parTransId="{E1E54A70-DBCD-42B6-B903-E3B3F55846B7}" sibTransId="{4FC818EC-C755-4AB7-946D-06350F3CA296}"/>
    <dgm:cxn modelId="{75A69E60-8A84-479F-8798-0D9DE792D898}" srcId="{B574171F-2F3C-4EEA-93F1-1E4D8A3158AF}" destId="{CBB2C6B8-00AD-4029-8E25-2E74911C42D3}" srcOrd="0" destOrd="0" parTransId="{FDB89677-0E93-4874-B5A9-1B0C96723A6F}" sibTransId="{04D5D2E2-D2EC-4D66-92BF-5F176FD0F10B}"/>
    <dgm:cxn modelId="{9BEA062D-8C68-4AB7-BE89-F7A4272BBF61}" type="presOf" srcId="{B574171F-2F3C-4EEA-93F1-1E4D8A3158AF}" destId="{856FB65D-9983-4139-B391-DCD07A622C1B}" srcOrd="0" destOrd="0" presId="urn:microsoft.com/office/officeart/2005/8/layout/vList2"/>
    <dgm:cxn modelId="{8A3B9E54-13C5-41B8-B219-5C0A11787B27}" type="presOf" srcId="{D1AC579F-E996-4CEE-9F74-7E52B4BF7A38}" destId="{22C39475-0A91-4105-A053-C9599DB2CD8D}" srcOrd="0" destOrd="0" presId="urn:microsoft.com/office/officeart/2005/8/layout/vList2"/>
    <dgm:cxn modelId="{25E39D5A-0D8A-43D0-A9BB-19AC94A8AA9A}" type="presOf" srcId="{CBB2C6B8-00AD-4029-8E25-2E74911C42D3}" destId="{8D989B63-9BC7-4FA1-8B75-E756568BA2CE}" srcOrd="0" destOrd="0" presId="urn:microsoft.com/office/officeart/2005/8/layout/vList2"/>
    <dgm:cxn modelId="{A2536C38-516C-4E50-A192-670E5E525518}" type="presParOf" srcId="{856FB65D-9983-4139-B391-DCD07A622C1B}" destId="{8D989B63-9BC7-4FA1-8B75-E756568BA2CE}" srcOrd="0" destOrd="0" presId="urn:microsoft.com/office/officeart/2005/8/layout/vList2"/>
    <dgm:cxn modelId="{B54AF64A-94A4-4482-8D08-6A1E72F50E77}" type="presParOf" srcId="{856FB65D-9983-4139-B391-DCD07A622C1B}" destId="{BD563333-8797-4ED8-908E-2B8F1EF5F904}" srcOrd="1" destOrd="0" presId="urn:microsoft.com/office/officeart/2005/8/layout/vList2"/>
    <dgm:cxn modelId="{0FC2C47B-0FE1-4C98-866F-204FBD7C9251}" type="presParOf" srcId="{856FB65D-9983-4139-B391-DCD07A622C1B}" destId="{22C39475-0A91-4105-A053-C9599DB2CD8D}" srcOrd="2" destOrd="0" presId="urn:microsoft.com/office/officeart/2005/8/layout/vList2"/>
  </dgm:cxnLst>
  <dgm:bg/>
  <dgm:whole/>
  <dgm:extLst>
    <a:ext uri="http://schemas.microsoft.com/office/drawing/2008/diagram"/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816D3F-F9CA-4517-9B47-FA94F63731F1}" type="doc">
      <dgm:prSet loTypeId="urn:microsoft.com/office/officeart/2008/layout/AlternatingPictureBlocks" loCatId="list" qsTypeId="urn:microsoft.com/office/officeart/2005/8/quickstyle/simple1#2" qsCatId="simple" csTypeId="urn:microsoft.com/office/officeart/2005/8/colors/accent1_2#2" csCatId="accent1" phldr="1"/>
      <dgm:spPr/>
    </dgm:pt>
    <dgm:pt modelId="{0577A844-7F02-4DD8-BA26-6FB0F51E0EC8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4000" b="1" dirty="0" smtClean="0"/>
            <a:t>Рабочая </a:t>
          </a:r>
        </a:p>
        <a:p>
          <a:pPr>
            <a:spcAft>
              <a:spcPts val="0"/>
            </a:spcAft>
          </a:pPr>
          <a:r>
            <a:rPr lang="ru-RU" sz="4000" b="1" dirty="0" smtClean="0"/>
            <a:t>программа</a:t>
          </a:r>
          <a:endParaRPr lang="ru-RU" sz="4000" b="1" dirty="0"/>
        </a:p>
      </dgm:t>
    </dgm:pt>
    <dgm:pt modelId="{147D50E6-835F-4F99-B02F-094124099E53}" type="parTrans" cxnId="{FDE3EC14-990E-449C-988F-0EAE44F38AFC}">
      <dgm:prSet/>
      <dgm:spPr/>
      <dgm:t>
        <a:bodyPr/>
        <a:lstStyle/>
        <a:p>
          <a:endParaRPr lang="ru-RU"/>
        </a:p>
      </dgm:t>
    </dgm:pt>
    <dgm:pt modelId="{375A9339-E4F4-4D90-A9AD-735B6BDA819F}" type="sibTrans" cxnId="{FDE3EC14-990E-449C-988F-0EAE44F38AFC}">
      <dgm:prSet/>
      <dgm:spPr/>
      <dgm:t>
        <a:bodyPr/>
        <a:lstStyle/>
        <a:p>
          <a:endParaRPr lang="ru-RU"/>
        </a:p>
      </dgm:t>
    </dgm:pt>
    <dgm:pt modelId="{ED9D2C78-C2BA-40FC-A702-41E7DFB389BB}">
      <dgm:prSet phldrT="[Текст]" custT="1"/>
      <dgm:spPr/>
      <dgm:t>
        <a:bodyPr/>
        <a:lstStyle/>
        <a:p>
          <a:r>
            <a:rPr lang="ru-RU" sz="3600" b="1" dirty="0" smtClean="0">
              <a:solidFill>
                <a:srgbClr val="FFFF66"/>
              </a:solidFill>
            </a:rPr>
            <a:t>МЕЖПРЕДМЕТНЫЙ КОМПЛЕКС</a:t>
          </a:r>
          <a:endParaRPr lang="ru-RU" sz="3600" b="1" dirty="0">
            <a:solidFill>
              <a:srgbClr val="FFFF66"/>
            </a:solidFill>
          </a:endParaRPr>
        </a:p>
      </dgm:t>
    </dgm:pt>
    <dgm:pt modelId="{EE0AE2FC-A705-455B-90F7-F3C7B73ABDD5}" type="parTrans" cxnId="{9D56D84E-F173-4DBE-A9DD-19E25FBD7E78}">
      <dgm:prSet/>
      <dgm:spPr/>
      <dgm:t>
        <a:bodyPr/>
        <a:lstStyle/>
        <a:p>
          <a:endParaRPr lang="ru-RU"/>
        </a:p>
      </dgm:t>
    </dgm:pt>
    <dgm:pt modelId="{3493DD9D-46B9-4168-A6AA-5D1A2DDE34F6}" type="sibTrans" cxnId="{9D56D84E-F173-4DBE-A9DD-19E25FBD7E78}">
      <dgm:prSet/>
      <dgm:spPr/>
      <dgm:t>
        <a:bodyPr/>
        <a:lstStyle/>
        <a:p>
          <a:endParaRPr lang="ru-RU"/>
        </a:p>
      </dgm:t>
    </dgm:pt>
    <dgm:pt modelId="{51B5007C-E290-4681-8581-03971E8E0FC2}">
      <dgm:prSet phldrT="[Текст]" custT="1"/>
      <dgm:spPr/>
      <dgm:t>
        <a:bodyPr/>
        <a:lstStyle/>
        <a:p>
          <a:r>
            <a:rPr lang="ru-RU" sz="4000" b="1" dirty="0" smtClean="0"/>
            <a:t>Аудиторный фонд</a:t>
          </a:r>
          <a:endParaRPr lang="ru-RU" sz="4000" b="1" dirty="0"/>
        </a:p>
      </dgm:t>
    </dgm:pt>
    <dgm:pt modelId="{EB4EE41D-AF3A-47DC-8A82-52575D4FD818}" type="parTrans" cxnId="{75969A63-2882-4CB3-842F-106A8ACDC957}">
      <dgm:prSet/>
      <dgm:spPr/>
      <dgm:t>
        <a:bodyPr/>
        <a:lstStyle/>
        <a:p>
          <a:endParaRPr lang="ru-RU"/>
        </a:p>
      </dgm:t>
    </dgm:pt>
    <dgm:pt modelId="{74107EB1-AB41-463D-B4F0-BF5C08F2903A}" type="sibTrans" cxnId="{75969A63-2882-4CB3-842F-106A8ACDC957}">
      <dgm:prSet/>
      <dgm:spPr/>
      <dgm:t>
        <a:bodyPr/>
        <a:lstStyle/>
        <a:p>
          <a:endParaRPr lang="ru-RU"/>
        </a:p>
      </dgm:t>
    </dgm:pt>
    <dgm:pt modelId="{3193D38B-9C49-4F7C-B010-84FE79E4E9F1}" type="pres">
      <dgm:prSet presAssocID="{0F816D3F-F9CA-4517-9B47-FA94F63731F1}" presName="linearFlow" presStyleCnt="0">
        <dgm:presLayoutVars>
          <dgm:dir/>
          <dgm:resizeHandles val="exact"/>
        </dgm:presLayoutVars>
      </dgm:prSet>
      <dgm:spPr/>
    </dgm:pt>
    <dgm:pt modelId="{CE3B7870-05D4-4005-B5ED-BB8529BCB30E}" type="pres">
      <dgm:prSet presAssocID="{0577A844-7F02-4DD8-BA26-6FB0F51E0EC8}" presName="comp" presStyleCnt="0"/>
      <dgm:spPr/>
    </dgm:pt>
    <dgm:pt modelId="{1ECB4B02-D207-487C-B60C-C7384C3A167D}" type="pres">
      <dgm:prSet presAssocID="{0577A844-7F02-4DD8-BA26-6FB0F51E0EC8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E2EE9C-9263-4A30-A969-E2A182D0F95B}" type="pres">
      <dgm:prSet presAssocID="{0577A844-7F02-4DD8-BA26-6FB0F51E0EC8}" presName="rect1" presStyleLbl="lnNode1" presStyleIdx="0" presStyleCnt="3" custScaleX="75886" custScaleY="75632"/>
      <dgm:spPr>
        <a:blipFill>
          <a:blip xmlns:r="http://schemas.openxmlformats.org/officeDocument/2006/relationships" r:embed="rId1" cstate="print">
            <a:extLst>
              <a:ext uri="{28A0092B-C50C-407E-A947-70E740481C1C}"/>
            </a:extLst>
          </a:blip>
          <a:srcRect/>
          <a:stretch>
            <a:fillRect t="-19000" b="-19000"/>
          </a:stretch>
        </a:blipFill>
      </dgm:spPr>
    </dgm:pt>
    <dgm:pt modelId="{5D8559DB-C456-41E2-B2E7-04FD578C9427}" type="pres">
      <dgm:prSet presAssocID="{375A9339-E4F4-4D90-A9AD-735B6BDA819F}" presName="sibTrans" presStyleCnt="0"/>
      <dgm:spPr/>
    </dgm:pt>
    <dgm:pt modelId="{CE3714F4-1602-40D2-BCF5-FB8E997DB1EA}" type="pres">
      <dgm:prSet presAssocID="{ED9D2C78-C2BA-40FC-A702-41E7DFB389BB}" presName="comp" presStyleCnt="0"/>
      <dgm:spPr/>
    </dgm:pt>
    <dgm:pt modelId="{22343A0E-A046-4736-9A27-A945C0C786CF}" type="pres">
      <dgm:prSet presAssocID="{ED9D2C78-C2BA-40FC-A702-41E7DFB389BB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AA66C7-33B2-42F1-8025-F88F0BBF4501}" type="pres">
      <dgm:prSet presAssocID="{ED9D2C78-C2BA-40FC-A702-41E7DFB389BB}" presName="rect1" presStyleLbl="lnNod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/>
            </a:extLst>
          </a:blip>
          <a:srcRect/>
          <a:stretch>
            <a:fillRect t="-5000" b="-5000"/>
          </a:stretch>
        </a:blipFill>
      </dgm:spPr>
    </dgm:pt>
    <dgm:pt modelId="{62C2EDEA-36D1-4BCB-9CB9-9CC37EAAB20A}" type="pres">
      <dgm:prSet presAssocID="{3493DD9D-46B9-4168-A6AA-5D1A2DDE34F6}" presName="sibTrans" presStyleCnt="0"/>
      <dgm:spPr/>
    </dgm:pt>
    <dgm:pt modelId="{558C5FA0-27FB-43E0-B1AF-57ED5A1C57A9}" type="pres">
      <dgm:prSet presAssocID="{51B5007C-E290-4681-8581-03971E8E0FC2}" presName="comp" presStyleCnt="0"/>
      <dgm:spPr/>
    </dgm:pt>
    <dgm:pt modelId="{6822E08E-1536-4CA0-B0E6-520479EB0953}" type="pres">
      <dgm:prSet presAssocID="{51B5007C-E290-4681-8581-03971E8E0FC2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26B78D-A0C5-4347-9A48-655FE82216E1}" type="pres">
      <dgm:prSet presAssocID="{51B5007C-E290-4681-8581-03971E8E0FC2}" presName="rect1" presStyleLbl="ln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/>
            </a:extLst>
          </a:blip>
          <a:srcRect/>
          <a:stretch>
            <a:fillRect l="-31000" r="-31000"/>
          </a:stretch>
        </a:blipFill>
      </dgm:spPr>
    </dgm:pt>
  </dgm:ptLst>
  <dgm:cxnLst>
    <dgm:cxn modelId="{2A436691-8402-4DF7-9BBD-CC97E27E4F62}" type="presOf" srcId="{0577A844-7F02-4DD8-BA26-6FB0F51E0EC8}" destId="{1ECB4B02-D207-487C-B60C-C7384C3A167D}" srcOrd="0" destOrd="0" presId="urn:microsoft.com/office/officeart/2008/layout/AlternatingPictureBlocks"/>
    <dgm:cxn modelId="{BA94D6B7-FB2A-494A-9EDA-68D6F1285DC3}" type="presOf" srcId="{ED9D2C78-C2BA-40FC-A702-41E7DFB389BB}" destId="{22343A0E-A046-4736-9A27-A945C0C786CF}" srcOrd="0" destOrd="0" presId="urn:microsoft.com/office/officeart/2008/layout/AlternatingPictureBlocks"/>
    <dgm:cxn modelId="{75969A63-2882-4CB3-842F-106A8ACDC957}" srcId="{0F816D3F-F9CA-4517-9B47-FA94F63731F1}" destId="{51B5007C-E290-4681-8581-03971E8E0FC2}" srcOrd="2" destOrd="0" parTransId="{EB4EE41D-AF3A-47DC-8A82-52575D4FD818}" sibTransId="{74107EB1-AB41-463D-B4F0-BF5C08F2903A}"/>
    <dgm:cxn modelId="{FDE3EC14-990E-449C-988F-0EAE44F38AFC}" srcId="{0F816D3F-F9CA-4517-9B47-FA94F63731F1}" destId="{0577A844-7F02-4DD8-BA26-6FB0F51E0EC8}" srcOrd="0" destOrd="0" parTransId="{147D50E6-835F-4F99-B02F-094124099E53}" sibTransId="{375A9339-E4F4-4D90-A9AD-735B6BDA819F}"/>
    <dgm:cxn modelId="{9D56D84E-F173-4DBE-A9DD-19E25FBD7E78}" srcId="{0F816D3F-F9CA-4517-9B47-FA94F63731F1}" destId="{ED9D2C78-C2BA-40FC-A702-41E7DFB389BB}" srcOrd="1" destOrd="0" parTransId="{EE0AE2FC-A705-455B-90F7-F3C7B73ABDD5}" sibTransId="{3493DD9D-46B9-4168-A6AA-5D1A2DDE34F6}"/>
    <dgm:cxn modelId="{2FC07C61-BFBE-41AD-A821-D3351135A2AD}" type="presOf" srcId="{51B5007C-E290-4681-8581-03971E8E0FC2}" destId="{6822E08E-1536-4CA0-B0E6-520479EB0953}" srcOrd="0" destOrd="0" presId="urn:microsoft.com/office/officeart/2008/layout/AlternatingPictureBlocks"/>
    <dgm:cxn modelId="{131BA36C-8363-42DA-BF3C-16224423424B}" type="presOf" srcId="{0F816D3F-F9CA-4517-9B47-FA94F63731F1}" destId="{3193D38B-9C49-4F7C-B010-84FE79E4E9F1}" srcOrd="0" destOrd="0" presId="urn:microsoft.com/office/officeart/2008/layout/AlternatingPictureBlocks"/>
    <dgm:cxn modelId="{E26CB7ED-99D3-4750-8B8C-4A2DD00A98DB}" type="presParOf" srcId="{3193D38B-9C49-4F7C-B010-84FE79E4E9F1}" destId="{CE3B7870-05D4-4005-B5ED-BB8529BCB30E}" srcOrd="0" destOrd="0" presId="urn:microsoft.com/office/officeart/2008/layout/AlternatingPictureBlocks"/>
    <dgm:cxn modelId="{5E8412D9-32A6-4A87-B23D-A1B4BA973F4F}" type="presParOf" srcId="{CE3B7870-05D4-4005-B5ED-BB8529BCB30E}" destId="{1ECB4B02-D207-487C-B60C-C7384C3A167D}" srcOrd="0" destOrd="0" presId="urn:microsoft.com/office/officeart/2008/layout/AlternatingPictureBlocks"/>
    <dgm:cxn modelId="{345555A1-B756-4EE5-B78E-AF15EDA9C56E}" type="presParOf" srcId="{CE3B7870-05D4-4005-B5ED-BB8529BCB30E}" destId="{1CE2EE9C-9263-4A30-A969-E2A182D0F95B}" srcOrd="1" destOrd="0" presId="urn:microsoft.com/office/officeart/2008/layout/AlternatingPictureBlocks"/>
    <dgm:cxn modelId="{7633412D-8172-41B8-827A-688D6C5DAD0A}" type="presParOf" srcId="{3193D38B-9C49-4F7C-B010-84FE79E4E9F1}" destId="{5D8559DB-C456-41E2-B2E7-04FD578C9427}" srcOrd="1" destOrd="0" presId="urn:microsoft.com/office/officeart/2008/layout/AlternatingPictureBlocks"/>
    <dgm:cxn modelId="{7D05515F-647F-4190-BE71-5ACFF3B4D1CD}" type="presParOf" srcId="{3193D38B-9C49-4F7C-B010-84FE79E4E9F1}" destId="{CE3714F4-1602-40D2-BCF5-FB8E997DB1EA}" srcOrd="2" destOrd="0" presId="urn:microsoft.com/office/officeart/2008/layout/AlternatingPictureBlocks"/>
    <dgm:cxn modelId="{511024CC-6758-410A-9BFB-2E431434F9DB}" type="presParOf" srcId="{CE3714F4-1602-40D2-BCF5-FB8E997DB1EA}" destId="{22343A0E-A046-4736-9A27-A945C0C786CF}" srcOrd="0" destOrd="0" presId="urn:microsoft.com/office/officeart/2008/layout/AlternatingPictureBlocks"/>
    <dgm:cxn modelId="{5E42144B-CE83-425D-BB34-2708A2962383}" type="presParOf" srcId="{CE3714F4-1602-40D2-BCF5-FB8E997DB1EA}" destId="{B8AA66C7-33B2-42F1-8025-F88F0BBF4501}" srcOrd="1" destOrd="0" presId="urn:microsoft.com/office/officeart/2008/layout/AlternatingPictureBlocks"/>
    <dgm:cxn modelId="{60740680-AA52-46B1-9A97-363FE511052F}" type="presParOf" srcId="{3193D38B-9C49-4F7C-B010-84FE79E4E9F1}" destId="{62C2EDEA-36D1-4BCB-9CB9-9CC37EAAB20A}" srcOrd="3" destOrd="0" presId="urn:microsoft.com/office/officeart/2008/layout/AlternatingPictureBlocks"/>
    <dgm:cxn modelId="{62AD0975-3289-44A6-953F-68DB7A1640EA}" type="presParOf" srcId="{3193D38B-9C49-4F7C-B010-84FE79E4E9F1}" destId="{558C5FA0-27FB-43E0-B1AF-57ED5A1C57A9}" srcOrd="4" destOrd="0" presId="urn:microsoft.com/office/officeart/2008/layout/AlternatingPictureBlocks"/>
    <dgm:cxn modelId="{977E9021-28BB-4CDA-A122-CF193A5F382D}" type="presParOf" srcId="{558C5FA0-27FB-43E0-B1AF-57ED5A1C57A9}" destId="{6822E08E-1536-4CA0-B0E6-520479EB0953}" srcOrd="0" destOrd="0" presId="urn:microsoft.com/office/officeart/2008/layout/AlternatingPictureBlocks"/>
    <dgm:cxn modelId="{D13DDBBE-CD03-4C84-9BC0-FE829A792D02}" type="presParOf" srcId="{558C5FA0-27FB-43E0-B1AF-57ED5A1C57A9}" destId="{2526B78D-A0C5-4347-9A48-655FE82216E1}" srcOrd="1" destOrd="0" presId="urn:microsoft.com/office/officeart/2008/layout/AlternatingPictureBlocks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0B5CF-3E19-4A3B-9CFB-82ABDDD69B0B}" type="datetimeFigureOut">
              <a:rPr lang="en-US"/>
              <a:pPr>
                <a:defRPr/>
              </a:pPr>
              <a:t>2/20/2020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ED805-7DCF-46DC-9E43-15EB702189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1BE5D-8771-43EF-A8AC-B4B4459733A6}" type="datetimeFigureOut">
              <a:rPr lang="en-US"/>
              <a:pPr>
                <a:defRPr/>
              </a:pPr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E0F61-B76A-419B-AE3F-2421B69FB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F89F0-ABF8-4AAC-BB49-FFC68C00B640}" type="datetimeFigureOut">
              <a:rPr lang="en-US"/>
              <a:pPr>
                <a:defRPr/>
              </a:pPr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00473-E249-4267-9AF0-DD9EC6E1E1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06835-2C1C-4F29-9C1C-C629F4481009}" type="datetimeFigureOut">
              <a:rPr lang="en-US"/>
              <a:pPr>
                <a:defRPr/>
              </a:pPr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41206-2C75-41BE-ACBE-1BCC874A4E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4B2C8-3C2D-41B8-A83D-AC8553CAC92F}" type="datetimeFigureOut">
              <a:rPr lang="en-US"/>
              <a:pPr>
                <a:defRPr/>
              </a:pPr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C0E72-3998-4E17-8341-AFE2B4D90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15B37-EC6B-490C-B6CC-922E8DC00FE8}" type="datetimeFigureOut">
              <a:rPr lang="en-US"/>
              <a:pPr>
                <a:defRPr/>
              </a:pPr>
              <a:t>2/20/2020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658DB-87ED-43BD-8BE3-8AC01B26C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573A7-1DAA-4781-B38F-5672473790DE}" type="datetimeFigureOut">
              <a:rPr lang="en-US"/>
              <a:pPr>
                <a:defRPr/>
              </a:pPr>
              <a:t>2/20/2020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D33CA-369E-4F18-8F04-5F0A94EC0C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6BF93-E23C-4123-96E8-239E0FCD9E61}" type="datetimeFigureOut">
              <a:rPr lang="en-US"/>
              <a:pPr>
                <a:defRPr/>
              </a:pPr>
              <a:t>2/20/2020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8E928-83AE-48DE-B65C-6620A9FF62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A9E5A-40FA-404D-8FF0-656427590C22}" type="datetimeFigureOut">
              <a:rPr lang="en-US"/>
              <a:pPr>
                <a:defRPr/>
              </a:pPr>
              <a:t>2/20/2020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3373F-1993-446A-B91F-F0BDD94F7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62D09-CCF8-4549-9768-FF4E7F4D913C}" type="datetimeFigureOut">
              <a:rPr lang="en-US"/>
              <a:pPr>
                <a:defRPr/>
              </a:pPr>
              <a:t>2/20/2020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E1EA7-752D-4812-86B9-0F6E907B2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1EB89-2577-49F8-8425-449A531CC237}" type="datetimeFigureOut">
              <a:rPr lang="en-US"/>
              <a:pPr>
                <a:defRPr/>
              </a:pPr>
              <a:t>2/20/2020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94E10-9485-48E6-A810-FC3E34BAA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75016D-CCE7-4FD6-BEB8-B4DBE60D2CAE}" type="datetimeFigureOut">
              <a:rPr lang="en-US"/>
              <a:pPr>
                <a:defRPr/>
              </a:pPr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52B5EF-BC98-44EA-991C-57CBA5E85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663" y="438150"/>
            <a:ext cx="7956550" cy="2387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/>
              <a:t> </a:t>
            </a:r>
            <a:r>
              <a:rPr lang="ru-RU" sz="3200" b="1" dirty="0" smtClean="0"/>
              <a:t> </a:t>
            </a:r>
            <a:r>
              <a:rPr lang="ru-RU" sz="4000" b="1" dirty="0" smtClean="0">
                <a:solidFill>
                  <a:srgbClr val="000066"/>
                </a:solidFill>
                <a:latin typeface="Batang" pitchFamily="18" charset="-127"/>
                <a:ea typeface="Batang" pitchFamily="18" charset="-127"/>
              </a:rPr>
              <a:t>Модель мотивирующей </a:t>
            </a:r>
            <a:r>
              <a:rPr lang="ru-RU" sz="4000" b="1" dirty="0">
                <a:solidFill>
                  <a:srgbClr val="000066"/>
                </a:solidFill>
                <a:latin typeface="Batang" pitchFamily="18" charset="-127"/>
                <a:ea typeface="Batang" pitchFamily="18" charset="-127"/>
              </a:rPr>
              <a:t>среды по внедрению </a:t>
            </a:r>
            <a:r>
              <a:rPr lang="ru-RU" sz="4000" b="1" dirty="0" err="1">
                <a:solidFill>
                  <a:srgbClr val="000066"/>
                </a:solidFill>
                <a:latin typeface="Batang" pitchFamily="18" charset="-127"/>
                <a:ea typeface="Batang" pitchFamily="18" charset="-127"/>
              </a:rPr>
              <a:t>межпредметных</a:t>
            </a:r>
            <a:r>
              <a:rPr lang="ru-RU" sz="4000" b="1" dirty="0">
                <a:solidFill>
                  <a:srgbClr val="000066"/>
                </a:solidFill>
                <a:latin typeface="Batang" pitchFamily="18" charset="-127"/>
                <a:ea typeface="Batang" pitchFamily="18" charset="-127"/>
              </a:rPr>
              <a:t> комплексов для 8-9 классов в ОГБОУ «ТФТЛ»</a:t>
            </a:r>
            <a:endParaRPr lang="en-US" sz="4000" b="1" dirty="0">
              <a:solidFill>
                <a:srgbClr val="000066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4438650" y="3025775"/>
            <a:ext cx="4992688" cy="1655763"/>
          </a:xfrm>
        </p:spPr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ru-RU" sz="2000" smtClean="0"/>
              <a:t>Шадрина Анна Николаевна,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ru-RU" sz="2000" smtClean="0"/>
              <a:t> учитель истории и обществознания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ru-RU" sz="2000" smtClean="0"/>
              <a:t>Горовцова Вера Васильевна, 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ru-RU" sz="2000" smtClean="0"/>
              <a:t> заместитель директора по МиИР</a:t>
            </a:r>
            <a:endParaRPr lang="en-US" sz="2000" smtClean="0"/>
          </a:p>
        </p:txBody>
      </p:sp>
      <p:pic>
        <p:nvPicPr>
          <p:cNvPr id="13315" name="Picture 2" descr="http://as-pchelka.dou.tomsk.ru/wp-content/uploads/2016/03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863" y="87313"/>
            <a:ext cx="1198562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16" name="Group 12"/>
          <p:cNvGrpSpPr>
            <a:grpSpLocks/>
          </p:cNvGrpSpPr>
          <p:nvPr/>
        </p:nvGrpSpPr>
        <p:grpSpPr bwMode="auto">
          <a:xfrm>
            <a:off x="8039100" y="39688"/>
            <a:ext cx="976313" cy="884237"/>
            <a:chOff x="-794" y="1344"/>
            <a:chExt cx="1678" cy="1678"/>
          </a:xfrm>
        </p:grpSpPr>
        <p:sp>
          <p:nvSpPr>
            <p:cNvPr id="13317" name="Oval 13"/>
            <p:cNvSpPr>
              <a:spLocks noChangeArrowheads="1"/>
            </p:cNvSpPr>
            <p:nvPr/>
          </p:nvSpPr>
          <p:spPr bwMode="auto">
            <a:xfrm>
              <a:off x="-794" y="1344"/>
              <a:ext cx="1678" cy="167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pic>
          <p:nvPicPr>
            <p:cNvPr id="13318" name="Picture 14" descr="tftl-emblem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567" y="1690"/>
              <a:ext cx="1247" cy="1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155700" y="109538"/>
            <a:ext cx="7886700" cy="923925"/>
          </a:xfrm>
        </p:spPr>
        <p:txBody>
          <a:bodyPr>
            <a:normAutofit/>
          </a:bodyPr>
          <a:lstStyle/>
          <a:p>
            <a:pPr algn="ctr"/>
            <a:r>
              <a:rPr lang="ru-RU" sz="2900" b="1" smtClean="0">
                <a:latin typeface="Calibri" pitchFamily="34" charset="0"/>
              </a:rPr>
              <a:t>Межпредметные</a:t>
            </a:r>
            <a:br>
              <a:rPr lang="ru-RU" sz="2900" b="1" smtClean="0">
                <a:latin typeface="Calibri" pitchFamily="34" charset="0"/>
              </a:rPr>
            </a:br>
            <a:r>
              <a:rPr lang="ru-RU" sz="2900" b="1" smtClean="0">
                <a:latin typeface="Calibri" pitchFamily="34" charset="0"/>
              </a:rPr>
              <a:t> образовательные комплексы</a:t>
            </a:r>
            <a:br>
              <a:rPr lang="ru-RU" sz="2900" b="1" smtClean="0">
                <a:latin typeface="Calibri" pitchFamily="34" charset="0"/>
              </a:rPr>
            </a:br>
            <a:r>
              <a:rPr lang="ru-RU" sz="2400" b="1" smtClean="0">
                <a:latin typeface="Calibri" pitchFamily="34" charset="0"/>
              </a:rPr>
              <a:t>(опыт № 2)</a:t>
            </a:r>
          </a:p>
        </p:txBody>
      </p:sp>
      <p:graphicFrame>
        <p:nvGraphicFramePr>
          <p:cNvPr id="23572" name="Group 20"/>
          <p:cNvGraphicFramePr>
            <a:graphicFrameLocks noGrp="1"/>
          </p:cNvGraphicFramePr>
          <p:nvPr/>
        </p:nvGraphicFramePr>
        <p:xfrm>
          <a:off x="285750" y="1143000"/>
          <a:ext cx="8715375" cy="5429250"/>
        </p:xfrm>
        <a:graphic>
          <a:graphicData uri="http://schemas.openxmlformats.org/drawingml/2006/table">
            <a:tbl>
              <a:tblPr/>
              <a:tblGrid>
                <a:gridCol w="1857375"/>
                <a:gridCol w="4429125"/>
                <a:gridCol w="2428875"/>
              </a:tblGrid>
              <a:tr h="736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Описание комплекса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 комплекс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2 комплекс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03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Форматы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Практическая работа, Дебаты, Презентация, Лекция, Контрольная работа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Интерактивы: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«Собери орудие»,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«На полях сражений»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Повторение опыта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№ 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 некоторыми корректировками (новые предметы и интерактивы)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660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Расписание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Декабрь – 1 часть комплекса (1 день, 4 урока в рамках расписания)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Февраль – 2 часть комплекса (3 дня по 4 урока + 2 внеурочных занятия)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Апрель – 3 часть комплекса (2 дня по 4 урока + заключительный интерактив)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https://apf.mail.ru/cgi-bin/readmsg/IMG-20190513-WA0003.jpg?id=15577147040400110252%3B0%3B1&amp;x-email=nysha752009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79" name="AutoShape 4" descr="https://apf.mail.ru/cgi-bin/readmsg/IMG-20190513-WA0003.jpg?id=15577147040400110252%3B0%3B1&amp;x-email=nysha752009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80" name="AutoShape 6" descr="https://apf.mail.ru/cgi-bin/readmsg/IMG-20190513-WA0003.jpg?id=15577147040400110252%3B0%3B1&amp;x-email=nysha752009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8" name="Рисунок 7" descr="IMG-20190513-WA0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42875"/>
            <a:ext cx="2714625" cy="3619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IMG-20190513-WA0001.jpg"/>
          <p:cNvPicPr>
            <a:picLocks noChangeAspect="1"/>
          </p:cNvPicPr>
          <p:nvPr/>
        </p:nvPicPr>
        <p:blipFill>
          <a:blip r:embed="rId3"/>
          <a:srcRect t="14311" b="26655"/>
          <a:stretch>
            <a:fillRect/>
          </a:stretch>
        </p:blipFill>
        <p:spPr>
          <a:xfrm>
            <a:off x="1285875" y="4000500"/>
            <a:ext cx="3429000" cy="269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IMG-20190513-WA00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75" y="142875"/>
            <a:ext cx="4548188" cy="3411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IMG-20190513-WA000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7813" y="3643313"/>
            <a:ext cx="22860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3550" y="269875"/>
            <a:ext cx="7321550" cy="1036638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000066"/>
                </a:solidFill>
              </a:rPr>
              <a:t>Требования к результатам</a:t>
            </a:r>
            <a:br>
              <a:rPr lang="ru-RU" b="1" dirty="0" smtClean="0">
                <a:solidFill>
                  <a:srgbClr val="000066"/>
                </a:solidFill>
              </a:rPr>
            </a:br>
            <a:r>
              <a:rPr lang="ru-RU" b="1" dirty="0" smtClean="0">
                <a:solidFill>
                  <a:srgbClr val="000066"/>
                </a:solidFill>
              </a:rPr>
              <a:t>/ФГОС ООО/</a:t>
            </a:r>
            <a:r>
              <a:rPr lang="ru-RU" b="1" dirty="0">
                <a:solidFill>
                  <a:srgbClr val="000066"/>
                </a:solidFill>
              </a:rPr>
              <a:t/>
            </a:r>
            <a:br>
              <a:rPr lang="ru-RU" b="1" dirty="0">
                <a:solidFill>
                  <a:srgbClr val="000066"/>
                </a:solidFill>
              </a:rPr>
            </a:br>
            <a:endParaRPr lang="ru-RU" b="1" dirty="0">
              <a:solidFill>
                <a:srgbClr val="000066"/>
              </a:solidFill>
            </a:endParaRPr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>
          <a:xfrm>
            <a:off x="1108075" y="1471613"/>
            <a:ext cx="7886700" cy="5303837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r>
              <a:rPr lang="ru-RU" b="1" smtClean="0"/>
              <a:t>формирование целостного мировоззрения</a:t>
            </a:r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r>
              <a:rPr lang="ru-RU" b="1" smtClean="0"/>
              <a:t>освоение межпредметных понятий и универсальных учебных действий</a:t>
            </a:r>
          </a:p>
          <a:p>
            <a:endParaRPr lang="ru-RU" smtClean="0"/>
          </a:p>
        </p:txBody>
      </p:sp>
      <p:pic>
        <p:nvPicPr>
          <p:cNvPr id="14339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9325" y="1600200"/>
            <a:ext cx="3844925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1096963" y="1724025"/>
            <a:ext cx="2603500" cy="9937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3399"/>
                </a:solidFill>
                <a:latin typeface="Arial Narrow" pitchFamily="34" charset="0"/>
                <a:ea typeface="Batang" pitchFamily="18" charset="-127"/>
              </a:rPr>
              <a:t>Личностные</a:t>
            </a:r>
            <a:r>
              <a:rPr lang="ru-RU" sz="28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endParaRPr lang="ru-RU" sz="28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4341" name="Рисунок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5238" y="3638550"/>
            <a:ext cx="4481512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3892550" y="3762375"/>
            <a:ext cx="3143250" cy="9937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rgbClr val="003399"/>
                </a:solidFill>
                <a:latin typeface="Arial Narrow" pitchFamily="34" charset="0"/>
                <a:ea typeface="Batang" pitchFamily="18" charset="-127"/>
              </a:rPr>
              <a:t>Метапредметные</a:t>
            </a:r>
            <a:r>
              <a:rPr lang="ru-RU" sz="28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endParaRPr lang="ru-RU" sz="28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1924050" y="269875"/>
            <a:ext cx="7070725" cy="1166813"/>
          </a:xfrm>
        </p:spPr>
        <p:txBody>
          <a:bodyPr/>
          <a:lstStyle/>
          <a:p>
            <a:pPr algn="ctr"/>
            <a:r>
              <a:rPr lang="ru-RU" b="1" smtClean="0">
                <a:solidFill>
                  <a:srgbClr val="000066"/>
                </a:solidFill>
              </a:rPr>
              <a:t>Методологическая основа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</p:nvPr>
        </p:nvGraphicFramePr>
        <p:xfrm>
          <a:off x="802550" y="1428206"/>
          <a:ext cx="8219530" cy="5163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ая прямоугольная выноска 5"/>
          <p:cNvSpPr/>
          <p:nvPr/>
        </p:nvSpPr>
        <p:spPr>
          <a:xfrm>
            <a:off x="1227138" y="2130425"/>
            <a:ext cx="2657475" cy="942975"/>
          </a:xfrm>
          <a:prstGeom prst="wedgeRoundRectCallout">
            <a:avLst>
              <a:gd name="adj1" fmla="val 88669"/>
              <a:gd name="adj2" fmla="val 9610"/>
              <a:gd name="adj3" fmla="val 16667"/>
            </a:avLst>
          </a:prstGeom>
          <a:solidFill>
            <a:schemeClr val="bg1"/>
          </a:solidFill>
          <a:ln w="41275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3399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rgbClr val="003399"/>
                </a:solidFill>
              </a:rPr>
              <a:t>Межпредметные</a:t>
            </a:r>
            <a:r>
              <a:rPr lang="ru-RU" sz="2400" b="1" dirty="0">
                <a:solidFill>
                  <a:srgbClr val="003399"/>
                </a:solidFill>
              </a:rPr>
              <a:t> </a:t>
            </a:r>
            <a:r>
              <a:rPr lang="ru-RU" sz="2400" b="1" dirty="0">
                <a:solidFill>
                  <a:srgbClr val="003399"/>
                </a:solidFill>
              </a:rPr>
              <a:t>связи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557213" y="4322763"/>
            <a:ext cx="3327400" cy="1138237"/>
          </a:xfrm>
          <a:prstGeom prst="wedgeRoundRectCallout">
            <a:avLst>
              <a:gd name="adj1" fmla="val 79245"/>
              <a:gd name="adj2" fmla="val 11140"/>
              <a:gd name="adj3" fmla="val 16667"/>
            </a:avLst>
          </a:prstGeom>
          <a:solidFill>
            <a:schemeClr val="bg1"/>
          </a:solidFill>
          <a:ln w="41275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>
              <a:solidFill>
                <a:srgbClr val="003399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3399"/>
                </a:solidFill>
              </a:rPr>
              <a:t>Интеграция методов и форм обучения</a:t>
            </a:r>
            <a:endParaRPr lang="ru-RU" sz="2400" b="1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2159000" y="322263"/>
            <a:ext cx="6669088" cy="1325562"/>
          </a:xfrm>
        </p:spPr>
        <p:txBody>
          <a:bodyPr/>
          <a:lstStyle/>
          <a:p>
            <a:r>
              <a:rPr lang="ru-RU" b="1" smtClean="0">
                <a:solidFill>
                  <a:srgbClr val="003399"/>
                </a:solidFill>
              </a:rPr>
              <a:t>Межпредметный</a:t>
            </a:r>
            <a:r>
              <a:rPr lang="ru-RU" smtClean="0">
                <a:solidFill>
                  <a:srgbClr val="003399"/>
                </a:solidFill>
              </a:rPr>
              <a:t> </a:t>
            </a:r>
            <a:br>
              <a:rPr lang="ru-RU" smtClean="0">
                <a:solidFill>
                  <a:srgbClr val="003399"/>
                </a:solidFill>
              </a:rPr>
            </a:br>
            <a:r>
              <a:rPr lang="ru-RU" smtClean="0">
                <a:solidFill>
                  <a:srgbClr val="003399"/>
                </a:solidFill>
              </a:rPr>
              <a:t>                        </a:t>
            </a:r>
            <a:r>
              <a:rPr lang="ru-RU" b="1" smtClean="0">
                <a:solidFill>
                  <a:srgbClr val="003399"/>
                </a:solidFill>
              </a:rPr>
              <a:t>комплекс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3800" y="1889125"/>
            <a:ext cx="7886700" cy="457200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b="1" dirty="0" smtClean="0"/>
              <a:t>      Многосторонние </a:t>
            </a:r>
            <a:r>
              <a:rPr lang="ru-RU" sz="3200" b="1" dirty="0" err="1"/>
              <a:t>межпредметные</a:t>
            </a:r>
            <a:r>
              <a:rPr lang="ru-RU" sz="3200" b="1" dirty="0"/>
              <a:t> </a:t>
            </a:r>
            <a:r>
              <a:rPr lang="ru-RU" sz="3200" b="1" dirty="0" smtClean="0"/>
              <a:t> 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b="1" dirty="0"/>
              <a:t> </a:t>
            </a:r>
            <a:r>
              <a:rPr lang="ru-RU" sz="3200" b="1" dirty="0" smtClean="0"/>
              <a:t>     связи (</a:t>
            </a:r>
            <a:r>
              <a:rPr lang="ru-RU" sz="3200" b="1" i="1" dirty="0" smtClean="0"/>
              <a:t>не </a:t>
            </a:r>
            <a:r>
              <a:rPr lang="ru-RU" sz="3200" b="1" i="1" dirty="0"/>
              <a:t>менее трех предметов</a:t>
            </a:r>
            <a:r>
              <a:rPr lang="ru-RU" sz="3200" b="1" dirty="0" smtClean="0"/>
              <a:t>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200" b="1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b="1" dirty="0" smtClean="0"/>
              <a:t>      Урочные </a:t>
            </a:r>
            <a:r>
              <a:rPr lang="ru-RU" sz="3200" b="1" dirty="0"/>
              <a:t>и </a:t>
            </a:r>
            <a:r>
              <a:rPr lang="ru-RU" sz="3200" b="1" dirty="0" smtClean="0"/>
              <a:t>внеурочные формы 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b="1" dirty="0"/>
              <a:t> </a:t>
            </a:r>
            <a:r>
              <a:rPr lang="ru-RU" sz="3200" b="1" dirty="0" smtClean="0"/>
              <a:t>      деятельности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3200" b="1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b="1" dirty="0"/>
              <a:t> </a:t>
            </a:r>
            <a:r>
              <a:rPr lang="ru-RU" sz="3200" b="1" dirty="0" smtClean="0"/>
              <a:t>      Устойчивые результаты: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b="1" dirty="0" smtClean="0"/>
              <a:t>     4-5 </a:t>
            </a:r>
            <a:r>
              <a:rPr lang="ru-RU" sz="3200" b="1" dirty="0"/>
              <a:t>комплексов </a:t>
            </a:r>
            <a:r>
              <a:rPr lang="ru-RU" sz="3200" b="1" dirty="0" smtClean="0"/>
              <a:t>в течение </a:t>
            </a:r>
            <a:r>
              <a:rPr lang="ru-RU" sz="3200" b="1" dirty="0"/>
              <a:t>учебного </a:t>
            </a:r>
            <a:r>
              <a:rPr lang="ru-RU" sz="3200" b="1" dirty="0" smtClean="0"/>
              <a:t>года</a:t>
            </a:r>
            <a:endParaRPr lang="ru-RU" sz="3200" b="1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b="1" dirty="0"/>
          </a:p>
        </p:txBody>
      </p:sp>
      <p:sp>
        <p:nvSpPr>
          <p:cNvPr id="4" name="Блок-схема: ИЛИ 3"/>
          <p:cNvSpPr/>
          <p:nvPr/>
        </p:nvSpPr>
        <p:spPr>
          <a:xfrm>
            <a:off x="1193800" y="2149475"/>
            <a:ext cx="452438" cy="403225"/>
          </a:xfrm>
          <a:prstGeom prst="flowChartOr">
            <a:avLst/>
          </a:prstGeom>
          <a:solidFill>
            <a:srgbClr val="C0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Блок-схема: ИЛИ 4"/>
          <p:cNvSpPr/>
          <p:nvPr/>
        </p:nvSpPr>
        <p:spPr>
          <a:xfrm>
            <a:off x="1193800" y="3390900"/>
            <a:ext cx="452438" cy="403225"/>
          </a:xfrm>
          <a:prstGeom prst="flowChartOr">
            <a:avLst/>
          </a:prstGeom>
          <a:solidFill>
            <a:srgbClr val="00CC66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Блок-схема: ИЛИ 5"/>
          <p:cNvSpPr/>
          <p:nvPr/>
        </p:nvSpPr>
        <p:spPr>
          <a:xfrm>
            <a:off x="1231900" y="4927600"/>
            <a:ext cx="452438" cy="403225"/>
          </a:xfrm>
          <a:prstGeom prst="flowChartOr">
            <a:avLst/>
          </a:prstGeom>
          <a:solidFill>
            <a:srgbClr val="FFFF66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150938" y="400050"/>
          <a:ext cx="7886700" cy="6270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>
            <a:spLocks noGrp="1"/>
          </p:cNvSpPr>
          <p:nvPr>
            <p:ph type="title" idx="4294967295"/>
          </p:nvPr>
        </p:nvSpPr>
        <p:spPr>
          <a:xfrm>
            <a:off x="785813" y="127000"/>
            <a:ext cx="8358187" cy="939800"/>
          </a:xfrm>
        </p:spPr>
        <p:txBody>
          <a:bodyPr>
            <a:normAutofit/>
          </a:bodyPr>
          <a:lstStyle/>
          <a:p>
            <a:pPr algn="ctr"/>
            <a:r>
              <a:rPr lang="ru-RU" sz="2900" b="1" smtClean="0">
                <a:solidFill>
                  <a:srgbClr val="003399"/>
                </a:solidFill>
                <a:latin typeface="Calibri" pitchFamily="34" charset="0"/>
              </a:rPr>
              <a:t>Межпредметные </a:t>
            </a:r>
            <a:br>
              <a:rPr lang="ru-RU" sz="2900" b="1" smtClean="0">
                <a:solidFill>
                  <a:srgbClr val="003399"/>
                </a:solidFill>
                <a:latin typeface="Calibri" pitchFamily="34" charset="0"/>
              </a:rPr>
            </a:br>
            <a:r>
              <a:rPr lang="ru-RU" sz="2900" b="1" smtClean="0">
                <a:solidFill>
                  <a:srgbClr val="003399"/>
                </a:solidFill>
                <a:latin typeface="Calibri" pitchFamily="34" charset="0"/>
              </a:rPr>
              <a:t>образовательные комплексы</a:t>
            </a:r>
            <a:br>
              <a:rPr lang="ru-RU" sz="2900" b="1" smtClean="0">
                <a:solidFill>
                  <a:srgbClr val="003399"/>
                </a:solidFill>
                <a:latin typeface="Calibri" pitchFamily="34" charset="0"/>
              </a:rPr>
            </a:br>
            <a:r>
              <a:rPr lang="ru-RU" sz="2400" b="1" smtClean="0">
                <a:solidFill>
                  <a:srgbClr val="003399"/>
                </a:solidFill>
                <a:latin typeface="Calibri" pitchFamily="34" charset="0"/>
              </a:rPr>
              <a:t>(опыт № 1)</a:t>
            </a:r>
          </a:p>
        </p:txBody>
      </p:sp>
      <p:graphicFrame>
        <p:nvGraphicFramePr>
          <p:cNvPr id="19487" name="Group 31"/>
          <p:cNvGraphicFramePr>
            <a:graphicFrameLocks noGrp="1"/>
          </p:cNvGraphicFramePr>
          <p:nvPr/>
        </p:nvGraphicFramePr>
        <p:xfrm>
          <a:off x="142875" y="1123950"/>
          <a:ext cx="9001125" cy="5327650"/>
        </p:xfrm>
        <a:graphic>
          <a:graphicData uri="http://schemas.openxmlformats.org/drawingml/2006/table">
            <a:tbl>
              <a:tblPr/>
              <a:tblGrid>
                <a:gridCol w="2500313"/>
                <a:gridCol w="3500437"/>
                <a:gridCol w="3000375"/>
              </a:tblGrid>
              <a:tr h="790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Описание комплекса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комплекс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II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комплекс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88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Время проведения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16.04.19 -19.04.19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22.04.19 -25.04.19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085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Тема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«Следствие ведут…»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(расследование дела утраченной/похищенной информации по предметам)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Целевая группа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 классы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8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Предметы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История, Геометрия, Физика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География, Биология, Химия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433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Пересечения предметов (межпредмет)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Проблема, гипотеза , способы проверки гипотезы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Причина – следствие, логические связи, равенство – неравенство, положительное – отрицательное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(формирование соответствующих УУД)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900" b="1" smtClean="0">
                <a:solidFill>
                  <a:srgbClr val="003399"/>
                </a:solidFill>
                <a:latin typeface="Calibri" pitchFamily="34" charset="0"/>
              </a:rPr>
              <a:t>Межпредметные </a:t>
            </a:r>
            <a:br>
              <a:rPr lang="ru-RU" sz="2900" b="1" smtClean="0">
                <a:solidFill>
                  <a:srgbClr val="003399"/>
                </a:solidFill>
                <a:latin typeface="Calibri" pitchFamily="34" charset="0"/>
              </a:rPr>
            </a:br>
            <a:r>
              <a:rPr lang="ru-RU" sz="2900" b="1" smtClean="0">
                <a:solidFill>
                  <a:srgbClr val="003399"/>
                </a:solidFill>
                <a:latin typeface="Calibri" pitchFamily="34" charset="0"/>
              </a:rPr>
              <a:t>образовательные комплексы</a:t>
            </a:r>
            <a:r>
              <a:rPr lang="ru-RU" sz="2900" smtClean="0">
                <a:solidFill>
                  <a:srgbClr val="003399"/>
                </a:solidFill>
                <a:latin typeface="Calibri" pitchFamily="34" charset="0"/>
              </a:rPr>
              <a:t/>
            </a:r>
            <a:br>
              <a:rPr lang="ru-RU" sz="2900" smtClean="0">
                <a:solidFill>
                  <a:srgbClr val="003399"/>
                </a:solidFill>
                <a:latin typeface="Calibri" pitchFamily="34" charset="0"/>
              </a:rPr>
            </a:br>
            <a:r>
              <a:rPr lang="ru-RU" sz="2400" b="1" smtClean="0">
                <a:solidFill>
                  <a:srgbClr val="003399"/>
                </a:solidFill>
                <a:latin typeface="Calibri" pitchFamily="34" charset="0"/>
              </a:rPr>
              <a:t>(опыт № 1)</a:t>
            </a:r>
          </a:p>
        </p:txBody>
      </p:sp>
      <p:graphicFrame>
        <p:nvGraphicFramePr>
          <p:cNvPr id="20499" name="Group 19"/>
          <p:cNvGraphicFramePr>
            <a:graphicFrameLocks noGrp="1"/>
          </p:cNvGraphicFramePr>
          <p:nvPr/>
        </p:nvGraphicFramePr>
        <p:xfrm>
          <a:off x="214313" y="1397000"/>
          <a:ext cx="8715375" cy="5246688"/>
        </p:xfrm>
        <a:graphic>
          <a:graphicData uri="http://schemas.openxmlformats.org/drawingml/2006/table">
            <a:tbl>
              <a:tblPr/>
              <a:tblGrid>
                <a:gridCol w="2143125"/>
                <a:gridCol w="3667125"/>
                <a:gridCol w="2905125"/>
              </a:tblGrid>
              <a:tr h="741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Описание комплекса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 комплекс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2 комплекс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71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Форматы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Практическая работа (решение ситуационных задач, чертеж карты, работа с текстами), Лабораторная работа, Презентация, Лекция, Контрольная работа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Интерактивы: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«Пазлы», «Карты», Ажиотаж «В поисках истины»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86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Расписание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Аудиторный фонд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Комплексы проводились в едином пространстве (задействованы 3 кабинета)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Время проведения – 8.30 – 12.00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Длительность уроков – 30 – 40 мин.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Каждый день начинался и заканчивался общим сбором (постановка задач - в начале, рефлексия – в конце)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Последний день комплекса – зачет в формате ОГЭ (межпредметный), отчет по «делам» (представление результатов работы по решению проблемы)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900" b="1" smtClean="0">
                <a:latin typeface="Calibri" pitchFamily="34" charset="0"/>
              </a:rPr>
              <a:t>Межпредметные</a:t>
            </a:r>
            <a:br>
              <a:rPr lang="ru-RU" sz="2900" b="1" smtClean="0">
                <a:latin typeface="Calibri" pitchFamily="34" charset="0"/>
              </a:rPr>
            </a:br>
            <a:r>
              <a:rPr lang="ru-RU" sz="2900" b="1" smtClean="0">
                <a:latin typeface="Calibri" pitchFamily="34" charset="0"/>
              </a:rPr>
              <a:t> образовательные комплексы</a:t>
            </a:r>
            <a:br>
              <a:rPr lang="ru-RU" sz="2900" b="1" smtClean="0">
                <a:latin typeface="Calibri" pitchFamily="34" charset="0"/>
              </a:rPr>
            </a:br>
            <a:r>
              <a:rPr lang="ru-RU" sz="2900" b="1" smtClean="0">
                <a:latin typeface="Calibri" pitchFamily="34" charset="0"/>
              </a:rPr>
              <a:t>(опыт № 1)</a:t>
            </a:r>
          </a:p>
        </p:txBody>
      </p:sp>
      <p:graphicFrame>
        <p:nvGraphicFramePr>
          <p:cNvPr id="21524" name="Group 20"/>
          <p:cNvGraphicFramePr>
            <a:graphicFrameLocks noGrp="1"/>
          </p:cNvGraphicFramePr>
          <p:nvPr/>
        </p:nvGraphicFramePr>
        <p:xfrm>
          <a:off x="285750" y="1428750"/>
          <a:ext cx="8643938" cy="4957763"/>
        </p:xfrm>
        <a:graphic>
          <a:graphicData uri="http://schemas.openxmlformats.org/drawingml/2006/table">
            <a:tbl>
              <a:tblPr/>
              <a:tblGrid>
                <a:gridCol w="4322763"/>
                <a:gridCol w="4321175"/>
              </a:tblGrid>
              <a:tr h="635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Плюсы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Проблемы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79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1. Активный интерес со стороны детей (актуально в ТФТЛ!)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1. Расписание !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950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2. Возможность выдать большой объем материала в сжатые сроки и в связке с другими предметами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2. Большая нагрузка для детей, так как после 12.00 продолжались уроки по другим предметам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392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3.  Развитие внимания, памяти, умения работать в группе, умения определять проблему; устанавливать причинно – следственные связи, аналитического, творческого, ассоциативного мышления, коммуникативных и регулятивных ууд и т.д.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3. Необходимость корректировки программ с учетом проведения комплексов, но состав педагогов меняется, планировать сложно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>
            <a:spLocks noGrp="1"/>
          </p:cNvSpPr>
          <p:nvPr>
            <p:ph type="title" idx="4294967295"/>
          </p:nvPr>
        </p:nvSpPr>
        <p:spPr>
          <a:xfrm>
            <a:off x="785813" y="109538"/>
            <a:ext cx="8358187" cy="939800"/>
          </a:xfrm>
        </p:spPr>
        <p:txBody>
          <a:bodyPr>
            <a:normAutofit/>
          </a:bodyPr>
          <a:lstStyle/>
          <a:p>
            <a:pPr algn="ctr"/>
            <a:r>
              <a:rPr lang="ru-RU" sz="2900" b="1" smtClean="0">
                <a:latin typeface="Calibri" pitchFamily="34" charset="0"/>
              </a:rPr>
              <a:t>Межпредметные</a:t>
            </a:r>
            <a:br>
              <a:rPr lang="ru-RU" sz="2900" b="1" smtClean="0">
                <a:latin typeface="Calibri" pitchFamily="34" charset="0"/>
              </a:rPr>
            </a:br>
            <a:r>
              <a:rPr lang="ru-RU" sz="2900" b="1" smtClean="0">
                <a:latin typeface="Calibri" pitchFamily="34" charset="0"/>
              </a:rPr>
              <a:t> образовательные комплексы</a:t>
            </a:r>
            <a:br>
              <a:rPr lang="ru-RU" sz="2900" b="1" smtClean="0">
                <a:latin typeface="Calibri" pitchFamily="34" charset="0"/>
              </a:rPr>
            </a:br>
            <a:r>
              <a:rPr lang="ru-RU" sz="2400" b="1" smtClean="0">
                <a:latin typeface="Calibri" pitchFamily="34" charset="0"/>
              </a:rPr>
              <a:t>(опыт № 2)</a:t>
            </a:r>
          </a:p>
        </p:txBody>
      </p:sp>
      <p:graphicFrame>
        <p:nvGraphicFramePr>
          <p:cNvPr id="22561" name="Group 33"/>
          <p:cNvGraphicFramePr>
            <a:graphicFrameLocks noGrp="1"/>
          </p:cNvGraphicFramePr>
          <p:nvPr/>
        </p:nvGraphicFramePr>
        <p:xfrm>
          <a:off x="142875" y="1104900"/>
          <a:ext cx="8859838" cy="5395913"/>
        </p:xfrm>
        <a:graphic>
          <a:graphicData uri="http://schemas.openxmlformats.org/drawingml/2006/table">
            <a:tbl>
              <a:tblPr/>
              <a:tblGrid>
                <a:gridCol w="2317750"/>
                <a:gridCol w="3160713"/>
                <a:gridCol w="182562"/>
                <a:gridCol w="3198813"/>
              </a:tblGrid>
              <a:tr h="738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Описание комплекса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комплекс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II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комплекс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3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Время проведения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Поэтапно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Декабрь – апрель 2019 -2020гг.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 неделя апреля 2020 г.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3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Тема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«Великая Отечественная война»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«Следствие ведут…»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Целевая группа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 классы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 классы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8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Предметы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История, Обществознание, Физика, Химия, ОБЖ, География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3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Пересечения предметов (межпредмет)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Патриотизм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Закон сохранения энергии, схематизация, причина – следствие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Проблема, гипотеза , способы проверки гипотезы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359</TotalTime>
  <Words>430</Words>
  <Application>Microsoft Office PowerPoint</Application>
  <PresentationFormat>Экран (4:3)</PresentationFormat>
  <Paragraphs>110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Calibri</vt:lpstr>
      <vt:lpstr>Arial</vt:lpstr>
      <vt:lpstr>Calibri Light</vt:lpstr>
      <vt:lpstr>Batang</vt:lpstr>
      <vt:lpstr>Arial Narrow</vt:lpstr>
      <vt:lpstr>Office Theme</vt:lpstr>
      <vt:lpstr>Office Theme</vt:lpstr>
      <vt:lpstr>  Модель мотивирующей среды по внедрению межпредметных комплексов для 8-9 классов в ОГБОУ «ТФТЛ»</vt:lpstr>
      <vt:lpstr> Требования к результатам /ФГОС ООО/ </vt:lpstr>
      <vt:lpstr>Методологическая основа</vt:lpstr>
      <vt:lpstr>Межпредметный                          комплекс</vt:lpstr>
      <vt:lpstr>Слайд 5</vt:lpstr>
      <vt:lpstr>Межпредметные  образовательные комплексы (опыт № 1)</vt:lpstr>
      <vt:lpstr>Межпредметные  образовательные комплексы (опыт № 1)</vt:lpstr>
      <vt:lpstr>Межпредметные  образовательные комплексы (опыт № 1)</vt:lpstr>
      <vt:lpstr>Межпредметные  образовательные комплексы (опыт № 2)</vt:lpstr>
      <vt:lpstr>Межпредметные  образовательные комплексы (опыт № 2)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user</cp:lastModifiedBy>
  <cp:revision>46</cp:revision>
  <dcterms:created xsi:type="dcterms:W3CDTF">2018-09-04T12:10:47Z</dcterms:created>
  <dcterms:modified xsi:type="dcterms:W3CDTF">2020-02-20T02:34:16Z</dcterms:modified>
</cp:coreProperties>
</file>