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5" r:id="rId4"/>
    <p:sldId id="259" r:id="rId5"/>
    <p:sldId id="266" r:id="rId6"/>
    <p:sldId id="263" r:id="rId7"/>
    <p:sldId id="262" r:id="rId8"/>
    <p:sldId id="260" r:id="rId9"/>
    <p:sldId id="261" r:id="rId10"/>
    <p:sldId id="267" r:id="rId11"/>
    <p:sldId id="268" r:id="rId12"/>
    <p:sldId id="270" r:id="rId13"/>
    <p:sldId id="271" r:id="rId14"/>
    <p:sldId id="269" r:id="rId15"/>
    <p:sldId id="272" r:id="rId16"/>
    <p:sldId id="264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2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26" y="5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1DCF7-4385-4F71-9A94-F697C14A3E0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CC676-8885-411E-BD01-273DF84DA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8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32FF8-D0E4-4772-A26C-CC0F6406C9C7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61EAB-7C07-4281-AEE8-30B97346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greloo.com/nauka-obuchenie/google-classro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84784"/>
            <a:ext cx="7824192" cy="1944216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100371"/>
                </a:solidFill>
              </a:rPr>
              <a:t>PRO </a:t>
            </a:r>
            <a:r>
              <a:rPr lang="ru-RU" sz="3600" b="1" dirty="0" smtClean="0">
                <a:solidFill>
                  <a:srgbClr val="100371"/>
                </a:solidFill>
              </a:rPr>
              <a:t>ИСПОЛЬЗОВАНИЕ </a:t>
            </a:r>
            <a:r>
              <a:rPr lang="ru-RU" sz="3600" b="1" dirty="0" smtClean="0">
                <a:solidFill>
                  <a:srgbClr val="100371"/>
                </a:solidFill>
              </a:rPr>
              <a:t>ПЛАТФОРМЫ </a:t>
            </a:r>
            <a:r>
              <a:rPr lang="ru-RU" sz="3600" b="1" dirty="0">
                <a:solidFill>
                  <a:srgbClr val="100371"/>
                </a:solidFill>
              </a:rPr>
              <a:t/>
            </a:r>
            <a:br>
              <a:rPr lang="ru-RU" sz="3600" b="1" dirty="0">
                <a:solidFill>
                  <a:srgbClr val="100371"/>
                </a:solidFill>
              </a:rPr>
            </a:br>
            <a:r>
              <a:rPr lang="en-US" sz="3600" b="1" dirty="0">
                <a:solidFill>
                  <a:srgbClr val="100371"/>
                </a:solidFill>
              </a:rPr>
              <a:t>GOOGLE CLASSROOM (GOOGLE </a:t>
            </a:r>
            <a:r>
              <a:rPr lang="ru-RU" sz="3600" b="1" dirty="0">
                <a:solidFill>
                  <a:srgbClr val="100371"/>
                </a:solidFill>
              </a:rPr>
              <a:t>КЛАСС) В </a:t>
            </a:r>
            <a:r>
              <a:rPr lang="ru-RU" sz="3600" b="1" dirty="0" smtClean="0">
                <a:solidFill>
                  <a:srgbClr val="100371"/>
                </a:solidFill>
              </a:rPr>
              <a:t>ПРОЦЕССЕ ОБУЧЕНИЯ </a:t>
            </a:r>
            <a:r>
              <a:rPr lang="ru-RU" sz="3600" b="1" dirty="0">
                <a:solidFill>
                  <a:srgbClr val="100371"/>
                </a:solidFill>
              </a:rPr>
              <a:t>ГЕОГРАФИИ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43472" y="3429000"/>
            <a:ext cx="648072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ru-RU" b="1" i="1" dirty="0">
                <a:solidFill>
                  <a:srgbClr val="100371"/>
                </a:solidFill>
              </a:rPr>
              <a:t>"Технологии никогда не заменят учителя. Но учитель, эффективно применяющий технологии для развития своих учеников, заменит того, кто ими не владеет". </a:t>
            </a:r>
          </a:p>
          <a:p>
            <a:pPr lvl="0" algn="r">
              <a:spcBef>
                <a:spcPct val="20000"/>
              </a:spcBef>
            </a:pPr>
            <a:r>
              <a:rPr lang="ru-RU" b="1" i="1" dirty="0" err="1">
                <a:solidFill>
                  <a:srgbClr val="100371"/>
                </a:solidFill>
              </a:rPr>
              <a:t>Шерил</a:t>
            </a:r>
            <a:r>
              <a:rPr lang="ru-RU" b="1" i="1" dirty="0">
                <a:solidFill>
                  <a:srgbClr val="100371"/>
                </a:solidFill>
              </a:rPr>
              <a:t> </a:t>
            </a:r>
            <a:r>
              <a:rPr lang="ru-RU" b="1" i="1" dirty="0" err="1">
                <a:solidFill>
                  <a:srgbClr val="100371"/>
                </a:solidFill>
              </a:rPr>
              <a:t>Нуссбаум</a:t>
            </a:r>
            <a:r>
              <a:rPr lang="ru-RU" b="1" i="1" dirty="0">
                <a:solidFill>
                  <a:srgbClr val="100371"/>
                </a:solidFill>
              </a:rPr>
              <a:t>-Бич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360" y="4649941"/>
            <a:ext cx="4392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Мартынова Марина Владимировна,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учитель географии МАОУ Заозерной СОШ с углубленным изучением отдельных предметов №16 г. Томска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martinovamv@yandex.ru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972" y="349182"/>
            <a:ext cx="2725148" cy="4523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80728"/>
            <a:ext cx="8229600" cy="43691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ЗАГОЛОВОК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764704"/>
            <a:ext cx="3720495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375" t="14285" r="34901" b="19231"/>
          <a:stretch/>
        </p:blipFill>
        <p:spPr>
          <a:xfrm>
            <a:off x="291112" y="2610994"/>
            <a:ext cx="5939852" cy="35989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8533" t="17809" r="27639" b="2050"/>
          <a:stretch/>
        </p:blipFill>
        <p:spPr>
          <a:xfrm>
            <a:off x="7094032" y="1432817"/>
            <a:ext cx="4663011" cy="4796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039188" y="409228"/>
            <a:ext cx="24617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адания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0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80728"/>
            <a:ext cx="8229600" cy="43691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829" t="14510" r="30398" b="2409"/>
          <a:stretch/>
        </p:blipFill>
        <p:spPr>
          <a:xfrm>
            <a:off x="609600" y="653915"/>
            <a:ext cx="4046241" cy="4754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8158" t="14080" r="29604" b="-1"/>
          <a:stretch/>
        </p:blipFill>
        <p:spPr>
          <a:xfrm>
            <a:off x="3837132" y="929448"/>
            <a:ext cx="4260540" cy="48751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9999" t="16453" r="31113"/>
          <a:stretch/>
        </p:blipFill>
        <p:spPr>
          <a:xfrm>
            <a:off x="7492711" y="1196017"/>
            <a:ext cx="4070176" cy="49187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424" y="5211535"/>
            <a:ext cx="24617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адания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0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80728"/>
            <a:ext cx="8229600" cy="43691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ЗАГОЛОВОК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638" t="15910" r="29301"/>
          <a:stretch/>
        </p:blipFill>
        <p:spPr>
          <a:xfrm>
            <a:off x="361020" y="330196"/>
            <a:ext cx="4870884" cy="5477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9476" t="17373" r="28674" b="38525"/>
          <a:stretch/>
        </p:blipFill>
        <p:spPr>
          <a:xfrm>
            <a:off x="322197" y="3255004"/>
            <a:ext cx="4909707" cy="291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3183" t="21432" r="22102"/>
          <a:stretch/>
        </p:blipFill>
        <p:spPr>
          <a:xfrm>
            <a:off x="4871864" y="692696"/>
            <a:ext cx="5883779" cy="475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4234" t="26911" r="26092" b="26585"/>
          <a:stretch/>
        </p:blipFill>
        <p:spPr>
          <a:xfrm>
            <a:off x="6744072" y="3433862"/>
            <a:ext cx="5184576" cy="27314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431704" y="5315256"/>
            <a:ext cx="24617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адания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2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80728"/>
            <a:ext cx="8229600" cy="43691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ЗАГОЛОВОК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228" t="14379" r="22566" b="16303"/>
          <a:stretch/>
        </p:blipFill>
        <p:spPr>
          <a:xfrm>
            <a:off x="263352" y="692696"/>
            <a:ext cx="7128792" cy="53243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4064" t="37921" r="26024" b="30389"/>
          <a:stretch/>
        </p:blipFill>
        <p:spPr>
          <a:xfrm>
            <a:off x="2999656" y="2996952"/>
            <a:ext cx="7661651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92" y="1487215"/>
            <a:ext cx="4030412" cy="45297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286" y="1705670"/>
            <a:ext cx="566281" cy="5662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6992" y="2248224"/>
            <a:ext cx="566977" cy="571521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>
            <a:endCxn id="8" idx="0"/>
          </p:cNvCxnSpPr>
          <p:nvPr/>
        </p:nvCxnSpPr>
        <p:spPr>
          <a:xfrm flipV="1">
            <a:off x="4655840" y="2248224"/>
            <a:ext cx="2174641" cy="237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4939328" y="2814505"/>
            <a:ext cx="2174641" cy="237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Заголовок 1"/>
          <p:cNvSpPr txBox="1">
            <a:spLocks/>
          </p:cNvSpPr>
          <p:nvPr/>
        </p:nvSpPr>
        <p:spPr>
          <a:xfrm>
            <a:off x="8112224" y="409228"/>
            <a:ext cx="27582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адания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8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80728"/>
            <a:ext cx="8229600" cy="43691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ЗАГОЛОВОК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384" t="21434" r="23150" b="23000"/>
          <a:stretch/>
        </p:blipFill>
        <p:spPr>
          <a:xfrm>
            <a:off x="220796" y="836712"/>
            <a:ext cx="7114022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417" y="2154063"/>
            <a:ext cx="880823" cy="880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5909" t="26881" r="35741" b="19360"/>
          <a:stretch/>
        </p:blipFill>
        <p:spPr>
          <a:xfrm>
            <a:off x="6976061" y="1199059"/>
            <a:ext cx="4320480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8154" t="22781" r="18841" b="24061"/>
          <a:stretch/>
        </p:blipFill>
        <p:spPr>
          <a:xfrm>
            <a:off x="6348563" y="3771311"/>
            <a:ext cx="5575476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9" name="Прямая со стрелкой 8"/>
          <p:cNvCxnSpPr/>
          <p:nvPr/>
        </p:nvCxnSpPr>
        <p:spPr>
          <a:xfrm>
            <a:off x="7530533" y="4474593"/>
            <a:ext cx="777412" cy="144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499653" y="4474593"/>
            <a:ext cx="10308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420696"/>
              </p:ext>
            </p:extLst>
          </p:nvPr>
        </p:nvGraphicFramePr>
        <p:xfrm>
          <a:off x="6455956" y="4252849"/>
          <a:ext cx="925551" cy="365760"/>
        </p:xfrm>
        <a:graphic>
          <a:graphicData uri="http://schemas.openxmlformats.org/drawingml/2006/table">
            <a:tbl>
              <a:tblPr/>
              <a:tblGrid>
                <a:gridCol w="925551">
                  <a:extLst>
                    <a:ext uri="{9D8B030D-6E8A-4147-A177-3AD203B41FA5}">
                      <a16:colId xmlns:a16="http://schemas.microsoft.com/office/drawing/2014/main" val="926820185"/>
                    </a:ext>
                  </a:extLst>
                </a:gridCol>
              </a:tblGrid>
              <a:tr h="301083">
                <a:tc>
                  <a:txBody>
                    <a:bodyPr/>
                    <a:lstStyle/>
                    <a:p>
                      <a:endParaRPr lang="ru-RU" dirty="0">
                        <a:pattFill prst="pct5">
                          <a:fgClr>
                            <a:srgbClr val="C00000"/>
                          </a:fgClr>
                          <a:bgClr>
                            <a:schemeClr val="bg1"/>
                          </a:bgClr>
                        </a:patt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0658359"/>
                  </a:ext>
                </a:extLst>
              </a:tr>
            </a:tbl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1334753" y="5157192"/>
            <a:ext cx="39368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rgbClr val="002060"/>
                </a:solidFill>
              </a:rPr>
              <a:t>П</a:t>
            </a:r>
            <a:r>
              <a:rPr lang="ru-RU" b="1" dirty="0" smtClean="0">
                <a:solidFill>
                  <a:srgbClr val="002060"/>
                </a:solidFill>
              </a:rPr>
              <a:t>ользователи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6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0716" r="57611" b="45791"/>
          <a:stretch/>
        </p:blipFill>
        <p:spPr>
          <a:xfrm>
            <a:off x="576680" y="818772"/>
            <a:ext cx="6480721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3996445" y="264560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88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249108" y="259950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82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772" y="1977344"/>
            <a:ext cx="701101" cy="4938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96445" y="318400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29401" y="323301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69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275675" y="327869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53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341065" y="265431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83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372" y="1966757"/>
            <a:ext cx="701101" cy="4938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445" y="2000793"/>
            <a:ext cx="701101" cy="4938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l="871" r="1" b="8311"/>
          <a:stretch/>
        </p:blipFill>
        <p:spPr>
          <a:xfrm>
            <a:off x="4898007" y="2116572"/>
            <a:ext cx="7112585" cy="3700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/>
          <a:srcRect l="25359" t="21134" r="25261" b="35600"/>
          <a:stretch/>
        </p:blipFill>
        <p:spPr>
          <a:xfrm>
            <a:off x="342337" y="3707270"/>
            <a:ext cx="5177599" cy="2551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8042529" y="818772"/>
            <a:ext cx="27582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b="1" dirty="0" smtClean="0">
                <a:solidFill>
                  <a:srgbClr val="002060"/>
                </a:solidFill>
              </a:rPr>
              <a:t>ценки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1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1052736"/>
            <a:ext cx="8795320" cy="868958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</a:rPr>
              <a:t>Преимущества: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ru-RU" sz="1800" b="1" dirty="0" smtClean="0">
                <a:solidFill>
                  <a:srgbClr val="002060"/>
                </a:solidFill>
              </a:rPr>
              <a:t>Простое </a:t>
            </a:r>
            <a:r>
              <a:rPr lang="ru-RU" sz="1800" b="1" dirty="0">
                <a:solidFill>
                  <a:srgbClr val="002060"/>
                </a:solidFill>
              </a:rPr>
              <a:t>использование. </a:t>
            </a:r>
            <a:r>
              <a:rPr lang="ru-RU" sz="1800" dirty="0">
                <a:solidFill>
                  <a:srgbClr val="002060"/>
                </a:solidFill>
              </a:rPr>
              <a:t>Платформа будет удобна как для преподавателей, так и для учеников, разобраться в ней довольно просто.</a:t>
            </a:r>
          </a:p>
          <a:p>
            <a:pPr>
              <a:buFont typeface="Arial"/>
              <a:buChar char="•"/>
            </a:pPr>
            <a:r>
              <a:rPr lang="ru-RU" sz="1800" b="1" dirty="0">
                <a:solidFill>
                  <a:srgbClr val="002060"/>
                </a:solidFill>
              </a:rPr>
              <a:t>Доступность. </a:t>
            </a:r>
            <a:r>
              <a:rPr lang="ru-RU" sz="1800" dirty="0">
                <a:solidFill>
                  <a:srgbClr val="002060"/>
                </a:solidFill>
              </a:rPr>
              <a:t>Сервис бесплатный для всех категорий пользователей. Также вы можете организовать дистанционной обучение и не прерывать учебный процесс при любых обстоятельствах.</a:t>
            </a:r>
          </a:p>
          <a:p>
            <a:pPr>
              <a:buFont typeface="Arial"/>
              <a:buChar char="•"/>
            </a:pPr>
            <a:r>
              <a:rPr lang="ru-RU" sz="1800" b="1" dirty="0">
                <a:solidFill>
                  <a:srgbClr val="002060"/>
                </a:solidFill>
              </a:rPr>
              <a:t>Удобство. </a:t>
            </a:r>
            <a:r>
              <a:rPr lang="ru-RU" sz="1800" b="1" dirty="0" smtClean="0">
                <a:solidFill>
                  <a:srgbClr val="002060"/>
                </a:solidFill>
              </a:rPr>
              <a:t>П</a:t>
            </a:r>
            <a:r>
              <a:rPr lang="ru-RU" sz="1800" dirty="0" smtClean="0">
                <a:solidFill>
                  <a:srgbClr val="002060"/>
                </a:solidFill>
              </a:rPr>
              <a:t>латформа </a:t>
            </a:r>
            <a:r>
              <a:rPr lang="ru-RU" sz="1800" dirty="0">
                <a:solidFill>
                  <a:srgbClr val="002060"/>
                </a:solidFill>
              </a:rPr>
              <a:t>поддерживает много других сервисов, которые большинство из нас регулярно использует. Также вы легко можете просматривать свой «Список дел», в котором есть список всех заданий.</a:t>
            </a:r>
          </a:p>
          <a:p>
            <a:pPr>
              <a:buFont typeface="Arial"/>
              <a:buChar char="•"/>
            </a:pPr>
            <a:r>
              <a:rPr lang="ru-RU" sz="1800" b="1" dirty="0">
                <a:solidFill>
                  <a:srgbClr val="002060"/>
                </a:solidFill>
              </a:rPr>
              <a:t>Возможность общения. </a:t>
            </a:r>
            <a:r>
              <a:rPr lang="ru-RU" sz="1800" dirty="0">
                <a:solidFill>
                  <a:srgbClr val="002060"/>
                </a:solidFill>
              </a:rPr>
              <a:t>Вы можете обсуждать </a:t>
            </a:r>
            <a:r>
              <a:rPr lang="ru-RU" sz="1800" dirty="0" smtClean="0">
                <a:solidFill>
                  <a:srgbClr val="002060"/>
                </a:solidFill>
              </a:rPr>
              <a:t>задания, </a:t>
            </a:r>
            <a:r>
              <a:rPr lang="ru-RU" sz="1800" dirty="0">
                <a:solidFill>
                  <a:srgbClr val="002060"/>
                </a:solidFill>
              </a:rPr>
              <a:t>комментировать (учителя) и видеть комментарии (ученики) к своим работам. При этом вам не нужно использовать электронные письма.</a:t>
            </a:r>
          </a:p>
          <a:p>
            <a:pPr marL="0" indent="355600">
              <a:buNone/>
            </a:pPr>
            <a:r>
              <a:rPr lang="ru-RU" sz="3600" b="1" dirty="0">
                <a:solidFill>
                  <a:srgbClr val="002060"/>
                </a:solidFill>
                <a:ea typeface="+mj-ea"/>
                <a:cs typeface="+mj-cs"/>
              </a:rPr>
              <a:t>Недостатки</a:t>
            </a:r>
            <a:r>
              <a:rPr lang="ru-RU" sz="3600" b="1" dirty="0" smtClean="0">
                <a:solidFill>
                  <a:srgbClr val="002060"/>
                </a:solidFill>
                <a:ea typeface="+mj-ea"/>
                <a:cs typeface="+mj-cs"/>
              </a:rPr>
              <a:t>:</a:t>
            </a:r>
            <a:endParaRPr lang="ru-RU" sz="3600" dirty="0" smtClean="0">
              <a:solidFill>
                <a:srgbClr val="002060"/>
              </a:solidFill>
            </a:endParaRPr>
          </a:p>
          <a:p>
            <a:r>
              <a:rPr lang="ru-RU" sz="1800" dirty="0" smtClean="0">
                <a:solidFill>
                  <a:srgbClr val="002060"/>
                </a:solidFill>
              </a:rPr>
              <a:t>Пока </a:t>
            </a:r>
            <a:r>
              <a:rPr lang="ru-RU" sz="1800" dirty="0">
                <a:solidFill>
                  <a:srgbClr val="002060"/>
                </a:solidFill>
              </a:rPr>
              <a:t>что платформа </a:t>
            </a:r>
            <a:r>
              <a:rPr lang="ru-RU" sz="1800" b="1" dirty="0">
                <a:solidFill>
                  <a:srgbClr val="002060"/>
                </a:solidFill>
              </a:rPr>
              <a:t>не предоставляет возможности проведения онлайн-конференций</a:t>
            </a:r>
            <a:r>
              <a:rPr lang="ru-RU" sz="1800" dirty="0">
                <a:solidFill>
                  <a:srgbClr val="002060"/>
                </a:solidFill>
              </a:rPr>
              <a:t>.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В бесплатной версии сервиса </a:t>
            </a:r>
            <a:r>
              <a:rPr lang="ru-RU" sz="1800" b="1" dirty="0">
                <a:solidFill>
                  <a:srgbClr val="002060"/>
                </a:solidFill>
              </a:rPr>
              <a:t>нет возможности создать журнал успеваемости </a:t>
            </a:r>
            <a:r>
              <a:rPr lang="ru-RU" sz="1800" dirty="0">
                <a:solidFill>
                  <a:srgbClr val="002060"/>
                </a:solidFill>
              </a:rPr>
              <a:t>учеников. </a:t>
            </a:r>
          </a:p>
          <a:p>
            <a:r>
              <a:rPr lang="ru-RU" sz="1800" b="1" dirty="0">
                <a:solidFill>
                  <a:srgbClr val="002060"/>
                </a:solidFill>
              </a:rPr>
              <a:t>Существуют ограничения по количеству учащихся</a:t>
            </a:r>
            <a:r>
              <a:rPr lang="ru-RU" sz="1800" dirty="0">
                <a:solidFill>
                  <a:srgbClr val="002060"/>
                </a:solidFill>
              </a:rPr>
              <a:t>. Педагоги, которые работают с личных аккаунтов могут добавить до 250 учеников.</a:t>
            </a:r>
          </a:p>
          <a:p>
            <a:pPr marL="0" indent="35560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656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9416" y="2348880"/>
            <a:ext cx="10972800" cy="288032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6000" b="1" dirty="0" smtClean="0">
                <a:solidFill>
                  <a:srgbClr val="002060"/>
                </a:solidFill>
              </a:rPr>
              <a:t>Спасибо!</a:t>
            </a:r>
            <a:br>
              <a:rPr lang="ru-RU" sz="6000" b="1" dirty="0" smtClean="0">
                <a:solidFill>
                  <a:srgbClr val="002060"/>
                </a:solidFill>
              </a:rPr>
            </a:br>
            <a:r>
              <a:rPr lang="en-US" sz="1400" b="1" dirty="0">
                <a:solidFill>
                  <a:srgbClr val="100371"/>
                </a:solidFill>
                <a:ea typeface="+mn-ea"/>
                <a:cs typeface="+mn-cs"/>
              </a:rPr>
              <a:t/>
            </a:r>
            <a:br>
              <a:rPr lang="en-US" sz="1400" b="1" dirty="0">
                <a:solidFill>
                  <a:srgbClr val="100371"/>
                </a:solidFill>
                <a:ea typeface="+mn-ea"/>
                <a:cs typeface="+mn-cs"/>
              </a:rPr>
            </a:br>
            <a:r>
              <a:rPr lang="en-US" sz="1800" b="1" i="1" dirty="0" smtClean="0">
                <a:solidFill>
                  <a:srgbClr val="100371"/>
                </a:solidFill>
                <a:ea typeface="+mn-ea"/>
                <a:cs typeface="+mn-cs"/>
              </a:rPr>
              <a:t>E-mail</a:t>
            </a:r>
            <a:r>
              <a:rPr lang="ru-RU" sz="1800" b="1" i="1" dirty="0" smtClean="0">
                <a:solidFill>
                  <a:srgbClr val="100371"/>
                </a:solidFill>
                <a:ea typeface="+mn-ea"/>
                <a:cs typeface="+mn-cs"/>
              </a:rPr>
              <a:t>: </a:t>
            </a:r>
            <a:r>
              <a:rPr lang="en-US" sz="1800" b="1" i="1" dirty="0" smtClean="0">
                <a:solidFill>
                  <a:srgbClr val="100371"/>
                </a:solidFill>
                <a:ea typeface="+mn-ea"/>
                <a:cs typeface="+mn-cs"/>
              </a:rPr>
              <a:t>martinovamv@yandex.ru</a:t>
            </a:r>
            <a:r>
              <a:rPr lang="ru-RU" sz="1400" b="1" dirty="0">
                <a:solidFill>
                  <a:srgbClr val="100371"/>
                </a:solidFill>
                <a:ea typeface="+mn-ea"/>
                <a:cs typeface="+mn-cs"/>
              </a:rPr>
              <a:t/>
            </a:r>
            <a:br>
              <a:rPr lang="ru-RU" sz="1400" b="1" dirty="0">
                <a:solidFill>
                  <a:srgbClr val="100371"/>
                </a:solidFill>
                <a:ea typeface="+mn-ea"/>
                <a:cs typeface="+mn-cs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1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80728"/>
            <a:ext cx="8229600" cy="43691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ЗАГОЛОВОК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121920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95400" y="5445224"/>
            <a:ext cx="10441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hlinkClick r:id="rId4"/>
              </a:rPr>
              <a:t>https://</a:t>
            </a:r>
            <a:r>
              <a:rPr lang="en-US" b="1" dirty="0" smtClean="0">
                <a:hlinkClick r:id="rId4"/>
              </a:rPr>
              <a:t>elgreloo.com/nauka-obuchenie/google-classroom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9039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колько стоит самый дешевый домашний компьюте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692160"/>
            <a:ext cx="4178609" cy="208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b="44145"/>
          <a:stretch/>
        </p:blipFill>
        <p:spPr bwMode="auto">
          <a:xfrm>
            <a:off x="4871864" y="2564904"/>
            <a:ext cx="701071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17" y="2780928"/>
            <a:ext cx="4605933" cy="3324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55" y="692696"/>
            <a:ext cx="3381796" cy="253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1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80728"/>
            <a:ext cx="8229600" cy="43691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ЗАГОЛОВОК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908720"/>
            <a:ext cx="10585176" cy="5224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4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95400" y="908721"/>
            <a:ext cx="10972800" cy="521744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600" b="1" dirty="0">
                <a:solidFill>
                  <a:srgbClr val="002060"/>
                </a:solidFill>
              </a:rPr>
              <a:t>Возможности для преподавателей:</a:t>
            </a:r>
            <a:endParaRPr lang="ru-RU" sz="3600" dirty="0">
              <a:solidFill>
                <a:srgbClr val="002060"/>
              </a:solidFill>
            </a:endParaRP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Создание курсов или классов;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Назначение заданий;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Добавление учебных материалов;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Прием и проверка работ учеников;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Оценивание заданий учащихся;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Возможность комментировать, обсуждать </a:t>
            </a:r>
            <a:r>
              <a:rPr lang="ru-RU" sz="1800" dirty="0" smtClean="0">
                <a:solidFill>
                  <a:srgbClr val="002060"/>
                </a:solidFill>
              </a:rPr>
              <a:t>работы.</a:t>
            </a:r>
            <a:endParaRPr lang="ru-RU" sz="1800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sz="1800" b="1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Что </a:t>
            </a:r>
            <a:r>
              <a:rPr lang="ru-RU" sz="3600" b="1" dirty="0">
                <a:solidFill>
                  <a:srgbClr val="002060"/>
                </a:solidFill>
              </a:rPr>
              <a:t>могут делать ученики:</a:t>
            </a:r>
            <a:endParaRPr lang="ru-RU" sz="3600" dirty="0">
              <a:solidFill>
                <a:srgbClr val="002060"/>
              </a:solidFill>
            </a:endParaRP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Отслеживать задания учителей, а также дополнительные материалы;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Сдавать выполненные работы любым удобным способом;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Общаться с учителями и </a:t>
            </a:r>
            <a:r>
              <a:rPr lang="ru-RU" sz="1800" dirty="0" smtClean="0">
                <a:solidFill>
                  <a:srgbClr val="002060"/>
                </a:solidFill>
              </a:rPr>
              <a:t>одноклассниками</a:t>
            </a:r>
            <a:r>
              <a:rPr lang="ru-RU" sz="1800" dirty="0">
                <a:solidFill>
                  <a:srgbClr val="002060"/>
                </a:solidFill>
              </a:rPr>
              <a:t>;</a:t>
            </a:r>
          </a:p>
          <a:p>
            <a:pPr lvl="0">
              <a:buFont typeface="Arial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Контролировать свою успеваемость, сроки выполнения задач и комментарии преподавателей.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908721"/>
            <a:ext cx="4025167" cy="3019612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  <a:softEdge rad="31750"/>
          </a:effectLst>
          <a:scene3d>
            <a:camera prst="obliqueTopRight">
              <a:rot lat="60000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7618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80728"/>
            <a:ext cx="8229600" cy="43691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ЗАГОЛОВОК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615" y="1052736"/>
            <a:ext cx="9211726" cy="5181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33" y="728700"/>
            <a:ext cx="2654170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Google Classroom Reviews &amp; Ratings 20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7" y="4179336"/>
            <a:ext cx="2491322" cy="18684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2065619" y="2283627"/>
            <a:ext cx="283167" cy="24419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055082" y="3781214"/>
            <a:ext cx="1390553" cy="9375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23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88" y="980728"/>
            <a:ext cx="8229600" cy="436910"/>
          </a:xfrm>
        </p:spPr>
        <p:txBody>
          <a:bodyPr>
            <a:normAutofit fontScale="90000"/>
          </a:bodyPr>
          <a:lstStyle/>
          <a:p>
            <a:pPr lvl="0" algn="l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Arial"/>
              <a:buChar char="•"/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00" r="1" b="16992"/>
          <a:stretch/>
        </p:blipFill>
        <p:spPr>
          <a:xfrm>
            <a:off x="578062" y="833150"/>
            <a:ext cx="11276260" cy="5280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660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4432" y="873614"/>
            <a:ext cx="1944216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002060"/>
                </a:solidFill>
              </a:rPr>
              <a:t>Л</a:t>
            </a:r>
            <a:r>
              <a:rPr lang="ru-RU" b="1" dirty="0" smtClean="0">
                <a:solidFill>
                  <a:srgbClr val="002060"/>
                </a:solidFill>
              </a:rPr>
              <a:t>ента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323" t="12275"/>
          <a:stretch/>
        </p:blipFill>
        <p:spPr>
          <a:xfrm>
            <a:off x="137735" y="760594"/>
            <a:ext cx="9550386" cy="46315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04" y="1988840"/>
            <a:ext cx="4700423" cy="406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0791" t="29040" r="14758"/>
          <a:stretch/>
        </p:blipFill>
        <p:spPr>
          <a:xfrm>
            <a:off x="5951984" y="2162224"/>
            <a:ext cx="6128959" cy="44927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824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80728"/>
            <a:ext cx="8229600" cy="43691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ЗАГОЛОВОК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0097" t="16214" r="19740" b="20551"/>
          <a:stretch/>
        </p:blipFill>
        <p:spPr>
          <a:xfrm>
            <a:off x="983432" y="764704"/>
            <a:ext cx="7459486" cy="5289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238692" y="2401462"/>
            <a:ext cx="1944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rgbClr val="002060"/>
                </a:solidFill>
              </a:rPr>
              <a:t>Лента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318</Words>
  <Application>Microsoft Office PowerPoint</Application>
  <PresentationFormat>Широкоэкранный</PresentationFormat>
  <Paragraphs>53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PRO ИСПОЛЬЗОВАНИЕ ПЛАТФОРМЫ  GOOGLE CLASSROOM (GOOGLE КЛАСС) В ПРОЦЕССЕ ОБУЧЕНИЯ ГЕОГРАФИИ</vt:lpstr>
      <vt:lpstr>ЗАГОЛОВОК</vt:lpstr>
      <vt:lpstr>Презентация PowerPoint</vt:lpstr>
      <vt:lpstr>ЗАГОЛОВОК</vt:lpstr>
      <vt:lpstr>Презентация PowerPoint</vt:lpstr>
      <vt:lpstr>ЗАГОЛОВОК</vt:lpstr>
      <vt:lpstr>Презентация PowerPoint</vt:lpstr>
      <vt:lpstr>Лента</vt:lpstr>
      <vt:lpstr>ЗАГОЛОВОК</vt:lpstr>
      <vt:lpstr>ЗАГОЛОВОК</vt:lpstr>
      <vt:lpstr>ЗАГОЛОВОК</vt:lpstr>
      <vt:lpstr>ЗАГОЛОВОК</vt:lpstr>
      <vt:lpstr>ЗАГОЛОВОК</vt:lpstr>
      <vt:lpstr>ЗАГОЛОВОК</vt:lpstr>
      <vt:lpstr>Презентация PowerPoint</vt:lpstr>
      <vt:lpstr>Преимущества: </vt:lpstr>
      <vt:lpstr>Спасибо!  E-mail: martinovamv@yandex.ru 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ЗАГОЛОВОК ЗАГОЛОВОК</dc:title>
  <dc:creator>User</dc:creator>
  <cp:lastModifiedBy>Инна Сергеевна Негодина</cp:lastModifiedBy>
  <cp:revision>29</cp:revision>
  <dcterms:created xsi:type="dcterms:W3CDTF">2020-08-05T06:28:16Z</dcterms:created>
  <dcterms:modified xsi:type="dcterms:W3CDTF">2020-08-17T05:04:02Z</dcterms:modified>
</cp:coreProperties>
</file>