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7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25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09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0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17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67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6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EE2D-3199-457E-910B-830B5B88B2F8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14662-8548-4D72-899C-EEBEBDFBD8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82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sportal.ru/lidiya-anatolevna" TargetMode="External"/><Relationship Id="rId2" Type="http://schemas.openxmlformats.org/officeDocument/2006/relationships/hyperlink" Target="mailto:lidusiyu@rambler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2580" y="937260"/>
            <a:ext cx="9144000" cy="312134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Georgia" panose="02040502050405020303" pitchFamily="18" charset="0"/>
              </a:rPr>
              <a:t>Организация работы на уроках русского языка         с помощью индивидуального листа обучения (ИЛО) 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32145" y="4305258"/>
            <a:ext cx="7329747" cy="2250122"/>
          </a:xfrm>
        </p:spPr>
        <p:txBody>
          <a:bodyPr>
            <a:normAutofit/>
          </a:bodyPr>
          <a:lstStyle/>
          <a:p>
            <a:pPr algn="l"/>
            <a:r>
              <a:rPr lang="ru-RU" b="1" i="1" dirty="0" err="1" smtClean="0">
                <a:latin typeface="Georgia" panose="02040502050405020303" pitchFamily="18" charset="0"/>
              </a:rPr>
              <a:t>Мелитдинова</a:t>
            </a:r>
            <a:r>
              <a:rPr lang="ru-RU" b="1" i="1" dirty="0" smtClean="0">
                <a:latin typeface="Georgia" panose="02040502050405020303" pitchFamily="18" charset="0"/>
              </a:rPr>
              <a:t>  Лидия </a:t>
            </a:r>
            <a:r>
              <a:rPr lang="ru-RU" b="1" i="1" dirty="0" err="1" smtClean="0">
                <a:latin typeface="Georgia" panose="02040502050405020303" pitchFamily="18" charset="0"/>
              </a:rPr>
              <a:t>Темирхановна</a:t>
            </a:r>
            <a:r>
              <a:rPr lang="ru-RU" b="1" i="1" dirty="0" smtClean="0">
                <a:latin typeface="Georgia" panose="02040502050405020303" pitchFamily="18" charset="0"/>
              </a:rPr>
              <a:t>, </a:t>
            </a:r>
          </a:p>
          <a:p>
            <a:pPr algn="l"/>
            <a:r>
              <a:rPr lang="ru-RU" i="1" dirty="0" smtClean="0">
                <a:latin typeface="Georgia" panose="02040502050405020303" pitchFamily="18" charset="0"/>
              </a:rPr>
              <a:t>учитель русского языка и литературы       МБОУ «</a:t>
            </a:r>
            <a:r>
              <a:rPr lang="ru-RU" i="1" dirty="0" err="1" smtClean="0">
                <a:latin typeface="Georgia" panose="02040502050405020303" pitchFamily="18" charset="0"/>
              </a:rPr>
              <a:t>Нелюбинская</a:t>
            </a:r>
            <a:r>
              <a:rPr lang="ru-RU" i="1" dirty="0" smtClean="0">
                <a:latin typeface="Georgia" panose="02040502050405020303" pitchFamily="18" charset="0"/>
              </a:rPr>
              <a:t> СОШ» Томского района, </a:t>
            </a:r>
          </a:p>
          <a:p>
            <a:pPr algn="l"/>
            <a:r>
              <a:rPr lang="ru-RU" i="1" dirty="0" smtClean="0">
                <a:latin typeface="Georgia" panose="02040502050405020303" pitchFamily="18" charset="0"/>
              </a:rPr>
              <a:t>член регионального отделения АССУЛ</a:t>
            </a:r>
            <a:endParaRPr lang="ru-RU" i="1" dirty="0">
              <a:latin typeface="Georgia" panose="02040502050405020303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868285" y="6308725"/>
            <a:ext cx="8592590" cy="498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i="1" dirty="0" smtClean="0">
                <a:latin typeface="Georgia" panose="02040502050405020303" pitchFamily="18" charset="0"/>
              </a:rPr>
              <a:t>Ноябрь, 2019 год, ТОИПКРО, Клуб «Наставник»</a:t>
            </a:r>
          </a:p>
          <a:p>
            <a:endParaRPr lang="ru-RU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8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Georgia" panose="02040502050405020303" pitchFamily="18" charset="0"/>
              </a:rPr>
              <a:t>Самообразование – не  анархия. </a:t>
            </a:r>
            <a:endParaRPr lang="ru-RU" sz="32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Georgia" panose="02040502050405020303" pitchFamily="18" charset="0"/>
              </a:rPr>
              <a:t>Ученик </a:t>
            </a:r>
            <a:r>
              <a:rPr lang="ru-RU" sz="3200" dirty="0">
                <a:latin typeface="Georgia" panose="02040502050405020303" pitchFamily="18" charset="0"/>
              </a:rPr>
              <a:t>не может сам себе составлять план обучения, так как не обладает соответствующими знаниями, достаточным опытом работы и необходимым кругозором. Он осуществляет самообразование под руководством учителя. </a:t>
            </a:r>
            <a:endParaRPr lang="ru-RU" sz="32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latin typeface="Georgia" panose="02040502050405020303" pitchFamily="18" charset="0"/>
              </a:rPr>
              <a:t>Задача </a:t>
            </a:r>
            <a:r>
              <a:rPr lang="ru-RU" sz="3200" dirty="0">
                <a:latin typeface="Georgia" panose="02040502050405020303" pitchFamily="18" charset="0"/>
              </a:rPr>
              <a:t>учителя – организовать творческое самообучение детей, а ученика – задействовать свою волю и способности для успешного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82282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Методика индивидуально – группового обучения позволяет: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270" y="1999577"/>
            <a:ext cx="11681460" cy="469840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Georgia" panose="02040502050405020303" pitchFamily="18" charset="0"/>
              </a:rPr>
              <a:t>Научить  работать детей с </a:t>
            </a:r>
            <a:r>
              <a:rPr lang="ru-RU" sz="3200" dirty="0" smtClean="0">
                <a:latin typeface="Georgia" panose="02040502050405020303" pitchFamily="18" charset="0"/>
              </a:rPr>
              <a:t>книгой</a:t>
            </a:r>
          </a:p>
          <a:p>
            <a:r>
              <a:rPr lang="ru-RU" sz="3200" dirty="0">
                <a:latin typeface="Georgia" panose="02040502050405020303" pitchFamily="18" charset="0"/>
              </a:rPr>
              <a:t>Выделять </a:t>
            </a:r>
            <a:r>
              <a:rPr lang="ru-RU" sz="3200" dirty="0" smtClean="0">
                <a:latin typeface="Georgia" panose="02040502050405020303" pitchFamily="18" charset="0"/>
              </a:rPr>
              <a:t>главное</a:t>
            </a:r>
          </a:p>
          <a:p>
            <a:r>
              <a:rPr lang="ru-RU" sz="3200" dirty="0">
                <a:latin typeface="Georgia" panose="02040502050405020303" pitchFamily="18" charset="0"/>
              </a:rPr>
              <a:t>Осмысливать понятия</a:t>
            </a:r>
          </a:p>
          <a:p>
            <a:r>
              <a:rPr lang="ru-RU" sz="3200" dirty="0" smtClean="0">
                <a:latin typeface="Georgia" panose="02040502050405020303" pitchFamily="18" charset="0"/>
              </a:rPr>
              <a:t>Определять </a:t>
            </a:r>
            <a:r>
              <a:rPr lang="ru-RU" sz="3200" dirty="0">
                <a:latin typeface="Georgia" panose="02040502050405020303" pitchFamily="18" charset="0"/>
              </a:rPr>
              <a:t>уровень и качество изучения материала  каждым из </a:t>
            </a:r>
            <a:r>
              <a:rPr lang="ru-RU" sz="3200" dirty="0" smtClean="0">
                <a:latin typeface="Georgia" panose="02040502050405020303" pitchFamily="18" charset="0"/>
              </a:rPr>
              <a:t>учащихся</a:t>
            </a:r>
          </a:p>
          <a:p>
            <a:r>
              <a:rPr lang="ru-RU" sz="3200" dirty="0">
                <a:latin typeface="Georgia" panose="02040502050405020303" pitchFamily="18" charset="0"/>
              </a:rPr>
              <a:t>Оказывать своевременную помощь каждому ученику при изучении </a:t>
            </a:r>
            <a:r>
              <a:rPr lang="ru-RU" sz="3200" dirty="0" smtClean="0">
                <a:latin typeface="Georgia" panose="02040502050405020303" pitchFamily="18" charset="0"/>
              </a:rPr>
              <a:t>темы</a:t>
            </a:r>
          </a:p>
          <a:p>
            <a:r>
              <a:rPr lang="ru-RU" sz="3200" dirty="0" smtClean="0">
                <a:latin typeface="Georgia" panose="02040502050405020303" pitchFamily="18" charset="0"/>
              </a:rPr>
              <a:t>Изучить самостоятельно тему (если тема была пропущена)</a:t>
            </a:r>
            <a:endParaRPr lang="ru-RU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15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5487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Для учителя </a:t>
            </a:r>
            <a:r>
              <a:rPr lang="ru-RU" dirty="0" smtClean="0">
                <a:latin typeface="Georgia" panose="02040502050405020303" pitchFamily="18" charset="0"/>
              </a:rPr>
              <a:t/>
            </a:r>
            <a:br>
              <a:rPr lang="ru-RU" dirty="0" smtClean="0">
                <a:latin typeface="Georgia" panose="02040502050405020303" pitchFamily="18" charset="0"/>
              </a:rPr>
            </a:br>
            <a:r>
              <a:rPr lang="ru-RU" dirty="0" smtClean="0">
                <a:latin typeface="Georgia" panose="02040502050405020303" pitchFamily="18" charset="0"/>
              </a:rPr>
              <a:t>ИЛО -</a:t>
            </a:r>
            <a:r>
              <a:rPr lang="ru-RU" dirty="0" smtClean="0">
                <a:latin typeface="Georgia" panose="02040502050405020303" pitchFamily="18" charset="0"/>
              </a:rPr>
              <a:t> </a:t>
            </a:r>
            <a:r>
              <a:rPr lang="ru-RU" dirty="0" smtClean="0">
                <a:latin typeface="Georgia" panose="02040502050405020303" pitchFamily="18" charset="0"/>
              </a:rPr>
              <a:t>дополнительная </a:t>
            </a:r>
            <a:r>
              <a:rPr lang="ru-RU" dirty="0" smtClean="0">
                <a:latin typeface="Georgia" panose="02040502050405020303" pitchFamily="18" charset="0"/>
              </a:rPr>
              <a:t>нагрузка: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Georgia" panose="02040502050405020303" pitchFamily="18" charset="0"/>
              </a:rPr>
              <a:t>составить </a:t>
            </a:r>
            <a:r>
              <a:rPr lang="ru-RU" sz="3200" dirty="0">
                <a:latin typeface="Georgia" panose="02040502050405020303" pitchFamily="18" charset="0"/>
              </a:rPr>
              <a:t> </a:t>
            </a:r>
            <a:r>
              <a:rPr lang="ru-RU" sz="3200" dirty="0" smtClean="0">
                <a:latin typeface="Georgia" panose="02040502050405020303" pitchFamily="18" charset="0"/>
              </a:rPr>
              <a:t>ИЛО – индивидуальный лист обучения</a:t>
            </a:r>
            <a:endParaRPr lang="ru-RU" sz="32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dirty="0">
                <a:latin typeface="Georgia" panose="02040502050405020303" pitchFamily="18" charset="0"/>
              </a:rPr>
              <a:t>распечатать материал </a:t>
            </a:r>
            <a:endParaRPr lang="ru-RU" sz="3200" dirty="0" smtClean="0">
              <a:latin typeface="Georgia" panose="02040502050405020303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3200" dirty="0">
                <a:latin typeface="Georgia" panose="02040502050405020303" pitchFamily="18" charset="0"/>
              </a:rPr>
              <a:t>о</a:t>
            </a:r>
            <a:r>
              <a:rPr lang="ru-RU" sz="3200" dirty="0" smtClean="0">
                <a:latin typeface="Georgia" panose="02040502050405020303" pitchFamily="18" charset="0"/>
              </a:rPr>
              <a:t>рганизовать работу (индивидуальную, парную или групповую)</a:t>
            </a:r>
            <a:endParaRPr lang="ru-RU" sz="3200" dirty="0"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dirty="0">
                <a:latin typeface="Georgia" panose="02040502050405020303" pitchFamily="18" charset="0"/>
              </a:rPr>
              <a:t>проверить </a:t>
            </a:r>
            <a:r>
              <a:rPr lang="ru-RU" sz="3200" dirty="0" smtClean="0">
                <a:latin typeface="Georgia" panose="02040502050405020303" pitchFamily="18" charset="0"/>
              </a:rPr>
              <a:t>ответы</a:t>
            </a:r>
            <a:endParaRPr lang="ru-RU" sz="3200" dirty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109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1294"/>
            <a:ext cx="10515600" cy="5235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Georgia" panose="02040502050405020303" pitchFamily="18" charset="0"/>
              </a:rPr>
              <a:t>Задания </a:t>
            </a:r>
            <a:r>
              <a:rPr lang="ru-RU" sz="3600" dirty="0">
                <a:latin typeface="Georgia" panose="02040502050405020303" pitchFamily="18" charset="0"/>
              </a:rPr>
              <a:t>в ИЛО по возможности должны быть направлены на развитие самостоятельности в суждениях и даже элементов творческого подхода; содержать вопросы, предполагающие прояснения смысла некоторых слов или </a:t>
            </a:r>
            <a:r>
              <a:rPr lang="ru-RU" sz="3600" dirty="0" smtClean="0">
                <a:latin typeface="Georgia" panose="02040502050405020303" pitchFamily="18" charset="0"/>
              </a:rPr>
              <a:t>выражений, </a:t>
            </a:r>
            <a:r>
              <a:rPr lang="ru-RU" sz="3600" dirty="0">
                <a:latin typeface="Georgia" panose="02040502050405020303" pitchFamily="18" charset="0"/>
              </a:rPr>
              <a:t>выявление причинно- следственных связей.</a:t>
            </a:r>
          </a:p>
        </p:txBody>
      </p:sp>
    </p:spTree>
    <p:extLst>
      <p:ext uri="{BB962C8B-B14F-4D97-AF65-F5344CB8AC3E}">
        <p14:creationId xmlns:p14="http://schemas.microsoft.com/office/powerpoint/2010/main" val="217911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Индивидуальный лист обучения          включает в себя: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5056094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задания </a:t>
            </a:r>
            <a:r>
              <a:rPr lang="ru-RU" dirty="0">
                <a:latin typeface="Georgia" panose="02040502050405020303" pitchFamily="18" charset="0"/>
              </a:rPr>
              <a:t>на формирование способности перевода словесной информации на знаково-символический язык, язык схем и </a:t>
            </a:r>
            <a:r>
              <a:rPr lang="ru-RU" dirty="0" smtClean="0">
                <a:latin typeface="Georgia" panose="02040502050405020303" pitchFamily="18" charset="0"/>
              </a:rPr>
              <a:t>наоборот;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задания </a:t>
            </a:r>
            <a:r>
              <a:rPr lang="ru-RU" dirty="0">
                <a:latin typeface="Georgia" panose="02040502050405020303" pitchFamily="18" charset="0"/>
              </a:rPr>
              <a:t>на выделение признаков усваиваемых </a:t>
            </a:r>
            <a:r>
              <a:rPr lang="ru-RU" dirty="0" smtClean="0">
                <a:latin typeface="Georgia" panose="02040502050405020303" pitchFamily="18" charset="0"/>
              </a:rPr>
              <a:t>понятий;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задания </a:t>
            </a:r>
            <a:r>
              <a:rPr lang="ru-RU" dirty="0">
                <a:latin typeface="Georgia" panose="02040502050405020303" pitchFamily="18" charset="0"/>
              </a:rPr>
              <a:t>на прояснение значений некоторых </a:t>
            </a:r>
            <a:r>
              <a:rPr lang="ru-RU" dirty="0" smtClean="0">
                <a:latin typeface="Georgia" panose="02040502050405020303" pitchFamily="18" charset="0"/>
              </a:rPr>
              <a:t>слов;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задания </a:t>
            </a:r>
            <a:r>
              <a:rPr lang="ru-RU" dirty="0">
                <a:latin typeface="Georgia" panose="02040502050405020303" pitchFamily="18" charset="0"/>
              </a:rPr>
              <a:t>на включение данного понятия в систему связей с другими понятиями; </a:t>
            </a:r>
            <a:endParaRPr lang="ru-RU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задания </a:t>
            </a:r>
            <a:r>
              <a:rPr lang="ru-RU" dirty="0">
                <a:latin typeface="Georgia" panose="02040502050405020303" pitchFamily="18" charset="0"/>
              </a:rPr>
              <a:t>на развитие мыслительных операций, лежащих в основе образования понятий (анализ, синтез, обобщение, сравнение, конкретизация, абстрагирование); </a:t>
            </a:r>
            <a:endParaRPr lang="ru-RU" dirty="0" smtClean="0">
              <a:latin typeface="Georgia" panose="02040502050405020303" pitchFamily="18" charset="0"/>
            </a:endParaRPr>
          </a:p>
          <a:p>
            <a:pPr marL="514350" indent="-514350">
              <a:buAutoNum type="arabicParenR"/>
            </a:pPr>
            <a:r>
              <a:rPr lang="ru-RU" dirty="0" smtClean="0">
                <a:latin typeface="Georgia" panose="02040502050405020303" pitchFamily="18" charset="0"/>
              </a:rPr>
              <a:t>задание </a:t>
            </a:r>
            <a:r>
              <a:rPr lang="ru-RU" dirty="0">
                <a:latin typeface="Georgia" panose="02040502050405020303" pitchFamily="18" charset="0"/>
              </a:rPr>
              <a:t>на подключение житейского опыта детей. </a:t>
            </a:r>
          </a:p>
        </p:txBody>
      </p:sp>
    </p:spTree>
    <p:extLst>
      <p:ext uri="{BB962C8B-B14F-4D97-AF65-F5344CB8AC3E}">
        <p14:creationId xmlns:p14="http://schemas.microsoft.com/office/powerpoint/2010/main" val="194558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Схема 1"/>
          <p:cNvPicPr>
            <a:picLocks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51" b="-1705"/>
          <a:stretch/>
        </p:blipFill>
        <p:spPr bwMode="auto">
          <a:xfrm>
            <a:off x="2447364" y="0"/>
            <a:ext cx="70852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23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8580" y="3314700"/>
            <a:ext cx="7962900" cy="3383280"/>
          </a:xfrm>
        </p:spPr>
        <p:txBody>
          <a:bodyPr/>
          <a:lstStyle/>
          <a:p>
            <a:pPr marL="0" indent="0" algn="r">
              <a:buNone/>
            </a:pPr>
            <a:r>
              <a:rPr lang="ru-RU" dirty="0" err="1" smtClean="0">
                <a:latin typeface="Georgia" panose="02040502050405020303" pitchFamily="18" charset="0"/>
              </a:rPr>
              <a:t>Мелитдинова</a:t>
            </a:r>
            <a:r>
              <a:rPr lang="ru-RU" dirty="0" smtClean="0">
                <a:latin typeface="Georgia" panose="02040502050405020303" pitchFamily="18" charset="0"/>
              </a:rPr>
              <a:t> Лидия </a:t>
            </a:r>
            <a:r>
              <a:rPr lang="ru-RU" dirty="0" err="1" smtClean="0">
                <a:latin typeface="Georgia" panose="02040502050405020303" pitchFamily="18" charset="0"/>
              </a:rPr>
              <a:t>Темирхановна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Georgia" panose="02040502050405020303" pitchFamily="18" charset="0"/>
              </a:rPr>
              <a:t>учитель русского языка и литературы 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Georgia" panose="02040502050405020303" pitchFamily="18" charset="0"/>
              </a:rPr>
              <a:t>МБОУ «</a:t>
            </a:r>
            <a:r>
              <a:rPr lang="ru-RU" dirty="0" err="1" smtClean="0">
                <a:latin typeface="Georgia" panose="02040502050405020303" pitchFamily="18" charset="0"/>
              </a:rPr>
              <a:t>Нелюбинская</a:t>
            </a:r>
            <a:r>
              <a:rPr lang="ru-RU" dirty="0" smtClean="0">
                <a:latin typeface="Georgia" panose="02040502050405020303" pitchFamily="18" charset="0"/>
              </a:rPr>
              <a:t> СОШ» Томского района</a:t>
            </a:r>
          </a:p>
          <a:p>
            <a:pPr marL="0" indent="0" algn="r">
              <a:buNone/>
            </a:pPr>
            <a:r>
              <a:rPr lang="ru-RU" dirty="0" smtClean="0">
                <a:latin typeface="Georgia" panose="02040502050405020303" pitchFamily="18" charset="0"/>
              </a:rPr>
              <a:t>Тел. моб.: 8-961-889-3448, 8-913-804-7382</a:t>
            </a:r>
          </a:p>
          <a:p>
            <a:pPr marL="0" indent="0" algn="r">
              <a:buNone/>
            </a:pPr>
            <a:r>
              <a:rPr lang="en-US" dirty="0" smtClean="0">
                <a:latin typeface="Georgia" panose="02040502050405020303" pitchFamily="18" charset="0"/>
              </a:rPr>
              <a:t>E-mail: </a:t>
            </a:r>
            <a:r>
              <a:rPr lang="en-US" dirty="0" smtClean="0">
                <a:latin typeface="Georgia" panose="02040502050405020303" pitchFamily="18" charset="0"/>
                <a:hlinkClick r:id="rId2"/>
              </a:rPr>
              <a:t>lidusiyu@rambler.ru</a:t>
            </a:r>
            <a:endParaRPr lang="en-US" dirty="0" smtClean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en-US" dirty="0" smtClean="0">
                <a:latin typeface="Georgia" panose="02040502050405020303" pitchFamily="18" charset="0"/>
              </a:rPr>
              <a:t>Web-</a:t>
            </a:r>
            <a:r>
              <a:rPr lang="ru-RU" dirty="0" smtClean="0">
                <a:latin typeface="Georgia" panose="02040502050405020303" pitchFamily="18" charset="0"/>
              </a:rPr>
              <a:t>сайт: </a:t>
            </a:r>
            <a:r>
              <a:rPr lang="ru-RU" u="sng" dirty="0" smtClean="0">
                <a:latin typeface="Georgia" panose="02040502050405020303" pitchFamily="18" charset="0"/>
                <a:hlinkClick r:id="rId3"/>
              </a:rPr>
              <a:t>https</a:t>
            </a:r>
            <a:r>
              <a:rPr lang="ru-RU" u="sng" dirty="0">
                <a:latin typeface="Georgia" panose="02040502050405020303" pitchFamily="18" charset="0"/>
                <a:hlinkClick r:id="rId3"/>
              </a:rPr>
              <a:t>://</a:t>
            </a:r>
            <a:r>
              <a:rPr lang="ru-RU" u="sng" dirty="0" smtClean="0">
                <a:latin typeface="Georgia" panose="02040502050405020303" pitchFamily="18" charset="0"/>
                <a:hlinkClick r:id="rId3"/>
              </a:rPr>
              <a:t>nsportal.ru/lidiya-anatolevna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495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207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Тема Office</vt:lpstr>
      <vt:lpstr>Организация работы на уроках русского языка         с помощью индивидуального листа обучения (ИЛО) </vt:lpstr>
      <vt:lpstr>Презентация PowerPoint</vt:lpstr>
      <vt:lpstr>Методика индивидуально – группового обучения позволяет:</vt:lpstr>
      <vt:lpstr>Для учителя  ИЛО - дополнительная нагрузка: </vt:lpstr>
      <vt:lpstr>Презентация PowerPoint</vt:lpstr>
      <vt:lpstr>Индивидуальный лист обучения          включает в себя: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на уроках русского языка         с помощью индивидуального листа обучения (ИЛО)</dc:title>
  <dc:creator>Asus</dc:creator>
  <cp:lastModifiedBy>Asus</cp:lastModifiedBy>
  <cp:revision>8</cp:revision>
  <dcterms:created xsi:type="dcterms:W3CDTF">2019-11-01T08:44:41Z</dcterms:created>
  <dcterms:modified xsi:type="dcterms:W3CDTF">2019-11-04T06:38:24Z</dcterms:modified>
</cp:coreProperties>
</file>