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65" r:id="rId6"/>
    <p:sldId id="261" r:id="rId7"/>
    <p:sldId id="269" r:id="rId8"/>
    <p:sldId id="270" r:id="rId9"/>
    <p:sldId id="267" r:id="rId10"/>
    <p:sldId id="266" r:id="rId11"/>
    <p:sldId id="262" r:id="rId12"/>
    <p:sldId id="263" r:id="rId13"/>
    <p:sldId id="275" r:id="rId14"/>
    <p:sldId id="274" r:id="rId15"/>
    <p:sldId id="271" r:id="rId16"/>
    <p:sldId id="272" r:id="rId17"/>
    <p:sldId id="273" r:id="rId18"/>
    <p:sldId id="276" r:id="rId19"/>
    <p:sldId id="278" r:id="rId20"/>
    <p:sldId id="279" r:id="rId21"/>
    <p:sldId id="282" r:id="rId22"/>
    <p:sldId id="283" r:id="rId23"/>
    <p:sldId id="285" r:id="rId24"/>
    <p:sldId id="284" r:id="rId25"/>
    <p:sldId id="280" r:id="rId26"/>
    <p:sldId id="286" r:id="rId27"/>
    <p:sldId id="281" r:id="rId28"/>
    <p:sldId id="288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2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9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7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8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6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E33C-ED80-4D0E-B425-EF4E6BBDA50A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35E1-D02C-43DF-95A6-62CE1B12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eznaika.info/ege/it/" TargetMode="External" /><Relationship Id="rId3" Type="http://schemas.openxmlformats.org/officeDocument/2006/relationships/hyperlink" Target="https://fipi.ru/ege" TargetMode="External" /><Relationship Id="rId7" Type="http://schemas.openxmlformats.org/officeDocument/2006/relationships/hyperlink" Target="https://4ege.ru/novosti-ege/62328-demoversii-ege-2022-v2.html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vk.com/examtop" TargetMode="External" /><Relationship Id="rId5" Type="http://schemas.openxmlformats.org/officeDocument/2006/relationships/hyperlink" Target="https://vk.com/gofor200" TargetMode="External" /><Relationship Id="rId4" Type="http://schemas.openxmlformats.org/officeDocument/2006/relationships/hyperlink" Target="https://vk.com/chem4you" TargetMode="External" /><Relationship Id="rId9" Type="http://schemas.openxmlformats.org/officeDocument/2006/relationships/hyperlink" Target="https://examer.ru/ege/2022/test/https:/examer.ru/ege/20" TargetMode="Externa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9497"/>
            <a:ext cx="9144000" cy="232929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ГИА по химии: практические рекомендации по подготовке школьников.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5881"/>
            <a:ext cx="9144000" cy="1795849"/>
          </a:xfrm>
        </p:spPr>
        <p:txBody>
          <a:bodyPr>
            <a:normAutofit/>
          </a:bodyPr>
          <a:lstStyle/>
          <a:p>
            <a:r>
              <a:rPr lang="ru-RU" b="1" dirty="0"/>
              <a:t>Филипповская Лада Владимировна,</a:t>
            </a:r>
            <a:endParaRPr lang="ru-RU" dirty="0"/>
          </a:p>
          <a:p>
            <a:r>
              <a:rPr lang="ru-RU" dirty="0"/>
              <a:t>учитель химии, МАОУ гимназия № 29 г. Томска</a:t>
            </a:r>
            <a:r>
              <a:rPr lang="ru-RU" b="1" dirty="0"/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89138165130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phily12@sibmail.com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1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923"/>
            <a:ext cx="10515600" cy="1878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структуре КИМ запланированные на 2022 учебный год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7784"/>
            <a:ext cx="10515600" cy="38291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u="sng" dirty="0"/>
              <a:t>5.Включено новое задание</a:t>
            </a:r>
            <a:endParaRPr lang="ru-RU" b="1" u="sng" dirty="0">
              <a:solidFill>
                <a:srgbClr val="C00000"/>
              </a:solidFill>
            </a:endParaRPr>
          </a:p>
          <a:p>
            <a:pPr marL="514350" indent="-514350" algn="ctr">
              <a:buNone/>
            </a:pPr>
            <a:r>
              <a:rPr lang="ru-RU" b="1" dirty="0">
                <a:solidFill>
                  <a:srgbClr val="FF0000"/>
                </a:solidFill>
              </a:rPr>
              <a:t>задание 23</a:t>
            </a:r>
            <a:endParaRPr lang="ru-RU" dirty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Задание ориентированное на проверку умения проводить расчёты на основе данных таблицы, отражающих изменения концентрации веществ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629" y="1191310"/>
            <a:ext cx="7932340" cy="50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Изменения в структуре КИМ запланированные на 2022 учебный год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4877"/>
            <a:ext cx="10515600" cy="37220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u="sng" dirty="0"/>
              <a:t>6. Включено новое задание 21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(в 2021 г. – задание 23)</a:t>
            </a:r>
          </a:p>
          <a:p>
            <a:pPr marL="514350" indent="-514350" algn="ctr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задание 21</a:t>
            </a:r>
            <a:endParaRPr lang="ru-RU" dirty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задание проверяющее умение определять среду водных растворов: в текущем году потребуется не только определить среду раствора, но и расставить вещества в порядке уменьшения/увеличения кислотности среды (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рН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</a:p>
          <a:p>
            <a:pPr marL="514350" indent="-51435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2175"/>
            <a:ext cx="555754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277" y="2160652"/>
            <a:ext cx="6610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Изменения в структуре КИМ запланированные на 2022 учебный год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4877"/>
            <a:ext cx="10515600" cy="37220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7. Изменён вид расчётов в задании </a:t>
            </a:r>
            <a:r>
              <a:rPr lang="ru-RU" dirty="0">
                <a:solidFill>
                  <a:srgbClr val="C00000"/>
                </a:solidFill>
              </a:rPr>
              <a:t>28</a:t>
            </a:r>
          </a:p>
          <a:p>
            <a:pPr marL="514350" indent="-51435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требуется определить значение     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«выхода продукта реакции»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или     «массовой доли примеси»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4877"/>
            <a:ext cx="10515600" cy="37220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3" y="1661458"/>
            <a:ext cx="11382525" cy="14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039" y="3863546"/>
            <a:ext cx="11726522" cy="13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Изменения в структуре КИМ запланированные на 2022 учебный год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4877"/>
            <a:ext cx="10515600" cy="37220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8</a:t>
            </a:r>
            <a:r>
              <a:rPr lang="ru-RU" dirty="0"/>
              <a:t>. </a:t>
            </a:r>
            <a:r>
              <a:rPr lang="ru-RU" sz="3600" dirty="0"/>
              <a:t>Изменена шкала оценивания некоторых заданий в связи с уточнением уровня их сложности и количеством мыслительных операций при их выполнении. В результате этого максимальный балл за выполнение работы в целом составит </a:t>
            </a:r>
          </a:p>
          <a:p>
            <a:pPr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56 баллов  </a:t>
            </a:r>
            <a:r>
              <a:rPr lang="ru-RU" sz="3600" dirty="0"/>
              <a:t>(в 2021 г. – 58 баллов).</a:t>
            </a:r>
          </a:p>
          <a:p>
            <a:pPr marL="514350" indent="-51435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4877"/>
            <a:ext cx="10515600" cy="372208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052" y="1388355"/>
            <a:ext cx="5613292" cy="43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557" y="767130"/>
            <a:ext cx="3576960" cy="556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Практические рекомендации по подготовке школьников.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2224216"/>
            <a:ext cx="11623590" cy="41436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Спецификация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                              (как с ней можно работать)</a:t>
            </a:r>
          </a:p>
          <a:p>
            <a:pPr>
              <a:buNone/>
            </a:pPr>
            <a:r>
              <a:rPr lang="ru-RU" sz="3200" dirty="0"/>
              <a:t>1.Познакомить обучающихся (выдать в распечатанном виде каждому) </a:t>
            </a:r>
          </a:p>
          <a:p>
            <a:pPr>
              <a:buNone/>
            </a:pPr>
            <a:r>
              <a:rPr lang="ru-RU" sz="3200" dirty="0"/>
              <a:t>2. Обратить их внимание на баллы и ВРЕМЯ выполнения задания</a:t>
            </a:r>
          </a:p>
          <a:p>
            <a:pPr>
              <a:buNone/>
            </a:pPr>
            <a:r>
              <a:rPr lang="ru-RU" sz="3200" dirty="0"/>
              <a:t>3. «Раскрасить»      (знаю хорошо, ориентируюсь, надо повторить, требуется отработать, изучить и </a:t>
            </a:r>
            <a:r>
              <a:rPr lang="ru-RU" sz="3200" dirty="0" err="1"/>
              <a:t>т.п</a:t>
            </a:r>
            <a:r>
              <a:rPr lang="ru-RU" sz="3200" dirty="0"/>
              <a:t>)</a:t>
            </a:r>
          </a:p>
          <a:p>
            <a:pPr>
              <a:buNone/>
            </a:pPr>
            <a:r>
              <a:rPr lang="ru-RU" sz="3200" dirty="0"/>
              <a:t>4. Приносить с собой в тетради на каждое занятие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856735"/>
            <a:ext cx="10515600" cy="90616"/>
          </a:xfrm>
        </p:spPr>
        <p:txBody>
          <a:bodyPr>
            <a:normAutofit fontScale="90000"/>
          </a:bodyPr>
          <a:lstStyle/>
          <a:p>
            <a:pPr algn="ctr"/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052" y="1120517"/>
            <a:ext cx="792542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3826"/>
            <a:ext cx="10515600" cy="955589"/>
          </a:xfrm>
        </p:spPr>
        <p:txBody>
          <a:bodyPr/>
          <a:lstStyle/>
          <a:p>
            <a:pPr algn="ctr"/>
            <a:r>
              <a:rPr lang="ru-RU" b="1" dirty="0"/>
              <a:t>Основная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3557"/>
            <a:ext cx="10515600" cy="4183406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Кодификатор 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содержит перечень проверяемых требований к результатам освоения основной образовательной программы среднего общего образования и элементов содержания для проведения единого государственного экзамена;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Практические рекомендации по подготовке школьников.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2224216"/>
            <a:ext cx="11623590" cy="41436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« ПРОБНИКИ»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/>
              <a:t>1.Ежемесячно (или 1 раз в два месяца) провести полный или частичный срез. (Работу выполняем на бланках!)</a:t>
            </a:r>
          </a:p>
          <a:p>
            <a:pPr>
              <a:buNone/>
            </a:pPr>
            <a:r>
              <a:rPr lang="ru-RU" sz="3200" dirty="0"/>
              <a:t>2. Заполнить сводную таблицу, сделать анализ (можно ознакомить детей)</a:t>
            </a:r>
          </a:p>
          <a:p>
            <a:pPr>
              <a:buNone/>
            </a:pPr>
            <a:r>
              <a:rPr lang="ru-RU" sz="3200" dirty="0"/>
              <a:t>3. Провести работу над ошибками</a:t>
            </a:r>
          </a:p>
          <a:p>
            <a:pPr>
              <a:buNone/>
            </a:pPr>
            <a:r>
              <a:rPr lang="ru-RU" sz="3200" dirty="0"/>
              <a:t>4. Отработка заданий с низким % выполнения (возможен индивидуальный подход)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6" y="0"/>
            <a:ext cx="10087793" cy="65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2051222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2154839"/>
            <a:ext cx="10945140" cy="31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2051222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426" y="972062"/>
            <a:ext cx="6720656" cy="55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897"/>
            <a:ext cx="10515600" cy="2051222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82" y="205946"/>
            <a:ext cx="8991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9739" y="2048926"/>
            <a:ext cx="9782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Практические рекомендации по подготовке школьников.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2224216"/>
            <a:ext cx="11623590" cy="41436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«Играем» в экспертов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200" dirty="0"/>
              <a:t>1. Детям выдать копированные работы и критерии для проверки</a:t>
            </a:r>
          </a:p>
          <a:p>
            <a:pPr>
              <a:buNone/>
            </a:pPr>
            <a:r>
              <a:rPr lang="ru-RU" sz="3200" dirty="0"/>
              <a:t>2. Обсудить правила проверки, ответить на вопросы</a:t>
            </a:r>
          </a:p>
          <a:p>
            <a:pPr>
              <a:buNone/>
            </a:pPr>
            <a:r>
              <a:rPr lang="ru-RU" sz="3200" dirty="0"/>
              <a:t>3. Предложить провести проверку работ  (3-4 работы)</a:t>
            </a:r>
          </a:p>
          <a:p>
            <a:pPr>
              <a:buNone/>
            </a:pPr>
            <a:r>
              <a:rPr lang="ru-RU" sz="3200" dirty="0"/>
              <a:t>4. Показать правильную проверку и баллы за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2224216"/>
            <a:ext cx="11623590" cy="414363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727" y="919676"/>
            <a:ext cx="9057939" cy="55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Практические рекомендации по подготовке школьников.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2224216"/>
            <a:ext cx="11623590" cy="41436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Во время обычного урока</a:t>
            </a:r>
            <a:endParaRPr lang="ru-RU" sz="3200" dirty="0"/>
          </a:p>
          <a:p>
            <a:pPr>
              <a:buNone/>
            </a:pPr>
            <a:r>
              <a:rPr lang="ru-RU" sz="3200" dirty="0"/>
              <a:t>1. Детям для проверки по изученной теме предлагаются задания в формате ЕГЭ (15-20 заданий)</a:t>
            </a:r>
          </a:p>
          <a:p>
            <a:pPr>
              <a:buNone/>
            </a:pPr>
            <a:r>
              <a:rPr lang="ru-RU" sz="3200" dirty="0"/>
              <a:t>2. Начиная повторение или изучение темы, обязательно отметить в спецификации номера заданий, связанные с этой темой</a:t>
            </a:r>
          </a:p>
          <a:p>
            <a:pPr>
              <a:buNone/>
            </a:pPr>
            <a:r>
              <a:rPr lang="ru-RU" sz="3200" dirty="0"/>
              <a:t>3. Решение заданий из демоверсий</a:t>
            </a:r>
          </a:p>
          <a:p>
            <a:pPr>
              <a:buNone/>
            </a:pPr>
            <a:r>
              <a:rPr lang="ru-RU" sz="3200" dirty="0"/>
              <a:t>4. Практическая работа по тексту КИМ (ОВР, РИО, задание 24,31 частично)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Практические рекомендации по подготовке школьников.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2224216"/>
            <a:ext cx="11623590" cy="41436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Рекомендации для самоподготовки</a:t>
            </a:r>
          </a:p>
          <a:p>
            <a:pPr algn="ctr">
              <a:buNone/>
            </a:pPr>
            <a:r>
              <a:rPr lang="ru-RU" sz="3200" dirty="0"/>
              <a:t>Предлагаем школьникам многочисленные интернет ресурсы для самостоятельной подготовки</a:t>
            </a:r>
          </a:p>
          <a:p>
            <a:pPr>
              <a:buNone/>
            </a:pPr>
            <a:r>
              <a:rPr lang="en-US" sz="1800" b="1" dirty="0">
                <a:hlinkClick r:id="rId3"/>
              </a:rPr>
              <a:t>https://fipi.ru/ege</a:t>
            </a:r>
            <a:endParaRPr lang="ru-RU" sz="1800" b="1" dirty="0"/>
          </a:p>
          <a:p>
            <a:pPr>
              <a:buNone/>
            </a:pPr>
            <a:r>
              <a:rPr lang="en-US" sz="1800" b="1" dirty="0">
                <a:hlinkClick r:id="rId4"/>
              </a:rPr>
              <a:t>https://vk.com/chem4you</a:t>
            </a:r>
            <a:endParaRPr lang="ru-RU" sz="1800" b="1" dirty="0"/>
          </a:p>
          <a:p>
            <a:pPr>
              <a:buNone/>
            </a:pPr>
            <a:r>
              <a:rPr lang="en-US" sz="1800" b="1" dirty="0">
                <a:hlinkClick r:id="rId5"/>
              </a:rPr>
              <a:t>https://vk.com/gofor200</a:t>
            </a:r>
            <a:endParaRPr lang="ru-RU" sz="1800" b="1" dirty="0"/>
          </a:p>
          <a:p>
            <a:pPr>
              <a:buNone/>
            </a:pPr>
            <a:r>
              <a:rPr lang="en-US" sz="1800" b="1" dirty="0">
                <a:hlinkClick r:id="rId6"/>
              </a:rPr>
              <a:t>https://vk.com/examtop</a:t>
            </a:r>
            <a:endParaRPr lang="ru-RU" sz="1800" b="1" dirty="0"/>
          </a:p>
          <a:p>
            <a:pPr>
              <a:buNone/>
            </a:pPr>
            <a:r>
              <a:rPr lang="en-US" sz="1800" b="1" dirty="0">
                <a:hlinkClick r:id="rId7"/>
              </a:rPr>
              <a:t>https://4ege.ru/novosti-ege/62328-demoversii-ege-2022-v2.html</a:t>
            </a:r>
            <a:endParaRPr lang="ru-RU" sz="1800" b="1" dirty="0"/>
          </a:p>
          <a:p>
            <a:pPr>
              <a:buNone/>
            </a:pPr>
            <a:r>
              <a:rPr lang="en-US" sz="1800" b="1" dirty="0">
                <a:hlinkClick r:id="rId8"/>
              </a:rPr>
              <a:t>https://neznaika.info/ege/it/</a:t>
            </a:r>
            <a:endParaRPr lang="ru-RU" sz="1800" b="1" dirty="0"/>
          </a:p>
          <a:p>
            <a:pPr>
              <a:buNone/>
            </a:pPr>
            <a:r>
              <a:rPr lang="en-US" sz="1800" b="1" dirty="0">
                <a:hlinkClick r:id="rId9"/>
              </a:rPr>
              <a:t>https://examer.ru/ege/2022/test/https://examer.ru/ege/20</a:t>
            </a:r>
            <a:endParaRPr lang="ru-RU" sz="1800" b="1" dirty="0"/>
          </a:p>
          <a:p>
            <a:pPr>
              <a:buNone/>
            </a:pPr>
            <a:r>
              <a:rPr lang="ru-RU" sz="1800" b="1" dirty="0"/>
              <a:t>И  МНОГО МНОГО ВСЯКИХ РАЗНЫХ ДРУГИХ…..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7351"/>
            <a:ext cx="10515600" cy="134276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Уважаемые коллеги, спасибо за внимание. УСПЕХОВ ВАМ И ВАШИМ УЧЕНИКАМ!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024" y="2451421"/>
            <a:ext cx="5542597" cy="369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3826"/>
            <a:ext cx="10515600" cy="955589"/>
          </a:xfrm>
        </p:spPr>
        <p:txBody>
          <a:bodyPr/>
          <a:lstStyle/>
          <a:p>
            <a:pPr algn="ctr"/>
            <a:r>
              <a:rPr lang="ru-RU" b="1" dirty="0"/>
              <a:t>Основная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6465"/>
            <a:ext cx="10515600" cy="429049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6000" dirty="0">
                <a:solidFill>
                  <a:srgbClr val="C00000"/>
                </a:solidFill>
              </a:rPr>
              <a:t>Спецификация</a:t>
            </a:r>
          </a:p>
          <a:p>
            <a:pPr algn="ctr">
              <a:buNone/>
            </a:pPr>
            <a:r>
              <a:rPr lang="ru-RU" dirty="0"/>
              <a:t> спецификация контрольных измерительных материалов для проведения единого государственного экзамена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Структура  КИМ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Распределение заданий по частям экзаменационной работы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Распределение заданий КИМ ЕГЭ по содержанию, видам умений и способам действий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Распределение заданий КИМ ЕГЭ по уровню сложности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Система оценивания выполнения отдельных заданий и экзаменационной работы в целом</a:t>
            </a:r>
          </a:p>
          <a:p>
            <a:pPr lvl="0"/>
            <a:r>
              <a:rPr lang="ru-RU" b="1" u="sng" dirty="0">
                <a:solidFill>
                  <a:srgbClr val="FF0000"/>
                </a:solidFill>
              </a:rPr>
              <a:t>Обобщённый план варианта КИМ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745" y="766119"/>
            <a:ext cx="9885405" cy="11532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Спецификация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(как с ней можно работать)</a:t>
            </a:r>
            <a:br>
              <a:rPr lang="ru-RU" dirty="0">
                <a:solidFill>
                  <a:srgbClr val="C00000"/>
                </a:solidFill>
              </a:rPr>
            </a:b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477" y="1572913"/>
            <a:ext cx="7533350" cy="49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3826"/>
            <a:ext cx="10515600" cy="955589"/>
          </a:xfrm>
        </p:spPr>
        <p:txBody>
          <a:bodyPr/>
          <a:lstStyle/>
          <a:p>
            <a:pPr algn="ctr"/>
            <a:r>
              <a:rPr lang="ru-RU" b="1" dirty="0"/>
              <a:t>Основная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6465"/>
            <a:ext cx="10515600" cy="42904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Демоверсия КИМ </a:t>
            </a:r>
          </a:p>
          <a:p>
            <a:pPr algn="ctr">
              <a:buNone/>
            </a:pPr>
            <a:endParaRPr lang="ru-RU" sz="48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Примерный экзаменационный «билет»</a:t>
            </a:r>
          </a:p>
          <a:p>
            <a:pPr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(ответы и решения прилагаются)</a:t>
            </a:r>
          </a:p>
          <a:p>
            <a:pPr algn="ctr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923"/>
            <a:ext cx="10515600" cy="1878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структуре КИМ запланированные на 2022 учебный год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7784"/>
            <a:ext cx="10515600" cy="382917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dirty="0"/>
              <a:t>1.В экзаменационном варианте уменьшено с 35 до 34 общее количество заданий. Это достигнуто в результате объединения контролируемых элементов содержания, имеющих близкую тематическую принадлежность или сходные виды деятельности при их выполнении. </a:t>
            </a:r>
          </a:p>
          <a:p>
            <a:pPr marL="514350" indent="-514350" algn="ctr">
              <a:lnSpc>
                <a:spcPct val="12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«Химические свойства углеводородов» и «Химические свойства кислородсодержащих органических соединений» </a:t>
            </a:r>
          </a:p>
          <a:p>
            <a:pPr marL="514350" indent="-514350" algn="ctr">
              <a:lnSpc>
                <a:spcPct val="120000"/>
              </a:lnSpc>
              <a:buNone/>
            </a:pPr>
            <a:r>
              <a:rPr lang="ru-RU" dirty="0"/>
              <a:t>(в 2021 г. – задания </a:t>
            </a:r>
            <a:r>
              <a:rPr lang="ru-RU" dirty="0">
                <a:solidFill>
                  <a:srgbClr val="FF0000"/>
                </a:solidFill>
              </a:rPr>
              <a:t>13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14</a:t>
            </a:r>
            <a:r>
              <a:rPr lang="ru-RU" dirty="0"/>
              <a:t>) будут проверяться заданием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ru-RU" dirty="0"/>
              <a:t>. </a:t>
            </a:r>
          </a:p>
          <a:p>
            <a:pPr marL="514350" indent="-514350">
              <a:buNone/>
            </a:pPr>
            <a:r>
              <a:rPr lang="ru-RU" u="sng" dirty="0"/>
              <a:t>2.В обновлённом задании будет снято ограничение на количество элементов ответа, из которых может состоять полный правильный ответ.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923"/>
            <a:ext cx="10515600" cy="1878228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09" y="1051479"/>
            <a:ext cx="6385774" cy="31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454" y="3194730"/>
            <a:ext cx="6811275" cy="32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923"/>
            <a:ext cx="10515600" cy="1878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структуре КИМ запланированные на 2022 учебный год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7784"/>
            <a:ext cx="10515600" cy="38291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3. Изменён </a:t>
            </a:r>
            <a:r>
              <a:rPr lang="ru-RU" u="sng" dirty="0"/>
              <a:t>формат</a:t>
            </a:r>
            <a:r>
              <a:rPr lang="ru-RU" dirty="0"/>
              <a:t> предъявления условий задания </a:t>
            </a:r>
            <a:r>
              <a:rPr lang="ru-RU" dirty="0">
                <a:solidFill>
                  <a:srgbClr val="C00000"/>
                </a:solidFill>
              </a:rPr>
              <a:t>5</a:t>
            </a:r>
            <a:r>
              <a:rPr lang="ru-RU" dirty="0"/>
              <a:t>, проверяющего умение классифицировать неорганические вещества</a:t>
            </a:r>
          </a:p>
          <a:p>
            <a:pPr>
              <a:buNone/>
            </a:pPr>
            <a:r>
              <a:rPr lang="ru-RU" dirty="0"/>
              <a:t>4.Исключено задание   </a:t>
            </a:r>
            <a:r>
              <a:rPr lang="ru-RU" dirty="0">
                <a:solidFill>
                  <a:srgbClr val="C00000"/>
                </a:solidFill>
              </a:rPr>
              <a:t>6 </a:t>
            </a:r>
            <a:r>
              <a:rPr lang="ru-RU" dirty="0"/>
              <a:t>(по нумерации 2021г.),</a:t>
            </a:r>
          </a:p>
          <a:p>
            <a:pPr algn="ctr">
              <a:buNone/>
            </a:pPr>
            <a:r>
              <a:rPr lang="ru-RU" dirty="0"/>
              <a:t> (умение характеризовать химические свойства  простых веществ и оксидов проверяется заданиями </a:t>
            </a:r>
            <a:r>
              <a:rPr lang="ru-RU" dirty="0">
                <a:solidFill>
                  <a:srgbClr val="FF0000"/>
                </a:solidFill>
              </a:rPr>
              <a:t>7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/>
              <a:t>) </a:t>
            </a:r>
          </a:p>
          <a:p>
            <a:pPr marL="514350" indent="-51435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923"/>
            <a:ext cx="10515600" cy="1878228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7784"/>
            <a:ext cx="10515600" cy="382917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14" y="2420216"/>
            <a:ext cx="4993252" cy="23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724" y="2298356"/>
            <a:ext cx="6260758" cy="250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614</Words>
  <Application>Microsoft Office PowerPoint</Application>
  <PresentationFormat>Широкоэкранный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ГИА по химии: практические рекомендации по подготовке школьников.</vt:lpstr>
      <vt:lpstr>Основная документация</vt:lpstr>
      <vt:lpstr>Основная документация</vt:lpstr>
      <vt:lpstr>Спецификация (как с ней можно работать) </vt:lpstr>
      <vt:lpstr>Основная документация</vt:lpstr>
      <vt:lpstr>Изменения в структуре КИМ запланированные на 2022 учебный год </vt:lpstr>
      <vt:lpstr> </vt:lpstr>
      <vt:lpstr>Изменения в структуре КИМ запланированные на 2022 учебный год </vt:lpstr>
      <vt:lpstr> </vt:lpstr>
      <vt:lpstr>Изменения в структуре КИМ запланированные на 2022 учебный год </vt:lpstr>
      <vt:lpstr>Презентация PowerPoint</vt:lpstr>
      <vt:lpstr>Изменения в структуре КИМ запланированные на 2022 учебный год</vt:lpstr>
      <vt:lpstr>Презентация PowerPoint</vt:lpstr>
      <vt:lpstr>Изменения в структуре КИМ запланированные на 2022 учебный год</vt:lpstr>
      <vt:lpstr>Презентация PowerPoint</vt:lpstr>
      <vt:lpstr>Изменения в структуре КИМ запланированные на 2022 учебный год</vt:lpstr>
      <vt:lpstr>Презентация PowerPoint</vt:lpstr>
      <vt:lpstr>Практические рекомендации по подготовке школьников.</vt:lpstr>
      <vt:lpstr>Презентация PowerPoint</vt:lpstr>
      <vt:lpstr>Практические рекомендации по подготовке 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рекомендации по подготовке школьников.</vt:lpstr>
      <vt:lpstr>Презентация PowerPoint</vt:lpstr>
      <vt:lpstr>Практические рекомендации по подготовке школьников.</vt:lpstr>
      <vt:lpstr>Практические рекомендации по подготовке школьников.</vt:lpstr>
      <vt:lpstr>Уважаемые коллеги, спасибо за внимание. УСПЕХОВ ВАМ И ВАШИМ УЧЕНИКАМ!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Е. В. Ковалева</dc:creator>
  <cp:lastModifiedBy>Неизвестный пользователь</cp:lastModifiedBy>
  <cp:revision>21</cp:revision>
  <dcterms:created xsi:type="dcterms:W3CDTF">2021-10-27T10:55:53Z</dcterms:created>
  <dcterms:modified xsi:type="dcterms:W3CDTF">2021-11-01T15:44:54Z</dcterms:modified>
</cp:coreProperties>
</file>