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0" r:id="rId3"/>
    <p:sldId id="287" r:id="rId4"/>
    <p:sldId id="288" r:id="rId5"/>
    <p:sldId id="286" r:id="rId6"/>
    <p:sldId id="289" r:id="rId7"/>
    <p:sldId id="290" r:id="rId8"/>
    <p:sldId id="299" r:id="rId9"/>
    <p:sldId id="260" r:id="rId10"/>
    <p:sldId id="294" r:id="rId11"/>
    <p:sldId id="301" r:id="rId12"/>
    <p:sldId id="257" r:id="rId13"/>
    <p:sldId id="302" r:id="rId14"/>
    <p:sldId id="258" r:id="rId15"/>
    <p:sldId id="303" r:id="rId16"/>
    <p:sldId id="267" r:id="rId17"/>
    <p:sldId id="296" r:id="rId18"/>
    <p:sldId id="292" r:id="rId19"/>
    <p:sldId id="291" r:id="rId20"/>
    <p:sldId id="298" r:id="rId21"/>
    <p:sldId id="259" r:id="rId22"/>
    <p:sldId id="268" r:id="rId23"/>
    <p:sldId id="297" r:id="rId24"/>
    <p:sldId id="304" r:id="rId25"/>
    <p:sldId id="266" r:id="rId26"/>
    <p:sldId id="265" r:id="rId27"/>
    <p:sldId id="264" r:id="rId28"/>
    <p:sldId id="263" r:id="rId29"/>
    <p:sldId id="262" r:id="rId30"/>
    <p:sldId id="261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56CEB2-1F70-4352-BEB7-BB83D170E900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F78A97-D788-40A7-BFFA-469453F99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171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C2E084-2F1F-4A67-B49C-E41E9DBFCEFD}" type="slidenum">
              <a:rPr lang="ru-RU" sz="1200">
                <a:latin typeface="Arial" charset="0"/>
              </a:rPr>
              <a:pPr algn="r"/>
              <a:t>19</a:t>
            </a:fld>
            <a:endParaRPr lang="ru-R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7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AC91A-6247-45F1-A253-FB8EFAA2E09C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DA01-665E-451B-93A0-5F1DCBA06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D0B2-E238-4B84-921F-4A982B2904D0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C6BE-8C27-438D-8835-A820B36E1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479A-6E0B-430C-9A2A-0F24373C2893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95657-1393-49EA-95B9-ED720E0CE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23461-A182-4895-A287-26AFF7C3ED73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5F0D-3D91-4554-931D-F0B1EF045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29B-C02E-454F-8588-AC87F1FBC129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01893-D334-4FE2-B370-CFB432ACA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D8DC-7373-49E5-B4E5-D5AA8EF54771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66C79-6BF8-4561-B6A2-814189B24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192CB-CB1E-4805-BD8D-3C0166218D5A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85BF6-C43F-4F2C-A071-794A1A05A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B44A1-DFC7-403D-84F6-1DC5F2B41368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484A6-23C2-4E7B-B9CB-B2473DC40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B9EF1-BE5F-48E8-BDFF-AABF57F44FDD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09952-D8AC-4954-9C1B-CFA8D0A93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7F29B-8968-4000-B728-2C1F4EF34FA4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854B7-3FE9-4B32-B763-D9ADB696B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2B613-F1DF-4EA5-8B75-D72752C215DB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7173-0547-4301-8A83-CFCC72E5B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515EF8-148A-4ADB-90AF-EEAE617F4C71}" type="datetimeFigureOut">
              <a:rPr lang="ru-RU"/>
              <a:pPr>
                <a:defRPr/>
              </a:pPr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D24643-A55D-4480-8FA2-CB4FB8E0D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960438" y="3362325"/>
            <a:ext cx="9344025" cy="1997075"/>
          </a:xfrm>
        </p:spPr>
        <p:txBody>
          <a:bodyPr/>
          <a:lstStyle/>
          <a:p>
            <a:pPr eaLnBrk="1" hangingPunct="1"/>
            <a:r>
              <a:rPr lang="ru-RU" sz="5400" smtClean="0"/>
              <a:t>Современные подходы</a:t>
            </a:r>
            <a:br>
              <a:rPr lang="ru-RU" sz="5400" smtClean="0"/>
            </a:br>
            <a:r>
              <a:rPr lang="ru-RU" sz="5400" smtClean="0"/>
              <a:t>повышения качества химического образования </a:t>
            </a:r>
            <a:br>
              <a:rPr lang="ru-RU" sz="5400" smtClean="0"/>
            </a:br>
            <a:r>
              <a:rPr lang="ru-RU" sz="5400" smtClean="0"/>
              <a:t>в Барабинском районе Новосибирской области 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Times New Roman" pitchFamily="18" charset="0"/>
              </a:rPr>
              <a:t>Анализ результатов ЕГЭ по химии за 3 года в Барабинском районе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438150"/>
            <a:ext cx="10383838" cy="5719763"/>
          </a:xfrm>
        </p:spPr>
      </p:pic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5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/>
              <a:t>	</a:t>
            </a:r>
            <a:r>
              <a:rPr lang="ru-RU" sz="4400" smtClean="0">
                <a:latin typeface="Times New Roman" pitchFamily="18" charset="0"/>
              </a:rPr>
              <a:t>Муниципальный этап Всероссийской олимпиады школьников по химии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4" name="Picture 4" descr="олимпиада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61445" name="Picture 5" descr="олимпиада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3038" y="0"/>
            <a:ext cx="4986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4000" smtClean="0">
                <a:latin typeface="Times New Roman" pitchFamily="18" charset="0"/>
              </a:rPr>
              <a:t>  Открытая межвузовская олимпиада     </a:t>
            </a:r>
            <a:r>
              <a:rPr lang="en-US" sz="4000" smtClean="0">
                <a:latin typeface="Times New Roman" pitchFamily="18" charset="0"/>
              </a:rPr>
              <a:t>                </a:t>
            </a:r>
            <a:r>
              <a:rPr lang="ru-RU" sz="4000" smtClean="0">
                <a:latin typeface="Times New Roman" pitchFamily="18" charset="0"/>
              </a:rPr>
              <a:t>школьников «Будущее Сибири»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8" name="Picture 4" descr="буд сибир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6646863" cy="4833938"/>
          </a:xfrm>
          <a:prstGeom prst="rect">
            <a:avLst/>
          </a:prstGeom>
          <a:noFill/>
        </p:spPr>
      </p:pic>
      <p:pic>
        <p:nvPicPr>
          <p:cNvPr id="62469" name="Picture 5" descr="будсибир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3175" y="2611438"/>
            <a:ext cx="5838825" cy="4246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/>
            <a:r>
              <a:rPr lang="ru-RU" smtClean="0"/>
              <a:t>Конкурс исследовательских работ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12192000" cy="1139825"/>
          </a:xfrm>
        </p:spPr>
        <p:txBody>
          <a:bodyPr/>
          <a:lstStyle/>
          <a:p>
            <a:pPr algn="ctr"/>
            <a:r>
              <a:rPr lang="ru-RU" sz="2000" smtClean="0"/>
              <a:t>Муниципальное бюджетное общеобразовательное учреждение</a:t>
            </a:r>
            <a:br>
              <a:rPr lang="ru-RU" sz="2000" smtClean="0"/>
            </a:br>
            <a:r>
              <a:rPr lang="ru-RU" sz="2000" smtClean="0"/>
              <a:t> средняя общеобразовательная школа №3</a:t>
            </a:r>
            <a:br>
              <a:rPr lang="ru-RU" sz="2000" smtClean="0"/>
            </a:br>
            <a:r>
              <a:rPr lang="ru-RU" sz="2000" smtClean="0"/>
              <a:t>Барабинского района Новосибирской области</a:t>
            </a:r>
          </a:p>
        </p:txBody>
      </p:sp>
      <p:sp>
        <p:nvSpPr>
          <p:cNvPr id="32770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205038"/>
            <a:ext cx="12192000" cy="4652962"/>
          </a:xfrm>
        </p:spPr>
        <p:txBody>
          <a:bodyPr/>
          <a:lstStyle/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endParaRPr lang="ru-RU" sz="1800" b="1" smtClean="0"/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Проект</a:t>
            </a:r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«Анализ воды в разных районах Барабинска»</a:t>
            </a:r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endParaRPr lang="ru-RU" sz="1800" b="1" smtClean="0"/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endParaRPr lang="ru-RU" sz="1800" b="1" smtClean="0"/>
          </a:p>
          <a:p>
            <a:pPr marL="319088" indent="-319088"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   Выполнила:</a:t>
            </a:r>
          </a:p>
          <a:p>
            <a:pPr marL="319088" indent="-319088"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                                                      ученица 9«а» класса </a:t>
            </a:r>
          </a:p>
          <a:p>
            <a:pPr marL="319088" indent="-319088"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                                                          Дубровка А.М.</a:t>
            </a:r>
          </a:p>
          <a:p>
            <a:pPr marL="319088" indent="-319088" algn="r"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Руководитель:                                  учитель  химии.</a:t>
            </a:r>
          </a:p>
          <a:p>
            <a:pPr marL="319088" indent="-319088" algn="r">
              <a:lnSpc>
                <a:spcPct val="80000"/>
              </a:lnSpc>
            </a:pPr>
            <a:endParaRPr lang="ru-RU" sz="1800" b="1" smtClean="0"/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endParaRPr lang="ru-RU" sz="1800" smtClean="0"/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endParaRPr lang="ru-RU" sz="1800" smtClean="0"/>
          </a:p>
          <a:p>
            <a:pPr marL="319088" indent="-319088" algn="ctr">
              <a:lnSpc>
                <a:spcPct val="80000"/>
              </a:lnSpc>
              <a:buFont typeface="Arial" charset="0"/>
              <a:buNone/>
            </a:pPr>
            <a:r>
              <a:rPr lang="ru-RU" sz="1800" smtClean="0"/>
              <a:t>2017 год.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3048000" y="420688"/>
            <a:ext cx="609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ru-RU" sz="1800">
                <a:cs typeface="Times New Roman" pitchFamily="18" charset="0"/>
              </a:rPr>
              <a:t>Муниципальное бюджетное образовательное учреждение средняя общеобразовательная школа №3 </a:t>
            </a:r>
            <a:endParaRPr lang="ru-RU" sz="1400">
              <a:cs typeface="Times New Roman" pitchFamily="18" charset="0"/>
            </a:endParaRPr>
          </a:p>
          <a:p>
            <a:pPr algn="ctr" defTabSz="457200"/>
            <a:r>
              <a:rPr lang="ru-RU" sz="1800">
                <a:cs typeface="Times New Roman" pitchFamily="18" charset="0"/>
              </a:rPr>
              <a:t>Барабинского района Новосибирской области</a:t>
            </a:r>
            <a:endParaRPr lang="ru-RU" sz="1400">
              <a:cs typeface="Times New Roman" pitchFamily="18" charset="0"/>
            </a:endParaRPr>
          </a:p>
        </p:txBody>
      </p:sp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786063" y="1900238"/>
            <a:ext cx="6357937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cs typeface="Times New Roman" pitchFamily="18" charset="0"/>
              </a:rPr>
              <a:t>Индивидуальный проект</a:t>
            </a:r>
            <a:endParaRPr lang="ru-RU" sz="2800">
              <a:cs typeface="Times New Roman" pitchFamily="18" charset="0"/>
            </a:endParaRPr>
          </a:p>
        </p:txBody>
      </p:sp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2287588" y="2840038"/>
            <a:ext cx="761682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>
              <a:lnSpc>
                <a:spcPct val="115000"/>
              </a:lnSpc>
              <a:spcAft>
                <a:spcPts val="1000"/>
              </a:spcAft>
            </a:pPr>
            <a:r>
              <a:rPr lang="ru-RU" sz="3200" b="1">
                <a:cs typeface="Times New Roman" pitchFamily="18" charset="0"/>
              </a:rPr>
              <a:t>«Исследование и сравнение сортов чая»</a:t>
            </a:r>
            <a:endParaRPr lang="ru-RU" sz="3200">
              <a:cs typeface="Times New Roman" pitchFamily="18" charset="0"/>
            </a:endParaRPr>
          </a:p>
        </p:txBody>
      </p:sp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4578350" y="4237038"/>
            <a:ext cx="739933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Выполнила: Решнева Виктория Владимировна,</a:t>
            </a:r>
          </a:p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ученица 9 «В» класса МБОУ СОШ №3</a:t>
            </a:r>
          </a:p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Барабинского района Новосибирской области</a:t>
            </a:r>
          </a:p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Руководитель: Дубровка Алла Михайловна,</a:t>
            </a:r>
          </a:p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 учитель химии МБОУ СОШ №3 </a:t>
            </a:r>
          </a:p>
          <a:p>
            <a:pPr marL="3870325" indent="-1260475" defTabSz="457200">
              <a:lnSpc>
                <a:spcPct val="115000"/>
              </a:lnSpc>
              <a:spcAft>
                <a:spcPts val="1000"/>
              </a:spcAft>
            </a:pPr>
            <a:r>
              <a:rPr lang="ru-RU" sz="1400">
                <a:cs typeface="Times New Roman" pitchFamily="18" charset="0"/>
              </a:rPr>
              <a:t> Барабинского района Новосибирской области</a:t>
            </a:r>
          </a:p>
        </p:txBody>
      </p:sp>
      <p:sp>
        <p:nvSpPr>
          <p:cNvPr id="31749" name="Прямоугольник 5"/>
          <p:cNvSpPr>
            <a:spLocks noChangeArrowheads="1"/>
          </p:cNvSpPr>
          <p:nvPr/>
        </p:nvSpPr>
        <p:spPr bwMode="auto">
          <a:xfrm>
            <a:off x="5710238" y="6437313"/>
            <a:ext cx="7715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>
              <a:lnSpc>
                <a:spcPct val="115000"/>
              </a:lnSpc>
              <a:spcAft>
                <a:spcPts val="1000"/>
              </a:spcAft>
            </a:pPr>
            <a:r>
              <a:rPr lang="ru-RU" sz="1800">
                <a:cs typeface="Times New Roman" pitchFamily="18" charset="0"/>
              </a:rPr>
              <a:t>2020г.</a:t>
            </a:r>
            <a:endParaRPr lang="ru-RU" sz="14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406400" y="1066800"/>
            <a:ext cx="1117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spc="-18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ПРОЕКТ</a:t>
            </a:r>
          </a:p>
        </p:txBody>
      </p:sp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406400" y="1905000"/>
            <a:ext cx="11480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b="1" i="1" kern="10" spc="-12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Анализ качества хлеба формового пшеничного</a:t>
            </a:r>
          </a:p>
          <a:p>
            <a:pPr algn="ctr"/>
            <a:r>
              <a:rPr lang="en-US" sz="2400" b="1" i="1" kern="10" spc="-12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I </a:t>
            </a:r>
            <a:r>
              <a:rPr lang="ru-RU" sz="2400" b="1" i="1" kern="10" spc="-12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"/>
                <a:cs typeface="Arial"/>
              </a:rPr>
              <a:t>сорта</a:t>
            </a: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7416800" y="4724400"/>
            <a:ext cx="4389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400800" y="4267200"/>
            <a:ext cx="4960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u="sng">
                <a:latin typeface="Arial" charset="0"/>
              </a:rPr>
              <a:t>Выполнил:</a:t>
            </a:r>
            <a:r>
              <a:rPr lang="ru-RU" sz="2000" b="1" i="1">
                <a:latin typeface="Arial" charset="0"/>
              </a:rPr>
              <a:t> ученик 9 класса</a:t>
            </a:r>
          </a:p>
          <a:p>
            <a:r>
              <a:rPr lang="ru-RU" sz="2000" b="1" i="1">
                <a:latin typeface="Arial" charset="0"/>
              </a:rPr>
              <a:t>Бутаков Евгений</a:t>
            </a:r>
          </a:p>
          <a:p>
            <a:r>
              <a:rPr lang="ru-RU" sz="2000" b="1" i="1" u="sng">
                <a:latin typeface="Arial" charset="0"/>
              </a:rPr>
              <a:t>Руководитель:</a:t>
            </a:r>
            <a:r>
              <a:rPr lang="ru-RU" sz="2000" b="1" i="1">
                <a:latin typeface="Arial" charset="0"/>
              </a:rPr>
              <a:t> Дубровка </a:t>
            </a:r>
          </a:p>
          <a:p>
            <a:r>
              <a:rPr lang="ru-RU" sz="2000" b="1" i="1">
                <a:latin typeface="Arial" charset="0"/>
              </a:rPr>
              <a:t>Алла Михайловна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4470400" y="5867400"/>
            <a:ext cx="406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572000" y="5842000"/>
            <a:ext cx="3289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latin typeface="Arial" charset="0"/>
              </a:rPr>
              <a:t>Барабинск 2020 г.</a:t>
            </a:r>
          </a:p>
        </p:txBody>
      </p:sp>
      <p:pic>
        <p:nvPicPr>
          <p:cNvPr id="14344" name="Picture 8" descr="bread_pumpkin_seed_crumb_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95600"/>
            <a:ext cx="579120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0" grpId="0" animBg="1"/>
      <p:bldP spid="6152" grpId="0"/>
      <p:bldP spid="6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4" descr="kabinet_himii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0" y="0"/>
            <a:ext cx="5106988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Содержимое 5" descr="IMG_6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269875"/>
            <a:ext cx="4351338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Содержимое 3" descr="IMG_6061.JPG"/>
          <p:cNvPicPr>
            <a:picLocks noGrp="1" noChangeAspect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794125" y="1649413"/>
            <a:ext cx="4995863" cy="3332162"/>
          </a:xfrm>
        </p:spPr>
      </p:pic>
      <p:pic>
        <p:nvPicPr>
          <p:cNvPr id="30723" name="Рисунок 8" descr="C:\Users\User\Desktop\воспитательная работа\фото\Лицей, 5б класс, 13.02.2014\IMG_8661.JPG"/>
          <p:cNvPicPr>
            <a:picLocks noGrp="1" noChangeAspect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>
          <a:xfrm>
            <a:off x="8124825" y="3675063"/>
            <a:ext cx="3703638" cy="2835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4" descr="исследоват работы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4038" y="0"/>
            <a:ext cx="4986337" cy="6858000"/>
          </a:xfrm>
          <a:prstGeom prst="rect">
            <a:avLst/>
          </a:prstGeom>
          <a:noFill/>
        </p:spPr>
      </p:pic>
      <p:pic>
        <p:nvPicPr>
          <p:cNvPr id="25605" name="Picture 5" descr="исследоват работа благодарност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463" y="0"/>
            <a:ext cx="4986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mtClean="0"/>
              <a:t> Игра по химии и биологии «Интеллектуальный марафон»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26852" y="2564904"/>
            <a:ext cx="11278659" cy="1421919"/>
          </a:xfrm>
        </p:spPr>
        <p:txBody>
          <a:bodyPr anchor="t"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8000" cap="all" dirty="0" smtClean="0">
                <a:solidFill>
                  <a:srgbClr val="00B050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на суше, на море и в небесах</a:t>
            </a:r>
            <a:endParaRPr lang="ru-RU" sz="8000" cap="all" dirty="0">
              <a:solidFill>
                <a:srgbClr val="00B050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3481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" y="115888"/>
            <a:ext cx="29765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6113" y="115888"/>
            <a:ext cx="287020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4213" y="77788"/>
            <a:ext cx="28575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Различные конкурсы</a:t>
            </a: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6" name="Picture 4" descr="интел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166688"/>
            <a:ext cx="5299075" cy="6691312"/>
          </a:xfrm>
          <a:prstGeom prst="rect">
            <a:avLst/>
          </a:prstGeom>
          <a:noFill/>
        </p:spPr>
      </p:pic>
      <p:pic>
        <p:nvPicPr>
          <p:cNvPr id="64517" name="Picture 5" descr="интеллек марафон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7688" y="141288"/>
            <a:ext cx="5378450" cy="671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Иные олимпиады, конкурсы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Picture 4" descr="школатреннин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650" y="608013"/>
            <a:ext cx="4506913" cy="5764212"/>
          </a:xfrm>
          <a:prstGeom prst="rect">
            <a:avLst/>
          </a:prstGeom>
          <a:noFill/>
        </p:spPr>
      </p:pic>
      <p:pic>
        <p:nvPicPr>
          <p:cNvPr id="37893" name="Picture 5" descr="бердс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538" y="628650"/>
            <a:ext cx="4795837" cy="567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региональная конференция сады бараб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3813" y="295275"/>
            <a:ext cx="4581525" cy="6299200"/>
          </a:xfrm>
          <a:prstGeom prst="rect">
            <a:avLst/>
          </a:prstGeom>
          <a:noFill/>
        </p:spPr>
      </p:pic>
      <p:pic>
        <p:nvPicPr>
          <p:cNvPr id="38915" name="Picture 3" descr="благод письм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263" y="269875"/>
            <a:ext cx="4614862" cy="634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рм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0"/>
            <a:ext cx="8891587" cy="6465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123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12192000" cy="4267200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Тема урока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«Химические источники электрической энергии»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Блок-схема: сохраненные данные 3"/>
          <p:cNvSpPr/>
          <p:nvPr/>
        </p:nvSpPr>
        <p:spPr>
          <a:xfrm flipH="1">
            <a:off x="11290300" y="6308725"/>
            <a:ext cx="863600" cy="527050"/>
          </a:xfrm>
          <a:prstGeom prst="flowChartOnlineStorag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6388" name="Picture 2" descr="http://sevgps.com/uploads/shop/news/battary_typ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4652963"/>
            <a:ext cx="112903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8837" y="1268760"/>
            <a:ext cx="11481292" cy="2878832"/>
          </a:xfrm>
          <a:extLst/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b="1" kern="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Рассмотреть устройство гальванического элемента;</a:t>
            </a:r>
          </a:p>
          <a:p>
            <a:pPr marL="514350" indent="-514350"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b="1" kern="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Познакомиться с электрохимическим рядом напряжения металлов;</a:t>
            </a:r>
          </a:p>
          <a:p>
            <a:pPr marL="514350" indent="-514350"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b="1" kern="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Познакомиться с видами аккумуляторов;</a:t>
            </a:r>
          </a:p>
          <a:p>
            <a:pPr marL="514350" indent="-514350"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ru-RU" altLang="ru-RU" b="1" kern="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Обобщить знания по теме «Щелочи и кислоты»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541338" y="-152400"/>
            <a:ext cx="10566401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Задачи:</a:t>
            </a:r>
          </a:p>
        </p:txBody>
      </p:sp>
      <p:pic>
        <p:nvPicPr>
          <p:cNvPr id="5" name="Рисунок 6" descr="il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53712">
            <a:off x="567532" y="3631406"/>
            <a:ext cx="12700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PLATINUM.jpg"/>
          <p:cNvPicPr>
            <a:picLocks noChangeAspect="1"/>
          </p:cNvPicPr>
          <p:nvPr/>
        </p:nvPicPr>
        <p:blipFill>
          <a:blip r:embed="rId3"/>
          <a:srcRect r="8746"/>
          <a:stretch>
            <a:fillRect/>
          </a:stretch>
        </p:blipFill>
        <p:spPr bwMode="auto">
          <a:xfrm>
            <a:off x="8299450" y="3933825"/>
            <a:ext cx="389255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Блок-схема: сохраненные данные 7"/>
          <p:cNvSpPr/>
          <p:nvPr/>
        </p:nvSpPr>
        <p:spPr>
          <a:xfrm flipH="1">
            <a:off x="11290300" y="6308725"/>
            <a:ext cx="863600" cy="527050"/>
          </a:xfrm>
          <a:prstGeom prst="flowChartOnlineStorage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1588" y="4257675"/>
            <a:ext cx="609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75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123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2800" y="685800"/>
            <a:ext cx="10972800" cy="3581400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Решение задач по теме «Растворы» 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sz="32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j0402696_000"/>
          <p:cNvPicPr>
            <a:picLocks noChangeAspect="1" noChangeArrowheads="1"/>
          </p:cNvPicPr>
          <p:nvPr/>
        </p:nvPicPr>
        <p:blipFill>
          <a:blip r:embed="rId2"/>
          <a:srcRect l="7500"/>
          <a:stretch>
            <a:fillRect/>
          </a:stretch>
        </p:blipFill>
        <p:spPr bwMode="auto">
          <a:xfrm>
            <a:off x="0" y="0"/>
            <a:ext cx="121920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798888" y="185738"/>
            <a:ext cx="4654550" cy="1108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Задачи: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4294967295"/>
          </p:nvPr>
        </p:nvSpPr>
        <p:spPr>
          <a:xfrm>
            <a:off x="-160338" y="1846263"/>
            <a:ext cx="12152313" cy="52578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mtClean="0"/>
              <a:t> </a:t>
            </a:r>
            <a:r>
              <a:rPr lang="ru-RU" altLang="ru-RU" smtClean="0">
                <a:solidFill>
                  <a:schemeClr val="bg1"/>
                </a:solidFill>
              </a:rPr>
              <a:t>1)	рассмотреть различные способы решения задач;</a:t>
            </a:r>
          </a:p>
          <a:p>
            <a:pPr marL="0" indent="0">
              <a:buFont typeface="Arial" charset="0"/>
              <a:buNone/>
            </a:pPr>
            <a:r>
              <a:rPr lang="ru-RU" altLang="ru-RU" smtClean="0">
                <a:solidFill>
                  <a:schemeClr val="bg1"/>
                </a:solidFill>
              </a:rPr>
              <a:t>2)	выделить основные особенности и преимущества каждого из методов;</a:t>
            </a:r>
          </a:p>
          <a:p>
            <a:pPr marL="0" indent="0">
              <a:buFont typeface="Arial" charset="0"/>
              <a:buNone/>
            </a:pPr>
            <a:r>
              <a:rPr lang="ru-RU" altLang="ru-RU" smtClean="0">
                <a:solidFill>
                  <a:schemeClr val="bg1"/>
                </a:solidFill>
              </a:rPr>
              <a:t>3)	выделить алгоритмы решения задач из открытого банка заданий на смеси, растворы.</a:t>
            </a:r>
          </a:p>
          <a:p>
            <a:pPr marL="0" indent="0">
              <a:buFont typeface="Arial" charset="0"/>
              <a:buNone/>
            </a:pPr>
            <a:endParaRPr lang="ru-RU" altLang="ru-RU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152400"/>
            <a:ext cx="5400675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5434013" y="190500"/>
            <a:ext cx="64531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600" b="1">
                <a:solidFill>
                  <a:srgbClr val="7030A0"/>
                </a:solidFill>
                <a:latin typeface="Monotype Corsiva" pitchFamily="66" charset="0"/>
              </a:rPr>
              <a:t>Карл Пирсон  </a:t>
            </a:r>
          </a:p>
          <a:p>
            <a:r>
              <a:rPr lang="ru-RU" altLang="ru-RU" sz="2400" b="1">
                <a:solidFill>
                  <a:srgbClr val="7030A0"/>
                </a:solidFill>
                <a:latin typeface="Monotype Corsiva" pitchFamily="66" charset="0"/>
              </a:rPr>
              <a:t>(</a:t>
            </a:r>
            <a:r>
              <a:rPr lang="ru-RU" altLang="ru-RU" sz="2400">
                <a:solidFill>
                  <a:srgbClr val="7030A0"/>
                </a:solidFill>
                <a:latin typeface="Monotype Corsiva" pitchFamily="66" charset="0"/>
              </a:rPr>
              <a:t>27 марта 1857 г.</a:t>
            </a:r>
            <a:r>
              <a:rPr lang="ru-RU" altLang="ru-RU" sz="2400" b="1">
                <a:solidFill>
                  <a:srgbClr val="7030A0"/>
                </a:solidFill>
                <a:latin typeface="Monotype Corsiva" pitchFamily="66" charset="0"/>
              </a:rPr>
              <a:t> - </a:t>
            </a:r>
            <a:r>
              <a:rPr lang="ru-RU" altLang="ru-RU" sz="2400">
                <a:solidFill>
                  <a:srgbClr val="7030A0"/>
                </a:solidFill>
                <a:latin typeface="Monotype Corsiva" pitchFamily="66" charset="0"/>
              </a:rPr>
              <a:t>27 апреля 1936 г.) </a:t>
            </a:r>
            <a:endParaRPr lang="ru-RU" altLang="ru-RU" sz="2400" b="1">
              <a:solidFill>
                <a:srgbClr val="7030A0"/>
              </a:solidFill>
              <a:latin typeface="Monotype Corsiva" pitchFamily="66" charset="0"/>
            </a:endParaRPr>
          </a:p>
          <a:p>
            <a:r>
              <a:rPr lang="ru-RU" altLang="ru-RU" sz="2800">
                <a:solidFill>
                  <a:srgbClr val="7030A0"/>
                </a:solidFill>
                <a:latin typeface="Monotype Corsiva" pitchFamily="66" charset="0"/>
              </a:rPr>
              <a:t>Английский математик, статистик, биолог и философ; основатель математической статистики, один из основоположников биометрики. Автор свыше 650 опубликованных научных работ. В русскоязычных источниках его иногда называют Чарлз Пирсон. </a:t>
            </a:r>
          </a:p>
        </p:txBody>
      </p:sp>
      <p:grpSp>
        <p:nvGrpSpPr>
          <p:cNvPr id="20486" name="Группа 7"/>
          <p:cNvGrpSpPr>
            <a:grpSpLocks/>
          </p:cNvGrpSpPr>
          <p:nvPr/>
        </p:nvGrpSpPr>
        <p:grpSpPr bwMode="auto">
          <a:xfrm>
            <a:off x="6502400" y="5080000"/>
            <a:ext cx="4591050" cy="844550"/>
            <a:chOff x="2857488" y="4000505"/>
            <a:chExt cx="3286148" cy="785813"/>
          </a:xfrm>
        </p:grpSpPr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2857488" y="4000505"/>
              <a:ext cx="3286148" cy="372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800" kern="0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endParaRPr lang="ru-RU" sz="2000" b="1" kern="0" dirty="0">
                <a:solidFill>
                  <a:sysClr val="windowText" lastClr="00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20488" name="Группа 9"/>
            <p:cNvGrpSpPr>
              <a:grpSpLocks/>
            </p:cNvGrpSpPr>
            <p:nvPr/>
          </p:nvGrpSpPr>
          <p:grpSpPr bwMode="auto">
            <a:xfrm>
              <a:off x="3286125" y="4214818"/>
              <a:ext cx="1214437" cy="571500"/>
              <a:chOff x="1643063" y="4357688"/>
              <a:chExt cx="1214437" cy="571500"/>
            </a:xfrm>
          </p:grpSpPr>
          <p:cxnSp>
            <p:nvCxnSpPr>
              <p:cNvPr id="20489" name="Прямая со стрелкой 7"/>
              <p:cNvCxnSpPr>
                <a:cxnSpLocks noChangeShapeType="1"/>
              </p:cNvCxnSpPr>
              <p:nvPr/>
            </p:nvCxnSpPr>
            <p:spPr bwMode="auto">
              <a:xfrm>
                <a:off x="1643063" y="4357688"/>
                <a:ext cx="428625" cy="214312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0490" name="Прямая со стрелкой 8"/>
              <p:cNvCxnSpPr>
                <a:cxnSpLocks noChangeShapeType="1"/>
              </p:cNvCxnSpPr>
              <p:nvPr/>
            </p:nvCxnSpPr>
            <p:spPr bwMode="auto">
              <a:xfrm>
                <a:off x="2428875" y="4714875"/>
                <a:ext cx="428625" cy="214313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0491" name="Прямая со стрелкой 10"/>
              <p:cNvCxnSpPr>
                <a:cxnSpLocks noChangeShapeType="1"/>
              </p:cNvCxnSpPr>
              <p:nvPr/>
            </p:nvCxnSpPr>
            <p:spPr bwMode="auto">
              <a:xfrm flipV="1">
                <a:off x="1643063" y="4714875"/>
                <a:ext cx="428625" cy="214313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0492" name="Прямая со стрелкой 11"/>
              <p:cNvCxnSpPr>
                <a:cxnSpLocks noChangeShapeType="1"/>
              </p:cNvCxnSpPr>
              <p:nvPr/>
            </p:nvCxnSpPr>
            <p:spPr bwMode="auto">
              <a:xfrm flipV="1">
                <a:off x="2428875" y="4357688"/>
                <a:ext cx="428625" cy="214312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AutoShape 5" descr="22101"/>
          <p:cNvSpPr>
            <a:spLocks noChangeAspect="1" noChangeArrowheads="1"/>
          </p:cNvSpPr>
          <p:nvPr/>
        </p:nvSpPr>
        <p:spPr bwMode="auto">
          <a:xfrm>
            <a:off x="2190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AutoShape 7" descr="22101"/>
          <p:cNvSpPr>
            <a:spLocks noChangeAspect="1" noChangeArrowheads="1"/>
          </p:cNvSpPr>
          <p:nvPr/>
        </p:nvSpPr>
        <p:spPr bwMode="auto">
          <a:xfrm>
            <a:off x="2190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09" name="Picture 8" descr="лучший ур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0"/>
            <a:ext cx="4291013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9" descr="лучший ур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788" y="0"/>
            <a:ext cx="476885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000" smtClean="0">
                <a:latin typeface="Times New Roman" pitchFamily="18" charset="0"/>
              </a:rPr>
              <a:t>Подготовка к ЕГЭ по химии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275</Words>
  <Application>Microsoft Office PowerPoint</Application>
  <PresentationFormat>Широкоэкранный</PresentationFormat>
  <Paragraphs>66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Monotype Corsiva</vt:lpstr>
      <vt:lpstr>Times New Roman</vt:lpstr>
      <vt:lpstr>Тема Office</vt:lpstr>
      <vt:lpstr>Современные подходы повышения качества химического образования  в Барабинском районе Новосибирской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бюджетное общеобразовательное учреждение  средняя общеобразовательная школа №3 Барабинского района Новосибирской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 суше, на море и в небесах</vt:lpstr>
      <vt:lpstr>Различные конкурсы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Е. В. Ковалева</dc:creator>
  <cp:lastModifiedBy>user</cp:lastModifiedBy>
  <cp:revision>52</cp:revision>
  <dcterms:created xsi:type="dcterms:W3CDTF">2021-10-27T10:55:53Z</dcterms:created>
  <dcterms:modified xsi:type="dcterms:W3CDTF">2021-11-08T11:03:32Z</dcterms:modified>
</cp:coreProperties>
</file>