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410" y="72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/>
              <a:t>Подзаголовок</a:t>
            </a:r>
          </a:p>
          <a:p>
            <a:pPr algn="l"/>
            <a:r>
              <a:rPr lang="ru-RU" sz="2500" dirty="0"/>
              <a:t>Подзаголовок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dsh.education/metod-regioni/" TargetMode="External"/><Relationship Id="rId13" Type="http://schemas.openxmlformats.org/officeDocument/2006/relationships/hyperlink" Target="https://rdsh.education/rabota-roditeli/" TargetMode="External"/><Relationship Id="rId18" Type="http://schemas.openxmlformats.org/officeDocument/2006/relationships/hyperlink" Target="https://rdsh.education/obzh/" TargetMode="External"/><Relationship Id="rId3" Type="http://schemas.openxmlformats.org/officeDocument/2006/relationships/hyperlink" Target="https://rdsh.education/Plan-s-RDSH/" TargetMode="External"/><Relationship Id="rId7" Type="http://schemas.openxmlformats.org/officeDocument/2006/relationships/hyperlink" Target="https://rdsh.education/soderjanie/" TargetMode="External"/><Relationship Id="rId12" Type="http://schemas.openxmlformats.org/officeDocument/2006/relationships/hyperlink" Target="https://rdsh.education/dokumenty-regiony/" TargetMode="External"/><Relationship Id="rId17" Type="http://schemas.openxmlformats.org/officeDocument/2006/relationships/hyperlink" Target="https://rdsh.education/vse_o_grantah/" TargetMode="External"/><Relationship Id="rId2" Type="http://schemas.openxmlformats.org/officeDocument/2006/relationships/hyperlink" Target="https://rdsh.education/method/" TargetMode="External"/><Relationship Id="rId16" Type="http://schemas.openxmlformats.org/officeDocument/2006/relationships/hyperlink" Target="https://rdsh.education/sila_iskusst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rabochie_programmy_klass_ruk/" TargetMode="External"/><Relationship Id="rId11" Type="http://schemas.openxmlformats.org/officeDocument/2006/relationships/hyperlink" Target="https://rdsh.education/profsmeni/" TargetMode="External"/><Relationship Id="rId5" Type="http://schemas.openxmlformats.org/officeDocument/2006/relationships/hyperlink" Target="https://rdsh.education/DOOP_konstruktor/" TargetMode="External"/><Relationship Id="rId15" Type="http://schemas.openxmlformats.org/officeDocument/2006/relationships/hyperlink" Target="https://rdsh.education/VR-online-format/" TargetMode="External"/><Relationship Id="rId10" Type="http://schemas.openxmlformats.org/officeDocument/2006/relationships/hyperlink" Target="https://rdsh.education/centr-regionam/" TargetMode="External"/><Relationship Id="rId19" Type="http://schemas.openxmlformats.org/officeDocument/2006/relationships/image" Target="../media/image3.png"/><Relationship Id="rId4" Type="http://schemas.openxmlformats.org/officeDocument/2006/relationships/hyperlink" Target="https://rdsh.education/rabochie_programmy/" TargetMode="External"/><Relationship Id="rId9" Type="http://schemas.openxmlformats.org/officeDocument/2006/relationships/hyperlink" Target="https://rdsh.education/seminari/" TargetMode="External"/><Relationship Id="rId14" Type="http://schemas.openxmlformats.org/officeDocument/2006/relationships/hyperlink" Target="https://rdsh.education/75-let_VP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dsh.education/pedagogicheskii_zhurnal/" TargetMode="External"/><Relationship Id="rId3" Type="http://schemas.openxmlformats.org/officeDocument/2006/relationships/hyperlink" Target="https://rdsh.education/otkrytyi_fakultet/" TargetMode="External"/><Relationship Id="rId7" Type="http://schemas.openxmlformats.org/officeDocument/2006/relationships/hyperlink" Target="https://rdsh.education/deti_i_roditeli/" TargetMode="External"/><Relationship Id="rId2" Type="http://schemas.openxmlformats.org/officeDocument/2006/relationships/hyperlink" Target="https://rdsh.education/schkola_issledovatel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akademiya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rdsh.education/praktika_semya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rdsh.education/semeynaya_academiya_rdsh/" TargetMode="External"/><Relationship Id="rId9" Type="http://schemas.openxmlformats.org/officeDocument/2006/relationships/hyperlink" Target="https://rdsh.education/trudnye_de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dsh.education/?auth=e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Корпоративный университет РДШ как пространство непрерывного образования педагогов по воспитанию и развитию школьников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DBED21-5ED2-4A72-ABF2-C4ABAC3D1A58}"/>
              </a:ext>
            </a:extLst>
          </p:cNvPr>
          <p:cNvSpPr/>
          <p:nvPr/>
        </p:nvSpPr>
        <p:spPr>
          <a:xfrm>
            <a:off x="431800" y="5076453"/>
            <a:ext cx="8640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31800" y="5076453"/>
            <a:ext cx="4176464" cy="72008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Белорыбкина Елена Анатольевна, </a:t>
            </a:r>
            <a:r>
              <a:rPr lang="ru-RU" sz="2000" dirty="0" err="1"/>
              <a:t>к.п.н</a:t>
            </a:r>
            <a:r>
              <a:rPr lang="ru-RU" sz="2000" dirty="0"/>
              <a:t>., </a:t>
            </a:r>
            <a:r>
              <a:rPr lang="en-US" sz="2000" dirty="0" err="1"/>
              <a:t>Ph.D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Корпоративный университет РДШ </a:t>
            </a:r>
            <a:br>
              <a:rPr lang="ru-RU" sz="2000" dirty="0"/>
            </a:br>
            <a:r>
              <a:rPr lang="ru-RU" sz="2000" dirty="0"/>
              <a:t>как дистанционная образовательная платформа (https://rdsh.education)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2124125"/>
            <a:ext cx="612068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Российское движение школьников – первая общественно-государственная организация нашей страны, где появился 18 января 2019 года свой Корпоративный университет.</a:t>
            </a: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На сайте Корпоративного университета РДШ размещены:</a:t>
            </a:r>
          </a:p>
          <a:p>
            <a:r>
              <a:rPr lang="ru-RU" sz="1600" dirty="0"/>
              <a:t>Стратегия развития РДШ на период до 2022 года и методические материалы к ней (https://rdsh.education/university/).</a:t>
            </a:r>
          </a:p>
          <a:p>
            <a:r>
              <a:rPr lang="ru-RU" sz="1600" dirty="0"/>
              <a:t>Доступны в личном кабинете пользователя при регистрации на сайте : образовательные программы для педагогов, онлайн-курсы для школьников, родителей, педагогов</a:t>
            </a:r>
          </a:p>
          <a:p>
            <a:r>
              <a:rPr lang="ru-RU" sz="1600" dirty="0"/>
              <a:t>Открытые лекции и вебинары.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73E78-D52C-4843-A5AF-56D5A719D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Корпоративный университет РДШ</a:t>
            </a:r>
            <a:br>
              <a:rPr lang="ru-RU" sz="2000" dirty="0"/>
            </a:br>
            <a:r>
              <a:rPr lang="ru-RU" sz="2000" dirty="0"/>
              <a:t>как система подготовки кадров Организации (https://rdsh.education)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1CEA6-B2F0-4C09-A870-75674078D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ru-RU" sz="1700" dirty="0">
              <a:solidFill>
                <a:srgbClr val="404040"/>
              </a:solidFill>
              <a:latin typeface="Muller Medium" pitchFamily="50" charset="-52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9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</a:rPr>
              <a:t>Раздел </a:t>
            </a:r>
            <a:r>
              <a:rPr lang="ru-RU" sz="19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Методика работы</a:t>
            </a:r>
            <a:r>
              <a:rPr lang="ru-RU" sz="1900" b="1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включает вкладки с методическими материалами: </a:t>
            </a: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Проект рабочей программы воспитания на учебный год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Конструктор рабочих программ внеурочной деятельности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Конструктор рабочих общеобразовательных общеразвивающих программ дополнительного образования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Конструктор планов работы (рабочих программ) классных руководителей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Содержание работы РДШ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Методические разработки регионов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Семинары, совещания и съезды РДШ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Центр - регионам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Профильные смены РДШ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Документы: опыт регионов 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Работа с родителями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75-летие Великой Победы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Воспитание в онлайн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Театральная педагогика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Заявки на гранты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447675" lvl="1" indent="-1778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Выживание при угрозе жизни</a:t>
            </a:r>
            <a:endParaRPr lang="ru-RU" sz="19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C674E-96ED-45F7-BA4E-2959F3F657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8264" y="3276253"/>
            <a:ext cx="3138430" cy="29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0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C1EE2-C570-4108-B077-C6F9A1C6B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 сайте Корпоративного университета размещены (https://rdsh.education):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F20B8-BB9A-452A-A567-6CDA480F5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1764085"/>
            <a:ext cx="5256584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21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«Школа исследователя» </a:t>
            </a:r>
            <a:r>
              <a:rPr lang="ru-RU" sz="2100" b="1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- </a:t>
            </a: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материалы работы Всероссийского профессионального объединения педагогов РДШ (методология воспитательной работы)</a:t>
            </a:r>
            <a:endParaRPr lang="ru-RU" sz="2100" b="1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1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«Открытый факультет РДШ» </a:t>
            </a:r>
            <a:r>
              <a:rPr lang="ru-RU" sz="21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</a:rPr>
              <a:t>- </a:t>
            </a: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 профессиональное, добровольное объединение активной студенческой молодёжи в возрасте от 18 лет, представляющее собой пространство выпускников Российского движения школьников, которые желают внести свой личный вклад в развитие РДШ в регионах и стать частью педагогического сообщества.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1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Семейная академия РДШ </a:t>
            </a: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- в помощь родителям по организации семейного досуга и воспитания детей: </a:t>
            </a:r>
          </a:p>
          <a:p>
            <a:pPr marL="541338" indent="-187325">
              <a:spcBef>
                <a:spcPts val="300"/>
              </a:spcBef>
            </a:pP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Эксклюзивные практики семейного воспитания от РДШ,</a:t>
            </a:r>
            <a:endParaRPr lang="ru-RU" sz="21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541338" indent="-187325">
              <a:spcBef>
                <a:spcPts val="300"/>
              </a:spcBef>
            </a:pP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Семейный досуг от РДШ,</a:t>
            </a:r>
            <a:endParaRPr lang="ru-RU" sz="21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541338" indent="-187325">
              <a:spcBef>
                <a:spcPts val="300"/>
              </a:spcBef>
            </a:pP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Родительский </a:t>
            </a:r>
            <a:r>
              <a:rPr lang="ru-RU" sz="2100" dirty="0" err="1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лекториум</a:t>
            </a:r>
            <a:endParaRPr lang="ru-RU" sz="2100" dirty="0">
              <a:solidFill>
                <a:srgbClr val="404040"/>
              </a:solidFill>
              <a:latin typeface="Muller Light" pitchFamily="50" charset="-52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21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Педагогический журнал</a:t>
            </a:r>
            <a:r>
              <a:rPr lang="ru-RU" sz="2100" dirty="0">
                <a:solidFill>
                  <a:srgbClr val="404040"/>
                </a:solidFill>
                <a:latin typeface="Muller Medium" pitchFamily="50" charset="-52"/>
                <a:cs typeface="Arial" panose="020B0604020202020204" pitchFamily="34" charset="0"/>
              </a:rPr>
              <a:t> - </a:t>
            </a:r>
            <a:r>
              <a:rPr lang="ru-RU" sz="2100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пять векторов тематических статей по теории и практике современного воспитания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ru-RU" sz="2100" b="1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Технологии и методики работы с «трудными» детьми</a:t>
            </a:r>
            <a:r>
              <a:rPr lang="ru-RU" sz="2100" b="1" dirty="0">
                <a:solidFill>
                  <a:srgbClr val="404040"/>
                </a:solidFill>
                <a:latin typeface="Muller Light" pitchFamily="50" charset="-52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B3FE3B-3D71-4475-B763-0D0CE126E0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456" y="1460894"/>
            <a:ext cx="2592288" cy="22474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457D6A-F91E-4941-809E-D5149AD793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69" y="3708301"/>
            <a:ext cx="1872694" cy="15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159AC-9102-447B-80B7-E3A347EA8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 сайте Корпоративного университета (https://rdsh.education)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5DCF95-16F2-4948-80B9-08E229F20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792" y="1764085"/>
            <a:ext cx="4104456" cy="4320480"/>
          </a:xfrm>
        </p:spPr>
        <p:txBody>
          <a:bodyPr>
            <a:normAutofit fontScale="47500" lnSpcReduction="20000"/>
          </a:bodyPr>
          <a:lstStyle/>
          <a:p>
            <a:pPr marL="285750" indent="-285750" algn="just"/>
            <a:r>
              <a:rPr lang="ru-RU" dirty="0">
                <a:solidFill>
                  <a:srgbClr val="404040"/>
                </a:solidFill>
                <a:latin typeface="Muller Light" pitchFamily="50" charset="-52"/>
              </a:rPr>
              <a:t>В январе-марте 2021 года состоялся конкурсный отбор «Навигаторов детства» в рамках реализации федерального проекта «Патриотическое воспитание граждан Российской Федерации» национального проекта «Образование»</a:t>
            </a:r>
          </a:p>
          <a:p>
            <a:pPr marL="285750" indent="-285750" algn="just"/>
            <a:endParaRPr lang="ru-RU" dirty="0">
              <a:solidFill>
                <a:srgbClr val="404040"/>
              </a:solidFill>
              <a:latin typeface="Muller Light" pitchFamily="50" charset="-52"/>
            </a:endParaRPr>
          </a:p>
          <a:p>
            <a:pPr marL="285750" indent="-285750" algn="just"/>
            <a:r>
              <a:rPr lang="ru-RU" dirty="0">
                <a:solidFill>
                  <a:srgbClr val="404040"/>
                </a:solidFill>
                <a:latin typeface="Muller Light" pitchFamily="50" charset="-52"/>
              </a:rPr>
              <a:t>В настоящее время осуществляется обучение советников директоров школ по воспитанию и работе с детскими объединениями по программе повышения квалификации «Воспитательная деятельность в общеобразовательной организации»</a:t>
            </a:r>
          </a:p>
          <a:p>
            <a:pPr marL="285750" indent="-285750" algn="just"/>
            <a:endParaRPr lang="ru-RU" dirty="0">
              <a:solidFill>
                <a:srgbClr val="404040"/>
              </a:solidFill>
              <a:latin typeface="Muller Light" pitchFamily="50" charset="-52"/>
            </a:endParaRPr>
          </a:p>
          <a:p>
            <a:pPr marL="285750" indent="-285750" algn="just"/>
            <a:r>
              <a:rPr lang="ru-RU" dirty="0">
                <a:solidFill>
                  <a:srgbClr val="404040"/>
                </a:solidFill>
                <a:latin typeface="Muller Light" pitchFamily="50" charset="-52"/>
              </a:rPr>
              <a:t>Создан специальный раздел </a:t>
            </a:r>
            <a:r>
              <a:rPr lang="ru-RU" dirty="0">
                <a:solidFill>
                  <a:srgbClr val="404040"/>
                </a:solidFill>
                <a:latin typeface="Muller Light" pitchFamily="50" charset="-52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«Навигаторам детства»</a:t>
            </a:r>
            <a:endParaRPr lang="ru-RU" dirty="0">
              <a:solidFill>
                <a:srgbClr val="404040"/>
              </a:solidFill>
              <a:latin typeface="Muller Light" pitchFamily="50" charset="-52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757A45-1B90-42B8-80F3-2E2DA397D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272" y="1332037"/>
            <a:ext cx="3263214" cy="1192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92573B-727E-483A-B1D6-02189178C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96" y="2561751"/>
            <a:ext cx="3960440" cy="329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88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72589-D2D5-4277-AE78-F9EDBC1A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92" y="899989"/>
            <a:ext cx="7560840" cy="936104"/>
          </a:xfrm>
        </p:spPr>
        <p:txBody>
          <a:bodyPr/>
          <a:lstStyle/>
          <a:p>
            <a:r>
              <a:rPr lang="ru-RU" sz="2400" dirty="0"/>
              <a:t>Корпоративный университет РДШ – уникальное пространство, где учатся вместе взрослые и дети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4ED9A87-7CBA-44E1-8A2A-7C617F198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808" y="2638911"/>
            <a:ext cx="2194750" cy="21703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D1C5D2-0376-4F51-B1FB-9E4915A33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289" y="2657583"/>
            <a:ext cx="2170364" cy="21642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FDA7FB-B672-4F18-A9B4-1322998C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384" y="2648026"/>
            <a:ext cx="2170364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82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380</Words>
  <Application>Microsoft Office PowerPoint</Application>
  <PresentationFormat>Произвольный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Muller Light</vt:lpstr>
      <vt:lpstr>Muller Medium</vt:lpstr>
      <vt:lpstr>Tahoma</vt:lpstr>
      <vt:lpstr>Тема Office</vt:lpstr>
      <vt:lpstr>Корпоративный университет РДШ как пространство непрерывного образования педагогов по воспитанию и развитию школьников</vt:lpstr>
      <vt:lpstr>Корпоративный университет РДШ  как дистанционная образовательная платформа (https://rdsh.education)</vt:lpstr>
      <vt:lpstr>Корпоративный университет РДШ как система подготовки кадров Организации (https://rdsh.education) </vt:lpstr>
      <vt:lpstr>На сайте Корпоративного университета размещены (https://rdsh.education): </vt:lpstr>
      <vt:lpstr>На сайте Корпоративного университета (https://rdsh.education)  </vt:lpstr>
      <vt:lpstr>Корпоративный университет РДШ – уникальное пространство, где учатся вместе взрослые и дети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12</cp:revision>
  <dcterms:created xsi:type="dcterms:W3CDTF">2021-07-29T09:26:48Z</dcterms:created>
  <dcterms:modified xsi:type="dcterms:W3CDTF">2021-08-06T11:41:48Z</dcterms:modified>
</cp:coreProperties>
</file>