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549" r:id="rId3"/>
    <p:sldId id="544" r:id="rId4"/>
    <p:sldId id="545" r:id="rId5"/>
    <p:sldId id="550" r:id="rId6"/>
    <p:sldId id="537" r:id="rId7"/>
    <p:sldId id="538" r:id="rId8"/>
    <p:sldId id="552" r:id="rId9"/>
    <p:sldId id="553" r:id="rId10"/>
    <p:sldId id="556" r:id="rId11"/>
    <p:sldId id="548" r:id="rId12"/>
    <p:sldId id="557" r:id="rId13"/>
    <p:sldId id="543" r:id="rId14"/>
    <p:sldId id="52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4F5A"/>
    <a:srgbClr val="FF594D"/>
    <a:srgbClr val="FF2131"/>
    <a:srgbClr val="385A64"/>
    <a:srgbClr val="26444E"/>
    <a:srgbClr val="1A2E35"/>
    <a:srgbClr val="4B7785"/>
    <a:srgbClr val="9A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81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B52D8-0528-4F81-B732-DD2C7EE76147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1FEFC-80D9-49A4-903C-34E58D19F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1FEFC-80D9-49A4-903C-34E58D19F50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90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1FEFC-80D9-49A4-903C-34E58D19F50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2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1FEFC-80D9-49A4-903C-34E58D19F50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126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1FEFC-80D9-49A4-903C-34E58D19F50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5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1FEFC-80D9-49A4-903C-34E58D19F50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3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1FEFC-80D9-49A4-903C-34E58D19F50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38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1FEFC-80D9-49A4-903C-34E58D19F50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62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1FEFC-80D9-49A4-903C-34E58D19F50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2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1FEFC-80D9-49A4-903C-34E58D19F50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55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1FEFC-80D9-49A4-903C-34E58D19F50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44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1FEFC-80D9-49A4-903C-34E58D19F50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76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1FEFC-80D9-49A4-903C-34E58D19F50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4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1D867-E9B0-4986-AB2C-1D895B8CD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659436-1025-461E-8C32-AC0EE4647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91644A-7D7B-438F-AA3A-ED481F2F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1125-104B-483C-AEBC-4C04FB106A8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48A3D6-E58E-426B-8275-177C4BB0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1A51F9-C162-4F32-BC88-5302770B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64E-A979-41AF-9648-D9D8DF38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6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DC610-545E-43FC-9878-1CEFAA04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263070-FB8E-4168-BFCB-42BA27795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E1C37-88E5-44E6-A0A6-59F0D8B5A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1125-104B-483C-AEBC-4C04FB106A8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893BB-1627-4AC7-A03F-EE87BCC8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64A77-19A8-4256-8AEE-3840FEDA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64E-A979-41AF-9648-D9D8DF38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5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D1B24E-45D1-41EF-98F3-838631C62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BE4FE4-97F2-4591-8013-B56F1B0DE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773DB-C2B8-4147-AA0A-E3DF22C3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1125-104B-483C-AEBC-4C04FB106A8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C7448D-8BDB-4683-9882-806BC9F6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2F4BEC-7C39-4186-964E-DF0BEAB3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64E-A979-41AF-9648-D9D8DF38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1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31C81-BF2A-42F5-9435-1D1197EBC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7DCAE8-8AC3-4892-B79C-54A4FD722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2F8F06-9556-4D11-B3A0-97C005D5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1125-104B-483C-AEBC-4C04FB106A8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0620C-1171-4E8D-9461-3B9A58B08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4E0A6-34A6-46E9-866F-4D992FEA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64E-A979-41AF-9648-D9D8DF38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2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47834-C418-47EB-8EDB-1E6B829D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AAE66A-D154-4FB5-B7F7-5EBB44628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1ACF8-FCB7-4EE6-8B1E-9030B530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1125-104B-483C-AEBC-4C04FB106A8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45B48-3B46-41E8-B288-A1F54D05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4A46D6-3001-4623-9BCB-9476E659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64E-A979-41AF-9648-D9D8DF38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6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2D3EE-AE41-4EF1-8C54-C9C8EFF7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941E0-BEE5-4E3B-ACAC-DD469BDA2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A8BD98-3985-46D5-A2BB-5D3884A41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125F5D-55B9-4C98-9E07-75EE00C3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1125-104B-483C-AEBC-4C04FB106A8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376B35-ED8C-436B-80C4-187B0B85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96CD84-5B49-400B-B599-52929CED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64E-A979-41AF-9648-D9D8DF38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C54CF-59BE-4B5E-90F4-55B0AC8C6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94D271-626F-4A54-B618-577CAB9D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E80C7F-AF35-4CD7-814A-DB92B1D38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3E3BD4-BB29-476C-BB52-8FA766B55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22EDE1-BFE3-4ED6-B7DA-979FC25C5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08D2D0-A708-4A67-A9B0-F349FC4F2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1125-104B-483C-AEBC-4C04FB106A8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879FDB-13D7-4DF6-9762-CF31466D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0B3AE6-FA25-4F6D-9F1E-91294493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64E-A979-41AF-9648-D9D8DF38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0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CCA1-3DA7-40E4-A9AF-C69F07B26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8769DF-65FB-45DB-9D08-90147F62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1125-104B-483C-AEBC-4C04FB106A8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1ACDC5-7063-4086-A0F1-C8D4C8C0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63A4C3-6CC9-4615-AD2E-F67D291A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64E-A979-41AF-9648-D9D8DF38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5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08E535-31D6-44FA-B26A-C952BA1F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1125-104B-483C-AEBC-4C04FB106A8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6FE1EB-B19D-4792-8A10-D251C0CE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2FD716-6FAE-4D95-9B8C-CD57486F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64E-A979-41AF-9648-D9D8DF38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6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C4E92-46AB-424B-91AC-357C51513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ED4575-A93E-454C-BA90-66BEB463D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1BAB95-5316-4B76-9004-BF2FAB8A9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D65930-1161-4963-810B-32FD2390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1125-104B-483C-AEBC-4C04FB106A8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3FE1C6-B219-45C9-B8BC-B917DD75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F5D2EC-44B9-4A8E-9CD5-FCDC8F85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64E-A979-41AF-9648-D9D8DF38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0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1C4D6-192F-49CD-9CA7-4C41A19B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D8262A-EB35-4D04-BAB1-6B1513AD4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DB162B-5B65-4D85-A1DE-75E1304D7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23A193-E450-454C-B5BA-3840AB6B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1125-104B-483C-AEBC-4C04FB106A8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0C4473-EF36-49EB-BF01-A3482D3F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153021-8F72-40CF-B4D5-FDA3ED54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164E-A979-41AF-9648-D9D8DF38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05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03BE6-219F-475D-B494-9E1A2648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8959D3-4F94-49DE-B698-627A440D9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E1ECE3-4865-4F94-996F-CDD79A472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F1125-104B-483C-AEBC-4C04FB106A8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9FF5B-C950-4916-88C8-E21723B07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13C41B-A59B-4C5E-A8B4-206E391CA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9164E-A979-41AF-9648-D9D8DF38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16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fif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7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oditeli.tomedu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15363D-D0D1-4967-9881-22CE94B8B820}"/>
              </a:ext>
            </a:extLst>
          </p:cNvPr>
          <p:cNvSpPr txBox="1"/>
          <p:nvPr/>
        </p:nvSpPr>
        <p:spPr>
          <a:xfrm>
            <a:off x="7050383" y="1609636"/>
            <a:ext cx="48567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4F5A"/>
                </a:solidFill>
                <a:latin typeface="Century Gothic" panose="020B0502020202020204" pitchFamily="34" charset="0"/>
              </a:rPr>
              <a:t>Запись в первый класс</a:t>
            </a:r>
          </a:p>
          <a:p>
            <a:r>
              <a:rPr lang="ru-RU" sz="2800" b="1" dirty="0">
                <a:solidFill>
                  <a:srgbClr val="FF4F5A"/>
                </a:solidFill>
                <a:latin typeface="Century Gothic" panose="020B0502020202020204" pitchFamily="34" charset="0"/>
              </a:rPr>
              <a:t>2024/2025 учебного года</a:t>
            </a:r>
          </a:p>
          <a:p>
            <a:pPr algn="ctr"/>
            <a:endParaRPr lang="ru-RU" sz="2000" b="1" dirty="0">
              <a:solidFill>
                <a:srgbClr val="1A2E35"/>
              </a:solidFill>
              <a:latin typeface="Century Gothic" panose="020B0502020202020204" pitchFamily="34" charset="0"/>
            </a:endParaRPr>
          </a:p>
          <a:p>
            <a:endParaRPr lang="ru-RU" sz="1600" b="1" dirty="0">
              <a:solidFill>
                <a:srgbClr val="1A2E35"/>
              </a:solidFill>
              <a:latin typeface="Century Gothic" panose="020B0502020202020204" pitchFamily="34" charset="0"/>
            </a:endParaRPr>
          </a:p>
          <a:p>
            <a:endParaRPr lang="ru-RU" sz="1600" b="1" dirty="0">
              <a:solidFill>
                <a:srgbClr val="1A2E35"/>
              </a:solidFill>
              <a:latin typeface="Century Gothic" panose="020B0502020202020204" pitchFamily="34" charset="0"/>
            </a:endParaRPr>
          </a:p>
          <a:p>
            <a:endParaRPr lang="ru-RU" sz="1600" b="1" dirty="0">
              <a:solidFill>
                <a:srgbClr val="1A2E35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rgbClr val="1A2E35"/>
                </a:solidFill>
                <a:latin typeface="Century Gothic" panose="020B0502020202020204" pitchFamily="34" charset="0"/>
              </a:rPr>
              <a:t>Замятина Оксана Михайловна,</a:t>
            </a:r>
          </a:p>
          <a:p>
            <a:r>
              <a:rPr lang="ru-RU" sz="1600" b="1" dirty="0">
                <a:solidFill>
                  <a:srgbClr val="1A2E35"/>
                </a:solidFill>
                <a:latin typeface="Century Gothic" panose="020B0502020202020204" pitchFamily="34" charset="0"/>
              </a:rPr>
              <a:t>ректор ТОИПКРО</a:t>
            </a:r>
          </a:p>
        </p:txBody>
      </p:sp>
      <p:pic>
        <p:nvPicPr>
          <p:cNvPr id="9" name="Picture 2" descr="Tomsk Vector Images (41)">
            <a:extLst>
              <a:ext uri="{FF2B5EF4-FFF2-40B4-BE49-F238E27FC236}">
                <a16:creationId xmlns:a16="http://schemas.microsoft.com/office/drawing/2014/main" id="{D2411A85-F22C-4D13-A12D-B132271CF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93" b="90000" l="0" r="1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0" y="1214259"/>
            <a:ext cx="4445660" cy="480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лачко с текстом: прямоугольное 12">
            <a:extLst>
              <a:ext uri="{FF2B5EF4-FFF2-40B4-BE49-F238E27FC236}">
                <a16:creationId xmlns:a16="http://schemas.microsoft.com/office/drawing/2014/main" id="{C481BDF7-4DDF-49E0-8BAB-D71E059E85CD}"/>
              </a:ext>
            </a:extLst>
          </p:cNvPr>
          <p:cNvSpPr/>
          <p:nvPr/>
        </p:nvSpPr>
        <p:spPr>
          <a:xfrm>
            <a:off x="631766" y="667973"/>
            <a:ext cx="1600240" cy="1165590"/>
          </a:xfrm>
          <a:prstGeom prst="wedgeRectCallout">
            <a:avLst>
              <a:gd name="adj1" fmla="val 45184"/>
              <a:gd name="adj2" fmla="val 134693"/>
            </a:avLst>
          </a:prstGeom>
          <a:solidFill>
            <a:schemeClr val="bg1"/>
          </a:solidFill>
          <a:ln w="28575">
            <a:solidFill>
              <a:srgbClr val="FF4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чко с текстом: прямоугольное 15">
            <a:extLst>
              <a:ext uri="{FF2B5EF4-FFF2-40B4-BE49-F238E27FC236}">
                <a16:creationId xmlns:a16="http://schemas.microsoft.com/office/drawing/2014/main" id="{251AC043-9067-4F46-8800-2FA700559F8A}"/>
              </a:ext>
            </a:extLst>
          </p:cNvPr>
          <p:cNvSpPr/>
          <p:nvPr/>
        </p:nvSpPr>
        <p:spPr>
          <a:xfrm>
            <a:off x="851424" y="4961294"/>
            <a:ext cx="2433314" cy="1395118"/>
          </a:xfrm>
          <a:prstGeom prst="wedgeRectCallout">
            <a:avLst>
              <a:gd name="adj1" fmla="val 58898"/>
              <a:gd name="adj2" fmla="val -160728"/>
            </a:avLst>
          </a:prstGeom>
          <a:solidFill>
            <a:schemeClr val="bg1"/>
          </a:solidFill>
          <a:ln w="28575">
            <a:solidFill>
              <a:srgbClr val="FF4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чко с текстом: прямоугольное 17">
            <a:extLst>
              <a:ext uri="{FF2B5EF4-FFF2-40B4-BE49-F238E27FC236}">
                <a16:creationId xmlns:a16="http://schemas.microsoft.com/office/drawing/2014/main" id="{6BB4082D-9368-41FF-AB2B-D2DB848DB019}"/>
              </a:ext>
            </a:extLst>
          </p:cNvPr>
          <p:cNvSpPr/>
          <p:nvPr/>
        </p:nvSpPr>
        <p:spPr>
          <a:xfrm>
            <a:off x="3690851" y="1136829"/>
            <a:ext cx="1600240" cy="1415871"/>
          </a:xfrm>
          <a:prstGeom prst="wedgeRectCallout">
            <a:avLst>
              <a:gd name="adj1" fmla="val -37186"/>
              <a:gd name="adj2" fmla="val 82992"/>
            </a:avLst>
          </a:prstGeom>
          <a:solidFill>
            <a:schemeClr val="bg1"/>
          </a:solidFill>
          <a:ln w="28575">
            <a:solidFill>
              <a:srgbClr val="FF4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223" y="1219022"/>
            <a:ext cx="1251495" cy="1276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29" y="703931"/>
            <a:ext cx="1283880" cy="11117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522" y="5047040"/>
            <a:ext cx="1869907" cy="12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9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72E47-C81A-4699-AB8F-EB6897286798}"/>
              </a:ext>
            </a:extLst>
          </p:cNvPr>
          <p:cNvSpPr txBox="1"/>
          <p:nvPr/>
        </p:nvSpPr>
        <p:spPr>
          <a:xfrm>
            <a:off x="-18634" y="-1345"/>
            <a:ext cx="12210634" cy="430887"/>
          </a:xfrm>
          <a:prstGeom prst="rect">
            <a:avLst/>
          </a:prstGeom>
          <a:solidFill>
            <a:srgbClr val="1A2E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Этапы работы</a:t>
            </a:r>
            <a:endParaRPr lang="ru-RU" sz="36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72E47-C81A-4699-AB8F-EB6897286798}"/>
              </a:ext>
            </a:extLst>
          </p:cNvPr>
          <p:cNvSpPr txBox="1"/>
          <p:nvPr/>
        </p:nvSpPr>
        <p:spPr>
          <a:xfrm>
            <a:off x="-18634" y="-1345"/>
            <a:ext cx="12210634" cy="815608"/>
          </a:xfrm>
          <a:prstGeom prst="rect">
            <a:avLst/>
          </a:prstGeom>
          <a:solidFill>
            <a:srgbClr val="1A2E35"/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6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Способы подачи заявлений</a:t>
            </a:r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B90D1BD1-81CE-4272-9A63-A87E44E4868B}"/>
              </a:ext>
            </a:extLst>
          </p:cNvPr>
          <p:cNvSpPr/>
          <p:nvPr/>
        </p:nvSpPr>
        <p:spPr>
          <a:xfrm>
            <a:off x="3288558" y="6316991"/>
            <a:ext cx="8903441" cy="540000"/>
          </a:xfrm>
          <a:prstGeom prst="rect">
            <a:avLst/>
          </a:prstGeom>
          <a:solidFill>
            <a:srgbClr val="385A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6996153A-9B91-4CE8-8B47-ECFFCE4E3A13}"/>
              </a:ext>
            </a:extLst>
          </p:cNvPr>
          <p:cNvSpPr/>
          <p:nvPr/>
        </p:nvSpPr>
        <p:spPr>
          <a:xfrm>
            <a:off x="2294913" y="6316991"/>
            <a:ext cx="7738087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73B3DF39-3593-4447-AA22-6873DFF3DDCD}"/>
              </a:ext>
            </a:extLst>
          </p:cNvPr>
          <p:cNvSpPr/>
          <p:nvPr/>
        </p:nvSpPr>
        <p:spPr>
          <a:xfrm>
            <a:off x="-18635" y="6316991"/>
            <a:ext cx="7647101" cy="540000"/>
          </a:xfrm>
          <a:prstGeom prst="rect">
            <a:avLst/>
          </a:prstGeom>
          <a:gradFill flip="none" rotWithShape="1">
            <a:gsLst>
              <a:gs pos="0">
                <a:srgbClr val="FF4F5A"/>
              </a:gs>
              <a:gs pos="25000">
                <a:srgbClr val="FF4F5A"/>
              </a:gs>
              <a:gs pos="74000">
                <a:srgbClr val="9A000B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E6FE133-5A5C-4D1F-A539-75AD59D3835A}"/>
              </a:ext>
            </a:extLst>
          </p:cNvPr>
          <p:cNvGrpSpPr/>
          <p:nvPr/>
        </p:nvGrpSpPr>
        <p:grpSpPr>
          <a:xfrm>
            <a:off x="840580" y="1222386"/>
            <a:ext cx="2180054" cy="3592714"/>
            <a:chOff x="641967" y="2166257"/>
            <a:chExt cx="2596533" cy="3382689"/>
          </a:xfrm>
        </p:grpSpPr>
        <p:sp>
          <p:nvSpPr>
            <p:cNvPr id="30" name="Прямоугольник: скругленные углы 8">
              <a:extLst>
                <a:ext uri="{FF2B5EF4-FFF2-40B4-BE49-F238E27FC236}">
                  <a16:creationId xmlns:a16="http://schemas.microsoft.com/office/drawing/2014/main" id="{F61BE603-C865-4CC1-856B-09A873E88A69}"/>
                </a:ext>
              </a:extLst>
            </p:cNvPr>
            <p:cNvSpPr/>
            <p:nvPr/>
          </p:nvSpPr>
          <p:spPr>
            <a:xfrm>
              <a:off x="641967" y="2166257"/>
              <a:ext cx="2596533" cy="1722351"/>
            </a:xfrm>
            <a:prstGeom prst="roundRect">
              <a:avLst/>
            </a:prstGeom>
            <a:noFill/>
            <a:ln w="76200">
              <a:solidFill>
                <a:srgbClr val="1A2E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7703D889-A515-4CBC-AB25-3F14B4CD3FA0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>
              <a:off x="1940234" y="3888608"/>
              <a:ext cx="0" cy="1660338"/>
            </a:xfrm>
            <a:prstGeom prst="line">
              <a:avLst/>
            </a:prstGeom>
            <a:noFill/>
            <a:ln w="76200">
              <a:solidFill>
                <a:srgbClr val="1A2E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507A0FD-60C7-41C7-B470-A761FFF6EFF9}"/>
              </a:ext>
            </a:extLst>
          </p:cNvPr>
          <p:cNvSpPr txBox="1"/>
          <p:nvPr/>
        </p:nvSpPr>
        <p:spPr>
          <a:xfrm>
            <a:off x="727315" y="4815100"/>
            <a:ext cx="22933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56026">
              <a:defRPr/>
            </a:pPr>
            <a:r>
              <a:rPr lang="ru-RU" sz="1400" b="1" dirty="0">
                <a:solidFill>
                  <a:srgbClr val="FF5050"/>
                </a:solidFill>
                <a:latin typeface="Century Gothic" panose="020B0502020202020204" pitchFamily="34" charset="0"/>
              </a:rPr>
              <a:t>В электронной форме </a:t>
            </a:r>
          </a:p>
          <a:p>
            <a:pPr algn="ctr" defTabSz="756026">
              <a:defRPr/>
            </a:pPr>
            <a:r>
              <a:rPr lang="ru-RU" sz="1400" b="1" dirty="0">
                <a:solidFill>
                  <a:srgbClr val="FF5050"/>
                </a:solidFill>
                <a:latin typeface="Century Gothic" panose="020B0502020202020204" pitchFamily="34" charset="0"/>
              </a:rPr>
              <a:t>посредством ЕПГУ</a:t>
            </a:r>
          </a:p>
        </p:txBody>
      </p:sp>
      <p:pic>
        <p:nvPicPr>
          <p:cNvPr id="34" name="Picture 2" descr="Бесплатное векторное изображение Иллюстрация концепции стажировки">
            <a:extLst>
              <a:ext uri="{FF2B5EF4-FFF2-40B4-BE49-F238E27FC236}">
                <a16:creationId xmlns:a16="http://schemas.microsoft.com/office/drawing/2014/main" id="{5F837412-3A19-4911-9935-526DA7AC8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94" y="1401166"/>
            <a:ext cx="1840330" cy="15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: скругленные углы 49">
            <a:extLst>
              <a:ext uri="{FF2B5EF4-FFF2-40B4-BE49-F238E27FC236}">
                <a16:creationId xmlns:a16="http://schemas.microsoft.com/office/drawing/2014/main" id="{33286C63-57E1-4713-B617-B1D91DEE34CB}"/>
              </a:ext>
            </a:extLst>
          </p:cNvPr>
          <p:cNvSpPr/>
          <p:nvPr/>
        </p:nvSpPr>
        <p:spPr>
          <a:xfrm flipV="1">
            <a:off x="927183" y="1451710"/>
            <a:ext cx="2006847" cy="1370639"/>
          </a:xfrm>
          <a:prstGeom prst="roundRect">
            <a:avLst/>
          </a:prstGeom>
          <a:noFill/>
          <a:ln>
            <a:solidFill>
              <a:srgbClr val="385A6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DCCA27C-F6F5-4240-A06F-83A346D1E96E}"/>
              </a:ext>
            </a:extLst>
          </p:cNvPr>
          <p:cNvGrpSpPr/>
          <p:nvPr/>
        </p:nvGrpSpPr>
        <p:grpSpPr>
          <a:xfrm flipV="1">
            <a:off x="3513461" y="2487812"/>
            <a:ext cx="2230957" cy="3236287"/>
            <a:chOff x="641967" y="2166257"/>
            <a:chExt cx="2596533" cy="3236287"/>
          </a:xfrm>
        </p:grpSpPr>
        <p:sp>
          <p:nvSpPr>
            <p:cNvPr id="43" name="Прямоугольник: скругленные углы 26">
              <a:extLst>
                <a:ext uri="{FF2B5EF4-FFF2-40B4-BE49-F238E27FC236}">
                  <a16:creationId xmlns:a16="http://schemas.microsoft.com/office/drawing/2014/main" id="{F26DC91F-BEF3-4C56-9323-C8456CF7A51D}"/>
                </a:ext>
              </a:extLst>
            </p:cNvPr>
            <p:cNvSpPr/>
            <p:nvPr/>
          </p:nvSpPr>
          <p:spPr>
            <a:xfrm>
              <a:off x="641967" y="2166257"/>
              <a:ext cx="2596533" cy="1722351"/>
            </a:xfrm>
            <a:prstGeom prst="roundRect">
              <a:avLst/>
            </a:prstGeom>
            <a:noFill/>
            <a:ln w="76200">
              <a:solidFill>
                <a:srgbClr val="1A2E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791E830F-1FAD-4677-A62B-26DD7D47DCA8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>
              <a:off x="1940234" y="3888608"/>
              <a:ext cx="9289" cy="1513936"/>
            </a:xfrm>
            <a:prstGeom prst="line">
              <a:avLst/>
            </a:prstGeom>
            <a:noFill/>
            <a:ln w="76200">
              <a:solidFill>
                <a:srgbClr val="1A2E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6AF1743-8302-486D-A341-B803AEA6C784}"/>
              </a:ext>
            </a:extLst>
          </p:cNvPr>
          <p:cNvGrpSpPr/>
          <p:nvPr/>
        </p:nvGrpSpPr>
        <p:grpSpPr>
          <a:xfrm>
            <a:off x="6173289" y="1207297"/>
            <a:ext cx="2180054" cy="3573377"/>
            <a:chOff x="641967" y="2166257"/>
            <a:chExt cx="2596533" cy="3364483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1B2A3666-B46D-462D-80F8-E5234326167D}"/>
                </a:ext>
              </a:extLst>
            </p:cNvPr>
            <p:cNvGrpSpPr/>
            <p:nvPr/>
          </p:nvGrpSpPr>
          <p:grpSpPr>
            <a:xfrm>
              <a:off x="641967" y="2166257"/>
              <a:ext cx="2596533" cy="1722351"/>
              <a:chOff x="641967" y="2166257"/>
              <a:chExt cx="4743321" cy="1883519"/>
            </a:xfrm>
          </p:grpSpPr>
          <p:sp>
            <p:nvSpPr>
              <p:cNvPr id="48" name="Прямоугольник: скругленные углы 34">
                <a:extLst>
                  <a:ext uri="{FF2B5EF4-FFF2-40B4-BE49-F238E27FC236}">
                    <a16:creationId xmlns:a16="http://schemas.microsoft.com/office/drawing/2014/main" id="{2F399232-E88C-40BB-AB7B-9DC8D5C3083D}"/>
                  </a:ext>
                </a:extLst>
              </p:cNvPr>
              <p:cNvSpPr/>
              <p:nvPr/>
            </p:nvSpPr>
            <p:spPr>
              <a:xfrm>
                <a:off x="641967" y="2166257"/>
                <a:ext cx="4743321" cy="1883519"/>
              </a:xfrm>
              <a:prstGeom prst="roundRect">
                <a:avLst/>
              </a:prstGeom>
              <a:noFill/>
              <a:ln w="76200">
                <a:solidFill>
                  <a:srgbClr val="1A2E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: скругленные углы 35">
                <a:extLst>
                  <a:ext uri="{FF2B5EF4-FFF2-40B4-BE49-F238E27FC236}">
                    <a16:creationId xmlns:a16="http://schemas.microsoft.com/office/drawing/2014/main" id="{2D2C4E3C-5027-40EE-9E0B-AF6889931BCE}"/>
                  </a:ext>
                </a:extLst>
              </p:cNvPr>
              <p:cNvSpPr/>
              <p:nvPr/>
            </p:nvSpPr>
            <p:spPr>
              <a:xfrm>
                <a:off x="857453" y="2350337"/>
                <a:ext cx="4266832" cy="1498896"/>
              </a:xfrm>
              <a:prstGeom prst="roundRect">
                <a:avLst/>
              </a:prstGeom>
              <a:noFill/>
              <a:ln>
                <a:solidFill>
                  <a:srgbClr val="385A64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C40B770C-3818-4450-B3FD-BF6997B71CE1}"/>
                </a:ext>
              </a:extLst>
            </p:cNvPr>
            <p:cNvCxnSpPr>
              <a:stCxn id="48" idx="2"/>
            </p:cNvCxnSpPr>
            <p:nvPr/>
          </p:nvCxnSpPr>
          <p:spPr>
            <a:xfrm>
              <a:off x="1940234" y="3888608"/>
              <a:ext cx="0" cy="1642132"/>
            </a:xfrm>
            <a:prstGeom prst="line">
              <a:avLst/>
            </a:prstGeom>
            <a:noFill/>
            <a:ln w="76200">
              <a:solidFill>
                <a:srgbClr val="1A2E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DCCA27C-F6F5-4240-A06F-83A346D1E96E}"/>
              </a:ext>
            </a:extLst>
          </p:cNvPr>
          <p:cNvGrpSpPr/>
          <p:nvPr/>
        </p:nvGrpSpPr>
        <p:grpSpPr>
          <a:xfrm flipV="1">
            <a:off x="8871620" y="2306006"/>
            <a:ext cx="2230957" cy="3391716"/>
            <a:chOff x="641967" y="2166257"/>
            <a:chExt cx="2596533" cy="3391716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A474D130-6CBF-4021-890C-5317CE0F753D}"/>
                </a:ext>
              </a:extLst>
            </p:cNvPr>
            <p:cNvGrpSpPr/>
            <p:nvPr/>
          </p:nvGrpSpPr>
          <p:grpSpPr>
            <a:xfrm>
              <a:off x="641967" y="2166257"/>
              <a:ext cx="2596533" cy="1722351"/>
              <a:chOff x="641967" y="2166257"/>
              <a:chExt cx="4743321" cy="1883519"/>
            </a:xfrm>
          </p:grpSpPr>
          <p:sp>
            <p:nvSpPr>
              <p:cNvPr id="53" name="Прямоугольник: скругленные углы 26">
                <a:extLst>
                  <a:ext uri="{FF2B5EF4-FFF2-40B4-BE49-F238E27FC236}">
                    <a16:creationId xmlns:a16="http://schemas.microsoft.com/office/drawing/2014/main" id="{F26DC91F-BEF3-4C56-9323-C8456CF7A51D}"/>
                  </a:ext>
                </a:extLst>
              </p:cNvPr>
              <p:cNvSpPr/>
              <p:nvPr/>
            </p:nvSpPr>
            <p:spPr>
              <a:xfrm>
                <a:off x="641967" y="2166257"/>
                <a:ext cx="4743321" cy="1883519"/>
              </a:xfrm>
              <a:prstGeom prst="roundRect">
                <a:avLst/>
              </a:prstGeom>
              <a:noFill/>
              <a:ln w="76200">
                <a:solidFill>
                  <a:srgbClr val="1A2E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: скругленные углы 27">
                <a:extLst>
                  <a:ext uri="{FF2B5EF4-FFF2-40B4-BE49-F238E27FC236}">
                    <a16:creationId xmlns:a16="http://schemas.microsoft.com/office/drawing/2014/main" id="{0917AB2F-3177-4CA6-9E30-73D5A0ECA424}"/>
                  </a:ext>
                </a:extLst>
              </p:cNvPr>
              <p:cNvSpPr/>
              <p:nvPr/>
            </p:nvSpPr>
            <p:spPr>
              <a:xfrm>
                <a:off x="857453" y="2350337"/>
                <a:ext cx="4266832" cy="1498896"/>
              </a:xfrm>
              <a:prstGeom prst="roundRect">
                <a:avLst/>
              </a:prstGeom>
              <a:noFill/>
              <a:ln>
                <a:solidFill>
                  <a:srgbClr val="385A64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791E830F-1FAD-4677-A62B-26DD7D47DCA8}"/>
                </a:ext>
              </a:extLst>
            </p:cNvPr>
            <p:cNvCxnSpPr>
              <a:cxnSpLocks/>
              <a:stCxn id="53" idx="2"/>
            </p:cNvCxnSpPr>
            <p:nvPr/>
          </p:nvCxnSpPr>
          <p:spPr>
            <a:xfrm flipH="1">
              <a:off x="1940233" y="3888608"/>
              <a:ext cx="1" cy="1669365"/>
            </a:xfrm>
            <a:prstGeom prst="line">
              <a:avLst/>
            </a:prstGeom>
            <a:noFill/>
            <a:ln w="76200">
              <a:solidFill>
                <a:srgbClr val="1A2E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4507A0FD-60C7-41C7-B470-A761FFF6EFF9}"/>
              </a:ext>
            </a:extLst>
          </p:cNvPr>
          <p:cNvSpPr txBox="1"/>
          <p:nvPr/>
        </p:nvSpPr>
        <p:spPr>
          <a:xfrm>
            <a:off x="3237525" y="1044965"/>
            <a:ext cx="277715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56026">
              <a:defRPr/>
            </a:pPr>
            <a:r>
              <a:rPr lang="ru-RU" sz="1400" b="1" dirty="0">
                <a:solidFill>
                  <a:srgbClr val="FF5050"/>
                </a:solidFill>
                <a:latin typeface="Century Gothic" panose="020B0502020202020204" pitchFamily="34" charset="0"/>
              </a:rPr>
              <a:t>С использованием сервисов региональных государственных информационных систем субъектов РФ, интегрированных с ЕПГУ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07A0FD-60C7-41C7-B470-A761FFF6EFF9}"/>
              </a:ext>
            </a:extLst>
          </p:cNvPr>
          <p:cNvSpPr txBox="1"/>
          <p:nvPr/>
        </p:nvSpPr>
        <p:spPr>
          <a:xfrm>
            <a:off x="5688242" y="4741169"/>
            <a:ext cx="327805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56026">
              <a:defRPr/>
            </a:pPr>
            <a:r>
              <a:rPr lang="ru-RU" sz="1400" b="1" dirty="0">
                <a:solidFill>
                  <a:srgbClr val="FF5050"/>
                </a:solidFill>
                <a:latin typeface="Century Gothic" panose="020B0502020202020204" pitchFamily="34" charset="0"/>
              </a:rPr>
              <a:t>Через операторов почтовой связи заказным письмом с уведомлением о вручении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07A0FD-60C7-41C7-B470-A761FFF6EFF9}"/>
              </a:ext>
            </a:extLst>
          </p:cNvPr>
          <p:cNvSpPr txBox="1"/>
          <p:nvPr/>
        </p:nvSpPr>
        <p:spPr>
          <a:xfrm>
            <a:off x="8713566" y="1411914"/>
            <a:ext cx="238901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56026">
              <a:defRPr/>
            </a:pPr>
            <a:r>
              <a:rPr lang="ru-RU" sz="1400" b="1" dirty="0">
                <a:solidFill>
                  <a:srgbClr val="FF5050"/>
                </a:solidFill>
                <a:latin typeface="Century Gothic" panose="020B0502020202020204" pitchFamily="34" charset="0"/>
              </a:rPr>
              <a:t>Лично в общеобразовательную организацию</a:t>
            </a:r>
          </a:p>
        </p:txBody>
      </p:sp>
      <p:pic>
        <p:nvPicPr>
          <p:cNvPr id="58" name="Picture 8" descr="Бесплатное векторное изображение Иллюстрация концепции ">
            <a:extLst>
              <a:ext uri="{FF2B5EF4-FFF2-40B4-BE49-F238E27FC236}">
                <a16:creationId xmlns:a16="http://schemas.microsoft.com/office/drawing/2014/main" id="{DAEAA58A-360D-4F70-A11F-6A9261BBE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53" y="4177603"/>
            <a:ext cx="1573822" cy="137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: скругленные углы 49">
            <a:extLst>
              <a:ext uri="{FF2B5EF4-FFF2-40B4-BE49-F238E27FC236}">
                <a16:creationId xmlns:a16="http://schemas.microsoft.com/office/drawing/2014/main" id="{33286C63-57E1-4713-B617-B1D91DEE34CB}"/>
              </a:ext>
            </a:extLst>
          </p:cNvPr>
          <p:cNvSpPr/>
          <p:nvPr/>
        </p:nvSpPr>
        <p:spPr>
          <a:xfrm flipV="1">
            <a:off x="3620015" y="4186033"/>
            <a:ext cx="2006847" cy="1370639"/>
          </a:xfrm>
          <a:prstGeom prst="roundRect">
            <a:avLst/>
          </a:prstGeom>
          <a:noFill/>
          <a:ln>
            <a:solidFill>
              <a:srgbClr val="385A6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367" y="4410731"/>
            <a:ext cx="1773266" cy="1086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339" y="1532553"/>
            <a:ext cx="1819831" cy="12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9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B4E7E7D-723C-4E23-9394-1CBCFD9975A6}"/>
              </a:ext>
            </a:extLst>
          </p:cNvPr>
          <p:cNvSpPr/>
          <p:nvPr/>
        </p:nvSpPr>
        <p:spPr>
          <a:xfrm>
            <a:off x="2894205" y="963529"/>
            <a:ext cx="5817325" cy="609645"/>
          </a:xfrm>
          <a:prstGeom prst="rect">
            <a:avLst/>
          </a:prstGeom>
          <a:solidFill>
            <a:srgbClr val="FF4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>
              <a:defRPr/>
            </a:pPr>
            <a:r>
              <a:rPr lang="ru-RU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Виды льгот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D35C202-6158-4ECB-B472-09CE9402FCD3}"/>
              </a:ext>
            </a:extLst>
          </p:cNvPr>
          <p:cNvSpPr/>
          <p:nvPr/>
        </p:nvSpPr>
        <p:spPr>
          <a:xfrm>
            <a:off x="6319243" y="1734905"/>
            <a:ext cx="5532788" cy="1110654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/>
            <a:endParaRPr lang="ru-RU" sz="1158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D3975A6-502E-4748-8552-3E0096D81B16}"/>
              </a:ext>
            </a:extLst>
          </p:cNvPr>
          <p:cNvSpPr/>
          <p:nvPr/>
        </p:nvSpPr>
        <p:spPr>
          <a:xfrm>
            <a:off x="365617" y="1753320"/>
            <a:ext cx="5682416" cy="1092238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/>
            <a:endParaRPr lang="ru-RU" sz="1158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EA3BE8D-5286-4D02-842D-F75C174E84F3}"/>
              </a:ext>
            </a:extLst>
          </p:cNvPr>
          <p:cNvSpPr/>
          <p:nvPr/>
        </p:nvSpPr>
        <p:spPr>
          <a:xfrm>
            <a:off x="2400298" y="3444637"/>
            <a:ext cx="7508631" cy="1010335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/>
            <a:endParaRPr lang="ru-RU" sz="1158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3FE00D-F1B8-4819-96B2-5E34894A4221}"/>
              </a:ext>
            </a:extLst>
          </p:cNvPr>
          <p:cNvSpPr txBox="1"/>
          <p:nvPr/>
        </p:nvSpPr>
        <p:spPr>
          <a:xfrm>
            <a:off x="2400298" y="3444636"/>
            <a:ext cx="383204" cy="270523"/>
          </a:xfrm>
          <a:prstGeom prst="rect">
            <a:avLst/>
          </a:prstGeom>
          <a:solidFill>
            <a:srgbClr val="FF4F5A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756026">
              <a:defRPr/>
            </a:pPr>
            <a:r>
              <a:rPr lang="ru-RU" sz="1158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3CC90F-9BE7-4B28-B586-644A16409C7B}"/>
              </a:ext>
            </a:extLst>
          </p:cNvPr>
          <p:cNvSpPr txBox="1"/>
          <p:nvPr/>
        </p:nvSpPr>
        <p:spPr>
          <a:xfrm>
            <a:off x="6319243" y="1751152"/>
            <a:ext cx="339712" cy="270523"/>
          </a:xfrm>
          <a:prstGeom prst="rect">
            <a:avLst/>
          </a:prstGeom>
          <a:solidFill>
            <a:srgbClr val="FF4F5A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756026">
              <a:defRPr/>
            </a:pPr>
            <a:r>
              <a:rPr lang="ru-RU" sz="1158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7EA176-95CF-49D2-99A9-9DF4A527F1F5}"/>
              </a:ext>
            </a:extLst>
          </p:cNvPr>
          <p:cNvSpPr txBox="1"/>
          <p:nvPr/>
        </p:nvSpPr>
        <p:spPr>
          <a:xfrm>
            <a:off x="365616" y="1751153"/>
            <a:ext cx="383204" cy="270523"/>
          </a:xfrm>
          <a:prstGeom prst="rect">
            <a:avLst/>
          </a:prstGeom>
          <a:solidFill>
            <a:srgbClr val="FF4F5A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756026">
              <a:defRPr/>
            </a:pPr>
            <a:r>
              <a:rPr lang="ru-RU" sz="1158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07A0FD-60C7-41C7-B470-A761FFF6EFF9}"/>
              </a:ext>
            </a:extLst>
          </p:cNvPr>
          <p:cNvSpPr txBox="1"/>
          <p:nvPr/>
        </p:nvSpPr>
        <p:spPr>
          <a:xfrm>
            <a:off x="841630" y="1745727"/>
            <a:ext cx="513714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756026">
              <a:defRPr/>
            </a:pPr>
            <a:r>
              <a:rPr lang="ru-RU" sz="14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Внеочередная льгота </a:t>
            </a:r>
            <a:r>
              <a:rPr lang="ru-RU" sz="1400" dirty="0">
                <a:solidFill>
                  <a:srgbClr val="3F425A"/>
                </a:solidFill>
                <a:latin typeface="Century Gothic" panose="020B0502020202020204" pitchFamily="34" charset="0"/>
              </a:rPr>
              <a:t>(дети военнослужащих и дети граждан, пребывавших в добровольческих формированиях, погибших при (после) выполнении (я) задач СВО) - </a:t>
            </a:r>
            <a:r>
              <a:rPr lang="ru-RU" sz="14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льгота действительна только для зачисления по месту жительства ребенка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BE4AE1-18D8-4C18-9276-89E3FFCB8173}"/>
              </a:ext>
            </a:extLst>
          </p:cNvPr>
          <p:cNvSpPr txBox="1"/>
          <p:nvPr/>
        </p:nvSpPr>
        <p:spPr>
          <a:xfrm>
            <a:off x="2891011" y="3601549"/>
            <a:ext cx="685646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 defTabSz="756026">
              <a:defRPr/>
            </a:pPr>
            <a:r>
              <a:rPr lang="ru-RU" sz="13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Первоочередное право </a:t>
            </a:r>
            <a:r>
              <a:rPr lang="ru-RU" sz="1300" dirty="0">
                <a:solidFill>
                  <a:srgbClr val="3F425A"/>
                </a:solidFill>
                <a:latin typeface="Century Gothic" panose="020B0502020202020204" pitchFamily="34" charset="0"/>
              </a:rPr>
              <a:t>(дети военнослужащих, полиции, органов внутренних дел, ФСИН, ФССП, ФТС, противопожарной службы) -</a:t>
            </a:r>
            <a:r>
              <a:rPr lang="ru-RU" sz="13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 льгота действительна только для зачисления по месту жительства ребенка</a:t>
            </a:r>
          </a:p>
        </p:txBody>
      </p:sp>
      <p:sp>
        <p:nvSpPr>
          <p:cNvPr id="46" name="Стрелка вниз 38">
            <a:extLst>
              <a:ext uri="{FF2B5EF4-FFF2-40B4-BE49-F238E27FC236}">
                <a16:creationId xmlns:a16="http://schemas.microsoft.com/office/drawing/2014/main" id="{5A915FE0-A6ED-46DE-8CA1-7467CCC1DC8D}"/>
              </a:ext>
            </a:extLst>
          </p:cNvPr>
          <p:cNvSpPr/>
          <p:nvPr/>
        </p:nvSpPr>
        <p:spPr>
          <a:xfrm>
            <a:off x="5932107" y="4464383"/>
            <a:ext cx="463697" cy="645928"/>
          </a:xfrm>
          <a:prstGeom prst="downArrow">
            <a:avLst/>
          </a:prstGeom>
          <a:solidFill>
            <a:srgbClr val="FF4F5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>
              <a:defRPr/>
            </a:pPr>
            <a:endParaRPr lang="ru-RU" sz="1158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Стрелка вниз 39">
            <a:extLst>
              <a:ext uri="{FF2B5EF4-FFF2-40B4-BE49-F238E27FC236}">
                <a16:creationId xmlns:a16="http://schemas.microsoft.com/office/drawing/2014/main" id="{256EE241-44B9-4BA0-A031-5648CA7A326B}"/>
              </a:ext>
            </a:extLst>
          </p:cNvPr>
          <p:cNvSpPr/>
          <p:nvPr/>
        </p:nvSpPr>
        <p:spPr>
          <a:xfrm>
            <a:off x="2998928" y="2848709"/>
            <a:ext cx="463697" cy="578437"/>
          </a:xfrm>
          <a:prstGeom prst="downArrow">
            <a:avLst/>
          </a:prstGeom>
          <a:solidFill>
            <a:srgbClr val="FF4F5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/>
            <a:endParaRPr lang="ru-RU" sz="1158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Стрелка вниз 40">
            <a:extLst>
              <a:ext uri="{FF2B5EF4-FFF2-40B4-BE49-F238E27FC236}">
                <a16:creationId xmlns:a16="http://schemas.microsoft.com/office/drawing/2014/main" id="{4532E07D-90A6-4825-953C-D87B2384A88A}"/>
              </a:ext>
            </a:extLst>
          </p:cNvPr>
          <p:cNvSpPr/>
          <p:nvPr/>
        </p:nvSpPr>
        <p:spPr>
          <a:xfrm>
            <a:off x="8389898" y="2845558"/>
            <a:ext cx="463697" cy="581588"/>
          </a:xfrm>
          <a:prstGeom prst="downArrow">
            <a:avLst/>
          </a:prstGeom>
          <a:solidFill>
            <a:srgbClr val="FF4F5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/>
            <a:endParaRPr lang="ru-RU" sz="1158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3FE00D-F1B8-4819-96B2-5E34894A4221}"/>
              </a:ext>
            </a:extLst>
          </p:cNvPr>
          <p:cNvSpPr txBox="1"/>
          <p:nvPr/>
        </p:nvSpPr>
        <p:spPr>
          <a:xfrm>
            <a:off x="2409639" y="5127863"/>
            <a:ext cx="383204" cy="270523"/>
          </a:xfrm>
          <a:prstGeom prst="rect">
            <a:avLst/>
          </a:prstGeom>
          <a:solidFill>
            <a:srgbClr val="FF4F5A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756026">
              <a:defRPr/>
            </a:pPr>
            <a:r>
              <a:rPr lang="ru-RU" sz="1158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BE4AE1-18D8-4C18-9276-89E3FFCB8173}"/>
              </a:ext>
            </a:extLst>
          </p:cNvPr>
          <p:cNvSpPr txBox="1"/>
          <p:nvPr/>
        </p:nvSpPr>
        <p:spPr>
          <a:xfrm>
            <a:off x="6767546" y="1797984"/>
            <a:ext cx="501414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756026">
              <a:defRPr/>
            </a:pPr>
            <a:r>
              <a:rPr lang="ru-RU" sz="14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Внеочередная льгота </a:t>
            </a:r>
            <a:r>
              <a:rPr lang="ru-RU" sz="1400" dirty="0">
                <a:solidFill>
                  <a:srgbClr val="3F425A"/>
                </a:solidFill>
                <a:latin typeface="Century Gothic" panose="020B0502020202020204" pitchFamily="34" charset="0"/>
              </a:rPr>
              <a:t>(дети судей, прокуроров, сотрудников СК) – </a:t>
            </a:r>
            <a:r>
              <a:rPr lang="ru-RU" sz="14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льгота действительна только для зачисления в школы-интернаты независимо от места регистрации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EA3BE8D-5286-4D02-842D-F75C174E84F3}"/>
              </a:ext>
            </a:extLst>
          </p:cNvPr>
          <p:cNvSpPr/>
          <p:nvPr/>
        </p:nvSpPr>
        <p:spPr>
          <a:xfrm>
            <a:off x="2409639" y="5119722"/>
            <a:ext cx="7508631" cy="828403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/>
            <a:endParaRPr lang="ru-RU" sz="1158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1011" y="5292786"/>
            <a:ext cx="6759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6026">
              <a:defRPr/>
            </a:pPr>
            <a:r>
              <a:rPr lang="ru-RU" sz="13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Преимущественное право </a:t>
            </a:r>
            <a:r>
              <a:rPr lang="ru-RU" sz="1300" dirty="0">
                <a:solidFill>
                  <a:srgbClr val="3F425A"/>
                </a:solidFill>
                <a:latin typeface="Century Gothic" panose="020B0502020202020204" pitchFamily="34" charset="0"/>
              </a:rPr>
              <a:t>(наличие старшего ребенка в семье) </a:t>
            </a:r>
            <a:r>
              <a:rPr lang="ru-RU" sz="13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– запись в любую школу, независимо от места регистрации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lt1"/>
              </a:solidFill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90D1BD1-81CE-4272-9A63-A87E44E4868B}"/>
              </a:ext>
            </a:extLst>
          </p:cNvPr>
          <p:cNvSpPr/>
          <p:nvPr/>
        </p:nvSpPr>
        <p:spPr>
          <a:xfrm>
            <a:off x="3288558" y="6316991"/>
            <a:ext cx="8903441" cy="540000"/>
          </a:xfrm>
          <a:prstGeom prst="rect">
            <a:avLst/>
          </a:prstGeom>
          <a:solidFill>
            <a:srgbClr val="385A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6996153A-9B91-4CE8-8B47-ECFFCE4E3A13}"/>
              </a:ext>
            </a:extLst>
          </p:cNvPr>
          <p:cNvSpPr/>
          <p:nvPr/>
        </p:nvSpPr>
        <p:spPr>
          <a:xfrm>
            <a:off x="2294913" y="6316991"/>
            <a:ext cx="7738087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73B3DF39-3593-4447-AA22-6873DFF3DDCD}"/>
              </a:ext>
            </a:extLst>
          </p:cNvPr>
          <p:cNvSpPr/>
          <p:nvPr/>
        </p:nvSpPr>
        <p:spPr>
          <a:xfrm>
            <a:off x="-18635" y="6316991"/>
            <a:ext cx="7647101" cy="540000"/>
          </a:xfrm>
          <a:prstGeom prst="rect">
            <a:avLst/>
          </a:prstGeom>
          <a:gradFill flip="none" rotWithShape="1">
            <a:gsLst>
              <a:gs pos="0">
                <a:srgbClr val="FF4F5A"/>
              </a:gs>
              <a:gs pos="25000">
                <a:srgbClr val="FF4F5A"/>
              </a:gs>
              <a:gs pos="74000">
                <a:srgbClr val="9A000B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A72E47-C81A-4699-AB8F-EB6897286798}"/>
              </a:ext>
            </a:extLst>
          </p:cNvPr>
          <p:cNvSpPr txBox="1"/>
          <p:nvPr/>
        </p:nvSpPr>
        <p:spPr>
          <a:xfrm>
            <a:off x="-18634" y="-1345"/>
            <a:ext cx="12210634" cy="815608"/>
          </a:xfrm>
          <a:prstGeom prst="rect">
            <a:avLst/>
          </a:prstGeom>
          <a:solidFill>
            <a:srgbClr val="1A2E35"/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6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Уровни учета привилегий</a:t>
            </a:r>
          </a:p>
        </p:txBody>
      </p:sp>
    </p:spTree>
    <p:extLst>
      <p:ext uri="{BB962C8B-B14F-4D97-AF65-F5344CB8AC3E}">
        <p14:creationId xmlns:p14="http://schemas.microsoft.com/office/powerpoint/2010/main" val="177696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>
            <a:extLst>
              <a:ext uri="{FF2B5EF4-FFF2-40B4-BE49-F238E27FC236}">
                <a16:creationId xmlns:a16="http://schemas.microsoft.com/office/drawing/2014/main" id="{871E498F-872A-42B7-AC04-9FF1725E4B92}"/>
              </a:ext>
            </a:extLst>
          </p:cNvPr>
          <p:cNvSpPr/>
          <p:nvPr/>
        </p:nvSpPr>
        <p:spPr>
          <a:xfrm>
            <a:off x="4282204" y="6316991"/>
            <a:ext cx="7909796" cy="540000"/>
          </a:xfrm>
          <a:prstGeom prst="rect">
            <a:avLst/>
          </a:prstGeom>
          <a:solidFill>
            <a:srgbClr val="1A2E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B90D1BD1-81CE-4272-9A63-A87E44E4868B}"/>
              </a:ext>
            </a:extLst>
          </p:cNvPr>
          <p:cNvSpPr/>
          <p:nvPr/>
        </p:nvSpPr>
        <p:spPr>
          <a:xfrm>
            <a:off x="3288558" y="6316991"/>
            <a:ext cx="8903441" cy="540000"/>
          </a:xfrm>
          <a:prstGeom prst="rect">
            <a:avLst/>
          </a:prstGeom>
          <a:solidFill>
            <a:srgbClr val="385A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6996153A-9B91-4CE8-8B47-ECFFCE4E3A13}"/>
              </a:ext>
            </a:extLst>
          </p:cNvPr>
          <p:cNvSpPr/>
          <p:nvPr/>
        </p:nvSpPr>
        <p:spPr>
          <a:xfrm>
            <a:off x="2294913" y="6316991"/>
            <a:ext cx="7738087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73B3DF39-3593-4447-AA22-6873DFF3DDCD}"/>
              </a:ext>
            </a:extLst>
          </p:cNvPr>
          <p:cNvSpPr/>
          <p:nvPr/>
        </p:nvSpPr>
        <p:spPr>
          <a:xfrm>
            <a:off x="-18635" y="6316991"/>
            <a:ext cx="7647101" cy="540000"/>
          </a:xfrm>
          <a:prstGeom prst="rect">
            <a:avLst/>
          </a:prstGeom>
          <a:gradFill flip="none" rotWithShape="1">
            <a:gsLst>
              <a:gs pos="0">
                <a:srgbClr val="FF4F5A"/>
              </a:gs>
              <a:gs pos="25000">
                <a:srgbClr val="FF4F5A"/>
              </a:gs>
              <a:gs pos="74000">
                <a:srgbClr val="9A000B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A72E47-C81A-4699-AB8F-EB6897286798}"/>
              </a:ext>
            </a:extLst>
          </p:cNvPr>
          <p:cNvSpPr txBox="1"/>
          <p:nvPr/>
        </p:nvSpPr>
        <p:spPr>
          <a:xfrm>
            <a:off x="0" y="-3005"/>
            <a:ext cx="12210634" cy="815608"/>
          </a:xfrm>
          <a:prstGeom prst="rect">
            <a:avLst/>
          </a:prstGeom>
          <a:solidFill>
            <a:srgbClr val="1A2E35"/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6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(3) Завершение приемной кампании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D3975A6-502E-4748-8552-3E0096D81B16}"/>
              </a:ext>
            </a:extLst>
          </p:cNvPr>
          <p:cNvSpPr/>
          <p:nvPr/>
        </p:nvSpPr>
        <p:spPr>
          <a:xfrm>
            <a:off x="485202" y="1421867"/>
            <a:ext cx="11240230" cy="109223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/>
            <a:endParaRPr lang="ru-RU" sz="1158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D3975A6-502E-4748-8552-3E0096D81B16}"/>
              </a:ext>
            </a:extLst>
          </p:cNvPr>
          <p:cNvSpPr/>
          <p:nvPr/>
        </p:nvSpPr>
        <p:spPr>
          <a:xfrm>
            <a:off x="485202" y="5049939"/>
            <a:ext cx="11240230" cy="109223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/>
            <a:endParaRPr lang="ru-RU" sz="1158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D3975A6-502E-4748-8552-3E0096D81B16}"/>
              </a:ext>
            </a:extLst>
          </p:cNvPr>
          <p:cNvSpPr/>
          <p:nvPr/>
        </p:nvSpPr>
        <p:spPr>
          <a:xfrm>
            <a:off x="485202" y="3235903"/>
            <a:ext cx="11240230" cy="109223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/>
            <a:endParaRPr lang="ru-RU" sz="1158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7EA176-95CF-49D2-99A9-9DF4A527F1F5}"/>
              </a:ext>
            </a:extLst>
          </p:cNvPr>
          <p:cNvSpPr txBox="1"/>
          <p:nvPr/>
        </p:nvSpPr>
        <p:spPr>
          <a:xfrm>
            <a:off x="485202" y="1426085"/>
            <a:ext cx="383204" cy="270523"/>
          </a:xfrm>
          <a:prstGeom prst="rect">
            <a:avLst/>
          </a:prstGeom>
          <a:solidFill>
            <a:srgbClr val="FF4F5A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756026">
              <a:defRPr/>
            </a:pPr>
            <a:r>
              <a:rPr lang="ru-RU" sz="1158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EA176-95CF-49D2-99A9-9DF4A527F1F5}"/>
              </a:ext>
            </a:extLst>
          </p:cNvPr>
          <p:cNvSpPr txBox="1"/>
          <p:nvPr/>
        </p:nvSpPr>
        <p:spPr>
          <a:xfrm>
            <a:off x="485202" y="3238401"/>
            <a:ext cx="383204" cy="270523"/>
          </a:xfrm>
          <a:prstGeom prst="rect">
            <a:avLst/>
          </a:prstGeom>
          <a:solidFill>
            <a:srgbClr val="FF4F5A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756026">
              <a:defRPr/>
            </a:pPr>
            <a:r>
              <a:rPr lang="ru-RU" sz="1158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7EA176-95CF-49D2-99A9-9DF4A527F1F5}"/>
              </a:ext>
            </a:extLst>
          </p:cNvPr>
          <p:cNvSpPr txBox="1"/>
          <p:nvPr/>
        </p:nvSpPr>
        <p:spPr>
          <a:xfrm>
            <a:off x="485202" y="5052043"/>
            <a:ext cx="383204" cy="270523"/>
          </a:xfrm>
          <a:prstGeom prst="rect">
            <a:avLst/>
          </a:prstGeom>
          <a:solidFill>
            <a:srgbClr val="FF4F5A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756026">
              <a:defRPr/>
            </a:pPr>
            <a:r>
              <a:rPr lang="ru-RU" sz="1158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94429" y="3404811"/>
            <a:ext cx="10646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Руководитель общеобразовательной организации издает распорядительный акт о приеме на обучение в течение 3 рабочих дней после завершения приема заявлений</a:t>
            </a:r>
          </a:p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932883" y="1506321"/>
            <a:ext cx="107925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Прием заявлений о приеме на обучение в первый класс для детей, указанных в пунктах 9, 9(1),10 и 12 Порядка, а также проживающих на закрепленной территории завершается 30 июня текущего года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78846" y="5085885"/>
            <a:ext cx="1064658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Сотрудники общеобразовательной организации, ответственные за сопровождение АИС «Е-услуги. Образование» переводят все заявления в статус «Направлен в ООО», либо «Отказано в предоставлении услуги»</a:t>
            </a:r>
          </a:p>
          <a:p>
            <a:pPr algn="just"/>
            <a:endParaRPr lang="ru-R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07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8D6F45B-C4A0-44D5-857F-8756EDE688CD}"/>
              </a:ext>
            </a:extLst>
          </p:cNvPr>
          <p:cNvSpPr txBox="1"/>
          <p:nvPr/>
        </p:nvSpPr>
        <p:spPr>
          <a:xfrm>
            <a:off x="-9317" y="0"/>
            <a:ext cx="12210634" cy="6678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Организационные вопросы</a:t>
            </a:r>
          </a:p>
          <a:p>
            <a:pPr algn="ctr"/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6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871E498F-872A-42B7-AC04-9FF1725E4B92}"/>
              </a:ext>
            </a:extLst>
          </p:cNvPr>
          <p:cNvSpPr/>
          <p:nvPr/>
        </p:nvSpPr>
        <p:spPr>
          <a:xfrm>
            <a:off x="4282204" y="6316991"/>
            <a:ext cx="7909796" cy="540000"/>
          </a:xfrm>
          <a:prstGeom prst="rect">
            <a:avLst/>
          </a:prstGeom>
          <a:solidFill>
            <a:srgbClr val="1A2E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B90D1BD1-81CE-4272-9A63-A87E44E4868B}"/>
              </a:ext>
            </a:extLst>
          </p:cNvPr>
          <p:cNvSpPr/>
          <p:nvPr/>
        </p:nvSpPr>
        <p:spPr>
          <a:xfrm>
            <a:off x="3288558" y="6316991"/>
            <a:ext cx="8903441" cy="540000"/>
          </a:xfrm>
          <a:prstGeom prst="rect">
            <a:avLst/>
          </a:prstGeom>
          <a:solidFill>
            <a:srgbClr val="385A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6996153A-9B91-4CE8-8B47-ECFFCE4E3A13}"/>
              </a:ext>
            </a:extLst>
          </p:cNvPr>
          <p:cNvSpPr/>
          <p:nvPr/>
        </p:nvSpPr>
        <p:spPr>
          <a:xfrm>
            <a:off x="2294913" y="6316991"/>
            <a:ext cx="7738087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73B3DF39-3593-4447-AA22-6873DFF3DDCD}"/>
              </a:ext>
            </a:extLst>
          </p:cNvPr>
          <p:cNvSpPr/>
          <p:nvPr/>
        </p:nvSpPr>
        <p:spPr>
          <a:xfrm>
            <a:off x="-18635" y="6316991"/>
            <a:ext cx="7647101" cy="540000"/>
          </a:xfrm>
          <a:prstGeom prst="rect">
            <a:avLst/>
          </a:prstGeom>
          <a:gradFill flip="none" rotWithShape="1">
            <a:gsLst>
              <a:gs pos="0">
                <a:srgbClr val="FF4F5A"/>
              </a:gs>
              <a:gs pos="25000">
                <a:srgbClr val="FF4F5A"/>
              </a:gs>
              <a:gs pos="74000">
                <a:srgbClr val="9A000B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A2F393-0C12-4BC1-B96E-C69D57E90DFE}"/>
              </a:ext>
            </a:extLst>
          </p:cNvPr>
          <p:cNvSpPr/>
          <p:nvPr/>
        </p:nvSpPr>
        <p:spPr>
          <a:xfrm>
            <a:off x="238125" y="1635002"/>
            <a:ext cx="116395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По вопросам работы АИС «Е-услуги. Образование» необходимо обращаться к специалисту по учебно-методической работе Отдела сопровождения информационных систем в сфере образования ТОИПКРО </a:t>
            </a:r>
          </a:p>
          <a:p>
            <a:pPr lvl="0" algn="ctr">
              <a:defRPr/>
            </a:pP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ru-RU" sz="2400" b="1" dirty="0">
                <a:solidFill>
                  <a:srgbClr val="FF4F5A"/>
                </a:solidFill>
                <a:latin typeface="Century Gothic" panose="020B0502020202020204" pitchFamily="34" charset="0"/>
              </a:rPr>
              <a:t>Антроповой Екатерине Ивановне</a:t>
            </a:r>
          </a:p>
          <a:p>
            <a:pPr lvl="0" algn="ctr">
              <a:defRPr/>
            </a:pPr>
            <a:r>
              <a:rPr lang="ru-RU" sz="2400" b="1" dirty="0">
                <a:solidFill>
                  <a:srgbClr val="FF4F5A"/>
                </a:solidFill>
                <a:latin typeface="Century Gothic" panose="020B0502020202020204" pitchFamily="34" charset="0"/>
              </a:rPr>
              <a:t> тел. 8 (3822)90-20-67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4F5A"/>
                </a:solidFill>
                <a:latin typeface="Century Gothic" panose="020B0502020202020204" pitchFamily="34" charset="0"/>
              </a:rPr>
              <a:t> </a:t>
            </a:r>
            <a:r>
              <a:rPr lang="ru-RU" sz="2400" b="1" dirty="0" err="1">
                <a:solidFill>
                  <a:srgbClr val="FF4F5A"/>
                </a:solidFill>
                <a:latin typeface="Century Gothic" panose="020B0502020202020204" pitchFamily="34" charset="0"/>
              </a:rPr>
              <a:t>is.toipkro</a:t>
            </a:r>
            <a:r>
              <a:rPr lang="ru-RU" sz="2400" b="1" dirty="0">
                <a:solidFill>
                  <a:srgbClr val="FF4F5A"/>
                </a:solidFill>
                <a:latin typeface="Century Gothic" panose="020B0502020202020204" pitchFamily="34" charset="0"/>
              </a:rPr>
              <a:t>@</a:t>
            </a:r>
            <a:r>
              <a:rPr lang="en-US" sz="2400" b="1" dirty="0" err="1">
                <a:solidFill>
                  <a:srgbClr val="FF4F5A"/>
                </a:solidFill>
                <a:latin typeface="Century Gothic" panose="020B0502020202020204" pitchFamily="34" charset="0"/>
              </a:rPr>
              <a:t>yandex</a:t>
            </a:r>
            <a:r>
              <a:rPr lang="ru-RU" sz="2400" b="1" dirty="0">
                <a:solidFill>
                  <a:srgbClr val="FF4F5A"/>
                </a:solidFill>
                <a:latin typeface="Century Gothic" panose="020B0502020202020204" pitchFamily="34" charset="0"/>
              </a:rPr>
              <a:t>.</a:t>
            </a:r>
            <a:r>
              <a:rPr lang="en-US" sz="2400" b="1" dirty="0" err="1">
                <a:solidFill>
                  <a:srgbClr val="FF4F5A"/>
                </a:solidFill>
                <a:latin typeface="Century Gothic" panose="020B0502020202020204" pitchFamily="34" charset="0"/>
              </a:rPr>
              <a:t>ru</a:t>
            </a:r>
            <a:endParaRPr lang="ru-RU" sz="2400" b="1" dirty="0">
              <a:solidFill>
                <a:srgbClr val="FF4F5A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72E47-C81A-4699-AB8F-EB6897286798}"/>
              </a:ext>
            </a:extLst>
          </p:cNvPr>
          <p:cNvSpPr txBox="1"/>
          <p:nvPr/>
        </p:nvSpPr>
        <p:spPr>
          <a:xfrm>
            <a:off x="-18634" y="-1345"/>
            <a:ext cx="12210634" cy="815608"/>
          </a:xfrm>
          <a:prstGeom prst="rect">
            <a:avLst/>
          </a:prstGeom>
          <a:solidFill>
            <a:srgbClr val="1A2E35"/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6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Организационные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647251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310" y="106146"/>
            <a:ext cx="10052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>
                <a:solidFill>
                  <a:srgbClr val="FF4F5A"/>
                </a:solidFill>
                <a:latin typeface="Century Gothic" panose="020B0502020202020204" pitchFamily="34" charset="0"/>
              </a:rPr>
              <a:t>Приглашаем к сотрудничеству!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C5CCDF-15C6-4078-8B26-51E7195B87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4" t="36827" r="19505"/>
          <a:stretch/>
        </p:blipFill>
        <p:spPr>
          <a:xfrm>
            <a:off x="6506363" y="574513"/>
            <a:ext cx="5301062" cy="56127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327331-9CB0-4628-9033-D3E57E7E8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67" y="4697192"/>
            <a:ext cx="1822971" cy="1822971"/>
          </a:xfrm>
          <a:prstGeom prst="rect">
            <a:avLst/>
          </a:prstGeom>
        </p:spPr>
      </p:pic>
      <p:pic>
        <p:nvPicPr>
          <p:cNvPr id="16" name="Picture 2" descr="Tomsk Vector Images (41)">
            <a:extLst>
              <a:ext uri="{FF2B5EF4-FFF2-40B4-BE49-F238E27FC236}">
                <a16:creationId xmlns:a16="http://schemas.microsoft.com/office/drawing/2014/main" id="{323A3F8A-52F8-47D3-A027-09CF3CCC5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3" b="90000" l="0" r="1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99" y="1564562"/>
            <a:ext cx="4445660" cy="480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лачко с текстом: прямоугольное 17">
            <a:extLst>
              <a:ext uri="{FF2B5EF4-FFF2-40B4-BE49-F238E27FC236}">
                <a16:creationId xmlns:a16="http://schemas.microsoft.com/office/drawing/2014/main" id="{8AE75CEF-8DDE-46EB-96D3-EBB837641CFB}"/>
              </a:ext>
            </a:extLst>
          </p:cNvPr>
          <p:cNvSpPr/>
          <p:nvPr/>
        </p:nvSpPr>
        <p:spPr>
          <a:xfrm>
            <a:off x="1113099" y="1061503"/>
            <a:ext cx="1423060" cy="1122363"/>
          </a:xfrm>
          <a:prstGeom prst="wedgeRectCallout">
            <a:avLst>
              <a:gd name="adj1" fmla="val 45184"/>
              <a:gd name="adj2" fmla="val 134693"/>
            </a:avLst>
          </a:prstGeom>
          <a:solidFill>
            <a:schemeClr val="bg1"/>
          </a:solidFill>
          <a:ln w="28575">
            <a:solidFill>
              <a:srgbClr val="FF4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Бесплатное векторное изображение Иллюстрация концепции признательности сотрудников">
            <a:extLst>
              <a:ext uri="{FF2B5EF4-FFF2-40B4-BE49-F238E27FC236}">
                <a16:creationId xmlns:a16="http://schemas.microsoft.com/office/drawing/2014/main" id="{A8122B7E-6F74-43C4-B61E-E586A227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16" y="1192730"/>
            <a:ext cx="1292225" cy="86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блачко с текстом: прямоугольное 19">
            <a:extLst>
              <a:ext uri="{FF2B5EF4-FFF2-40B4-BE49-F238E27FC236}">
                <a16:creationId xmlns:a16="http://schemas.microsoft.com/office/drawing/2014/main" id="{84FE37F3-CC0C-496F-9C45-E0AC8E6292C7}"/>
              </a:ext>
            </a:extLst>
          </p:cNvPr>
          <p:cNvSpPr/>
          <p:nvPr/>
        </p:nvSpPr>
        <p:spPr>
          <a:xfrm>
            <a:off x="1495284" y="5311597"/>
            <a:ext cx="1423060" cy="1122363"/>
          </a:xfrm>
          <a:prstGeom prst="wedgeRectCallout">
            <a:avLst>
              <a:gd name="adj1" fmla="val 77312"/>
              <a:gd name="adj2" fmla="val -149324"/>
            </a:avLst>
          </a:prstGeom>
          <a:solidFill>
            <a:schemeClr val="bg1"/>
          </a:solidFill>
          <a:ln w="28575">
            <a:solidFill>
              <a:srgbClr val="FF4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4" descr="Бесплатное векторное изображение Иллюстрация концепции публичного выступления">
            <a:extLst>
              <a:ext uri="{FF2B5EF4-FFF2-40B4-BE49-F238E27FC236}">
                <a16:creationId xmlns:a16="http://schemas.microsoft.com/office/drawing/2014/main" id="{02C06DFE-A0EC-420C-B517-59E19FA26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14" y="5437814"/>
            <a:ext cx="13298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блачко с текстом: прямоугольное 21">
            <a:extLst>
              <a:ext uri="{FF2B5EF4-FFF2-40B4-BE49-F238E27FC236}">
                <a16:creationId xmlns:a16="http://schemas.microsoft.com/office/drawing/2014/main" id="{F12AEB1B-27A5-4A4A-902F-BAF4C228096F}"/>
              </a:ext>
            </a:extLst>
          </p:cNvPr>
          <p:cNvSpPr/>
          <p:nvPr/>
        </p:nvSpPr>
        <p:spPr>
          <a:xfrm>
            <a:off x="4193177" y="1487132"/>
            <a:ext cx="1530681" cy="1415871"/>
          </a:xfrm>
          <a:prstGeom prst="wedgeRectCallout">
            <a:avLst>
              <a:gd name="adj1" fmla="val -37186"/>
              <a:gd name="adj2" fmla="val 82992"/>
            </a:avLst>
          </a:prstGeom>
          <a:solidFill>
            <a:schemeClr val="bg1"/>
          </a:solidFill>
          <a:ln w="28575">
            <a:solidFill>
              <a:srgbClr val="FF4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6" descr="Бесплатное векторное изображение Иллюстрация концепции профессора">
            <a:extLst>
              <a:ext uri="{FF2B5EF4-FFF2-40B4-BE49-F238E27FC236}">
                <a16:creationId xmlns:a16="http://schemas.microsoft.com/office/drawing/2014/main" id="{648A6BCD-F3FE-45DD-951E-7038ABB34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99" y="1552219"/>
            <a:ext cx="1252360" cy="125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C9CEAD-FF5D-477A-B84F-79367BBE1B7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03" y="2841348"/>
            <a:ext cx="1779644" cy="17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8D6F45B-C4A0-44D5-857F-8756EDE688CD}"/>
              </a:ext>
            </a:extLst>
          </p:cNvPr>
          <p:cNvSpPr txBox="1"/>
          <p:nvPr/>
        </p:nvSpPr>
        <p:spPr>
          <a:xfrm>
            <a:off x="-9317" y="0"/>
            <a:ext cx="1221063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atin typeface="Century Gothic" panose="020B0502020202020204" pitchFamily="34" charset="0"/>
              </a:rPr>
              <a:t>Основное изменение в учете привилегий</a:t>
            </a:r>
          </a:p>
          <a:p>
            <a:pPr algn="ctr"/>
            <a:endParaRPr lang="ru-RU" sz="3600" b="1" dirty="0">
              <a:latin typeface="Century Gothic" panose="020B0502020202020204" pitchFamily="34" charset="0"/>
            </a:endParaRPr>
          </a:p>
          <a:p>
            <a:pPr algn="ctr"/>
            <a:endParaRPr lang="ru-RU" sz="2400" b="1" dirty="0">
              <a:latin typeface="Century Gothic" panose="020B0502020202020204" pitchFamily="34" charset="0"/>
            </a:endParaRPr>
          </a:p>
          <a:p>
            <a:pPr algn="ctr"/>
            <a:endParaRPr lang="ru-RU" sz="2400" b="1" dirty="0">
              <a:latin typeface="Century Gothic" panose="020B0502020202020204" pitchFamily="34" charset="0"/>
            </a:endParaRPr>
          </a:p>
          <a:p>
            <a:pPr algn="ctr"/>
            <a:endParaRPr lang="ru-RU" sz="24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Приказ Министерства просвещения Российской Федерации от 02.09.2020 № 458 «Об утверждении Порядка приема на обучение по образовательным программам начального общего, основного общего и среднего общего образования» (ред. от 07.10.2023)</a:t>
            </a:r>
          </a:p>
          <a:p>
            <a:pPr algn="ctr"/>
            <a:endParaRPr lang="ru-RU" sz="4800" b="1" dirty="0">
              <a:solidFill>
                <a:srgbClr val="FF4F5A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4800" b="1" dirty="0">
                <a:solidFill>
                  <a:srgbClr val="FF4F5A"/>
                </a:solidFill>
                <a:latin typeface="Century Gothic" panose="020B0502020202020204" pitchFamily="34" charset="0"/>
              </a:rPr>
              <a:t>1 изменение</a:t>
            </a:r>
          </a:p>
          <a:p>
            <a:pPr algn="ctr"/>
            <a:endParaRPr lang="ru-RU" sz="3600" b="1" cap="all" dirty="0"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latin typeface="Century Gothic" panose="020B0502020202020204" pitchFamily="34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871E498F-872A-42B7-AC04-9FF1725E4B92}"/>
              </a:ext>
            </a:extLst>
          </p:cNvPr>
          <p:cNvSpPr/>
          <p:nvPr/>
        </p:nvSpPr>
        <p:spPr>
          <a:xfrm>
            <a:off x="4282204" y="6316991"/>
            <a:ext cx="7909796" cy="540000"/>
          </a:xfrm>
          <a:prstGeom prst="rect">
            <a:avLst/>
          </a:prstGeom>
          <a:solidFill>
            <a:srgbClr val="1A2E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B90D1BD1-81CE-4272-9A63-A87E44E4868B}"/>
              </a:ext>
            </a:extLst>
          </p:cNvPr>
          <p:cNvSpPr/>
          <p:nvPr/>
        </p:nvSpPr>
        <p:spPr>
          <a:xfrm>
            <a:off x="3288558" y="6316991"/>
            <a:ext cx="8903441" cy="540000"/>
          </a:xfrm>
          <a:prstGeom prst="rect">
            <a:avLst/>
          </a:prstGeom>
          <a:solidFill>
            <a:srgbClr val="385A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6996153A-9B91-4CE8-8B47-ECFFCE4E3A13}"/>
              </a:ext>
            </a:extLst>
          </p:cNvPr>
          <p:cNvSpPr/>
          <p:nvPr/>
        </p:nvSpPr>
        <p:spPr>
          <a:xfrm>
            <a:off x="2294913" y="6316991"/>
            <a:ext cx="7738087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73B3DF39-3593-4447-AA22-6873DFF3DDCD}"/>
              </a:ext>
            </a:extLst>
          </p:cNvPr>
          <p:cNvSpPr/>
          <p:nvPr/>
        </p:nvSpPr>
        <p:spPr>
          <a:xfrm>
            <a:off x="-18635" y="6316991"/>
            <a:ext cx="7647101" cy="540000"/>
          </a:xfrm>
          <a:prstGeom prst="rect">
            <a:avLst/>
          </a:prstGeom>
          <a:gradFill flip="none" rotWithShape="1">
            <a:gsLst>
              <a:gs pos="0">
                <a:srgbClr val="FF4F5A"/>
              </a:gs>
              <a:gs pos="25000">
                <a:srgbClr val="FF4F5A"/>
              </a:gs>
              <a:gs pos="74000">
                <a:srgbClr val="9A000B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72E47-C81A-4699-AB8F-EB6897286798}"/>
              </a:ext>
            </a:extLst>
          </p:cNvPr>
          <p:cNvSpPr txBox="1"/>
          <p:nvPr/>
        </p:nvSpPr>
        <p:spPr>
          <a:xfrm>
            <a:off x="-18634" y="-1345"/>
            <a:ext cx="12210634" cy="984885"/>
          </a:xfrm>
          <a:prstGeom prst="rect">
            <a:avLst/>
          </a:prstGeom>
          <a:solidFill>
            <a:srgbClr val="1A2E35"/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6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Основополагающий документ</a:t>
            </a:r>
          </a:p>
          <a:p>
            <a:pPr algn="ctr"/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72E47-C81A-4699-AB8F-EB6897286798}"/>
              </a:ext>
            </a:extLst>
          </p:cNvPr>
          <p:cNvSpPr txBox="1"/>
          <p:nvPr/>
        </p:nvSpPr>
        <p:spPr>
          <a:xfrm>
            <a:off x="-18634" y="-1345"/>
            <a:ext cx="12210634" cy="430887"/>
          </a:xfrm>
          <a:prstGeom prst="rect">
            <a:avLst/>
          </a:prstGeom>
          <a:solidFill>
            <a:srgbClr val="1A2E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порядок</a:t>
            </a:r>
            <a:endParaRPr lang="ru-RU" sz="36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D3975A6-502E-4748-8552-3E0096D81B16}"/>
              </a:ext>
            </a:extLst>
          </p:cNvPr>
          <p:cNvSpPr/>
          <p:nvPr/>
        </p:nvSpPr>
        <p:spPr>
          <a:xfrm>
            <a:off x="365616" y="1753320"/>
            <a:ext cx="11240230" cy="109223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/>
            <a:endParaRPr lang="ru-RU" sz="1158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3FE00D-F1B8-4819-96B2-5E34894A4221}"/>
              </a:ext>
            </a:extLst>
          </p:cNvPr>
          <p:cNvSpPr txBox="1"/>
          <p:nvPr/>
        </p:nvSpPr>
        <p:spPr>
          <a:xfrm>
            <a:off x="425970" y="4539299"/>
            <a:ext cx="379991" cy="270523"/>
          </a:xfrm>
          <a:prstGeom prst="rect">
            <a:avLst/>
          </a:prstGeom>
          <a:solidFill>
            <a:srgbClr val="FF4F5A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756026">
              <a:defRPr/>
            </a:pPr>
            <a:r>
              <a:rPr lang="ru-RU" sz="1158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7EA176-95CF-49D2-99A9-9DF4A527F1F5}"/>
              </a:ext>
            </a:extLst>
          </p:cNvPr>
          <p:cNvSpPr txBox="1"/>
          <p:nvPr/>
        </p:nvSpPr>
        <p:spPr>
          <a:xfrm>
            <a:off x="365617" y="1749388"/>
            <a:ext cx="383204" cy="270523"/>
          </a:xfrm>
          <a:prstGeom prst="rect">
            <a:avLst/>
          </a:prstGeom>
          <a:solidFill>
            <a:srgbClr val="FF4F5A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756026">
              <a:defRPr/>
            </a:pPr>
            <a:r>
              <a:rPr lang="ru-RU" sz="1158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07A0FD-60C7-41C7-B470-A761FFF6EFF9}"/>
              </a:ext>
            </a:extLst>
          </p:cNvPr>
          <p:cNvSpPr txBox="1"/>
          <p:nvPr/>
        </p:nvSpPr>
        <p:spPr>
          <a:xfrm>
            <a:off x="748821" y="1909811"/>
            <a:ext cx="1063721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756026"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Организационно-подготовительный этап работы на уровне общеобразовательных организаций до 5.03.2024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3FE00D-F1B8-4819-96B2-5E34894A4221}"/>
              </a:ext>
            </a:extLst>
          </p:cNvPr>
          <p:cNvSpPr txBox="1"/>
          <p:nvPr/>
        </p:nvSpPr>
        <p:spPr>
          <a:xfrm>
            <a:off x="404266" y="3190327"/>
            <a:ext cx="401695" cy="270523"/>
          </a:xfrm>
          <a:prstGeom prst="rect">
            <a:avLst/>
          </a:prstGeom>
          <a:solidFill>
            <a:srgbClr val="FF4F5A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756026">
              <a:defRPr/>
            </a:pPr>
            <a:r>
              <a:rPr lang="ru-RU" sz="1158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BE4AE1-18D8-4C18-9276-89E3FFCB8173}"/>
              </a:ext>
            </a:extLst>
          </p:cNvPr>
          <p:cNvSpPr txBox="1"/>
          <p:nvPr/>
        </p:nvSpPr>
        <p:spPr>
          <a:xfrm>
            <a:off x="809174" y="3346001"/>
            <a:ext cx="105768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756026"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Начало приема заявлений в первый класс 2024/2025 учебного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9174" y="4793881"/>
            <a:ext cx="10691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6026"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Завершение приемной кампании и зачисление в первый класс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l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A72E47-C81A-4699-AB8F-EB6897286798}"/>
              </a:ext>
            </a:extLst>
          </p:cNvPr>
          <p:cNvSpPr txBox="1"/>
          <p:nvPr/>
        </p:nvSpPr>
        <p:spPr>
          <a:xfrm>
            <a:off x="-18634" y="-1345"/>
            <a:ext cx="12210634" cy="984885"/>
          </a:xfrm>
          <a:prstGeom prst="rect">
            <a:avLst/>
          </a:prstGeom>
          <a:solidFill>
            <a:srgbClr val="1A2E35"/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6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Этапы работы</a:t>
            </a:r>
          </a:p>
          <a:p>
            <a:pPr algn="ctr"/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D3975A6-502E-4748-8552-3E0096D81B16}"/>
              </a:ext>
            </a:extLst>
          </p:cNvPr>
          <p:cNvSpPr/>
          <p:nvPr/>
        </p:nvSpPr>
        <p:spPr>
          <a:xfrm>
            <a:off x="425970" y="4539299"/>
            <a:ext cx="11179876" cy="109223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/>
            <a:endParaRPr lang="ru-RU" sz="1158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D3975A6-502E-4748-8552-3E0096D81B16}"/>
              </a:ext>
            </a:extLst>
          </p:cNvPr>
          <p:cNvSpPr/>
          <p:nvPr/>
        </p:nvSpPr>
        <p:spPr>
          <a:xfrm>
            <a:off x="404267" y="3171680"/>
            <a:ext cx="11201579" cy="109223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/>
            <a:endParaRPr lang="ru-RU" sz="1158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B90D1BD1-81CE-4272-9A63-A87E44E4868B}"/>
              </a:ext>
            </a:extLst>
          </p:cNvPr>
          <p:cNvSpPr/>
          <p:nvPr/>
        </p:nvSpPr>
        <p:spPr>
          <a:xfrm>
            <a:off x="3288558" y="6316991"/>
            <a:ext cx="8903441" cy="540000"/>
          </a:xfrm>
          <a:prstGeom prst="rect">
            <a:avLst/>
          </a:prstGeom>
          <a:solidFill>
            <a:srgbClr val="385A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6996153A-9B91-4CE8-8B47-ECFFCE4E3A13}"/>
              </a:ext>
            </a:extLst>
          </p:cNvPr>
          <p:cNvSpPr/>
          <p:nvPr/>
        </p:nvSpPr>
        <p:spPr>
          <a:xfrm>
            <a:off x="2294913" y="6316991"/>
            <a:ext cx="7738087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73B3DF39-3593-4447-AA22-6873DFF3DDCD}"/>
              </a:ext>
            </a:extLst>
          </p:cNvPr>
          <p:cNvSpPr/>
          <p:nvPr/>
        </p:nvSpPr>
        <p:spPr>
          <a:xfrm>
            <a:off x="-18635" y="6316991"/>
            <a:ext cx="7647101" cy="540000"/>
          </a:xfrm>
          <a:prstGeom prst="rect">
            <a:avLst/>
          </a:prstGeom>
          <a:gradFill flip="none" rotWithShape="1">
            <a:gsLst>
              <a:gs pos="0">
                <a:srgbClr val="FF4F5A"/>
              </a:gs>
              <a:gs pos="25000">
                <a:srgbClr val="FF4F5A"/>
              </a:gs>
              <a:gs pos="74000">
                <a:srgbClr val="9A000B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66844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72E47-C81A-4699-AB8F-EB6897286798}"/>
              </a:ext>
            </a:extLst>
          </p:cNvPr>
          <p:cNvSpPr txBox="1"/>
          <p:nvPr/>
        </p:nvSpPr>
        <p:spPr>
          <a:xfrm>
            <a:off x="-18634" y="-1345"/>
            <a:ext cx="12210634" cy="430887"/>
          </a:xfrm>
          <a:prstGeom prst="rect">
            <a:avLst/>
          </a:prstGeom>
          <a:solidFill>
            <a:srgbClr val="1A2E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Этапы работы</a:t>
            </a:r>
            <a:endParaRPr lang="ru-RU" sz="36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72E47-C81A-4699-AB8F-EB6897286798}"/>
              </a:ext>
            </a:extLst>
          </p:cNvPr>
          <p:cNvSpPr txBox="1"/>
          <p:nvPr/>
        </p:nvSpPr>
        <p:spPr>
          <a:xfrm>
            <a:off x="-18634" y="-1345"/>
            <a:ext cx="12210634" cy="815608"/>
          </a:xfrm>
          <a:prstGeom prst="rect">
            <a:avLst/>
          </a:prstGeom>
          <a:solidFill>
            <a:srgbClr val="1A2E35"/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6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(1) </a:t>
            </a:r>
            <a:r>
              <a:rPr lang="ru-RU" sz="36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Организационно-подготовительный этап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D3975A6-502E-4748-8552-3E0096D81B16}"/>
              </a:ext>
            </a:extLst>
          </p:cNvPr>
          <p:cNvSpPr/>
          <p:nvPr/>
        </p:nvSpPr>
        <p:spPr>
          <a:xfrm>
            <a:off x="365613" y="1018749"/>
            <a:ext cx="11495210" cy="1579519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/>
            <a:endParaRPr lang="ru-RU" sz="1158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D3975A6-502E-4748-8552-3E0096D81B16}"/>
              </a:ext>
            </a:extLst>
          </p:cNvPr>
          <p:cNvSpPr/>
          <p:nvPr/>
        </p:nvSpPr>
        <p:spPr>
          <a:xfrm>
            <a:off x="365613" y="2735028"/>
            <a:ext cx="11495209" cy="125141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/>
            <a:endParaRPr lang="ru-RU" sz="1158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D3975A6-502E-4748-8552-3E0096D81B16}"/>
              </a:ext>
            </a:extLst>
          </p:cNvPr>
          <p:cNvSpPr/>
          <p:nvPr/>
        </p:nvSpPr>
        <p:spPr>
          <a:xfrm>
            <a:off x="365615" y="4124151"/>
            <a:ext cx="11495207" cy="212718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/>
            <a:endParaRPr lang="ru-RU" sz="1158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7EA176-95CF-49D2-99A9-9DF4A527F1F5}"/>
              </a:ext>
            </a:extLst>
          </p:cNvPr>
          <p:cNvSpPr txBox="1"/>
          <p:nvPr/>
        </p:nvSpPr>
        <p:spPr>
          <a:xfrm>
            <a:off x="365617" y="1034187"/>
            <a:ext cx="383204" cy="270523"/>
          </a:xfrm>
          <a:prstGeom prst="rect">
            <a:avLst/>
          </a:prstGeom>
          <a:solidFill>
            <a:srgbClr val="FF4F5A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756026">
              <a:defRPr/>
            </a:pPr>
            <a:r>
              <a:rPr lang="ru-RU" sz="1158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7EA176-95CF-49D2-99A9-9DF4A527F1F5}"/>
              </a:ext>
            </a:extLst>
          </p:cNvPr>
          <p:cNvSpPr txBox="1"/>
          <p:nvPr/>
        </p:nvSpPr>
        <p:spPr>
          <a:xfrm>
            <a:off x="365617" y="2735027"/>
            <a:ext cx="383204" cy="270523"/>
          </a:xfrm>
          <a:prstGeom prst="rect">
            <a:avLst/>
          </a:prstGeom>
          <a:solidFill>
            <a:srgbClr val="FF4F5A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756026">
              <a:defRPr/>
            </a:pPr>
            <a:r>
              <a:rPr lang="ru-RU" sz="1158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7EA176-95CF-49D2-99A9-9DF4A527F1F5}"/>
              </a:ext>
            </a:extLst>
          </p:cNvPr>
          <p:cNvSpPr txBox="1"/>
          <p:nvPr/>
        </p:nvSpPr>
        <p:spPr>
          <a:xfrm>
            <a:off x="365617" y="4130962"/>
            <a:ext cx="383204" cy="270523"/>
          </a:xfrm>
          <a:prstGeom prst="rect">
            <a:avLst/>
          </a:prstGeom>
          <a:solidFill>
            <a:srgbClr val="FF4F5A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756026">
              <a:defRPr/>
            </a:pPr>
            <a:r>
              <a:rPr lang="ru-RU" sz="1158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07A0FD-60C7-41C7-B470-A761FFF6EFF9}"/>
              </a:ext>
            </a:extLst>
          </p:cNvPr>
          <p:cNvSpPr txBox="1"/>
          <p:nvPr/>
        </p:nvSpPr>
        <p:spPr>
          <a:xfrm>
            <a:off x="810366" y="1146788"/>
            <a:ext cx="1072514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756026">
              <a:defRPr/>
            </a:pPr>
            <a:r>
              <a:rPr lang="ru-RU" sz="20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Внести правки в локальные НПА общеобразовательных организаций в соответствии с изменениями:</a:t>
            </a:r>
          </a:p>
          <a:p>
            <a:pPr marL="342900" indent="-342900" algn="just" defTabSz="756026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3F425A"/>
                </a:solidFill>
                <a:latin typeface="Century Gothic" panose="020B0502020202020204" pitchFamily="34" charset="0"/>
              </a:rPr>
              <a:t>внести новую льготу</a:t>
            </a:r>
          </a:p>
          <a:p>
            <a:pPr marL="342900" indent="-342900" algn="just" defTabSz="756026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3F425A"/>
                </a:solidFill>
                <a:latin typeface="Century Gothic" panose="020B0502020202020204" pitchFamily="34" charset="0"/>
              </a:rPr>
              <a:t>указать сроки начала приемной кампании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07A0FD-60C7-41C7-B470-A761FFF6EFF9}"/>
              </a:ext>
            </a:extLst>
          </p:cNvPr>
          <p:cNvSpPr txBox="1"/>
          <p:nvPr/>
        </p:nvSpPr>
        <p:spPr>
          <a:xfrm>
            <a:off x="837657" y="2802754"/>
            <a:ext cx="1093432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756026">
              <a:defRPr/>
            </a:pPr>
            <a:r>
              <a:rPr lang="ru-RU" sz="20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Подготовка к приемной кампании в АИС «Е-услуги. Образование»:</a:t>
            </a:r>
          </a:p>
          <a:p>
            <a:pPr marL="342900" indent="-342900" algn="just" defTabSz="756026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3F425A"/>
                </a:solidFill>
                <a:latin typeface="Century Gothic" panose="020B0502020202020204" pitchFamily="34" charset="0"/>
              </a:rPr>
              <a:t>создать 1-ю параллель с указанием актуального количества вакантных мест</a:t>
            </a:r>
          </a:p>
          <a:p>
            <a:pPr marL="342900" indent="-342900" algn="just" defTabSz="756026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3F425A"/>
                </a:solidFill>
                <a:latin typeface="Century Gothic" panose="020B0502020202020204" pitchFamily="34" charset="0"/>
              </a:rPr>
              <a:t>проверить корректность информации, внесенной в карточку организации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07A0FD-60C7-41C7-B470-A761FFF6EFF9}"/>
              </a:ext>
            </a:extLst>
          </p:cNvPr>
          <p:cNvSpPr txBox="1"/>
          <p:nvPr/>
        </p:nvSpPr>
        <p:spPr>
          <a:xfrm>
            <a:off x="810366" y="4259415"/>
            <a:ext cx="1072514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756026">
              <a:defRPr/>
            </a:pPr>
            <a:r>
              <a:rPr lang="ru-RU" sz="20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Работа с родителями и законными представителями детей:</a:t>
            </a:r>
          </a:p>
          <a:p>
            <a:pPr marL="342900" indent="-342900" algn="just" defTabSz="756026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3F425A"/>
                </a:solidFill>
                <a:latin typeface="Century Gothic" panose="020B0502020202020204" pitchFamily="34" charset="0"/>
              </a:rPr>
              <a:t>проинформировать о льготах</a:t>
            </a:r>
          </a:p>
          <a:p>
            <a:pPr marL="342900" indent="-342900" algn="just" defTabSz="756026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3F425A"/>
                </a:solidFill>
                <a:latin typeface="Century Gothic" panose="020B0502020202020204" pitchFamily="34" charset="0"/>
              </a:rPr>
              <a:t>проинформировать о возможности заполнения черновиков заявлений на ЕПГУ </a:t>
            </a:r>
            <a:r>
              <a:rPr lang="ru-RU" sz="2000" b="1" dirty="0">
                <a:solidFill>
                  <a:srgbClr val="3F425A"/>
                </a:solidFill>
                <a:latin typeface="Century Gothic" panose="020B0502020202020204" pitchFamily="34" charset="0"/>
              </a:rPr>
              <a:t>до</a:t>
            </a:r>
            <a:r>
              <a:rPr lang="ru-RU" sz="2000" dirty="0">
                <a:solidFill>
                  <a:srgbClr val="3F425A"/>
                </a:solidFill>
                <a:latin typeface="Century Gothic" panose="020B0502020202020204" pitchFamily="34" charset="0"/>
              </a:rPr>
              <a:t> начала приемной кампании</a:t>
            </a:r>
          </a:p>
          <a:p>
            <a:pPr marL="342900" indent="-342900" algn="just" defTabSz="756026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3F425A"/>
                </a:solidFill>
                <a:latin typeface="Century Gothic" panose="020B0502020202020204" pitchFamily="34" charset="0"/>
              </a:rPr>
              <a:t>проинформировать о выходе видеоролика «Запись в первый класс»</a:t>
            </a:r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B90D1BD1-81CE-4272-9A63-A87E44E4868B}"/>
              </a:ext>
            </a:extLst>
          </p:cNvPr>
          <p:cNvSpPr/>
          <p:nvPr/>
        </p:nvSpPr>
        <p:spPr>
          <a:xfrm>
            <a:off x="3288558" y="6316991"/>
            <a:ext cx="8903441" cy="540000"/>
          </a:xfrm>
          <a:prstGeom prst="rect">
            <a:avLst/>
          </a:prstGeom>
          <a:solidFill>
            <a:srgbClr val="385A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6996153A-9B91-4CE8-8B47-ECFFCE4E3A13}"/>
              </a:ext>
            </a:extLst>
          </p:cNvPr>
          <p:cNvSpPr/>
          <p:nvPr/>
        </p:nvSpPr>
        <p:spPr>
          <a:xfrm>
            <a:off x="2294913" y="6316991"/>
            <a:ext cx="7738087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73B3DF39-3593-4447-AA22-6873DFF3DDCD}"/>
              </a:ext>
            </a:extLst>
          </p:cNvPr>
          <p:cNvSpPr/>
          <p:nvPr/>
        </p:nvSpPr>
        <p:spPr>
          <a:xfrm>
            <a:off x="-18635" y="6316991"/>
            <a:ext cx="7647101" cy="540000"/>
          </a:xfrm>
          <a:prstGeom prst="rect">
            <a:avLst/>
          </a:prstGeom>
          <a:gradFill flip="none" rotWithShape="1">
            <a:gsLst>
              <a:gs pos="0">
                <a:srgbClr val="FF4F5A"/>
              </a:gs>
              <a:gs pos="25000">
                <a:srgbClr val="FF4F5A"/>
              </a:gs>
              <a:gs pos="74000">
                <a:srgbClr val="9A000B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2652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8D6F45B-C4A0-44D5-857F-8756EDE688CD}"/>
              </a:ext>
            </a:extLst>
          </p:cNvPr>
          <p:cNvSpPr txBox="1"/>
          <p:nvPr/>
        </p:nvSpPr>
        <p:spPr>
          <a:xfrm>
            <a:off x="-9317" y="0"/>
            <a:ext cx="12210634" cy="75405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6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Заполнение черновиков заявлений на ЕПГУ будет доступно </a:t>
            </a:r>
            <a:endParaRPr lang="en-US" sz="3600" b="1" cap="all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600" b="1" cap="all" dirty="0">
                <a:latin typeface="Century Gothic" panose="020B0502020202020204" pitchFamily="34" charset="0"/>
              </a:rPr>
              <a:t>с 18.03.2024 </a:t>
            </a:r>
          </a:p>
          <a:p>
            <a:pPr algn="ctr"/>
            <a:endParaRPr lang="ru-RU" sz="3600" b="1" cap="all" dirty="0">
              <a:latin typeface="Century Gothic" panose="020B0502020202020204" pitchFamily="34" charset="0"/>
            </a:endParaRPr>
          </a:p>
          <a:p>
            <a:pPr algn="ctr"/>
            <a:r>
              <a:rPr lang="ru-RU" sz="2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(ответственные – </a:t>
            </a:r>
            <a:r>
              <a:rPr lang="ru-RU" sz="20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Минцифры</a:t>
            </a:r>
            <a:r>
              <a:rPr lang="ru-RU" sz="2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РФ)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871E498F-872A-42B7-AC04-9FF1725E4B92}"/>
              </a:ext>
            </a:extLst>
          </p:cNvPr>
          <p:cNvSpPr/>
          <p:nvPr/>
        </p:nvSpPr>
        <p:spPr>
          <a:xfrm>
            <a:off x="4282204" y="6316991"/>
            <a:ext cx="7909796" cy="540000"/>
          </a:xfrm>
          <a:prstGeom prst="rect">
            <a:avLst/>
          </a:prstGeom>
          <a:solidFill>
            <a:srgbClr val="1A2E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B90D1BD1-81CE-4272-9A63-A87E44E4868B}"/>
              </a:ext>
            </a:extLst>
          </p:cNvPr>
          <p:cNvSpPr/>
          <p:nvPr/>
        </p:nvSpPr>
        <p:spPr>
          <a:xfrm>
            <a:off x="3288558" y="6316991"/>
            <a:ext cx="8903441" cy="540000"/>
          </a:xfrm>
          <a:prstGeom prst="rect">
            <a:avLst/>
          </a:prstGeom>
          <a:solidFill>
            <a:srgbClr val="385A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6996153A-9B91-4CE8-8B47-ECFFCE4E3A13}"/>
              </a:ext>
            </a:extLst>
          </p:cNvPr>
          <p:cNvSpPr/>
          <p:nvPr/>
        </p:nvSpPr>
        <p:spPr>
          <a:xfrm>
            <a:off x="2294913" y="6316991"/>
            <a:ext cx="7738087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73B3DF39-3593-4447-AA22-6873DFF3DDCD}"/>
              </a:ext>
            </a:extLst>
          </p:cNvPr>
          <p:cNvSpPr/>
          <p:nvPr/>
        </p:nvSpPr>
        <p:spPr>
          <a:xfrm>
            <a:off x="0" y="6318000"/>
            <a:ext cx="7647101" cy="540000"/>
          </a:xfrm>
          <a:prstGeom prst="rect">
            <a:avLst/>
          </a:prstGeom>
          <a:gradFill flip="none" rotWithShape="1">
            <a:gsLst>
              <a:gs pos="0">
                <a:srgbClr val="FF4F5A"/>
              </a:gs>
              <a:gs pos="25000">
                <a:srgbClr val="FF4F5A"/>
              </a:gs>
              <a:gs pos="74000">
                <a:srgbClr val="9A000B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72E47-C81A-4699-AB8F-EB6897286798}"/>
              </a:ext>
            </a:extLst>
          </p:cNvPr>
          <p:cNvSpPr txBox="1"/>
          <p:nvPr/>
        </p:nvSpPr>
        <p:spPr>
          <a:xfrm>
            <a:off x="-18634" y="-1345"/>
            <a:ext cx="12210634" cy="754053"/>
          </a:xfrm>
          <a:prstGeom prst="rect">
            <a:avLst/>
          </a:prstGeom>
          <a:solidFill>
            <a:srgbClr val="1A2E35"/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2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Организационно-подготовительный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99660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72E47-C81A-4699-AB8F-EB6897286798}"/>
              </a:ext>
            </a:extLst>
          </p:cNvPr>
          <p:cNvSpPr txBox="1"/>
          <p:nvPr/>
        </p:nvSpPr>
        <p:spPr>
          <a:xfrm>
            <a:off x="-18634" y="-1345"/>
            <a:ext cx="12210634" cy="815608"/>
          </a:xfrm>
          <a:prstGeom prst="rect">
            <a:avLst/>
          </a:prstGeom>
          <a:solidFill>
            <a:srgbClr val="1A2E35"/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6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Изменения формы заявления на ЕПГУ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E6FE133-5A5C-4D1F-A539-75AD59D3835A}"/>
              </a:ext>
            </a:extLst>
          </p:cNvPr>
          <p:cNvGrpSpPr/>
          <p:nvPr/>
        </p:nvGrpSpPr>
        <p:grpSpPr>
          <a:xfrm rot="5400000">
            <a:off x="4780328" y="-154983"/>
            <a:ext cx="5265963" cy="7690484"/>
            <a:chOff x="-1102771" y="1309092"/>
            <a:chExt cx="6271977" cy="3736355"/>
          </a:xfrm>
        </p:grpSpPr>
        <p:sp>
          <p:nvSpPr>
            <p:cNvPr id="22" name="Прямоугольник: скругленные углы 8">
              <a:extLst>
                <a:ext uri="{FF2B5EF4-FFF2-40B4-BE49-F238E27FC236}">
                  <a16:creationId xmlns:a16="http://schemas.microsoft.com/office/drawing/2014/main" id="{F61BE603-C865-4CC1-856B-09A873E88A69}"/>
                </a:ext>
              </a:extLst>
            </p:cNvPr>
            <p:cNvSpPr/>
            <p:nvPr/>
          </p:nvSpPr>
          <p:spPr>
            <a:xfrm>
              <a:off x="-1102771" y="1309092"/>
              <a:ext cx="6271977" cy="2721052"/>
            </a:xfrm>
            <a:prstGeom prst="roundRect">
              <a:avLst/>
            </a:prstGeom>
            <a:noFill/>
            <a:ln w="76200">
              <a:solidFill>
                <a:srgbClr val="1A2E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7703D889-A515-4CBC-AB25-3F14B4CD3FA0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rot="16200000" flipH="1">
              <a:off x="1542908" y="4520455"/>
              <a:ext cx="1015302" cy="34681"/>
            </a:xfrm>
            <a:prstGeom prst="line">
              <a:avLst/>
            </a:prstGeom>
            <a:noFill/>
            <a:ln w="76200">
              <a:solidFill>
                <a:srgbClr val="1A2E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35" name="Рисунок 34"/>
          <p:cNvPicPr/>
          <p:nvPr/>
        </p:nvPicPr>
        <p:blipFill>
          <a:blip r:embed="rId3"/>
          <a:stretch>
            <a:fillRect/>
          </a:stretch>
        </p:blipFill>
        <p:spPr>
          <a:xfrm>
            <a:off x="6202151" y="1261270"/>
            <a:ext cx="2324192" cy="4897164"/>
          </a:xfrm>
          <a:prstGeom prst="rect">
            <a:avLst/>
          </a:prstGeom>
        </p:spPr>
      </p:pic>
      <p:pic>
        <p:nvPicPr>
          <p:cNvPr id="39" name="Рисунок 38"/>
          <p:cNvPicPr/>
          <p:nvPr/>
        </p:nvPicPr>
        <p:blipFill>
          <a:blip r:embed="rId4"/>
          <a:stretch>
            <a:fillRect/>
          </a:stretch>
        </p:blipFill>
        <p:spPr>
          <a:xfrm>
            <a:off x="9049369" y="1261270"/>
            <a:ext cx="1512168" cy="489716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6202153" y="1261270"/>
            <a:ext cx="2324190" cy="4897164"/>
          </a:xfrm>
          <a:prstGeom prst="roundRect">
            <a:avLst/>
          </a:prstGeom>
          <a:noFill/>
          <a:ln w="63500">
            <a:solidFill>
              <a:srgbClr val="FF4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 flipH="1">
            <a:off x="9049365" y="1261270"/>
            <a:ext cx="1512169" cy="4897164"/>
          </a:xfrm>
          <a:prstGeom prst="roundRect">
            <a:avLst/>
          </a:prstGeom>
          <a:noFill/>
          <a:ln w="63500">
            <a:solidFill>
              <a:srgbClr val="FF4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1BA225-428F-4B13-9172-5F3379AD3CF3}"/>
              </a:ext>
            </a:extLst>
          </p:cNvPr>
          <p:cNvSpPr txBox="1"/>
          <p:nvPr/>
        </p:nvSpPr>
        <p:spPr>
          <a:xfrm>
            <a:off x="384469" y="2309020"/>
            <a:ext cx="3183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FF4F5A"/>
                </a:solidFill>
                <a:latin typeface="Century Gothic" panose="020B0502020202020204" pitchFamily="34" charset="0"/>
              </a:rPr>
              <a:t>Форма заявления стала </a:t>
            </a:r>
            <a:r>
              <a:rPr lang="ru-RU" sz="2000" b="1" dirty="0">
                <a:solidFill>
                  <a:srgbClr val="FF4F5A"/>
                </a:solidFill>
                <a:latin typeface="Century Gothic" panose="020B0502020202020204" pitchFamily="34" charset="0"/>
              </a:rPr>
              <a:t>информативнее</a:t>
            </a:r>
            <a:r>
              <a:rPr lang="ru-RU" sz="2000" dirty="0">
                <a:solidFill>
                  <a:srgbClr val="FF4F5A"/>
                </a:solidFill>
                <a:latin typeface="Century Gothic" panose="020B0502020202020204" pitchFamily="34" charset="0"/>
              </a:rPr>
              <a:t> для родителей. К подробному описания шагов добавились </a:t>
            </a:r>
            <a:r>
              <a:rPr lang="ru-RU" sz="2000" b="1" dirty="0">
                <a:solidFill>
                  <a:srgbClr val="FF4F5A"/>
                </a:solidFill>
                <a:latin typeface="Century Gothic" panose="020B0502020202020204" pitchFamily="34" charset="0"/>
              </a:rPr>
              <a:t>цветовые акценты</a:t>
            </a:r>
            <a:r>
              <a:rPr lang="ru-RU" sz="2000" dirty="0">
                <a:solidFill>
                  <a:srgbClr val="FF4F5A"/>
                </a:solidFill>
                <a:latin typeface="Century Gothic" panose="020B0502020202020204" pitchFamily="34" charset="0"/>
              </a:rPr>
              <a:t>, для привлечения внимания к наиболее важной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73203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72E47-C81A-4699-AB8F-EB6897286798}"/>
              </a:ext>
            </a:extLst>
          </p:cNvPr>
          <p:cNvSpPr txBox="1"/>
          <p:nvPr/>
        </p:nvSpPr>
        <p:spPr>
          <a:xfrm>
            <a:off x="-18634" y="-1345"/>
            <a:ext cx="12210634" cy="815608"/>
          </a:xfrm>
          <a:prstGeom prst="rect">
            <a:avLst/>
          </a:prstGeom>
          <a:solidFill>
            <a:srgbClr val="1A2E35"/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6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Изменения формы заявления на ЕПГУ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E6FE133-5A5C-4D1F-A539-75AD59D3835A}"/>
              </a:ext>
            </a:extLst>
          </p:cNvPr>
          <p:cNvGrpSpPr/>
          <p:nvPr/>
        </p:nvGrpSpPr>
        <p:grpSpPr>
          <a:xfrm rot="5400000">
            <a:off x="4780328" y="-154983"/>
            <a:ext cx="5265963" cy="7690484"/>
            <a:chOff x="-1102771" y="1309092"/>
            <a:chExt cx="6271977" cy="3736355"/>
          </a:xfrm>
        </p:grpSpPr>
        <p:sp>
          <p:nvSpPr>
            <p:cNvPr id="22" name="Прямоугольник: скругленные углы 8">
              <a:extLst>
                <a:ext uri="{FF2B5EF4-FFF2-40B4-BE49-F238E27FC236}">
                  <a16:creationId xmlns:a16="http://schemas.microsoft.com/office/drawing/2014/main" id="{F61BE603-C865-4CC1-856B-09A873E88A69}"/>
                </a:ext>
              </a:extLst>
            </p:cNvPr>
            <p:cNvSpPr/>
            <p:nvPr/>
          </p:nvSpPr>
          <p:spPr>
            <a:xfrm>
              <a:off x="-1102771" y="1309092"/>
              <a:ext cx="6271977" cy="2721052"/>
            </a:xfrm>
            <a:prstGeom prst="roundRect">
              <a:avLst/>
            </a:prstGeom>
            <a:noFill/>
            <a:ln w="76200">
              <a:solidFill>
                <a:srgbClr val="1A2E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7703D889-A515-4CBC-AB25-3F14B4CD3FA0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rot="16200000" flipH="1">
              <a:off x="1542908" y="4520455"/>
              <a:ext cx="1015302" cy="34681"/>
            </a:xfrm>
            <a:prstGeom prst="line">
              <a:avLst/>
            </a:prstGeom>
            <a:noFill/>
            <a:ln w="76200">
              <a:solidFill>
                <a:srgbClr val="1A2E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" name="Скругленный прямоугольник 12"/>
          <p:cNvSpPr/>
          <p:nvPr/>
        </p:nvSpPr>
        <p:spPr>
          <a:xfrm>
            <a:off x="7364249" y="1288624"/>
            <a:ext cx="2198852" cy="4759710"/>
          </a:xfrm>
          <a:prstGeom prst="roundRect">
            <a:avLst/>
          </a:prstGeom>
          <a:noFill/>
          <a:ln w="63500">
            <a:solidFill>
              <a:srgbClr val="FF4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1BA225-428F-4B13-9172-5F3379AD3CF3}"/>
              </a:ext>
            </a:extLst>
          </p:cNvPr>
          <p:cNvSpPr txBox="1"/>
          <p:nvPr/>
        </p:nvSpPr>
        <p:spPr>
          <a:xfrm>
            <a:off x="384469" y="2309020"/>
            <a:ext cx="31016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FF4F5A"/>
                </a:solidFill>
                <a:latin typeface="Century Gothic" panose="020B0502020202020204" pitchFamily="34" charset="0"/>
              </a:rPr>
              <a:t>В новой форме </a:t>
            </a:r>
            <a:r>
              <a:rPr lang="ru-RU" sz="2000" b="1" dirty="0">
                <a:solidFill>
                  <a:srgbClr val="FF4F5A"/>
                </a:solidFill>
                <a:latin typeface="Century Gothic" panose="020B0502020202020204" pitchFamily="34" charset="0"/>
              </a:rPr>
              <a:t>будет возможность добавить </a:t>
            </a:r>
            <a:r>
              <a:rPr lang="ru-RU" sz="2000" dirty="0">
                <a:solidFill>
                  <a:srgbClr val="FF4F5A"/>
                </a:solidFill>
                <a:latin typeface="Century Gothic" panose="020B0502020202020204" pitchFamily="34" charset="0"/>
              </a:rPr>
              <a:t>из личного кабинета ЕПГУ </a:t>
            </a:r>
            <a:r>
              <a:rPr lang="ru-RU" sz="2000" b="1" dirty="0">
                <a:solidFill>
                  <a:srgbClr val="FF4F5A"/>
                </a:solidFill>
                <a:latin typeface="Century Gothic" panose="020B0502020202020204" pitchFamily="34" charset="0"/>
              </a:rPr>
              <a:t>сведения о старших брате или сестре</a:t>
            </a:r>
            <a:r>
              <a:rPr lang="ru-RU" sz="2000" dirty="0">
                <a:solidFill>
                  <a:srgbClr val="FF4F5A"/>
                </a:solidFill>
                <a:latin typeface="Century Gothic" panose="020B0502020202020204" pitchFamily="34" charset="0"/>
              </a:rPr>
              <a:t>, посещающих выбранную школу, </a:t>
            </a:r>
            <a:r>
              <a:rPr lang="ru-RU" sz="2000" b="1" dirty="0">
                <a:solidFill>
                  <a:srgbClr val="FF4F5A"/>
                </a:solidFill>
                <a:latin typeface="Century Gothic" panose="020B0502020202020204" pitchFamily="34" charset="0"/>
              </a:rPr>
              <a:t>для применения льготы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64248" y="1371600"/>
            <a:ext cx="2198853" cy="46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8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>
            <a:extLst>
              <a:ext uri="{FF2B5EF4-FFF2-40B4-BE49-F238E27FC236}">
                <a16:creationId xmlns:a16="http://schemas.microsoft.com/office/drawing/2014/main" id="{871E498F-872A-42B7-AC04-9FF1725E4B92}"/>
              </a:ext>
            </a:extLst>
          </p:cNvPr>
          <p:cNvSpPr/>
          <p:nvPr/>
        </p:nvSpPr>
        <p:spPr>
          <a:xfrm>
            <a:off x="4282204" y="6316991"/>
            <a:ext cx="7909796" cy="540000"/>
          </a:xfrm>
          <a:prstGeom prst="rect">
            <a:avLst/>
          </a:prstGeom>
          <a:solidFill>
            <a:srgbClr val="1A2E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B90D1BD1-81CE-4272-9A63-A87E44E4868B}"/>
              </a:ext>
            </a:extLst>
          </p:cNvPr>
          <p:cNvSpPr/>
          <p:nvPr/>
        </p:nvSpPr>
        <p:spPr>
          <a:xfrm>
            <a:off x="3288558" y="6316991"/>
            <a:ext cx="8903441" cy="540000"/>
          </a:xfrm>
          <a:prstGeom prst="rect">
            <a:avLst/>
          </a:prstGeom>
          <a:solidFill>
            <a:srgbClr val="385A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6996153A-9B91-4CE8-8B47-ECFFCE4E3A13}"/>
              </a:ext>
            </a:extLst>
          </p:cNvPr>
          <p:cNvSpPr/>
          <p:nvPr/>
        </p:nvSpPr>
        <p:spPr>
          <a:xfrm>
            <a:off x="2294913" y="6316991"/>
            <a:ext cx="7738087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73B3DF39-3593-4447-AA22-6873DFF3DDCD}"/>
              </a:ext>
            </a:extLst>
          </p:cNvPr>
          <p:cNvSpPr/>
          <p:nvPr/>
        </p:nvSpPr>
        <p:spPr>
          <a:xfrm>
            <a:off x="0" y="6318000"/>
            <a:ext cx="7647101" cy="540000"/>
          </a:xfrm>
          <a:prstGeom prst="rect">
            <a:avLst/>
          </a:prstGeom>
          <a:gradFill flip="none" rotWithShape="1">
            <a:gsLst>
              <a:gs pos="0">
                <a:srgbClr val="FF4F5A"/>
              </a:gs>
              <a:gs pos="25000">
                <a:srgbClr val="FF4F5A"/>
              </a:gs>
              <a:gs pos="74000">
                <a:srgbClr val="9A000B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72E47-C81A-4699-AB8F-EB6897286798}"/>
              </a:ext>
            </a:extLst>
          </p:cNvPr>
          <p:cNvSpPr txBox="1"/>
          <p:nvPr/>
        </p:nvSpPr>
        <p:spPr>
          <a:xfrm>
            <a:off x="-18634" y="-1345"/>
            <a:ext cx="12210634" cy="754053"/>
          </a:xfrm>
          <a:prstGeom prst="rect">
            <a:avLst/>
          </a:prstGeom>
          <a:solidFill>
            <a:srgbClr val="1A2E35"/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2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Организационно-подготовительный этап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A2F393-0C12-4BC1-B96E-C69D57E90DFE}"/>
              </a:ext>
            </a:extLst>
          </p:cNvPr>
          <p:cNvSpPr/>
          <p:nvPr/>
        </p:nvSpPr>
        <p:spPr>
          <a:xfrm>
            <a:off x="338889" y="2602155"/>
            <a:ext cx="116501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До 21 марта ТОИПКРО подготовит ролик  по подаче заявлений по зачислению ребенка в 1 класс. Ссылка на ролик будет направлена в МОУО и подведомственные ДОО ТО образовательные организации</a:t>
            </a:r>
            <a:r>
              <a:rPr lang="ru-RU" sz="2400" b="1" dirty="0">
                <a:latin typeface="Century Gothic" panose="020B0502020202020204" pitchFamily="34" charset="0"/>
              </a:rPr>
              <a:t> </a:t>
            </a:r>
          </a:p>
          <a:p>
            <a:pPr lvl="0" algn="just"/>
            <a:endParaRPr lang="ru-RU" sz="2400" b="1" dirty="0">
              <a:solidFill>
                <a:srgbClr val="FF4F5A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US" sz="2400" b="1" dirty="0">
                <a:solidFill>
                  <a:srgbClr val="FF4F5A"/>
                </a:solidFill>
                <a:latin typeface="Century Gothic" panose="020B0502020202020204" pitchFamily="34" charset="0"/>
                <a:hlinkClick r:id="rId3"/>
              </a:rPr>
              <a:t>https://roditeli.tomedu.ru</a:t>
            </a:r>
            <a:endParaRPr lang="ru-RU" sz="2400" b="1" dirty="0">
              <a:solidFill>
                <a:srgbClr val="FF4F5A"/>
              </a:solidFill>
              <a:latin typeface="Century Gothic" panose="020B0502020202020204" pitchFamily="34" charset="0"/>
            </a:endParaRPr>
          </a:p>
          <a:p>
            <a:pPr lvl="0" algn="just"/>
            <a:endParaRPr lang="ru-RU" sz="2400" b="1" dirty="0">
              <a:solidFill>
                <a:srgbClr val="FF4F5A"/>
              </a:solidFill>
              <a:latin typeface="Century Gothic" panose="020B0502020202020204" pitchFamily="34" charset="0"/>
            </a:endParaRPr>
          </a:p>
          <a:p>
            <a:pPr lvl="0" algn="just"/>
            <a:endParaRPr lang="ru-RU" sz="2400" b="1" dirty="0">
              <a:solidFill>
                <a:srgbClr val="FF4F5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7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>
            <a:extLst>
              <a:ext uri="{FF2B5EF4-FFF2-40B4-BE49-F238E27FC236}">
                <a16:creationId xmlns:a16="http://schemas.microsoft.com/office/drawing/2014/main" id="{871E498F-872A-42B7-AC04-9FF1725E4B92}"/>
              </a:ext>
            </a:extLst>
          </p:cNvPr>
          <p:cNvSpPr/>
          <p:nvPr/>
        </p:nvSpPr>
        <p:spPr>
          <a:xfrm>
            <a:off x="4282204" y="6316991"/>
            <a:ext cx="7909796" cy="540000"/>
          </a:xfrm>
          <a:prstGeom prst="rect">
            <a:avLst/>
          </a:prstGeom>
          <a:solidFill>
            <a:srgbClr val="1A2E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B90D1BD1-81CE-4272-9A63-A87E44E4868B}"/>
              </a:ext>
            </a:extLst>
          </p:cNvPr>
          <p:cNvSpPr/>
          <p:nvPr/>
        </p:nvSpPr>
        <p:spPr>
          <a:xfrm>
            <a:off x="3288558" y="6316991"/>
            <a:ext cx="8903441" cy="540000"/>
          </a:xfrm>
          <a:prstGeom prst="rect">
            <a:avLst/>
          </a:prstGeom>
          <a:solidFill>
            <a:srgbClr val="385A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6996153A-9B91-4CE8-8B47-ECFFCE4E3A13}"/>
              </a:ext>
            </a:extLst>
          </p:cNvPr>
          <p:cNvSpPr/>
          <p:nvPr/>
        </p:nvSpPr>
        <p:spPr>
          <a:xfrm>
            <a:off x="2294913" y="6316991"/>
            <a:ext cx="7738087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73B3DF39-3593-4447-AA22-6873DFF3DDCD}"/>
              </a:ext>
            </a:extLst>
          </p:cNvPr>
          <p:cNvSpPr/>
          <p:nvPr/>
        </p:nvSpPr>
        <p:spPr>
          <a:xfrm>
            <a:off x="-18635" y="6316991"/>
            <a:ext cx="7647101" cy="540000"/>
          </a:xfrm>
          <a:prstGeom prst="rect">
            <a:avLst/>
          </a:prstGeom>
          <a:gradFill flip="none" rotWithShape="1">
            <a:gsLst>
              <a:gs pos="0">
                <a:srgbClr val="FF4F5A"/>
              </a:gs>
              <a:gs pos="25000">
                <a:srgbClr val="FF4F5A"/>
              </a:gs>
              <a:gs pos="74000">
                <a:srgbClr val="9A000B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4B25DE3-CA14-40ED-8551-541DF8DB907D}"/>
              </a:ext>
            </a:extLst>
          </p:cNvPr>
          <p:cNvSpPr/>
          <p:nvPr/>
        </p:nvSpPr>
        <p:spPr>
          <a:xfrm>
            <a:off x="780844" y="2704260"/>
            <a:ext cx="4995702" cy="219689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F4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4F5A"/>
                </a:solidFill>
                <a:latin typeface="Century Gothic" panose="020B0502020202020204" pitchFamily="34" charset="0"/>
              </a:rPr>
              <a:t>Г</a:t>
            </a:r>
            <a:r>
              <a:rPr lang="ru-RU" sz="2400" dirty="0">
                <a:solidFill>
                  <a:srgbClr val="FF4F5A"/>
                </a:solidFill>
                <a:latin typeface="Century Gothic" panose="020B0502020202020204" pitchFamily="34" charset="0"/>
              </a:rPr>
              <a:t>. </a:t>
            </a:r>
            <a:r>
              <a:rPr lang="ru-RU" sz="2400" b="1" dirty="0">
                <a:solidFill>
                  <a:srgbClr val="FF4F5A"/>
                </a:solidFill>
                <a:latin typeface="Century Gothic" panose="020B0502020202020204" pitchFamily="34" charset="0"/>
              </a:rPr>
              <a:t>Томск и подведомственные ДОО ТО организации, находящиеся на территории г. Томска</a:t>
            </a:r>
          </a:p>
          <a:p>
            <a:pPr algn="ctr"/>
            <a:r>
              <a:rPr lang="ru-RU" sz="2000" b="1" dirty="0">
                <a:solidFill>
                  <a:srgbClr val="FF4F5A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D433076-FBB4-4931-81FD-3929AAEA7AC6}"/>
              </a:ext>
            </a:extLst>
          </p:cNvPr>
          <p:cNvSpPr/>
          <p:nvPr/>
        </p:nvSpPr>
        <p:spPr>
          <a:xfrm>
            <a:off x="6066692" y="2704260"/>
            <a:ext cx="5286310" cy="219689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F4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4F5A"/>
                </a:solidFill>
                <a:latin typeface="Century Gothic" panose="020B0502020202020204" pitchFamily="34" charset="0"/>
              </a:rPr>
              <a:t>Муниципалитеты и подведомственные ДОО ТО организации, находящиеся на их территории</a:t>
            </a:r>
          </a:p>
          <a:p>
            <a:pPr algn="ctr"/>
            <a:endParaRPr lang="ru-RU" sz="2000" b="1" dirty="0">
              <a:solidFill>
                <a:srgbClr val="FF4F5A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1965F8-F07E-401C-B9E3-CB74A7E02A3E}"/>
              </a:ext>
            </a:extLst>
          </p:cNvPr>
          <p:cNvSpPr txBox="1"/>
          <p:nvPr/>
        </p:nvSpPr>
        <p:spPr>
          <a:xfrm>
            <a:off x="1365870" y="5534572"/>
            <a:ext cx="341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25.03.2024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08:00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B0A439-F63A-415B-A25B-DD199565279B}"/>
              </a:ext>
            </a:extLst>
          </p:cNvPr>
          <p:cNvSpPr txBox="1"/>
          <p:nvPr/>
        </p:nvSpPr>
        <p:spPr>
          <a:xfrm>
            <a:off x="7463635" y="5534572"/>
            <a:ext cx="246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27.03.2024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09:00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A72E47-C81A-4699-AB8F-EB6897286798}"/>
              </a:ext>
            </a:extLst>
          </p:cNvPr>
          <p:cNvSpPr txBox="1"/>
          <p:nvPr/>
        </p:nvSpPr>
        <p:spPr>
          <a:xfrm>
            <a:off x="0" y="-3005"/>
            <a:ext cx="12210634" cy="1200329"/>
          </a:xfrm>
          <a:prstGeom prst="rect">
            <a:avLst/>
          </a:prstGeom>
          <a:solidFill>
            <a:srgbClr val="1A2E35"/>
          </a:solidFill>
        </p:spPr>
        <p:txBody>
          <a:bodyPr wrap="square" rtlCol="0">
            <a:spAutoFit/>
          </a:bodyPr>
          <a:lstStyle/>
          <a:p>
            <a:pPr algn="ctr" defTabSz="756026">
              <a:defRPr/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(2) </a:t>
            </a:r>
            <a:r>
              <a:rPr lang="ru-RU" sz="36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Начало приема заявлений в первый класс 2024/2025 учебного года</a:t>
            </a:r>
          </a:p>
        </p:txBody>
      </p:sp>
      <p:sp>
        <p:nvSpPr>
          <p:cNvPr id="30" name="Прямоугольник: скругленные углы 9">
            <a:extLst>
              <a:ext uri="{FF2B5EF4-FFF2-40B4-BE49-F238E27FC236}">
                <a16:creationId xmlns:a16="http://schemas.microsoft.com/office/drawing/2014/main" id="{14B25DE3-CA14-40ED-8551-541DF8DB907D}"/>
              </a:ext>
            </a:extLst>
          </p:cNvPr>
          <p:cNvSpPr/>
          <p:nvPr/>
        </p:nvSpPr>
        <p:spPr>
          <a:xfrm>
            <a:off x="780844" y="1391749"/>
            <a:ext cx="10565298" cy="11571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4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Прием заявлений о приеме на обучение в первый класс для детей, указанных в пунктах 9, 9(1),10 и 12 Порядка, а также проживающих на закрепленной территории, начинается не позднее 1 апреля текущего года и завершается 30 июня текущего года</a:t>
            </a:r>
          </a:p>
          <a:p>
            <a:pPr algn="ctr"/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Стрелка вниз 39">
            <a:extLst>
              <a:ext uri="{FF2B5EF4-FFF2-40B4-BE49-F238E27FC236}">
                <a16:creationId xmlns:a16="http://schemas.microsoft.com/office/drawing/2014/main" id="{256EE241-44B9-4BA0-A031-5648CA7A326B}"/>
              </a:ext>
            </a:extLst>
          </p:cNvPr>
          <p:cNvSpPr/>
          <p:nvPr/>
        </p:nvSpPr>
        <p:spPr>
          <a:xfrm>
            <a:off x="2843861" y="4901159"/>
            <a:ext cx="463697" cy="661391"/>
          </a:xfrm>
          <a:prstGeom prst="downArrow">
            <a:avLst/>
          </a:prstGeom>
          <a:solidFill>
            <a:srgbClr val="FF4F5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/>
            <a:endParaRPr lang="ru-RU" sz="1158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Стрелка вниз 39">
            <a:extLst>
              <a:ext uri="{FF2B5EF4-FFF2-40B4-BE49-F238E27FC236}">
                <a16:creationId xmlns:a16="http://schemas.microsoft.com/office/drawing/2014/main" id="{256EE241-44B9-4BA0-A031-5648CA7A326B}"/>
              </a:ext>
            </a:extLst>
          </p:cNvPr>
          <p:cNvSpPr/>
          <p:nvPr/>
        </p:nvSpPr>
        <p:spPr>
          <a:xfrm>
            <a:off x="8574714" y="4887170"/>
            <a:ext cx="463697" cy="661391"/>
          </a:xfrm>
          <a:prstGeom prst="downArrow">
            <a:avLst/>
          </a:prstGeom>
          <a:solidFill>
            <a:srgbClr val="FF4F5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6026"/>
            <a:endParaRPr lang="ru-RU" sz="1158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75ED7D-84B7-4B3E-BC64-3DDA2E32A748}"/>
              </a:ext>
            </a:extLst>
          </p:cNvPr>
          <p:cNvSpPr/>
          <p:nvPr/>
        </p:nvSpPr>
        <p:spPr>
          <a:xfrm>
            <a:off x="3659245" y="5096919"/>
            <a:ext cx="4487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сроки начала приема заявлений </a:t>
            </a:r>
          </a:p>
        </p:txBody>
      </p:sp>
    </p:spTree>
    <p:extLst>
      <p:ext uri="{BB962C8B-B14F-4D97-AF65-F5344CB8AC3E}">
        <p14:creationId xmlns:p14="http://schemas.microsoft.com/office/powerpoint/2010/main" val="1300439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692</Words>
  <Application>Microsoft Office PowerPoint</Application>
  <PresentationFormat>Широкоэкранный</PresentationFormat>
  <Paragraphs>141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맑은 고딕</vt:lpstr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Алексеевна Чащина</dc:creator>
  <cp:lastModifiedBy>Оксана Михайловна Замятина</cp:lastModifiedBy>
  <cp:revision>158</cp:revision>
  <dcterms:created xsi:type="dcterms:W3CDTF">2023-10-31T08:19:41Z</dcterms:created>
  <dcterms:modified xsi:type="dcterms:W3CDTF">2024-02-29T09:47:35Z</dcterms:modified>
</cp:coreProperties>
</file>