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147474887" r:id="rId3"/>
    <p:sldId id="2147474860" r:id="rId4"/>
    <p:sldId id="258" r:id="rId5"/>
    <p:sldId id="2147474886" r:id="rId6"/>
    <p:sldId id="259" r:id="rId7"/>
    <p:sldId id="2147474728" r:id="rId8"/>
    <p:sldId id="2147474730" r:id="rId9"/>
    <p:sldId id="2147474729" r:id="rId10"/>
    <p:sldId id="2147474731" r:id="rId11"/>
    <p:sldId id="2147474687" r:id="rId12"/>
    <p:sldId id="2147474861" r:id="rId13"/>
    <p:sldId id="2147474863" r:id="rId14"/>
    <p:sldId id="2147474864" r:id="rId15"/>
    <p:sldId id="2147474865" r:id="rId16"/>
    <p:sldId id="2147474873" r:id="rId17"/>
    <p:sldId id="2147474866" r:id="rId18"/>
    <p:sldId id="2147474871" r:id="rId19"/>
    <p:sldId id="2147474877" r:id="rId20"/>
    <p:sldId id="2147474879" r:id="rId21"/>
    <p:sldId id="2147474875" r:id="rId22"/>
    <p:sldId id="2147474882" r:id="rId23"/>
    <p:sldId id="2147474862" r:id="rId24"/>
    <p:sldId id="2147474874" r:id="rId25"/>
    <p:sldId id="2147474880" r:id="rId26"/>
    <p:sldId id="1603" r:id="rId27"/>
    <p:sldId id="2147474888" r:id="rId28"/>
    <p:sldId id="2147474883" r:id="rId29"/>
    <p:sldId id="2147474885" r:id="rId30"/>
    <p:sldId id="2147474884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FB1D0-2AF5-4F23-9337-CE1598186FAA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25FCD-96E8-4275-9E25-F349EF6994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900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:notes"/>
          <p:cNvSpPr txBox="1">
            <a:spLocks noGrp="1"/>
          </p:cNvSpPr>
          <p:nvPr>
            <p:ph type="body" idx="1"/>
          </p:nvPr>
        </p:nvSpPr>
        <p:spPr>
          <a:xfrm>
            <a:off x="685800" y="4399845"/>
            <a:ext cx="5486400" cy="3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000">
                <a:latin typeface="Arial"/>
                <a:ea typeface="Arial"/>
                <a:cs typeface="Arial"/>
                <a:sym typeface="Arial"/>
              </a:rPr>
              <a:t>Комплекс технологических решений, позволяющий имитировать когнитивные функции человека</a:t>
            </a:r>
            <a:endParaRPr sz="1000"/>
          </a:p>
        </p:txBody>
      </p:sp>
      <p:sp>
        <p:nvSpPr>
          <p:cNvPr id="190" name="Google Shape;19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B3AE7-9545-4B5C-AE7A-4CA26AD61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5BC879-0541-4021-943D-1A00BEFA1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60AA-92C7-4946-92DD-7989654EB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4E9EB1-51E3-4EC0-BF59-C0CEDCACB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9725B4-122C-4AFD-8DDF-DC98C632C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927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010B5-B922-4F47-BDFA-3E7D5656B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818522-B9B4-4679-8C3E-1EE435039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D82F0C-E2F2-46BA-A53B-6D0E2690E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44744B-A88B-4E39-BBDD-EED22A605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407D86-26F8-489A-989B-6411E6FF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09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9E7A39-CAF1-41F7-BEF1-F097E1EA6B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260828D-5633-4F07-BC8B-B50B90D4C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15534A-2F42-4DEB-B181-159B8B00E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305F8E-5C0A-42B9-8383-E2B7B3AE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E3A98A-2D27-44C1-B1D1-2FC93AB1A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895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169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A29D6D-155C-4973-AC46-329C2B4A8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8B116B-BB3C-4659-9D2F-974E63050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E8E940-A780-493E-BAFA-FE8F7B949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3186C2-4FDE-4A3F-BCBD-6D31ADF15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5E2031-C6D0-412B-8714-02D29CBF4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761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93F29-2864-4A47-8A1B-9D42FA0E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99E5B2-4501-48FB-A425-0C8506069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C863D0-7936-465B-B5C3-012B35A1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3E3CF0-99EF-46F3-905C-55E25FF90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80BDB9-51DC-4EF9-BCF5-F822A078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20580-E6A9-4056-8897-B904BCA59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CC2F71-C9AE-4901-9512-A70DB022D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D8A8B3-D94E-47B5-BD35-13E4D75EE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FD414A-EF93-4D24-99B5-B05605008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F0CABA-1A94-43A6-B07A-1D77FA80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C327CB-8CF6-4A1B-AF6D-3F580A4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66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252C8-903C-414C-BA2B-27E0C954D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B85DE3-7F46-4AB0-8009-B1640CA94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44A58A-587E-4D6C-B42A-D7E8D421C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44842A-36AB-4A37-BA54-2378E1370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C3FB24-DBD2-471E-98A1-9A877B84F6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47E895-A81D-409D-B1D7-DF01A9DAC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699338-ACEF-4536-9C7C-6B4AD088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E8C26A-1D74-41E5-8B1D-CDF0A1028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029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6B4D4-87D5-4A7A-AFDA-A2E7F5A27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2197E9-A441-4F44-B6DB-53585A359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F1F7949-88C0-47A1-9695-4FE864972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3011D19-EF2B-45CE-8895-B72880974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08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4BD4155-B35A-40C3-BE9D-4614B0A0D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257B08-7DCB-4785-9786-05211F01E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8F58DB-8CEC-4EC2-A49F-2F598667A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637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3065D-EB46-4853-AFCB-BBBD5BE60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C649DB-A497-407E-BFCD-9BDA58A5E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73DCF8-1E37-4C24-89AD-BCACFBAD2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671DF3-2303-4AB0-A0A6-09891397A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285F39-41B3-48A3-8C09-A320936AC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9B639B-E8FF-4346-AD80-AFC7D736F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021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AED71-4CD4-4F62-8E0E-78CBDBD59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B20ADBA-8468-4F71-ADB5-70A0C0D1CF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6DA7CD-DB83-4B29-BC7D-D5EC23F45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F19D7B-F9C6-4DF8-83A0-A2C218AB9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C95D51-9541-46C8-BCC8-37432BB8D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0D04F9-065B-43EB-B579-E33F8C61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04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DF65A-C5CB-470F-A140-181CF5EF4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C175F1-979A-450C-9CA4-E85877F0E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594F2B-3A2C-4AB8-A9EA-5712DE0A74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28399-4DE2-4981-9124-7003FE6F9411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093FC2-877D-496D-ADBD-EB75F32A7A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C0F066-31EC-439E-BA34-5D37EB47E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5F0F3-390F-4169-8193-F4FCF52D0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9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93679-79EC-404B-916B-C0EA302CB3B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72862" y="181330"/>
            <a:ext cx="9144000" cy="1816146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bg1"/>
                </a:solidFill>
              </a:rPr>
              <a:t>Как Искусственный интеллект определяет профессии будущего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BAB4D9-9486-4A8B-864A-2DAD7BD724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9557" y="2201662"/>
            <a:ext cx="4008267" cy="400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10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FF75359-60C3-41C4-8703-8A674CE00186}"/>
              </a:ext>
            </a:extLst>
          </p:cNvPr>
          <p:cNvSpPr/>
          <p:nvPr/>
        </p:nvSpPr>
        <p:spPr>
          <a:xfrm>
            <a:off x="2052537" y="472881"/>
            <a:ext cx="9299642" cy="6157323"/>
          </a:xfrm>
          <a:prstGeom prst="roundRect">
            <a:avLst>
              <a:gd name="adj" fmla="val 12731"/>
            </a:avLst>
          </a:prstGeom>
          <a:solidFill>
            <a:srgbClr val="C4D4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6E97096-F7B2-4905-804B-02AA1B13AF41}"/>
              </a:ext>
            </a:extLst>
          </p:cNvPr>
          <p:cNvSpPr/>
          <p:nvPr/>
        </p:nvSpPr>
        <p:spPr>
          <a:xfrm>
            <a:off x="1021404" y="797668"/>
            <a:ext cx="10330775" cy="5437762"/>
          </a:xfrm>
          <a:prstGeom prst="roundRect">
            <a:avLst>
              <a:gd name="adj" fmla="val 12731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B683E08-1306-45DE-8506-ECED53ECD92C}"/>
              </a:ext>
            </a:extLst>
          </p:cNvPr>
          <p:cNvSpPr/>
          <p:nvPr/>
        </p:nvSpPr>
        <p:spPr>
          <a:xfrm>
            <a:off x="428017" y="1332690"/>
            <a:ext cx="11342451" cy="4523362"/>
          </a:xfrm>
          <a:prstGeom prst="roundRect">
            <a:avLst>
              <a:gd name="adj" fmla="val 104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902BDE-0759-4DE7-95F0-162A8037602C}"/>
              </a:ext>
            </a:extLst>
          </p:cNvPr>
          <p:cNvSpPr txBox="1"/>
          <p:nvPr/>
        </p:nvSpPr>
        <p:spPr>
          <a:xfrm>
            <a:off x="7366197" y="3182062"/>
            <a:ext cx="43240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Цифровой учитель </a:t>
            </a:r>
            <a:b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</a:br>
            <a:r>
              <a:rPr lang="ru-RU" sz="2000" b="1" dirty="0" err="1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Уилл</a:t>
            </a:r>
            <a: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в Новой Зеландии</a:t>
            </a:r>
            <a:b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</a:br>
            <a:endParaRPr lang="ru-RU" sz="2000" b="1" dirty="0">
              <a:solidFill>
                <a:srgbClr val="0845A6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pic>
        <p:nvPicPr>
          <p:cNvPr id="11" name="Picture 2" descr="https://i.brecorder.com/wp-content/uploads/2018/08/vector-AI.jpg">
            <a:extLst>
              <a:ext uri="{FF2B5EF4-FFF2-40B4-BE49-F238E27FC236}">
                <a16:creationId xmlns:a16="http://schemas.microsoft.com/office/drawing/2014/main" id="{08752E74-D279-474F-B462-76BC41D00D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3" b="19074"/>
          <a:stretch/>
        </p:blipFill>
        <p:spPr bwMode="auto">
          <a:xfrm>
            <a:off x="763474" y="1577777"/>
            <a:ext cx="6773694" cy="3947533"/>
          </a:xfrm>
          <a:prstGeom prst="roundRect">
            <a:avLst>
              <a:gd name="adj" fmla="val 5088"/>
            </a:avLst>
          </a:prstGeom>
          <a:solidFill>
            <a:srgbClr val="FFFFFF"/>
          </a:solidFill>
          <a:ln w="25400">
            <a:solidFill>
              <a:schemeClr val="bg1"/>
            </a:solidFill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539855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ультимедиа1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44FF2AE8-5597-40D1-8F1F-CD260540526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60762" y="751007"/>
            <a:ext cx="9753600" cy="5486400"/>
          </a:xfrm>
          <a:prstGeom prst="round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7087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34238C-E1A1-4C6C-AD90-7D3288111E2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8372" y="1825625"/>
            <a:ext cx="4980374" cy="2666476"/>
          </a:xfrm>
        </p:spPr>
        <p:txBody>
          <a:bodyPr>
            <a:normAutofit/>
          </a:bodyPr>
          <a:lstStyle/>
          <a:p>
            <a:pPr lvl="1"/>
            <a:r>
              <a:rPr lang="ru-RU" b="1" dirty="0">
                <a:solidFill>
                  <a:schemeClr val="bg1"/>
                </a:solidFill>
              </a:rPr>
              <a:t>Автоматизация рутинных задач</a:t>
            </a:r>
            <a:r>
              <a:rPr lang="ru-RU" dirty="0">
                <a:solidFill>
                  <a:schemeClr val="bg1"/>
                </a:solidFill>
              </a:rPr>
              <a:t> </a:t>
            </a: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Расширение человеческих возможностей</a:t>
            </a:r>
            <a:endParaRPr lang="ru-RU" sz="2800" dirty="0">
              <a:solidFill>
                <a:schemeClr val="bg1"/>
              </a:solidFill>
            </a:endParaRP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Появление новых профессий, трансформация старых</a:t>
            </a:r>
            <a:endParaRPr lang="ru-RU" dirty="0">
              <a:solidFill>
                <a:schemeClr val="bg1"/>
              </a:solidFill>
            </a:endParaRP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Персонализация и адаптация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AC7A0E-A342-4D3B-B22E-D5A8BBBDC16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8280" y="1732972"/>
            <a:ext cx="4585317" cy="4585317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03B782-CB09-4E0B-931A-3F43BEB524E8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Основные тренды развития </a:t>
            </a:r>
          </a:p>
        </p:txBody>
      </p:sp>
    </p:spTree>
    <p:extLst>
      <p:ext uri="{BB962C8B-B14F-4D97-AF65-F5344CB8AC3E}">
        <p14:creationId xmlns:p14="http://schemas.microsoft.com/office/powerpoint/2010/main" val="693417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F7B198-B805-4BC3-9B33-0E86CD9BF0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0422" y="1825624"/>
            <a:ext cx="5857900" cy="4552665"/>
          </a:xfrm>
        </p:spPr>
        <p:txBody>
          <a:bodyPr>
            <a:normAutofit/>
          </a:bodyPr>
          <a:lstStyle/>
          <a:p>
            <a:pPr lvl="1"/>
            <a:r>
              <a:rPr lang="ru-RU" b="1" dirty="0">
                <a:solidFill>
                  <a:schemeClr val="bg1"/>
                </a:solidFill>
              </a:rPr>
              <a:t>Креативность и инновационность</a:t>
            </a: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Критическое мышление и решение проблем</a:t>
            </a:r>
            <a:endParaRPr lang="ru-RU" dirty="0">
              <a:solidFill>
                <a:schemeClr val="bg1"/>
              </a:solidFill>
            </a:endParaRP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Эмоциональный интеллект и коммуникация</a:t>
            </a:r>
            <a:r>
              <a:rPr lang="ru-RU" dirty="0">
                <a:solidFill>
                  <a:schemeClr val="bg1"/>
                </a:solidFill>
              </a:rPr>
              <a:t> </a:t>
            </a:r>
            <a:endParaRPr lang="ru-RU" sz="2800" dirty="0">
              <a:solidFill>
                <a:schemeClr val="bg1"/>
              </a:solidFill>
            </a:endParaRP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Адаптивность и непрерывное обучение </a:t>
            </a:r>
            <a:r>
              <a:rPr lang="ru-RU" dirty="0">
                <a:solidFill>
                  <a:schemeClr val="bg1"/>
                </a:solidFill>
              </a:rPr>
              <a:t> </a:t>
            </a: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Цифровая грамотность и умение работать с ИИ</a:t>
            </a:r>
            <a:r>
              <a:rPr lang="ru-RU" dirty="0">
                <a:solidFill>
                  <a:schemeClr val="bg1"/>
                </a:solidFill>
              </a:rPr>
              <a:t> </a:t>
            </a:r>
            <a:endParaRPr lang="ru-RU" sz="2800" dirty="0">
              <a:solidFill>
                <a:schemeClr val="bg1"/>
              </a:solidFill>
            </a:endParaRP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Сотрудничество</a:t>
            </a:r>
            <a:endParaRPr lang="ru-RU" sz="2800" dirty="0">
              <a:solidFill>
                <a:schemeClr val="bg1"/>
              </a:solidFill>
            </a:endParaRP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Этическое мышление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6EFCB0-518D-4881-9ADD-C614CE9CC0A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3680" y="1624298"/>
            <a:ext cx="4753992" cy="4753992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8873C05-88C8-464B-8C14-4CBA51C35207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Какие навыки будут цениться в будущем</a:t>
            </a:r>
          </a:p>
        </p:txBody>
      </p:sp>
    </p:spTree>
    <p:extLst>
      <p:ext uri="{BB962C8B-B14F-4D97-AF65-F5344CB8AC3E}">
        <p14:creationId xmlns:p14="http://schemas.microsoft.com/office/powerpoint/2010/main" val="1289460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F86177-E3AD-4BE6-92E3-91AC7EADF05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8373" y="2171412"/>
            <a:ext cx="5074852" cy="2746818"/>
          </a:xfrm>
        </p:spPr>
        <p:txBody>
          <a:bodyPr>
            <a:normAutofit/>
          </a:bodyPr>
          <a:lstStyle/>
          <a:p>
            <a:pPr lvl="1"/>
            <a:r>
              <a:rPr lang="ru-RU" sz="2800" b="1" dirty="0">
                <a:solidFill>
                  <a:schemeClr val="bg1"/>
                </a:solidFill>
              </a:rPr>
              <a:t>Технологические</a:t>
            </a:r>
          </a:p>
          <a:p>
            <a:pPr lvl="1"/>
            <a:r>
              <a:rPr lang="ru-RU" sz="2800" b="1" dirty="0">
                <a:solidFill>
                  <a:schemeClr val="bg1"/>
                </a:solidFill>
              </a:rPr>
              <a:t>Креативные</a:t>
            </a:r>
          </a:p>
          <a:p>
            <a:pPr lvl="1"/>
            <a:r>
              <a:rPr lang="ru-RU" sz="2800" b="1" dirty="0">
                <a:solidFill>
                  <a:schemeClr val="bg1"/>
                </a:solidFill>
              </a:rPr>
              <a:t>Социальные и гуманитарные</a:t>
            </a:r>
          </a:p>
          <a:p>
            <a:pPr lvl="1"/>
            <a:r>
              <a:rPr lang="ru-RU" sz="2800" b="1" dirty="0">
                <a:solidFill>
                  <a:schemeClr val="bg1"/>
                </a:solidFill>
              </a:rPr>
              <a:t>Сфера экологии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470374-F410-4946-8BD2-E45DEA727FD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79886" y="1460500"/>
            <a:ext cx="5032375" cy="5032375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FA82BDF-64C0-4AA0-9ECB-079ACD76C58D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Перспективные отрасли и профессии</a:t>
            </a:r>
          </a:p>
        </p:txBody>
      </p:sp>
    </p:spTree>
    <p:extLst>
      <p:ext uri="{BB962C8B-B14F-4D97-AF65-F5344CB8AC3E}">
        <p14:creationId xmlns:p14="http://schemas.microsoft.com/office/powerpoint/2010/main" val="1541208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3317BC-358D-46D2-A1D0-10E379ECF44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5255" y="2528374"/>
            <a:ext cx="4145872" cy="4145872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93E03AAE-E1A4-4AEF-ABBB-92FC2DA0DC3A}"/>
              </a:ext>
            </a:extLst>
          </p:cNvPr>
          <p:cNvSpPr txBox="1">
            <a:spLocks/>
          </p:cNvSpPr>
          <p:nvPr/>
        </p:nvSpPr>
        <p:spPr>
          <a:xfrm>
            <a:off x="509309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Инженер Искусственного интеллекта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445A9D2-7672-4F56-ADA9-B1928FA8887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91739" y="2528373"/>
            <a:ext cx="4145873" cy="414587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D246E89-D147-42AB-9E50-DD896D23047B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Технологические профессии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5DD3C1C8-EE0A-4590-9CA6-2DF83E2071D5}"/>
              </a:ext>
            </a:extLst>
          </p:cNvPr>
          <p:cNvSpPr txBox="1">
            <a:spLocks/>
          </p:cNvSpPr>
          <p:nvPr/>
        </p:nvSpPr>
        <p:spPr>
          <a:xfrm>
            <a:off x="6636381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err="1">
                <a:solidFill>
                  <a:schemeClr val="bg1"/>
                </a:solidFill>
              </a:rPr>
              <a:t>Биоинформатик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161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6A1F02-F5C1-4313-B749-D3F7278B0FB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5825" y="2381430"/>
            <a:ext cx="4261281" cy="4261281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25EA8A3-3E63-460B-AF76-6CB106B56773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Технологические профессии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5A16653A-75D1-4911-B3CB-C960ADE822B2}"/>
              </a:ext>
            </a:extLst>
          </p:cNvPr>
          <p:cNvSpPr txBox="1">
            <a:spLocks/>
          </p:cNvSpPr>
          <p:nvPr/>
        </p:nvSpPr>
        <p:spPr>
          <a:xfrm>
            <a:off x="509309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Разработчик квантовых алгоритмов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6D49E966-6AB7-468C-9963-3F77D1FC982D}"/>
              </a:ext>
            </a:extLst>
          </p:cNvPr>
          <p:cNvSpPr txBox="1">
            <a:spLocks/>
          </p:cNvSpPr>
          <p:nvPr/>
        </p:nvSpPr>
        <p:spPr>
          <a:xfrm>
            <a:off x="6760668" y="1647723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Проектировщик </a:t>
            </a:r>
            <a:r>
              <a:rPr lang="ru-RU" sz="2400" dirty="0" err="1">
                <a:solidFill>
                  <a:schemeClr val="bg1"/>
                </a:solidFill>
              </a:rPr>
              <a:t>нейроинтерфейсов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05B7C8-6DD5-4D52-9AA2-936AE6DE1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668" y="2353605"/>
            <a:ext cx="4261282" cy="426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11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Отпечаток ладони на поверхности чашки Петри &amp;mdash; работа микробиолога Таши Штурм.">
            <a:extLst>
              <a:ext uri="{FF2B5EF4-FFF2-40B4-BE49-F238E27FC236}">
                <a16:creationId xmlns:a16="http://schemas.microsoft.com/office/drawing/2014/main" id="{83E48C97-062C-4B98-AAC3-284A679A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73" y="2645546"/>
            <a:ext cx="5521339" cy="310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habrastorage.org/r/w1560/getpro/habr/upload_files/299/83c/c2d/29983cc2dbb6ed84ca309490d29c3756.jpg">
            <a:extLst>
              <a:ext uri="{FF2B5EF4-FFF2-40B4-BE49-F238E27FC236}">
                <a16:creationId xmlns:a16="http://schemas.microsoft.com/office/drawing/2014/main" id="{816ABC5A-5B7F-4E77-9EC3-A34FE9361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413" y="2645545"/>
            <a:ext cx="5527358" cy="310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CFFEC02-4D54-468D-A34E-BFFB0B61C08E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Креативные профессии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29247CF2-9A5B-4146-B199-34D629A12B0C}"/>
              </a:ext>
            </a:extLst>
          </p:cNvPr>
          <p:cNvSpPr txBox="1">
            <a:spLocks/>
          </p:cNvSpPr>
          <p:nvPr/>
        </p:nvSpPr>
        <p:spPr>
          <a:xfrm>
            <a:off x="509309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Science </a:t>
            </a:r>
            <a:r>
              <a:rPr lang="ru-RU" sz="2400" dirty="0">
                <a:solidFill>
                  <a:schemeClr val="bg1"/>
                </a:solidFill>
              </a:rPr>
              <a:t>художник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F64CBC6B-24F6-4CB6-B757-F760AC48D1A1}"/>
              </a:ext>
            </a:extLst>
          </p:cNvPr>
          <p:cNvSpPr txBox="1">
            <a:spLocks/>
          </p:cNvSpPr>
          <p:nvPr/>
        </p:nvSpPr>
        <p:spPr>
          <a:xfrm>
            <a:off x="6503216" y="1681785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Сценарист адаптивных нарративов</a:t>
            </a:r>
          </a:p>
        </p:txBody>
      </p:sp>
    </p:spTree>
    <p:extLst>
      <p:ext uri="{BB962C8B-B14F-4D97-AF65-F5344CB8AC3E}">
        <p14:creationId xmlns:p14="http://schemas.microsoft.com/office/powerpoint/2010/main" val="162385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246E63-BFBA-41F6-809F-6496963D41C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3014" y="2335559"/>
            <a:ext cx="4245298" cy="42452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AF3309-2557-4B19-98FB-A8BBECE3F62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596" y="2381747"/>
            <a:ext cx="4245298" cy="4245298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C66C0EA-8764-4713-B37E-7424452976E7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Креативные профессии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20C5F31A-6257-4DFD-9FED-5137E21B732D}"/>
              </a:ext>
            </a:extLst>
          </p:cNvPr>
          <p:cNvSpPr txBox="1">
            <a:spLocks/>
          </p:cNvSpPr>
          <p:nvPr/>
        </p:nvSpPr>
        <p:spPr>
          <a:xfrm>
            <a:off x="509309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Дизайнер виртуальных миров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B6B486EC-81CB-4ED9-83DB-A6C6E40B0EC9}"/>
              </a:ext>
            </a:extLst>
          </p:cNvPr>
          <p:cNvSpPr txBox="1">
            <a:spLocks/>
          </p:cNvSpPr>
          <p:nvPr/>
        </p:nvSpPr>
        <p:spPr>
          <a:xfrm>
            <a:off x="6663014" y="1598665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Дизайнер эмоций</a:t>
            </a:r>
          </a:p>
        </p:txBody>
      </p:sp>
    </p:spTree>
    <p:extLst>
      <p:ext uri="{BB962C8B-B14F-4D97-AF65-F5344CB8AC3E}">
        <p14:creationId xmlns:p14="http://schemas.microsoft.com/office/powerpoint/2010/main" val="1398641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84764-052B-4081-B047-B609DD3967B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176" y="2429240"/>
            <a:ext cx="4150311" cy="41503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5DE08C-E8B0-49B9-8BCD-F4B5011A3BB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33965" y="2391422"/>
            <a:ext cx="4225946" cy="4225946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E114512-4853-4C37-A89A-FAFBA6453993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Социальные и гуманитарные профессии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F0DED5E3-AF52-45F5-B7E9-496AC49F5694}"/>
              </a:ext>
            </a:extLst>
          </p:cNvPr>
          <p:cNvSpPr txBox="1">
            <a:spLocks/>
          </p:cNvSpPr>
          <p:nvPr/>
        </p:nvSpPr>
        <p:spPr>
          <a:xfrm>
            <a:off x="509309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Цифровой детокс-коуч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81C49D3-EB17-4A18-A366-CF4654AFB37A}"/>
              </a:ext>
            </a:extLst>
          </p:cNvPr>
          <p:cNvSpPr txBox="1">
            <a:spLocks/>
          </p:cNvSpPr>
          <p:nvPr/>
        </p:nvSpPr>
        <p:spPr>
          <a:xfrm>
            <a:off x="6533965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Медиатор Человек-ИИ</a:t>
            </a:r>
          </a:p>
        </p:txBody>
      </p:sp>
    </p:spTree>
    <p:extLst>
      <p:ext uri="{BB962C8B-B14F-4D97-AF65-F5344CB8AC3E}">
        <p14:creationId xmlns:p14="http://schemas.microsoft.com/office/powerpoint/2010/main" val="49032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79B154-9D71-49C9-BAC5-30F63E5DD04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8373" y="1669228"/>
            <a:ext cx="6746406" cy="3753004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Что такое искусственный интеллект</a:t>
            </a:r>
          </a:p>
          <a:p>
            <a:r>
              <a:rPr lang="ru-RU" dirty="0">
                <a:solidFill>
                  <a:schemeClr val="bg1"/>
                </a:solidFill>
              </a:rPr>
              <a:t>Мифы об искусственном интеллекте</a:t>
            </a:r>
          </a:p>
          <a:p>
            <a:r>
              <a:rPr lang="ru-RU" dirty="0">
                <a:solidFill>
                  <a:schemeClr val="bg1"/>
                </a:solidFill>
              </a:rPr>
              <a:t>Искусственный интеллект в нашей жизни</a:t>
            </a:r>
          </a:p>
          <a:p>
            <a:r>
              <a:rPr lang="ru-RU" dirty="0">
                <a:solidFill>
                  <a:schemeClr val="bg1"/>
                </a:solidFill>
              </a:rPr>
              <a:t>Основные тренды развития</a:t>
            </a:r>
          </a:p>
          <a:p>
            <a:r>
              <a:rPr lang="ru-RU" dirty="0">
                <a:solidFill>
                  <a:schemeClr val="bg1"/>
                </a:solidFill>
              </a:rPr>
              <a:t>Навыки будущего. Какие они?</a:t>
            </a:r>
          </a:p>
          <a:p>
            <a:r>
              <a:rPr lang="ru-RU" dirty="0">
                <a:solidFill>
                  <a:schemeClr val="bg1"/>
                </a:solidFill>
              </a:rPr>
              <a:t>Перспективные отрасли и профессии</a:t>
            </a:r>
          </a:p>
          <a:p>
            <a:r>
              <a:rPr lang="ru-RU" dirty="0">
                <a:solidFill>
                  <a:schemeClr val="bg1"/>
                </a:solidFill>
              </a:rPr>
              <a:t>Как адаптироваться к новой реальности</a:t>
            </a:r>
          </a:p>
          <a:p>
            <a:r>
              <a:rPr lang="ru-RU" dirty="0">
                <a:solidFill>
                  <a:schemeClr val="bg1"/>
                </a:solidFill>
              </a:rPr>
              <a:t>Роль родителей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E4B45A2-F5F5-46A3-8FC8-77240FC6D2F9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О чем поговорим:</a:t>
            </a:r>
          </a:p>
        </p:txBody>
      </p:sp>
    </p:spTree>
    <p:extLst>
      <p:ext uri="{BB962C8B-B14F-4D97-AF65-F5344CB8AC3E}">
        <p14:creationId xmlns:p14="http://schemas.microsoft.com/office/powerpoint/2010/main" val="778606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D4CB08-D9BD-49BD-BA4D-58BFC3E330C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3548" y="2255951"/>
            <a:ext cx="4308330" cy="43083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059406-DCC0-4348-8CB2-7498AEF8CEF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9892" y="2268349"/>
            <a:ext cx="4308330" cy="430833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DEF2206-426A-46A2-AE82-78AED684F6A1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Социальные и гуманитарные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30E9252B-9B0C-4A68-A7A7-7AF8DE3444F5}"/>
              </a:ext>
            </a:extLst>
          </p:cNvPr>
          <p:cNvSpPr txBox="1">
            <a:spLocks/>
          </p:cNvSpPr>
          <p:nvPr/>
        </p:nvSpPr>
        <p:spPr>
          <a:xfrm>
            <a:off x="509309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Куратор персональных данных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FE2C974C-BADB-4388-9E7F-1129D50923ED}"/>
              </a:ext>
            </a:extLst>
          </p:cNvPr>
          <p:cNvSpPr txBox="1">
            <a:spLocks/>
          </p:cNvSpPr>
          <p:nvPr/>
        </p:nvSpPr>
        <p:spPr>
          <a:xfrm>
            <a:off x="6703687" y="1600317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Дизайнер персонализированного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88554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A1835E-C52A-4629-8604-0E4D6C3AF4D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4007" y="2479688"/>
            <a:ext cx="4049415" cy="40494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2F25F4-2831-4ECD-AC23-541D9810E5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14505" y="2479688"/>
            <a:ext cx="4049416" cy="4049416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ECF375B-FEE8-4086-A3C0-DD423DF6CB0F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Сфера экологии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F8AA4632-D1D3-4530-838D-1B7B4B73487B}"/>
              </a:ext>
            </a:extLst>
          </p:cNvPr>
          <p:cNvSpPr txBox="1">
            <a:spLocks/>
          </p:cNvSpPr>
          <p:nvPr/>
        </p:nvSpPr>
        <p:spPr>
          <a:xfrm>
            <a:off x="509309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err="1">
                <a:solidFill>
                  <a:schemeClr val="bg1"/>
                </a:solidFill>
              </a:rPr>
              <a:t>Ситифермер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C85578E0-78BA-49DB-9438-31C641B83F56}"/>
              </a:ext>
            </a:extLst>
          </p:cNvPr>
          <p:cNvSpPr txBox="1">
            <a:spLocks/>
          </p:cNvSpPr>
          <p:nvPr/>
        </p:nvSpPr>
        <p:spPr>
          <a:xfrm>
            <a:off x="6847644" y="1697971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Инженер по климатическому контролю</a:t>
            </a:r>
          </a:p>
        </p:txBody>
      </p:sp>
    </p:spTree>
    <p:extLst>
      <p:ext uri="{BB962C8B-B14F-4D97-AF65-F5344CB8AC3E}">
        <p14:creationId xmlns:p14="http://schemas.microsoft.com/office/powerpoint/2010/main" val="1978533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DAD7B0EF-4EAF-4A8F-B31B-04283A6BBC5C}"/>
              </a:ext>
            </a:extLst>
          </p:cNvPr>
          <p:cNvSpPr txBox="1">
            <a:spLocks/>
          </p:cNvSpPr>
          <p:nvPr/>
        </p:nvSpPr>
        <p:spPr>
          <a:xfrm>
            <a:off x="6533965" y="1856189"/>
            <a:ext cx="4643021" cy="4293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04DF12-603D-4627-986E-7406556F056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68518" y="2424387"/>
            <a:ext cx="4200641" cy="4200641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C128EBA-CCED-4491-B5B0-F7D6C5C92471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Сфера экологии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CA7DB93-1162-4C3E-BF43-DC830A66D21D}"/>
              </a:ext>
            </a:extLst>
          </p:cNvPr>
          <p:cNvSpPr txBox="1">
            <a:spLocks/>
          </p:cNvSpPr>
          <p:nvPr/>
        </p:nvSpPr>
        <p:spPr>
          <a:xfrm>
            <a:off x="491339" y="1506530"/>
            <a:ext cx="5358723" cy="655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Специалист по циркулярной экономике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CD6DA8EC-5CD5-46FE-98AD-17C08CACCB3F}"/>
              </a:ext>
            </a:extLst>
          </p:cNvPr>
          <p:cNvSpPr txBox="1">
            <a:spLocks/>
          </p:cNvSpPr>
          <p:nvPr/>
        </p:nvSpPr>
        <p:spPr>
          <a:xfrm>
            <a:off x="6341939" y="1512909"/>
            <a:ext cx="4835047" cy="655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Аналитик экологического риска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EAC290F-E3B5-4CFA-AC56-7C921DFFC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652" y="2424387"/>
            <a:ext cx="4200641" cy="420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74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AB9285-9451-41B5-86B1-85E6996BA4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443" y="1988597"/>
            <a:ext cx="4504277" cy="4504277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67DCB20B-52A0-41D0-B06C-30BCB4B574CB}"/>
              </a:ext>
            </a:extLst>
          </p:cNvPr>
          <p:cNvSpPr txBox="1">
            <a:spLocks/>
          </p:cNvSpPr>
          <p:nvPr/>
        </p:nvSpPr>
        <p:spPr>
          <a:xfrm>
            <a:off x="653464" y="2079933"/>
            <a:ext cx="5779419" cy="3871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Успех будет зависеть от того, насколько мы можем эффективно сотрудничать с искусственным интеллектом</a:t>
            </a:r>
          </a:p>
          <a:p>
            <a:pPr marL="0" indent="0"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ИИ берет на себя рутину, освобождая нас для более сложной, креативной, стратегической работы</a:t>
            </a:r>
            <a:endParaRPr lang="en-US" sz="2400" b="1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0B3648B-6516-4971-8A86-6A63060A3F2A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Как адаптироваться к трансформации на рынке труда</a:t>
            </a:r>
          </a:p>
        </p:txBody>
      </p:sp>
    </p:spTree>
    <p:extLst>
      <p:ext uri="{BB962C8B-B14F-4D97-AF65-F5344CB8AC3E}">
        <p14:creationId xmlns:p14="http://schemas.microsoft.com/office/powerpoint/2010/main" val="4287858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98A5967C-825B-44CE-A009-68B6A61C039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0315" y="1905524"/>
            <a:ext cx="5326602" cy="3563121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Непрерывное обучение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Развитие "человеческих" навыков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Гибкость и адаптивность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Использование ИИ в своей работе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Нетворкинг</a:t>
            </a:r>
            <a:endParaRPr lang="ru-RU" sz="24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AC0F06-FA80-47BD-8EA0-D1D83293A53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39992" y="1825625"/>
            <a:ext cx="4376691" cy="437669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E10C1A7-BF36-464C-A8A1-BE4BE6084DCE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Шаги по адаптации</a:t>
            </a:r>
          </a:p>
        </p:txBody>
      </p:sp>
    </p:spTree>
    <p:extLst>
      <p:ext uri="{BB962C8B-B14F-4D97-AF65-F5344CB8AC3E}">
        <p14:creationId xmlns:p14="http://schemas.microsoft.com/office/powerpoint/2010/main" val="167157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351BA4-1ABC-4540-92E0-43DF949C13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5209" y="2159046"/>
            <a:ext cx="5260632" cy="3063690"/>
          </a:xfrm>
        </p:spPr>
        <p:txBody>
          <a:bodyPr/>
          <a:lstStyle/>
          <a:p>
            <a:pPr lvl="1"/>
            <a:r>
              <a:rPr lang="ru-RU" b="1" dirty="0">
                <a:solidFill>
                  <a:schemeClr val="bg1"/>
                </a:solidFill>
              </a:rPr>
              <a:t>Будьте примером</a:t>
            </a:r>
            <a:r>
              <a:rPr lang="ru-RU" dirty="0">
                <a:solidFill>
                  <a:schemeClr val="bg1"/>
                </a:solidFill>
              </a:rPr>
              <a:t> </a:t>
            </a: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Поддерживайте любознательность</a:t>
            </a:r>
            <a:r>
              <a:rPr lang="ru-RU" dirty="0">
                <a:solidFill>
                  <a:schemeClr val="bg1"/>
                </a:solidFill>
              </a:rPr>
              <a:t> </a:t>
            </a: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Развивайте самостоятельность и ответственность</a:t>
            </a:r>
            <a:r>
              <a:rPr lang="ru-RU" dirty="0">
                <a:solidFill>
                  <a:schemeClr val="bg1"/>
                </a:solidFill>
              </a:rPr>
              <a:t> </a:t>
            </a:r>
          </a:p>
          <a:p>
            <a:pPr lvl="1"/>
            <a:r>
              <a:rPr lang="ru-RU" b="1" dirty="0">
                <a:solidFill>
                  <a:schemeClr val="bg1"/>
                </a:solidFill>
              </a:rPr>
              <a:t>Фокусируйтесь на развитии навыков, а не только на оценках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A76443-D5F5-4103-BD30-DB688B02EC5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62438" y="1825100"/>
            <a:ext cx="4491361" cy="449136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7C29399-FC41-41F2-ADD7-73581741A904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Роль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2415293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C682B-2487-8F03-6046-9EEA70492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D334DAB5-2D9D-440F-83B7-E9B91F237E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6000">
                <a:srgbClr val="B9E0FF"/>
              </a:gs>
              <a:gs pos="100000">
                <a:srgbClr val="AEE7FF"/>
              </a:gs>
              <a:gs pos="0">
                <a:srgbClr val="55A7E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1A45B-657A-46F5-F57F-505032FB3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39" y="420747"/>
            <a:ext cx="10192864" cy="802768"/>
          </a:xfrm>
        </p:spPr>
        <p:txBody>
          <a:bodyPr>
            <a:normAutofit fontScale="90000"/>
          </a:bodyPr>
          <a:lstStyle/>
          <a:p>
            <a:r>
              <a:rPr lang="ru-RU" dirty="0"/>
              <a:t>Марафон по функциональной грамотности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BA6E977-1574-4A3D-A3F0-B91BF1F241D8}"/>
              </a:ext>
            </a:extLst>
          </p:cNvPr>
          <p:cNvSpPr/>
          <p:nvPr/>
        </p:nvSpPr>
        <p:spPr>
          <a:xfrm>
            <a:off x="548641" y="1228596"/>
            <a:ext cx="5630602" cy="1224000"/>
          </a:xfrm>
          <a:prstGeom prst="roundRect">
            <a:avLst>
              <a:gd name="adj" fmla="val 15245"/>
            </a:avLst>
          </a:prstGeom>
          <a:solidFill>
            <a:schemeClr val="bg1"/>
          </a:solidFill>
          <a:ln>
            <a:noFill/>
          </a:ln>
          <a:effectLst>
            <a:outerShdw blurRad="152400" algn="ctr" rotWithShape="0">
              <a:schemeClr val="tx2">
                <a:lumMod val="60000"/>
                <a:lumOff val="4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FEED07-4133-4D37-85BA-69E07C6F546D}"/>
              </a:ext>
            </a:extLst>
          </p:cNvPr>
          <p:cNvSpPr txBox="1"/>
          <p:nvPr/>
        </p:nvSpPr>
        <p:spPr>
          <a:xfrm>
            <a:off x="655346" y="1321386"/>
            <a:ext cx="5523896" cy="961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ru-RU" sz="1800" dirty="0">
                <a:latin typeface="+mj-lt"/>
              </a:rPr>
              <a:t>Что такое функциональная грамотность</a:t>
            </a:r>
          </a:p>
          <a:p>
            <a:pPr>
              <a:spcBef>
                <a:spcPts val="300"/>
              </a:spcBef>
            </a:pP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Это умение применять школьные знания в реальных жизненных ситуациях — рассчитать сдачу, распознать фейк в интернете, </a:t>
            </a:r>
            <a:b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</a:b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понять, о чём договор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6955E871-6B91-4B35-9E03-E0FA5F3E4688}"/>
              </a:ext>
            </a:extLst>
          </p:cNvPr>
          <p:cNvSpPr/>
          <p:nvPr/>
        </p:nvSpPr>
        <p:spPr>
          <a:xfrm>
            <a:off x="548641" y="2567942"/>
            <a:ext cx="2186940" cy="3825238"/>
          </a:xfrm>
          <a:prstGeom prst="roundRect">
            <a:avLst>
              <a:gd name="adj" fmla="val 6254"/>
            </a:avLst>
          </a:prstGeom>
          <a:solidFill>
            <a:schemeClr val="bg1"/>
          </a:solidFill>
          <a:ln>
            <a:noFill/>
          </a:ln>
          <a:effectLst>
            <a:outerShdw blurRad="152400" algn="ctr" rotWithShape="0">
              <a:schemeClr val="tx2">
                <a:lumMod val="60000"/>
                <a:lumOff val="4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E0EB51-C273-4BC4-8910-0B1223110F18}"/>
              </a:ext>
            </a:extLst>
          </p:cNvPr>
          <p:cNvSpPr txBox="1"/>
          <p:nvPr/>
        </p:nvSpPr>
        <p:spPr>
          <a:xfrm>
            <a:off x="655345" y="2676208"/>
            <a:ext cx="246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800" dirty="0">
                <a:latin typeface="+mj-lt"/>
              </a:rPr>
              <a:t>Чему научатся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участники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A90697-AB7E-4BD0-B8E7-7746849D12E5}"/>
              </a:ext>
            </a:extLst>
          </p:cNvPr>
          <p:cNvSpPr txBox="1"/>
          <p:nvPr/>
        </p:nvSpPr>
        <p:spPr>
          <a:xfrm>
            <a:off x="966585" y="3412652"/>
            <a:ext cx="152515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Понимать </a:t>
            </a:r>
            <a:b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</a:b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тексты, задачи, инструкции</a:t>
            </a:r>
          </a:p>
          <a:p>
            <a:pPr>
              <a:spcBef>
                <a:spcPts val="1200"/>
              </a:spcBef>
            </a:pP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Разбираться </a:t>
            </a:r>
            <a:b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</a:b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в финансах </a:t>
            </a:r>
            <a:b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</a:b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и законах</a:t>
            </a:r>
          </a:p>
          <a:p>
            <a:pPr>
              <a:spcBef>
                <a:spcPts val="1200"/>
              </a:spcBef>
            </a:pP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Безопасно </a:t>
            </a:r>
            <a:b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</a:b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вести себя </a:t>
            </a:r>
            <a:b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</a:b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в интернете</a:t>
            </a:r>
          </a:p>
          <a:p>
            <a:pPr>
              <a:spcBef>
                <a:spcPts val="1200"/>
              </a:spcBef>
            </a:pP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Думать, </a:t>
            </a:r>
            <a:b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</a:b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сравнивать, анализировать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SB Sans Text Light" panose="020B0303040504020204" pitchFamily="34" charset="-52"/>
              <a:cs typeface="SB Sans Text Light" panose="020B0303040504020204" pitchFamily="34" charset="-52"/>
            </a:endParaRPr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55775F66-2CF2-4B0A-B09E-3D0B4A09C6F6}"/>
              </a:ext>
            </a:extLst>
          </p:cNvPr>
          <p:cNvSpPr>
            <a:spLocks noEditPoints="1"/>
          </p:cNvSpPr>
          <p:nvPr/>
        </p:nvSpPr>
        <p:spPr bwMode="auto">
          <a:xfrm>
            <a:off x="748904" y="3456675"/>
            <a:ext cx="219808" cy="219808"/>
          </a:xfrm>
          <a:custGeom>
            <a:avLst/>
            <a:gdLst>
              <a:gd name="T0" fmla="*/ 22 w 44"/>
              <a:gd name="T1" fmla="*/ 0 h 44"/>
              <a:gd name="T2" fmla="*/ 44 w 44"/>
              <a:gd name="T3" fmla="*/ 22 h 44"/>
              <a:gd name="T4" fmla="*/ 22 w 44"/>
              <a:gd name="T5" fmla="*/ 44 h 44"/>
              <a:gd name="T6" fmla="*/ 0 w 44"/>
              <a:gd name="T7" fmla="*/ 22 h 44"/>
              <a:gd name="T8" fmla="*/ 22 w 44"/>
              <a:gd name="T9" fmla="*/ 0 h 44"/>
              <a:gd name="T10" fmla="*/ 33 w 44"/>
              <a:gd name="T11" fmla="*/ 19 h 44"/>
              <a:gd name="T12" fmla="*/ 33 w 44"/>
              <a:gd name="T13" fmla="*/ 15 h 44"/>
              <a:gd name="T14" fmla="*/ 29 w 44"/>
              <a:gd name="T15" fmla="*/ 15 h 44"/>
              <a:gd name="T16" fmla="*/ 20 w 44"/>
              <a:gd name="T17" fmla="*/ 24 h 44"/>
              <a:gd name="T18" fmla="*/ 19 w 44"/>
              <a:gd name="T19" fmla="*/ 24 h 44"/>
              <a:gd name="T20" fmla="*/ 16 w 44"/>
              <a:gd name="T21" fmla="*/ 21 h 44"/>
              <a:gd name="T22" fmla="*/ 12 w 44"/>
              <a:gd name="T23" fmla="*/ 21 h 44"/>
              <a:gd name="T24" fmla="*/ 12 w 44"/>
              <a:gd name="T25" fmla="*/ 24 h 44"/>
              <a:gd name="T26" fmla="*/ 18 w 44"/>
              <a:gd name="T27" fmla="*/ 30 h 44"/>
              <a:gd name="T28" fmla="*/ 22 w 44"/>
              <a:gd name="T29" fmla="*/ 30 h 44"/>
              <a:gd name="T30" fmla="*/ 33 w 44"/>
              <a:gd name="T31" fmla="*/ 19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4" h="44">
                <a:moveTo>
                  <a:pt x="22" y="0"/>
                </a:moveTo>
                <a:cubicBezTo>
                  <a:pt x="34" y="0"/>
                  <a:pt x="44" y="10"/>
                  <a:pt x="44" y="22"/>
                </a:cubicBezTo>
                <a:cubicBezTo>
                  <a:pt x="44" y="35"/>
                  <a:pt x="34" y="44"/>
                  <a:pt x="22" y="44"/>
                </a:cubicBezTo>
                <a:cubicBezTo>
                  <a:pt x="9" y="44"/>
                  <a:pt x="0" y="35"/>
                  <a:pt x="0" y="22"/>
                </a:cubicBezTo>
                <a:cubicBezTo>
                  <a:pt x="0" y="10"/>
                  <a:pt x="9" y="0"/>
                  <a:pt x="22" y="0"/>
                </a:cubicBezTo>
                <a:close/>
                <a:moveTo>
                  <a:pt x="33" y="19"/>
                </a:moveTo>
                <a:cubicBezTo>
                  <a:pt x="34" y="18"/>
                  <a:pt x="34" y="16"/>
                  <a:pt x="33" y="15"/>
                </a:cubicBezTo>
                <a:cubicBezTo>
                  <a:pt x="32" y="14"/>
                  <a:pt x="30" y="14"/>
                  <a:pt x="29" y="15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4"/>
                  <a:pt x="19" y="24"/>
                  <a:pt x="19" y="24"/>
                </a:cubicBezTo>
                <a:cubicBezTo>
                  <a:pt x="16" y="21"/>
                  <a:pt x="16" y="21"/>
                  <a:pt x="16" y="21"/>
                </a:cubicBezTo>
                <a:cubicBezTo>
                  <a:pt x="15" y="20"/>
                  <a:pt x="13" y="20"/>
                  <a:pt x="12" y="21"/>
                </a:cubicBezTo>
                <a:cubicBezTo>
                  <a:pt x="11" y="22"/>
                  <a:pt x="11" y="23"/>
                  <a:pt x="12" y="24"/>
                </a:cubicBezTo>
                <a:cubicBezTo>
                  <a:pt x="18" y="30"/>
                  <a:pt x="18" y="30"/>
                  <a:pt x="18" y="30"/>
                </a:cubicBezTo>
                <a:cubicBezTo>
                  <a:pt x="19" y="31"/>
                  <a:pt x="21" y="31"/>
                  <a:pt x="22" y="30"/>
                </a:cubicBezTo>
                <a:lnTo>
                  <a:pt x="33" y="19"/>
                </a:lnTo>
                <a:close/>
              </a:path>
            </a:pathLst>
          </a:custGeom>
          <a:gradFill flip="none" rotWithShape="1">
            <a:gsLst>
              <a:gs pos="100000">
                <a:srgbClr val="B9E0FF"/>
              </a:gs>
              <a:gs pos="71000">
                <a:srgbClr val="48A6F1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7D3F6FFB-C0A9-4816-AA7E-79795E3CF8B8}"/>
              </a:ext>
            </a:extLst>
          </p:cNvPr>
          <p:cNvSpPr/>
          <p:nvPr/>
        </p:nvSpPr>
        <p:spPr>
          <a:xfrm>
            <a:off x="2873227" y="2567941"/>
            <a:ext cx="3306016" cy="3825239"/>
          </a:xfrm>
          <a:prstGeom prst="roundRect">
            <a:avLst>
              <a:gd name="adj" fmla="val 4276"/>
            </a:avLst>
          </a:prstGeom>
          <a:solidFill>
            <a:schemeClr val="bg1"/>
          </a:solidFill>
          <a:ln>
            <a:noFill/>
          </a:ln>
          <a:effectLst>
            <a:outerShdw blurRad="152400" algn="ctr" rotWithShape="0">
              <a:schemeClr val="tx2">
                <a:lumMod val="60000"/>
                <a:lumOff val="4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06D288-DCC4-40E5-932B-29842AF0F714}"/>
              </a:ext>
            </a:extLst>
          </p:cNvPr>
          <p:cNvSpPr txBox="1"/>
          <p:nvPr/>
        </p:nvSpPr>
        <p:spPr>
          <a:xfrm>
            <a:off x="2935844" y="2676208"/>
            <a:ext cx="3352677" cy="961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ru-RU" sz="1800" dirty="0">
                <a:latin typeface="+mj-lt"/>
              </a:rPr>
              <a:t>Как всё устроено</a:t>
            </a:r>
          </a:p>
          <a:p>
            <a:pPr>
              <a:spcBef>
                <a:spcPts val="300"/>
              </a:spcBef>
            </a:pP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Ученики открывают локации </a:t>
            </a:r>
            <a:b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</a:b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в виртуальном городе, решают задачи </a:t>
            </a:r>
            <a:b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</a:b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B Sans Text Light" panose="020B0303040504020204" pitchFamily="34" charset="-52"/>
                <a:cs typeface="SB Sans Text Light" panose="020B0303040504020204" pitchFamily="34" charset="-52"/>
              </a:rPr>
              <a:t>из реальной жизни и набирают баллы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AB51D89-81DB-4B26-BD9B-AB3A5E2BB91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6968" y="3713047"/>
            <a:ext cx="3005617" cy="2493296"/>
          </a:xfrm>
          <a:prstGeom prst="rect">
            <a:avLst/>
          </a:prstGeom>
        </p:spPr>
      </p:pic>
      <p:sp>
        <p:nvSpPr>
          <p:cNvPr id="26" name="Freeform 9">
            <a:extLst>
              <a:ext uri="{FF2B5EF4-FFF2-40B4-BE49-F238E27FC236}">
                <a16:creationId xmlns:a16="http://schemas.microsoft.com/office/drawing/2014/main" id="{782CF439-A15B-4D8E-911C-0A01107C00F7}"/>
              </a:ext>
            </a:extLst>
          </p:cNvPr>
          <p:cNvSpPr>
            <a:spLocks noEditPoints="1"/>
          </p:cNvSpPr>
          <p:nvPr/>
        </p:nvSpPr>
        <p:spPr bwMode="auto">
          <a:xfrm>
            <a:off x="748904" y="4130321"/>
            <a:ext cx="219808" cy="219808"/>
          </a:xfrm>
          <a:custGeom>
            <a:avLst/>
            <a:gdLst>
              <a:gd name="T0" fmla="*/ 22 w 44"/>
              <a:gd name="T1" fmla="*/ 0 h 44"/>
              <a:gd name="T2" fmla="*/ 44 w 44"/>
              <a:gd name="T3" fmla="*/ 22 h 44"/>
              <a:gd name="T4" fmla="*/ 22 w 44"/>
              <a:gd name="T5" fmla="*/ 44 h 44"/>
              <a:gd name="T6" fmla="*/ 0 w 44"/>
              <a:gd name="T7" fmla="*/ 22 h 44"/>
              <a:gd name="T8" fmla="*/ 22 w 44"/>
              <a:gd name="T9" fmla="*/ 0 h 44"/>
              <a:gd name="T10" fmla="*/ 33 w 44"/>
              <a:gd name="T11" fmla="*/ 19 h 44"/>
              <a:gd name="T12" fmla="*/ 33 w 44"/>
              <a:gd name="T13" fmla="*/ 15 h 44"/>
              <a:gd name="T14" fmla="*/ 29 w 44"/>
              <a:gd name="T15" fmla="*/ 15 h 44"/>
              <a:gd name="T16" fmla="*/ 20 w 44"/>
              <a:gd name="T17" fmla="*/ 24 h 44"/>
              <a:gd name="T18" fmla="*/ 19 w 44"/>
              <a:gd name="T19" fmla="*/ 24 h 44"/>
              <a:gd name="T20" fmla="*/ 16 w 44"/>
              <a:gd name="T21" fmla="*/ 21 h 44"/>
              <a:gd name="T22" fmla="*/ 12 w 44"/>
              <a:gd name="T23" fmla="*/ 21 h 44"/>
              <a:gd name="T24" fmla="*/ 12 w 44"/>
              <a:gd name="T25" fmla="*/ 24 h 44"/>
              <a:gd name="T26" fmla="*/ 18 w 44"/>
              <a:gd name="T27" fmla="*/ 30 h 44"/>
              <a:gd name="T28" fmla="*/ 22 w 44"/>
              <a:gd name="T29" fmla="*/ 30 h 44"/>
              <a:gd name="T30" fmla="*/ 33 w 44"/>
              <a:gd name="T31" fmla="*/ 19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4" h="44">
                <a:moveTo>
                  <a:pt x="22" y="0"/>
                </a:moveTo>
                <a:cubicBezTo>
                  <a:pt x="34" y="0"/>
                  <a:pt x="44" y="10"/>
                  <a:pt x="44" y="22"/>
                </a:cubicBezTo>
                <a:cubicBezTo>
                  <a:pt x="44" y="35"/>
                  <a:pt x="34" y="44"/>
                  <a:pt x="22" y="44"/>
                </a:cubicBezTo>
                <a:cubicBezTo>
                  <a:pt x="9" y="44"/>
                  <a:pt x="0" y="35"/>
                  <a:pt x="0" y="22"/>
                </a:cubicBezTo>
                <a:cubicBezTo>
                  <a:pt x="0" y="10"/>
                  <a:pt x="9" y="0"/>
                  <a:pt x="22" y="0"/>
                </a:cubicBezTo>
                <a:close/>
                <a:moveTo>
                  <a:pt x="33" y="19"/>
                </a:moveTo>
                <a:cubicBezTo>
                  <a:pt x="34" y="18"/>
                  <a:pt x="34" y="16"/>
                  <a:pt x="33" y="15"/>
                </a:cubicBezTo>
                <a:cubicBezTo>
                  <a:pt x="32" y="14"/>
                  <a:pt x="30" y="14"/>
                  <a:pt x="29" y="15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4"/>
                  <a:pt x="19" y="24"/>
                  <a:pt x="19" y="24"/>
                </a:cubicBezTo>
                <a:cubicBezTo>
                  <a:pt x="16" y="21"/>
                  <a:pt x="16" y="21"/>
                  <a:pt x="16" y="21"/>
                </a:cubicBezTo>
                <a:cubicBezTo>
                  <a:pt x="15" y="20"/>
                  <a:pt x="13" y="20"/>
                  <a:pt x="12" y="21"/>
                </a:cubicBezTo>
                <a:cubicBezTo>
                  <a:pt x="11" y="22"/>
                  <a:pt x="11" y="23"/>
                  <a:pt x="12" y="24"/>
                </a:cubicBezTo>
                <a:cubicBezTo>
                  <a:pt x="18" y="30"/>
                  <a:pt x="18" y="30"/>
                  <a:pt x="18" y="30"/>
                </a:cubicBezTo>
                <a:cubicBezTo>
                  <a:pt x="19" y="31"/>
                  <a:pt x="21" y="31"/>
                  <a:pt x="22" y="30"/>
                </a:cubicBezTo>
                <a:lnTo>
                  <a:pt x="33" y="19"/>
                </a:lnTo>
                <a:close/>
              </a:path>
            </a:pathLst>
          </a:custGeom>
          <a:gradFill flip="none" rotWithShape="1">
            <a:gsLst>
              <a:gs pos="100000">
                <a:srgbClr val="B9E0FF"/>
              </a:gs>
              <a:gs pos="71000">
                <a:srgbClr val="48A6F1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Freeform 9">
            <a:extLst>
              <a:ext uri="{FF2B5EF4-FFF2-40B4-BE49-F238E27FC236}">
                <a16:creationId xmlns:a16="http://schemas.microsoft.com/office/drawing/2014/main" id="{82193439-83A4-499C-867C-B18E112AB732}"/>
              </a:ext>
            </a:extLst>
          </p:cNvPr>
          <p:cNvSpPr>
            <a:spLocks noEditPoints="1"/>
          </p:cNvSpPr>
          <p:nvPr/>
        </p:nvSpPr>
        <p:spPr bwMode="auto">
          <a:xfrm>
            <a:off x="748904" y="4849126"/>
            <a:ext cx="219808" cy="219808"/>
          </a:xfrm>
          <a:custGeom>
            <a:avLst/>
            <a:gdLst>
              <a:gd name="T0" fmla="*/ 22 w 44"/>
              <a:gd name="T1" fmla="*/ 0 h 44"/>
              <a:gd name="T2" fmla="*/ 44 w 44"/>
              <a:gd name="T3" fmla="*/ 22 h 44"/>
              <a:gd name="T4" fmla="*/ 22 w 44"/>
              <a:gd name="T5" fmla="*/ 44 h 44"/>
              <a:gd name="T6" fmla="*/ 0 w 44"/>
              <a:gd name="T7" fmla="*/ 22 h 44"/>
              <a:gd name="T8" fmla="*/ 22 w 44"/>
              <a:gd name="T9" fmla="*/ 0 h 44"/>
              <a:gd name="T10" fmla="*/ 33 w 44"/>
              <a:gd name="T11" fmla="*/ 19 h 44"/>
              <a:gd name="T12" fmla="*/ 33 w 44"/>
              <a:gd name="T13" fmla="*/ 15 h 44"/>
              <a:gd name="T14" fmla="*/ 29 w 44"/>
              <a:gd name="T15" fmla="*/ 15 h 44"/>
              <a:gd name="T16" fmla="*/ 20 w 44"/>
              <a:gd name="T17" fmla="*/ 24 h 44"/>
              <a:gd name="T18" fmla="*/ 19 w 44"/>
              <a:gd name="T19" fmla="*/ 24 h 44"/>
              <a:gd name="T20" fmla="*/ 16 w 44"/>
              <a:gd name="T21" fmla="*/ 21 h 44"/>
              <a:gd name="T22" fmla="*/ 12 w 44"/>
              <a:gd name="T23" fmla="*/ 21 h 44"/>
              <a:gd name="T24" fmla="*/ 12 w 44"/>
              <a:gd name="T25" fmla="*/ 24 h 44"/>
              <a:gd name="T26" fmla="*/ 18 w 44"/>
              <a:gd name="T27" fmla="*/ 30 h 44"/>
              <a:gd name="T28" fmla="*/ 22 w 44"/>
              <a:gd name="T29" fmla="*/ 30 h 44"/>
              <a:gd name="T30" fmla="*/ 33 w 44"/>
              <a:gd name="T31" fmla="*/ 19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4" h="44">
                <a:moveTo>
                  <a:pt x="22" y="0"/>
                </a:moveTo>
                <a:cubicBezTo>
                  <a:pt x="34" y="0"/>
                  <a:pt x="44" y="10"/>
                  <a:pt x="44" y="22"/>
                </a:cubicBezTo>
                <a:cubicBezTo>
                  <a:pt x="44" y="35"/>
                  <a:pt x="34" y="44"/>
                  <a:pt x="22" y="44"/>
                </a:cubicBezTo>
                <a:cubicBezTo>
                  <a:pt x="9" y="44"/>
                  <a:pt x="0" y="35"/>
                  <a:pt x="0" y="22"/>
                </a:cubicBezTo>
                <a:cubicBezTo>
                  <a:pt x="0" y="10"/>
                  <a:pt x="9" y="0"/>
                  <a:pt x="22" y="0"/>
                </a:cubicBezTo>
                <a:close/>
                <a:moveTo>
                  <a:pt x="33" y="19"/>
                </a:moveTo>
                <a:cubicBezTo>
                  <a:pt x="34" y="18"/>
                  <a:pt x="34" y="16"/>
                  <a:pt x="33" y="15"/>
                </a:cubicBezTo>
                <a:cubicBezTo>
                  <a:pt x="32" y="14"/>
                  <a:pt x="30" y="14"/>
                  <a:pt x="29" y="15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4"/>
                  <a:pt x="19" y="24"/>
                  <a:pt x="19" y="24"/>
                </a:cubicBezTo>
                <a:cubicBezTo>
                  <a:pt x="16" y="21"/>
                  <a:pt x="16" y="21"/>
                  <a:pt x="16" y="21"/>
                </a:cubicBezTo>
                <a:cubicBezTo>
                  <a:pt x="15" y="20"/>
                  <a:pt x="13" y="20"/>
                  <a:pt x="12" y="21"/>
                </a:cubicBezTo>
                <a:cubicBezTo>
                  <a:pt x="11" y="22"/>
                  <a:pt x="11" y="23"/>
                  <a:pt x="12" y="24"/>
                </a:cubicBezTo>
                <a:cubicBezTo>
                  <a:pt x="18" y="30"/>
                  <a:pt x="18" y="30"/>
                  <a:pt x="18" y="30"/>
                </a:cubicBezTo>
                <a:cubicBezTo>
                  <a:pt x="19" y="31"/>
                  <a:pt x="21" y="31"/>
                  <a:pt x="22" y="30"/>
                </a:cubicBezTo>
                <a:lnTo>
                  <a:pt x="33" y="19"/>
                </a:lnTo>
                <a:close/>
              </a:path>
            </a:pathLst>
          </a:custGeom>
          <a:gradFill flip="none" rotWithShape="1">
            <a:gsLst>
              <a:gs pos="100000">
                <a:srgbClr val="B9E0FF"/>
              </a:gs>
              <a:gs pos="71000">
                <a:srgbClr val="48A6F1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id="{A2E827B8-3FBF-4254-BADE-D94F05EB24BE}"/>
              </a:ext>
            </a:extLst>
          </p:cNvPr>
          <p:cNvSpPr>
            <a:spLocks noEditPoints="1"/>
          </p:cNvSpPr>
          <p:nvPr/>
        </p:nvSpPr>
        <p:spPr bwMode="auto">
          <a:xfrm>
            <a:off x="748904" y="5546460"/>
            <a:ext cx="219808" cy="219808"/>
          </a:xfrm>
          <a:custGeom>
            <a:avLst/>
            <a:gdLst>
              <a:gd name="T0" fmla="*/ 22 w 44"/>
              <a:gd name="T1" fmla="*/ 0 h 44"/>
              <a:gd name="T2" fmla="*/ 44 w 44"/>
              <a:gd name="T3" fmla="*/ 22 h 44"/>
              <a:gd name="T4" fmla="*/ 22 w 44"/>
              <a:gd name="T5" fmla="*/ 44 h 44"/>
              <a:gd name="T6" fmla="*/ 0 w 44"/>
              <a:gd name="T7" fmla="*/ 22 h 44"/>
              <a:gd name="T8" fmla="*/ 22 w 44"/>
              <a:gd name="T9" fmla="*/ 0 h 44"/>
              <a:gd name="T10" fmla="*/ 33 w 44"/>
              <a:gd name="T11" fmla="*/ 19 h 44"/>
              <a:gd name="T12" fmla="*/ 33 w 44"/>
              <a:gd name="T13" fmla="*/ 15 h 44"/>
              <a:gd name="T14" fmla="*/ 29 w 44"/>
              <a:gd name="T15" fmla="*/ 15 h 44"/>
              <a:gd name="T16" fmla="*/ 20 w 44"/>
              <a:gd name="T17" fmla="*/ 24 h 44"/>
              <a:gd name="T18" fmla="*/ 19 w 44"/>
              <a:gd name="T19" fmla="*/ 24 h 44"/>
              <a:gd name="T20" fmla="*/ 16 w 44"/>
              <a:gd name="T21" fmla="*/ 21 h 44"/>
              <a:gd name="T22" fmla="*/ 12 w 44"/>
              <a:gd name="T23" fmla="*/ 21 h 44"/>
              <a:gd name="T24" fmla="*/ 12 w 44"/>
              <a:gd name="T25" fmla="*/ 24 h 44"/>
              <a:gd name="T26" fmla="*/ 18 w 44"/>
              <a:gd name="T27" fmla="*/ 30 h 44"/>
              <a:gd name="T28" fmla="*/ 22 w 44"/>
              <a:gd name="T29" fmla="*/ 30 h 44"/>
              <a:gd name="T30" fmla="*/ 33 w 44"/>
              <a:gd name="T31" fmla="*/ 19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4" h="44">
                <a:moveTo>
                  <a:pt x="22" y="0"/>
                </a:moveTo>
                <a:cubicBezTo>
                  <a:pt x="34" y="0"/>
                  <a:pt x="44" y="10"/>
                  <a:pt x="44" y="22"/>
                </a:cubicBezTo>
                <a:cubicBezTo>
                  <a:pt x="44" y="35"/>
                  <a:pt x="34" y="44"/>
                  <a:pt x="22" y="44"/>
                </a:cubicBezTo>
                <a:cubicBezTo>
                  <a:pt x="9" y="44"/>
                  <a:pt x="0" y="35"/>
                  <a:pt x="0" y="22"/>
                </a:cubicBezTo>
                <a:cubicBezTo>
                  <a:pt x="0" y="10"/>
                  <a:pt x="9" y="0"/>
                  <a:pt x="22" y="0"/>
                </a:cubicBezTo>
                <a:close/>
                <a:moveTo>
                  <a:pt x="33" y="19"/>
                </a:moveTo>
                <a:cubicBezTo>
                  <a:pt x="34" y="18"/>
                  <a:pt x="34" y="16"/>
                  <a:pt x="33" y="15"/>
                </a:cubicBezTo>
                <a:cubicBezTo>
                  <a:pt x="32" y="14"/>
                  <a:pt x="30" y="14"/>
                  <a:pt x="29" y="15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4"/>
                  <a:pt x="19" y="24"/>
                  <a:pt x="19" y="24"/>
                </a:cubicBezTo>
                <a:cubicBezTo>
                  <a:pt x="16" y="21"/>
                  <a:pt x="16" y="21"/>
                  <a:pt x="16" y="21"/>
                </a:cubicBezTo>
                <a:cubicBezTo>
                  <a:pt x="15" y="20"/>
                  <a:pt x="13" y="20"/>
                  <a:pt x="12" y="21"/>
                </a:cubicBezTo>
                <a:cubicBezTo>
                  <a:pt x="11" y="22"/>
                  <a:pt x="11" y="23"/>
                  <a:pt x="12" y="24"/>
                </a:cubicBezTo>
                <a:cubicBezTo>
                  <a:pt x="18" y="30"/>
                  <a:pt x="18" y="30"/>
                  <a:pt x="18" y="30"/>
                </a:cubicBezTo>
                <a:cubicBezTo>
                  <a:pt x="19" y="31"/>
                  <a:pt x="21" y="31"/>
                  <a:pt x="22" y="30"/>
                </a:cubicBezTo>
                <a:lnTo>
                  <a:pt x="33" y="19"/>
                </a:lnTo>
                <a:close/>
              </a:path>
            </a:pathLst>
          </a:custGeom>
          <a:gradFill flip="none" rotWithShape="1">
            <a:gsLst>
              <a:gs pos="100000">
                <a:srgbClr val="B9E0FF"/>
              </a:gs>
              <a:gs pos="71000">
                <a:srgbClr val="48A6F1"/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B7528363-9F73-4FCF-955E-D8F287245E85}"/>
              </a:ext>
            </a:extLst>
          </p:cNvPr>
          <p:cNvGrpSpPr/>
          <p:nvPr/>
        </p:nvGrpSpPr>
        <p:grpSpPr>
          <a:xfrm>
            <a:off x="6359504" y="1228595"/>
            <a:ext cx="5214803" cy="5164585"/>
            <a:chOff x="6470481" y="1160015"/>
            <a:chExt cx="5214803" cy="5164585"/>
          </a:xfrm>
        </p:grpSpPr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EA5514A2-54D1-4CE0-A8EA-B66E3612A403}"/>
                </a:ext>
              </a:extLst>
            </p:cNvPr>
            <p:cNvSpPr/>
            <p:nvPr/>
          </p:nvSpPr>
          <p:spPr>
            <a:xfrm>
              <a:off x="6470481" y="1160015"/>
              <a:ext cx="5214803" cy="5164585"/>
            </a:xfrm>
            <a:prstGeom prst="roundRect">
              <a:avLst>
                <a:gd name="adj" fmla="val 3588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algn="ctr" rotWithShape="0">
                <a:schemeClr val="tx2">
                  <a:lumMod val="60000"/>
                  <a:lumOff val="40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AA5C18-A598-4E43-B139-1EB4774E3FE6}"/>
                </a:ext>
              </a:extLst>
            </p:cNvPr>
            <p:cNvSpPr txBox="1"/>
            <p:nvPr/>
          </p:nvSpPr>
          <p:spPr>
            <a:xfrm>
              <a:off x="6539086" y="1252806"/>
              <a:ext cx="4033495" cy="592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ru-RU" sz="1800" dirty="0">
                  <a:latin typeface="+mj-lt"/>
                </a:rPr>
                <a:t>Локации в городе</a:t>
              </a:r>
            </a:p>
            <a:p>
              <a:pPr>
                <a:spcBef>
                  <a:spcPts val="300"/>
                </a:spcBef>
              </a:pPr>
              <a:r>
                <a:rPr lang="ru-RU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  <a:t>Охватывают основные школьные предметы</a:t>
              </a:r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72A5A400-D05F-4D19-960D-397C668B86D9}"/>
                </a:ext>
              </a:extLst>
            </p:cNvPr>
            <p:cNvSpPr/>
            <p:nvPr/>
          </p:nvSpPr>
          <p:spPr>
            <a:xfrm>
              <a:off x="6635580" y="1948411"/>
              <a:ext cx="4860000" cy="936000"/>
            </a:xfrm>
            <a:prstGeom prst="roundRect">
              <a:avLst/>
            </a:prstGeom>
            <a:solidFill>
              <a:srgbClr val="F2F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520EA6-92C5-4634-B433-A4329693C61E}"/>
                </a:ext>
              </a:extLst>
            </p:cNvPr>
            <p:cNvSpPr txBox="1"/>
            <p:nvPr/>
          </p:nvSpPr>
          <p:spPr>
            <a:xfrm>
              <a:off x="7252800" y="1989371"/>
              <a:ext cx="3994319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ru-RU" dirty="0">
                  <a:latin typeface="+mj-lt"/>
                </a:rPr>
                <a:t>Супермаркет</a:t>
              </a:r>
            </a:p>
            <a:p>
              <a:pPr>
                <a:spcBef>
                  <a:spcPts val="100"/>
                </a:spcBef>
              </a:pPr>
              <a:r>
                <a:rPr lang="ru-RU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  <a:t>Финансовая грамотность — как планировать бюджет, защититься от финансовых мошенников и что такое права потребителей</a:t>
              </a:r>
            </a:p>
          </p:txBody>
        </p:sp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6CDA6756-B8B4-4F19-94CF-DB6FB4EA3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37570" y="2055082"/>
              <a:ext cx="465074" cy="467150"/>
            </a:xfrm>
            <a:prstGeom prst="rect">
              <a:avLst/>
            </a:prstGeom>
          </p:spPr>
        </p:pic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F0A32B73-9521-44D9-AE2A-A7B304348E87}"/>
                </a:ext>
              </a:extLst>
            </p:cNvPr>
            <p:cNvSpPr/>
            <p:nvPr/>
          </p:nvSpPr>
          <p:spPr>
            <a:xfrm>
              <a:off x="6635580" y="2941749"/>
              <a:ext cx="4860000" cy="756000"/>
            </a:xfrm>
            <a:prstGeom prst="roundRect">
              <a:avLst/>
            </a:prstGeom>
            <a:solidFill>
              <a:srgbClr val="F2F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7031E70-5EBA-42C2-9075-BEC6F8FD8AFB}"/>
                </a:ext>
              </a:extLst>
            </p:cNvPr>
            <p:cNvSpPr txBox="1"/>
            <p:nvPr/>
          </p:nvSpPr>
          <p:spPr>
            <a:xfrm>
              <a:off x="7252801" y="2985312"/>
              <a:ext cx="3994318" cy="65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ru-RU" dirty="0">
                  <a:latin typeface="+mj-lt"/>
                </a:rPr>
                <a:t>Редакция газеты</a:t>
              </a:r>
            </a:p>
            <a:p>
              <a:pPr>
                <a:spcBef>
                  <a:spcPts val="100"/>
                </a:spcBef>
              </a:pPr>
              <a:r>
                <a:rPr lang="ru-RU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  <a:t>Читательская — как находить главное, проверять факты, устанавливать причинно-следственные связи</a:t>
              </a:r>
            </a:p>
          </p:txBody>
        </p:sp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B96F0766-AA34-471F-A97B-B49A3FBB4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37570" y="3061120"/>
              <a:ext cx="465074" cy="467150"/>
            </a:xfrm>
            <a:prstGeom prst="rect">
              <a:avLst/>
            </a:prstGeom>
          </p:spPr>
        </p:pic>
        <p:sp>
          <p:nvSpPr>
            <p:cNvPr id="47" name="Прямоугольник: скругленные углы 46">
              <a:extLst>
                <a:ext uri="{FF2B5EF4-FFF2-40B4-BE49-F238E27FC236}">
                  <a16:creationId xmlns:a16="http://schemas.microsoft.com/office/drawing/2014/main" id="{4FDAEBEC-D54E-40C9-AAE2-619A12A8DA4A}"/>
                </a:ext>
              </a:extLst>
            </p:cNvPr>
            <p:cNvSpPr/>
            <p:nvPr/>
          </p:nvSpPr>
          <p:spPr>
            <a:xfrm>
              <a:off x="6635580" y="3755087"/>
              <a:ext cx="4860000" cy="756000"/>
            </a:xfrm>
            <a:prstGeom prst="roundRect">
              <a:avLst/>
            </a:prstGeom>
            <a:solidFill>
              <a:srgbClr val="F2F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C955008-D130-442D-B5BA-634CB57189B7}"/>
                </a:ext>
              </a:extLst>
            </p:cNvPr>
            <p:cNvSpPr txBox="1"/>
            <p:nvPr/>
          </p:nvSpPr>
          <p:spPr>
            <a:xfrm>
              <a:off x="7252801" y="3798650"/>
              <a:ext cx="3994318" cy="65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ru-RU" dirty="0">
                  <a:latin typeface="+mj-lt"/>
                </a:rPr>
                <a:t>Парк развлечений</a:t>
              </a:r>
            </a:p>
            <a:p>
              <a:pPr>
                <a:spcBef>
                  <a:spcPts val="100"/>
                </a:spcBef>
              </a:pPr>
              <a:r>
                <a:rPr lang="ru-RU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  <a:t>Математическая — как анализировать данные </a:t>
              </a:r>
              <a:br>
                <a:rPr lang="ru-RU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</a:br>
              <a:r>
                <a:rPr lang="ru-RU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  <a:t>и выполнять расчёты для реальных жизненных задач</a:t>
              </a:r>
            </a:p>
          </p:txBody>
        </p:sp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FCAF4131-2E45-4A7D-8C88-8D8E2BD27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37570" y="3874458"/>
              <a:ext cx="465074" cy="467150"/>
            </a:xfrm>
            <a:prstGeom prst="rect">
              <a:avLst/>
            </a:prstGeom>
          </p:spPr>
        </p:pic>
        <p:sp>
          <p:nvSpPr>
            <p:cNvPr id="50" name="Прямоугольник: скругленные углы 49">
              <a:extLst>
                <a:ext uri="{FF2B5EF4-FFF2-40B4-BE49-F238E27FC236}">
                  <a16:creationId xmlns:a16="http://schemas.microsoft.com/office/drawing/2014/main" id="{1E285F79-A0C1-4FE9-887C-E82A1910A74A}"/>
                </a:ext>
              </a:extLst>
            </p:cNvPr>
            <p:cNvSpPr/>
            <p:nvPr/>
          </p:nvSpPr>
          <p:spPr>
            <a:xfrm>
              <a:off x="6635580" y="4568425"/>
              <a:ext cx="4860000" cy="756000"/>
            </a:xfrm>
            <a:prstGeom prst="roundRect">
              <a:avLst/>
            </a:prstGeom>
            <a:solidFill>
              <a:srgbClr val="F2F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BBFF0E0-FCF4-4C8E-AE35-9C233985F074}"/>
                </a:ext>
              </a:extLst>
            </p:cNvPr>
            <p:cNvSpPr txBox="1"/>
            <p:nvPr/>
          </p:nvSpPr>
          <p:spPr>
            <a:xfrm>
              <a:off x="7252801" y="4611988"/>
              <a:ext cx="3887942" cy="65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ru-RU" dirty="0">
                  <a:latin typeface="+mj-lt"/>
                </a:rPr>
                <a:t>Умный дом</a:t>
              </a:r>
            </a:p>
            <a:p>
              <a:pPr>
                <a:spcBef>
                  <a:spcPts val="100"/>
                </a:spcBef>
              </a:pPr>
              <a:r>
                <a:rPr lang="ru-RU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  <a:t>Естественно-научная — как и где применять знания из биологии, физики и химии</a:t>
              </a:r>
            </a:p>
          </p:txBody>
        </p:sp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003346F2-93D5-4DC3-9639-F18FFB84F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37570" y="4687796"/>
              <a:ext cx="465074" cy="467150"/>
            </a:xfrm>
            <a:prstGeom prst="rect">
              <a:avLst/>
            </a:prstGeom>
          </p:spPr>
        </p:pic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5B7B936F-974E-4C83-98D1-01393CE9DCE7}"/>
                </a:ext>
              </a:extLst>
            </p:cNvPr>
            <p:cNvSpPr/>
            <p:nvPr/>
          </p:nvSpPr>
          <p:spPr>
            <a:xfrm>
              <a:off x="6635580" y="5381763"/>
              <a:ext cx="4860000" cy="756000"/>
            </a:xfrm>
            <a:prstGeom prst="roundRect">
              <a:avLst/>
            </a:prstGeom>
            <a:solidFill>
              <a:srgbClr val="F2F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ECB136A-4F1F-4745-B260-1C951FB08F59}"/>
                </a:ext>
              </a:extLst>
            </p:cNvPr>
            <p:cNvSpPr txBox="1"/>
            <p:nvPr/>
          </p:nvSpPr>
          <p:spPr>
            <a:xfrm>
              <a:off x="7252801" y="5425326"/>
              <a:ext cx="3887942" cy="65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ru-RU" dirty="0">
                  <a:latin typeface="+mj-lt"/>
                </a:rPr>
                <a:t>Лаборатория знаний</a:t>
              </a:r>
            </a:p>
            <a:p>
              <a:pPr>
                <a:spcBef>
                  <a:spcPts val="100"/>
                </a:spcBef>
              </a:pPr>
              <a:r>
                <a:rPr lang="ru-RU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  <a:t>Цифровая — как безопасно вести себя в интернете </a:t>
              </a:r>
              <a:br>
                <a:rPr lang="ru-RU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</a:br>
              <a:r>
                <a:rPr lang="ru-RU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B Sans Text Light" panose="020B0303040504020204" pitchFamily="34" charset="-52"/>
                  <a:cs typeface="SB Sans Text Light" panose="020B0303040504020204" pitchFamily="34" charset="-52"/>
                </a:rPr>
                <a:t>и работать с информацией</a:t>
              </a:r>
            </a:p>
          </p:txBody>
        </p:sp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9174DD57-39F2-45B9-9D13-CBD48E512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37570" y="5466027"/>
              <a:ext cx="465074" cy="467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1523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57B01-4231-C01F-F0BA-3A3182306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121CD636-D5F8-AC81-8BC5-80667947F8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6000">
                <a:srgbClr val="B9E0FF"/>
              </a:gs>
              <a:gs pos="100000">
                <a:srgbClr val="AEE7FF"/>
              </a:gs>
              <a:gs pos="0">
                <a:srgbClr val="55A7E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ПРи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832156-E724-75F5-70B7-69D287677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784" y="410807"/>
            <a:ext cx="10192864" cy="8027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Марафон по функциональной грамотности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72E802B-BA88-652F-23B4-1C0B5CDF7E80}"/>
              </a:ext>
            </a:extLst>
          </p:cNvPr>
          <p:cNvSpPr/>
          <p:nvPr/>
        </p:nvSpPr>
        <p:spPr>
          <a:xfrm>
            <a:off x="3746920" y="1490869"/>
            <a:ext cx="3685120" cy="3776870"/>
          </a:xfrm>
          <a:prstGeom prst="roundRect">
            <a:avLst>
              <a:gd name="adj" fmla="val 99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3C30B7-1D55-1BE4-31F5-97A1BA71F4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73" y="1723745"/>
            <a:ext cx="3386813" cy="3386813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A1C44B3-79F9-B0A0-08AA-20CBC9FE6A53}"/>
              </a:ext>
            </a:extLst>
          </p:cNvPr>
          <p:cNvSpPr txBox="1">
            <a:spLocks/>
          </p:cNvSpPr>
          <p:nvPr/>
        </p:nvSpPr>
        <p:spPr>
          <a:xfrm>
            <a:off x="574991" y="5500615"/>
            <a:ext cx="10192864" cy="802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/>
              <a:t>Присоединяйтесь!</a:t>
            </a:r>
          </a:p>
        </p:txBody>
      </p:sp>
    </p:spTree>
    <p:extLst>
      <p:ext uri="{BB962C8B-B14F-4D97-AF65-F5344CB8AC3E}">
        <p14:creationId xmlns:p14="http://schemas.microsoft.com/office/powerpoint/2010/main" val="2596576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901425-B012-4177-8F48-D6B287715DA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997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E4F06C-8295-4E86-B4AE-54BACA20138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8372" y="1825625"/>
            <a:ext cx="5066545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dirty="0">
                <a:solidFill>
                  <a:schemeClr val="bg1"/>
                </a:solidFill>
              </a:rPr>
              <a:t>ИИ - катализатор трансформации. Важно понять, как сотрудничать с новыми технологиями</a:t>
            </a:r>
          </a:p>
          <a:p>
            <a:pPr marL="457200" lvl="1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ru-RU" dirty="0">
                <a:solidFill>
                  <a:schemeClr val="bg1"/>
                </a:solidFill>
              </a:rPr>
              <a:t>Для наших детей ключевыми станут навыки креативности, критического мышления, эмоционального интеллекта и постоянного обучения</a:t>
            </a:r>
          </a:p>
          <a:p>
            <a:pPr marL="457200" lvl="1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ru-RU" dirty="0">
                <a:solidFill>
                  <a:schemeClr val="bg1"/>
                </a:solidFill>
              </a:rPr>
              <a:t>Непрерывное развитие и адаптация – это необходимость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A100520-CE59-4A5E-B9F4-19B55520CD45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Рефлексия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F9F137-DEB8-43F4-9BDE-8BCB25560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083" y="1664742"/>
            <a:ext cx="4509116" cy="450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56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"/>
          <p:cNvSpPr/>
          <p:nvPr/>
        </p:nvSpPr>
        <p:spPr>
          <a:xfrm>
            <a:off x="814140" y="4815793"/>
            <a:ext cx="6868500" cy="1420500"/>
          </a:xfrm>
          <a:prstGeom prst="roundRect">
            <a:avLst>
              <a:gd name="adj" fmla="val 8861"/>
            </a:avLst>
          </a:prstGeom>
          <a:solidFill>
            <a:schemeClr val="lt1"/>
          </a:solidFill>
          <a:ln>
            <a:noFill/>
          </a:ln>
          <a:effectLst>
            <a:outerShdw blurRad="228600" dist="38100" dir="2700000" algn="tl" rotWithShape="0">
              <a:srgbClr val="525252">
                <a:alpha val="14509"/>
              </a:srgbClr>
            </a:outerShdw>
          </a:effectLst>
        </p:spPr>
        <p:txBody>
          <a:bodyPr spcFirstLastPara="1" wrap="square" lIns="72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93" name="Google Shape;193;p3"/>
          <p:cNvSpPr/>
          <p:nvPr/>
        </p:nvSpPr>
        <p:spPr>
          <a:xfrm>
            <a:off x="814140" y="3252183"/>
            <a:ext cx="6868500" cy="1420500"/>
          </a:xfrm>
          <a:prstGeom prst="roundRect">
            <a:avLst>
              <a:gd name="adj" fmla="val 8861"/>
            </a:avLst>
          </a:prstGeom>
          <a:solidFill>
            <a:schemeClr val="lt1"/>
          </a:solidFill>
          <a:ln>
            <a:noFill/>
          </a:ln>
          <a:effectLst>
            <a:outerShdw blurRad="228600" dist="38100" dir="2700000" algn="tl" rotWithShape="0">
              <a:srgbClr val="525252">
                <a:alpha val="14509"/>
              </a:srgbClr>
            </a:outerShdw>
          </a:effectLst>
        </p:spPr>
        <p:txBody>
          <a:bodyPr spcFirstLastPara="1" wrap="square" lIns="72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95" name="Google Shape;195;p3"/>
          <p:cNvSpPr/>
          <p:nvPr/>
        </p:nvSpPr>
        <p:spPr>
          <a:xfrm>
            <a:off x="814140" y="1838528"/>
            <a:ext cx="6868500" cy="1241100"/>
          </a:xfrm>
          <a:prstGeom prst="roundRect">
            <a:avLst>
              <a:gd name="adj" fmla="val 8861"/>
            </a:avLst>
          </a:prstGeom>
          <a:solidFill>
            <a:schemeClr val="lt1"/>
          </a:solidFill>
          <a:ln>
            <a:noFill/>
          </a:ln>
          <a:effectLst>
            <a:outerShdw blurRad="228600" dist="38100" dir="2700000" algn="tl" rotWithShape="0">
              <a:srgbClr val="525252">
                <a:alpha val="14509"/>
              </a:srgbClr>
            </a:outerShdw>
          </a:effectLst>
        </p:spPr>
        <p:txBody>
          <a:bodyPr spcFirstLastPara="1" wrap="square" lIns="72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196" name="Google Shape;196;p3"/>
          <p:cNvGrpSpPr/>
          <p:nvPr/>
        </p:nvGrpSpPr>
        <p:grpSpPr>
          <a:xfrm>
            <a:off x="993676" y="1961539"/>
            <a:ext cx="6524685" cy="923289"/>
            <a:chOff x="5193128" y="2135332"/>
            <a:chExt cx="5733467" cy="856881"/>
          </a:xfrm>
        </p:grpSpPr>
        <p:sp>
          <p:nvSpPr>
            <p:cNvPr id="197" name="Google Shape;197;p3"/>
            <p:cNvSpPr txBox="1"/>
            <p:nvPr/>
          </p:nvSpPr>
          <p:spPr>
            <a:xfrm>
              <a:off x="5852395" y="2135332"/>
              <a:ext cx="5074200" cy="8568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ru-RU" sz="1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Технология, которая позволяет программам и системам "думать" и "делать выводы", как это делают люди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3"/>
            <p:cNvSpPr txBox="1"/>
            <p:nvPr/>
          </p:nvSpPr>
          <p:spPr>
            <a:xfrm>
              <a:off x="5193128" y="2248201"/>
              <a:ext cx="561000" cy="5998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ru-RU" sz="2400" b="1" i="0" u="none" strike="noStrike" cap="non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3"/>
          <p:cNvGrpSpPr/>
          <p:nvPr/>
        </p:nvGrpSpPr>
        <p:grpSpPr>
          <a:xfrm>
            <a:off x="993676" y="3371928"/>
            <a:ext cx="6321492" cy="923289"/>
            <a:chOff x="5086527" y="1838358"/>
            <a:chExt cx="6321492" cy="1015608"/>
          </a:xfrm>
        </p:grpSpPr>
        <p:sp>
          <p:nvSpPr>
            <p:cNvPr id="200" name="Google Shape;200;p3"/>
            <p:cNvSpPr txBox="1"/>
            <p:nvPr/>
          </p:nvSpPr>
          <p:spPr>
            <a:xfrm>
              <a:off x="5765919" y="1838358"/>
              <a:ext cx="5642100" cy="1015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ru-RU" sz="1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Свойство искусственных интеллектуальных систем выполнять творческие функции, которые традиционно считаются прерогативой человека</a:t>
              </a: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3"/>
            <p:cNvSpPr txBox="1"/>
            <p:nvPr/>
          </p:nvSpPr>
          <p:spPr>
            <a:xfrm>
              <a:off x="5086527" y="2025166"/>
              <a:ext cx="600300" cy="710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ru-RU" sz="2400" b="1" i="0" u="none" strike="noStrike" cap="non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3"/>
          <p:cNvGrpSpPr/>
          <p:nvPr/>
        </p:nvGrpSpPr>
        <p:grpSpPr>
          <a:xfrm>
            <a:off x="1012735" y="5004079"/>
            <a:ext cx="5919139" cy="923289"/>
            <a:chOff x="5105583" y="2285823"/>
            <a:chExt cx="5919139" cy="1015608"/>
          </a:xfrm>
        </p:grpSpPr>
        <p:sp>
          <p:nvSpPr>
            <p:cNvPr id="203" name="Google Shape;203;p3"/>
            <p:cNvSpPr txBox="1"/>
            <p:nvPr/>
          </p:nvSpPr>
          <p:spPr>
            <a:xfrm>
              <a:off x="5836822" y="2285823"/>
              <a:ext cx="5187900" cy="10156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ru-RU" sz="1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Способность компьютера обучаться, принимать решения и выполнять действия, свойственные человеческому интеллекту</a:t>
              </a: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3"/>
            <p:cNvSpPr txBox="1"/>
            <p:nvPr/>
          </p:nvSpPr>
          <p:spPr>
            <a:xfrm>
              <a:off x="5105583" y="2463616"/>
              <a:ext cx="600300" cy="710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ru-RU" sz="2400" b="1" i="0" u="none" strike="noStrike" cap="non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5" name="Google Shape;205;p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7881235" y="1838529"/>
            <a:ext cx="3720215" cy="378945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8E338BF-6C77-4D93-8B61-CDB5C1882881}"/>
              </a:ext>
            </a:extLst>
          </p:cNvPr>
          <p:cNvSpPr txBox="1">
            <a:spLocks/>
          </p:cNvSpPr>
          <p:nvPr/>
        </p:nvSpPr>
        <p:spPr>
          <a:xfrm>
            <a:off x="814140" y="429905"/>
            <a:ext cx="9040074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Что такое искусственный интеллект?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955DA6-8949-4087-AB40-C78FD832FFF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820" y="352887"/>
            <a:ext cx="3851799" cy="5135732"/>
          </a:xfrm>
          <a:prstGeom prst="rect">
            <a:avLst/>
          </a:prstGeom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F6221FC0-8D8F-4893-9E24-63D2AC18D713}"/>
              </a:ext>
            </a:extLst>
          </p:cNvPr>
          <p:cNvSpPr txBox="1">
            <a:spLocks/>
          </p:cNvSpPr>
          <p:nvPr/>
        </p:nvSpPr>
        <p:spPr>
          <a:xfrm>
            <a:off x="4589754" y="3952782"/>
            <a:ext cx="4438836" cy="15358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Оксана Петрова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Методист «</a:t>
            </a:r>
            <a:r>
              <a:rPr lang="ru-RU" dirty="0" err="1">
                <a:solidFill>
                  <a:schemeClr val="bg1"/>
                </a:solidFill>
              </a:rPr>
              <a:t>Сберобразование</a:t>
            </a:r>
            <a:r>
              <a:rPr lang="ru-RU" dirty="0">
                <a:solidFill>
                  <a:schemeClr val="bg1"/>
                </a:solidFill>
              </a:rPr>
              <a:t>»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o.petrova@sbereducation.ru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46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D9F57C1-9102-41C1-8E96-092A6D53ED95}"/>
              </a:ext>
            </a:extLst>
          </p:cNvPr>
          <p:cNvGrpSpPr/>
          <p:nvPr/>
        </p:nvGrpSpPr>
        <p:grpSpPr>
          <a:xfrm>
            <a:off x="833816" y="1908698"/>
            <a:ext cx="4523859" cy="4581627"/>
            <a:chOff x="833816" y="1472572"/>
            <a:chExt cx="4938550" cy="5017754"/>
          </a:xfrm>
        </p:grpSpPr>
        <p:sp>
          <p:nvSpPr>
            <p:cNvPr id="3" name="Полилиния: фигура 2">
              <a:extLst>
                <a:ext uri="{FF2B5EF4-FFF2-40B4-BE49-F238E27FC236}">
                  <a16:creationId xmlns:a16="http://schemas.microsoft.com/office/drawing/2014/main" id="{2B0D94DD-756A-45F2-9A76-550EB8C47C9C}"/>
                </a:ext>
              </a:extLst>
            </p:cNvPr>
            <p:cNvSpPr/>
            <p:nvPr/>
          </p:nvSpPr>
          <p:spPr>
            <a:xfrm>
              <a:off x="833816" y="1472572"/>
              <a:ext cx="2297626" cy="1056369"/>
            </a:xfrm>
            <a:custGeom>
              <a:avLst/>
              <a:gdLst>
                <a:gd name="connsiteX0" fmla="*/ 0 w 2112738"/>
                <a:gd name="connsiteY0" fmla="*/ 105637 h 1056369"/>
                <a:gd name="connsiteX1" fmla="*/ 105637 w 2112738"/>
                <a:gd name="connsiteY1" fmla="*/ 0 h 1056369"/>
                <a:gd name="connsiteX2" fmla="*/ 2007101 w 2112738"/>
                <a:gd name="connsiteY2" fmla="*/ 0 h 1056369"/>
                <a:gd name="connsiteX3" fmla="*/ 2112738 w 2112738"/>
                <a:gd name="connsiteY3" fmla="*/ 105637 h 1056369"/>
                <a:gd name="connsiteX4" fmla="*/ 2112738 w 2112738"/>
                <a:gd name="connsiteY4" fmla="*/ 950732 h 1056369"/>
                <a:gd name="connsiteX5" fmla="*/ 2007101 w 2112738"/>
                <a:gd name="connsiteY5" fmla="*/ 1056369 h 1056369"/>
                <a:gd name="connsiteX6" fmla="*/ 105637 w 2112738"/>
                <a:gd name="connsiteY6" fmla="*/ 1056369 h 1056369"/>
                <a:gd name="connsiteX7" fmla="*/ 0 w 2112738"/>
                <a:gd name="connsiteY7" fmla="*/ 950732 h 1056369"/>
                <a:gd name="connsiteX8" fmla="*/ 0 w 2112738"/>
                <a:gd name="connsiteY8" fmla="*/ 105637 h 105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2738" h="1056369">
                  <a:moveTo>
                    <a:pt x="0" y="105637"/>
                  </a:moveTo>
                  <a:cubicBezTo>
                    <a:pt x="0" y="47295"/>
                    <a:pt x="47295" y="0"/>
                    <a:pt x="105637" y="0"/>
                  </a:cubicBezTo>
                  <a:lnTo>
                    <a:pt x="2007101" y="0"/>
                  </a:lnTo>
                  <a:cubicBezTo>
                    <a:pt x="2065443" y="0"/>
                    <a:pt x="2112738" y="47295"/>
                    <a:pt x="2112738" y="105637"/>
                  </a:cubicBezTo>
                  <a:lnTo>
                    <a:pt x="2112738" y="950732"/>
                  </a:lnTo>
                  <a:cubicBezTo>
                    <a:pt x="2112738" y="1009074"/>
                    <a:pt x="2065443" y="1056369"/>
                    <a:pt x="2007101" y="1056369"/>
                  </a:cubicBezTo>
                  <a:lnTo>
                    <a:pt x="105637" y="1056369"/>
                  </a:lnTo>
                  <a:cubicBezTo>
                    <a:pt x="47295" y="1056369"/>
                    <a:pt x="0" y="1009074"/>
                    <a:pt x="0" y="950732"/>
                  </a:cubicBezTo>
                  <a:lnTo>
                    <a:pt x="0" y="105637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755" tIns="60150" rIns="74755" bIns="6015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300" kern="1200" dirty="0"/>
                <a:t>Транспорт</a:t>
              </a:r>
            </a:p>
          </p:txBody>
        </p:sp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1B73C557-4425-4A1A-A855-08E2077A1A0E}"/>
                </a:ext>
              </a:extLst>
            </p:cNvPr>
            <p:cNvSpPr/>
            <p:nvPr/>
          </p:nvSpPr>
          <p:spPr>
            <a:xfrm>
              <a:off x="1045090" y="2528942"/>
              <a:ext cx="211273" cy="79227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792276"/>
                  </a:lnTo>
                  <a:lnTo>
                    <a:pt x="211273" y="79227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55CC9FB6-40D7-4121-A256-2494F87F626B}"/>
                </a:ext>
              </a:extLst>
            </p:cNvPr>
            <p:cNvSpPr/>
            <p:nvPr/>
          </p:nvSpPr>
          <p:spPr>
            <a:xfrm>
              <a:off x="1256363" y="2793034"/>
              <a:ext cx="2112738" cy="1056369"/>
            </a:xfrm>
            <a:custGeom>
              <a:avLst/>
              <a:gdLst>
                <a:gd name="connsiteX0" fmla="*/ 0 w 1690190"/>
                <a:gd name="connsiteY0" fmla="*/ 105637 h 1056369"/>
                <a:gd name="connsiteX1" fmla="*/ 105637 w 1690190"/>
                <a:gd name="connsiteY1" fmla="*/ 0 h 1056369"/>
                <a:gd name="connsiteX2" fmla="*/ 1584553 w 1690190"/>
                <a:gd name="connsiteY2" fmla="*/ 0 h 1056369"/>
                <a:gd name="connsiteX3" fmla="*/ 1690190 w 1690190"/>
                <a:gd name="connsiteY3" fmla="*/ 105637 h 1056369"/>
                <a:gd name="connsiteX4" fmla="*/ 1690190 w 1690190"/>
                <a:gd name="connsiteY4" fmla="*/ 950732 h 1056369"/>
                <a:gd name="connsiteX5" fmla="*/ 1584553 w 1690190"/>
                <a:gd name="connsiteY5" fmla="*/ 1056369 h 1056369"/>
                <a:gd name="connsiteX6" fmla="*/ 105637 w 1690190"/>
                <a:gd name="connsiteY6" fmla="*/ 1056369 h 1056369"/>
                <a:gd name="connsiteX7" fmla="*/ 0 w 1690190"/>
                <a:gd name="connsiteY7" fmla="*/ 950732 h 1056369"/>
                <a:gd name="connsiteX8" fmla="*/ 0 w 1690190"/>
                <a:gd name="connsiteY8" fmla="*/ 105637 h 105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0190" h="1056369">
                  <a:moveTo>
                    <a:pt x="0" y="105637"/>
                  </a:moveTo>
                  <a:cubicBezTo>
                    <a:pt x="0" y="47295"/>
                    <a:pt x="47295" y="0"/>
                    <a:pt x="105637" y="0"/>
                  </a:cubicBezTo>
                  <a:lnTo>
                    <a:pt x="1584553" y="0"/>
                  </a:lnTo>
                  <a:cubicBezTo>
                    <a:pt x="1642895" y="0"/>
                    <a:pt x="1690190" y="47295"/>
                    <a:pt x="1690190" y="105637"/>
                  </a:cubicBezTo>
                  <a:lnTo>
                    <a:pt x="1690190" y="950732"/>
                  </a:lnTo>
                  <a:cubicBezTo>
                    <a:pt x="1690190" y="1009074"/>
                    <a:pt x="1642895" y="1056369"/>
                    <a:pt x="1584553" y="1056369"/>
                  </a:cubicBezTo>
                  <a:lnTo>
                    <a:pt x="105637" y="1056369"/>
                  </a:lnTo>
                  <a:cubicBezTo>
                    <a:pt x="47295" y="1056369"/>
                    <a:pt x="0" y="1009074"/>
                    <a:pt x="0" y="950732"/>
                  </a:cubicBezTo>
                  <a:lnTo>
                    <a:pt x="0" y="105637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755" tIns="60150" rIns="74755" bIns="6015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300" kern="1200" dirty="0"/>
                <a:t>Автомобиль</a:t>
              </a:r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4604F617-5A51-45F6-AEE0-5B9799228CDF}"/>
                </a:ext>
              </a:extLst>
            </p:cNvPr>
            <p:cNvSpPr/>
            <p:nvPr/>
          </p:nvSpPr>
          <p:spPr>
            <a:xfrm>
              <a:off x="1045090" y="2528942"/>
              <a:ext cx="211273" cy="2112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112738"/>
                  </a:lnTo>
                  <a:lnTo>
                    <a:pt x="211273" y="2112738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4047C4EA-FEAC-413F-A918-377F76FEFB19}"/>
                </a:ext>
              </a:extLst>
            </p:cNvPr>
            <p:cNvSpPr/>
            <p:nvPr/>
          </p:nvSpPr>
          <p:spPr>
            <a:xfrm>
              <a:off x="1256364" y="4113496"/>
              <a:ext cx="2112737" cy="1056369"/>
            </a:xfrm>
            <a:custGeom>
              <a:avLst/>
              <a:gdLst>
                <a:gd name="connsiteX0" fmla="*/ 0 w 1690190"/>
                <a:gd name="connsiteY0" fmla="*/ 105637 h 1056369"/>
                <a:gd name="connsiteX1" fmla="*/ 105637 w 1690190"/>
                <a:gd name="connsiteY1" fmla="*/ 0 h 1056369"/>
                <a:gd name="connsiteX2" fmla="*/ 1584553 w 1690190"/>
                <a:gd name="connsiteY2" fmla="*/ 0 h 1056369"/>
                <a:gd name="connsiteX3" fmla="*/ 1690190 w 1690190"/>
                <a:gd name="connsiteY3" fmla="*/ 105637 h 1056369"/>
                <a:gd name="connsiteX4" fmla="*/ 1690190 w 1690190"/>
                <a:gd name="connsiteY4" fmla="*/ 950732 h 1056369"/>
                <a:gd name="connsiteX5" fmla="*/ 1584553 w 1690190"/>
                <a:gd name="connsiteY5" fmla="*/ 1056369 h 1056369"/>
                <a:gd name="connsiteX6" fmla="*/ 105637 w 1690190"/>
                <a:gd name="connsiteY6" fmla="*/ 1056369 h 1056369"/>
                <a:gd name="connsiteX7" fmla="*/ 0 w 1690190"/>
                <a:gd name="connsiteY7" fmla="*/ 950732 h 1056369"/>
                <a:gd name="connsiteX8" fmla="*/ 0 w 1690190"/>
                <a:gd name="connsiteY8" fmla="*/ 105637 h 105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0190" h="1056369">
                  <a:moveTo>
                    <a:pt x="0" y="105637"/>
                  </a:moveTo>
                  <a:cubicBezTo>
                    <a:pt x="0" y="47295"/>
                    <a:pt x="47295" y="0"/>
                    <a:pt x="105637" y="0"/>
                  </a:cubicBezTo>
                  <a:lnTo>
                    <a:pt x="1584553" y="0"/>
                  </a:lnTo>
                  <a:cubicBezTo>
                    <a:pt x="1642895" y="0"/>
                    <a:pt x="1690190" y="47295"/>
                    <a:pt x="1690190" y="105637"/>
                  </a:cubicBezTo>
                  <a:lnTo>
                    <a:pt x="1690190" y="950732"/>
                  </a:lnTo>
                  <a:cubicBezTo>
                    <a:pt x="1690190" y="1009074"/>
                    <a:pt x="1642895" y="1056369"/>
                    <a:pt x="1584553" y="1056369"/>
                  </a:cubicBezTo>
                  <a:lnTo>
                    <a:pt x="105637" y="1056369"/>
                  </a:lnTo>
                  <a:cubicBezTo>
                    <a:pt x="47295" y="1056369"/>
                    <a:pt x="0" y="1009074"/>
                    <a:pt x="0" y="950732"/>
                  </a:cubicBezTo>
                  <a:lnTo>
                    <a:pt x="0" y="105637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755" tIns="60150" rIns="74755" bIns="6015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/>
                <a:t>Volkswagen</a:t>
              </a:r>
              <a:endParaRPr lang="ru-RU" sz="2300" kern="1200" dirty="0"/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0C9C4A5F-3E62-4DC6-8985-B0E6C7ECB635}"/>
                </a:ext>
              </a:extLst>
            </p:cNvPr>
            <p:cNvSpPr/>
            <p:nvPr/>
          </p:nvSpPr>
          <p:spPr>
            <a:xfrm>
              <a:off x="1045090" y="2528942"/>
              <a:ext cx="211273" cy="343320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433200"/>
                  </a:lnTo>
                  <a:lnTo>
                    <a:pt x="211273" y="343320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7A52185E-5DD4-4564-8E35-9719B3717872}"/>
                </a:ext>
              </a:extLst>
            </p:cNvPr>
            <p:cNvSpPr/>
            <p:nvPr/>
          </p:nvSpPr>
          <p:spPr>
            <a:xfrm>
              <a:off x="1256363" y="5433957"/>
              <a:ext cx="2112736" cy="1056369"/>
            </a:xfrm>
            <a:custGeom>
              <a:avLst/>
              <a:gdLst>
                <a:gd name="connsiteX0" fmla="*/ 0 w 1690190"/>
                <a:gd name="connsiteY0" fmla="*/ 105637 h 1056369"/>
                <a:gd name="connsiteX1" fmla="*/ 105637 w 1690190"/>
                <a:gd name="connsiteY1" fmla="*/ 0 h 1056369"/>
                <a:gd name="connsiteX2" fmla="*/ 1584553 w 1690190"/>
                <a:gd name="connsiteY2" fmla="*/ 0 h 1056369"/>
                <a:gd name="connsiteX3" fmla="*/ 1690190 w 1690190"/>
                <a:gd name="connsiteY3" fmla="*/ 105637 h 1056369"/>
                <a:gd name="connsiteX4" fmla="*/ 1690190 w 1690190"/>
                <a:gd name="connsiteY4" fmla="*/ 950732 h 1056369"/>
                <a:gd name="connsiteX5" fmla="*/ 1584553 w 1690190"/>
                <a:gd name="connsiteY5" fmla="*/ 1056369 h 1056369"/>
                <a:gd name="connsiteX6" fmla="*/ 105637 w 1690190"/>
                <a:gd name="connsiteY6" fmla="*/ 1056369 h 1056369"/>
                <a:gd name="connsiteX7" fmla="*/ 0 w 1690190"/>
                <a:gd name="connsiteY7" fmla="*/ 950732 h 1056369"/>
                <a:gd name="connsiteX8" fmla="*/ 0 w 1690190"/>
                <a:gd name="connsiteY8" fmla="*/ 105637 h 105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0190" h="1056369">
                  <a:moveTo>
                    <a:pt x="0" y="105637"/>
                  </a:moveTo>
                  <a:cubicBezTo>
                    <a:pt x="0" y="47295"/>
                    <a:pt x="47295" y="0"/>
                    <a:pt x="105637" y="0"/>
                  </a:cubicBezTo>
                  <a:lnTo>
                    <a:pt x="1584553" y="0"/>
                  </a:lnTo>
                  <a:cubicBezTo>
                    <a:pt x="1642895" y="0"/>
                    <a:pt x="1690190" y="47295"/>
                    <a:pt x="1690190" y="105637"/>
                  </a:cubicBezTo>
                  <a:lnTo>
                    <a:pt x="1690190" y="950732"/>
                  </a:lnTo>
                  <a:cubicBezTo>
                    <a:pt x="1690190" y="1009074"/>
                    <a:pt x="1642895" y="1056369"/>
                    <a:pt x="1584553" y="1056369"/>
                  </a:cubicBezTo>
                  <a:lnTo>
                    <a:pt x="105637" y="1056369"/>
                  </a:lnTo>
                  <a:cubicBezTo>
                    <a:pt x="47295" y="1056369"/>
                    <a:pt x="0" y="1009074"/>
                    <a:pt x="0" y="950732"/>
                  </a:cubicBezTo>
                  <a:lnTo>
                    <a:pt x="0" y="105637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755" tIns="60150" rIns="74755" bIns="6015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/>
                <a:t>Volkswagen Polo</a:t>
              </a:r>
              <a:endParaRPr lang="ru-RU" sz="2300" kern="1200" dirty="0"/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DFA03363-58F4-4C43-BE33-FFEC91AAC679}"/>
                </a:ext>
              </a:extLst>
            </p:cNvPr>
            <p:cNvSpPr/>
            <p:nvPr/>
          </p:nvSpPr>
          <p:spPr>
            <a:xfrm>
              <a:off x="3474740" y="1472572"/>
              <a:ext cx="2297626" cy="1056369"/>
            </a:xfrm>
            <a:custGeom>
              <a:avLst/>
              <a:gdLst>
                <a:gd name="connsiteX0" fmla="*/ 0 w 2112738"/>
                <a:gd name="connsiteY0" fmla="*/ 105637 h 1056369"/>
                <a:gd name="connsiteX1" fmla="*/ 105637 w 2112738"/>
                <a:gd name="connsiteY1" fmla="*/ 0 h 1056369"/>
                <a:gd name="connsiteX2" fmla="*/ 2007101 w 2112738"/>
                <a:gd name="connsiteY2" fmla="*/ 0 h 1056369"/>
                <a:gd name="connsiteX3" fmla="*/ 2112738 w 2112738"/>
                <a:gd name="connsiteY3" fmla="*/ 105637 h 1056369"/>
                <a:gd name="connsiteX4" fmla="*/ 2112738 w 2112738"/>
                <a:gd name="connsiteY4" fmla="*/ 950732 h 1056369"/>
                <a:gd name="connsiteX5" fmla="*/ 2007101 w 2112738"/>
                <a:gd name="connsiteY5" fmla="*/ 1056369 h 1056369"/>
                <a:gd name="connsiteX6" fmla="*/ 105637 w 2112738"/>
                <a:gd name="connsiteY6" fmla="*/ 1056369 h 1056369"/>
                <a:gd name="connsiteX7" fmla="*/ 0 w 2112738"/>
                <a:gd name="connsiteY7" fmla="*/ 950732 h 1056369"/>
                <a:gd name="connsiteX8" fmla="*/ 0 w 2112738"/>
                <a:gd name="connsiteY8" fmla="*/ 105637 h 105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2738" h="1056369">
                  <a:moveTo>
                    <a:pt x="0" y="105637"/>
                  </a:moveTo>
                  <a:cubicBezTo>
                    <a:pt x="0" y="47295"/>
                    <a:pt x="47295" y="0"/>
                    <a:pt x="105637" y="0"/>
                  </a:cubicBezTo>
                  <a:lnTo>
                    <a:pt x="2007101" y="0"/>
                  </a:lnTo>
                  <a:cubicBezTo>
                    <a:pt x="2065443" y="0"/>
                    <a:pt x="2112738" y="47295"/>
                    <a:pt x="2112738" y="105637"/>
                  </a:cubicBezTo>
                  <a:lnTo>
                    <a:pt x="2112738" y="950732"/>
                  </a:lnTo>
                  <a:cubicBezTo>
                    <a:pt x="2112738" y="1009074"/>
                    <a:pt x="2065443" y="1056369"/>
                    <a:pt x="2007101" y="1056369"/>
                  </a:cubicBezTo>
                  <a:lnTo>
                    <a:pt x="105637" y="1056369"/>
                  </a:lnTo>
                  <a:cubicBezTo>
                    <a:pt x="47295" y="1056369"/>
                    <a:pt x="0" y="1009074"/>
                    <a:pt x="0" y="950732"/>
                  </a:cubicBezTo>
                  <a:lnTo>
                    <a:pt x="0" y="105637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755" tIns="60150" rIns="74755" bIns="6015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300" kern="1200" dirty="0"/>
                <a:t>Искусственный интеллект</a:t>
              </a: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8E5E1651-4BD9-4A45-921A-195EA3580790}"/>
                </a:ext>
              </a:extLst>
            </p:cNvPr>
            <p:cNvSpPr/>
            <p:nvPr/>
          </p:nvSpPr>
          <p:spPr>
            <a:xfrm>
              <a:off x="3686014" y="2528942"/>
              <a:ext cx="211273" cy="79227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792276"/>
                  </a:lnTo>
                  <a:lnTo>
                    <a:pt x="211273" y="79227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28DA24F4-A24D-4747-B051-9DC56EE5E511}"/>
                </a:ext>
              </a:extLst>
            </p:cNvPr>
            <p:cNvSpPr/>
            <p:nvPr/>
          </p:nvSpPr>
          <p:spPr>
            <a:xfrm>
              <a:off x="3897287" y="2793034"/>
              <a:ext cx="1690190" cy="1056369"/>
            </a:xfrm>
            <a:custGeom>
              <a:avLst/>
              <a:gdLst>
                <a:gd name="connsiteX0" fmla="*/ 0 w 1690190"/>
                <a:gd name="connsiteY0" fmla="*/ 105637 h 1056369"/>
                <a:gd name="connsiteX1" fmla="*/ 105637 w 1690190"/>
                <a:gd name="connsiteY1" fmla="*/ 0 h 1056369"/>
                <a:gd name="connsiteX2" fmla="*/ 1584553 w 1690190"/>
                <a:gd name="connsiteY2" fmla="*/ 0 h 1056369"/>
                <a:gd name="connsiteX3" fmla="*/ 1690190 w 1690190"/>
                <a:gd name="connsiteY3" fmla="*/ 105637 h 1056369"/>
                <a:gd name="connsiteX4" fmla="*/ 1690190 w 1690190"/>
                <a:gd name="connsiteY4" fmla="*/ 950732 h 1056369"/>
                <a:gd name="connsiteX5" fmla="*/ 1584553 w 1690190"/>
                <a:gd name="connsiteY5" fmla="*/ 1056369 h 1056369"/>
                <a:gd name="connsiteX6" fmla="*/ 105637 w 1690190"/>
                <a:gd name="connsiteY6" fmla="*/ 1056369 h 1056369"/>
                <a:gd name="connsiteX7" fmla="*/ 0 w 1690190"/>
                <a:gd name="connsiteY7" fmla="*/ 950732 h 1056369"/>
                <a:gd name="connsiteX8" fmla="*/ 0 w 1690190"/>
                <a:gd name="connsiteY8" fmla="*/ 105637 h 105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0190" h="1056369">
                  <a:moveTo>
                    <a:pt x="0" y="105637"/>
                  </a:moveTo>
                  <a:cubicBezTo>
                    <a:pt x="0" y="47295"/>
                    <a:pt x="47295" y="0"/>
                    <a:pt x="105637" y="0"/>
                  </a:cubicBezTo>
                  <a:lnTo>
                    <a:pt x="1584553" y="0"/>
                  </a:lnTo>
                  <a:cubicBezTo>
                    <a:pt x="1642895" y="0"/>
                    <a:pt x="1690190" y="47295"/>
                    <a:pt x="1690190" y="105637"/>
                  </a:cubicBezTo>
                  <a:lnTo>
                    <a:pt x="1690190" y="950732"/>
                  </a:lnTo>
                  <a:cubicBezTo>
                    <a:pt x="1690190" y="1009074"/>
                    <a:pt x="1642895" y="1056369"/>
                    <a:pt x="1584553" y="1056369"/>
                  </a:cubicBezTo>
                  <a:lnTo>
                    <a:pt x="105637" y="1056369"/>
                  </a:lnTo>
                  <a:cubicBezTo>
                    <a:pt x="47295" y="1056369"/>
                    <a:pt x="0" y="1009074"/>
                    <a:pt x="0" y="950732"/>
                  </a:cubicBezTo>
                  <a:lnTo>
                    <a:pt x="0" y="105637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755" tIns="60150" rIns="74755" bIns="6015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/>
                <a:t>L</a:t>
              </a:r>
              <a:r>
                <a:rPr lang="en-US" sz="2300" dirty="0"/>
                <a:t>L</a:t>
              </a:r>
              <a:r>
                <a:rPr lang="en-US" sz="2300" kern="1200" dirty="0"/>
                <a:t>M</a:t>
              </a:r>
              <a:endParaRPr lang="ru-RU" sz="2300" kern="1200" dirty="0"/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09AB1DD5-ED99-4BDF-8AAC-46110AA10042}"/>
                </a:ext>
              </a:extLst>
            </p:cNvPr>
            <p:cNvSpPr/>
            <p:nvPr/>
          </p:nvSpPr>
          <p:spPr>
            <a:xfrm>
              <a:off x="3686014" y="2528942"/>
              <a:ext cx="140252" cy="210385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103854"/>
                  </a:lnTo>
                  <a:lnTo>
                    <a:pt x="140252" y="210385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68A94796-2B6A-45FA-848F-E180F41CA141}"/>
                </a:ext>
              </a:extLst>
            </p:cNvPr>
            <p:cNvSpPr/>
            <p:nvPr/>
          </p:nvSpPr>
          <p:spPr>
            <a:xfrm>
              <a:off x="3826266" y="4104612"/>
              <a:ext cx="1690190" cy="1056369"/>
            </a:xfrm>
            <a:custGeom>
              <a:avLst/>
              <a:gdLst>
                <a:gd name="connsiteX0" fmla="*/ 0 w 1690190"/>
                <a:gd name="connsiteY0" fmla="*/ 105637 h 1056369"/>
                <a:gd name="connsiteX1" fmla="*/ 105637 w 1690190"/>
                <a:gd name="connsiteY1" fmla="*/ 0 h 1056369"/>
                <a:gd name="connsiteX2" fmla="*/ 1584553 w 1690190"/>
                <a:gd name="connsiteY2" fmla="*/ 0 h 1056369"/>
                <a:gd name="connsiteX3" fmla="*/ 1690190 w 1690190"/>
                <a:gd name="connsiteY3" fmla="*/ 105637 h 1056369"/>
                <a:gd name="connsiteX4" fmla="*/ 1690190 w 1690190"/>
                <a:gd name="connsiteY4" fmla="*/ 950732 h 1056369"/>
                <a:gd name="connsiteX5" fmla="*/ 1584553 w 1690190"/>
                <a:gd name="connsiteY5" fmla="*/ 1056369 h 1056369"/>
                <a:gd name="connsiteX6" fmla="*/ 105637 w 1690190"/>
                <a:gd name="connsiteY6" fmla="*/ 1056369 h 1056369"/>
                <a:gd name="connsiteX7" fmla="*/ 0 w 1690190"/>
                <a:gd name="connsiteY7" fmla="*/ 950732 h 1056369"/>
                <a:gd name="connsiteX8" fmla="*/ 0 w 1690190"/>
                <a:gd name="connsiteY8" fmla="*/ 105637 h 105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0190" h="1056369">
                  <a:moveTo>
                    <a:pt x="0" y="105637"/>
                  </a:moveTo>
                  <a:cubicBezTo>
                    <a:pt x="0" y="47295"/>
                    <a:pt x="47295" y="0"/>
                    <a:pt x="105637" y="0"/>
                  </a:cubicBezTo>
                  <a:lnTo>
                    <a:pt x="1584553" y="0"/>
                  </a:lnTo>
                  <a:cubicBezTo>
                    <a:pt x="1642895" y="0"/>
                    <a:pt x="1690190" y="47295"/>
                    <a:pt x="1690190" y="105637"/>
                  </a:cubicBezTo>
                  <a:lnTo>
                    <a:pt x="1690190" y="950732"/>
                  </a:lnTo>
                  <a:cubicBezTo>
                    <a:pt x="1690190" y="1009074"/>
                    <a:pt x="1642895" y="1056369"/>
                    <a:pt x="1584553" y="1056369"/>
                  </a:cubicBezTo>
                  <a:lnTo>
                    <a:pt x="105637" y="1056369"/>
                  </a:lnTo>
                  <a:cubicBezTo>
                    <a:pt x="47295" y="1056369"/>
                    <a:pt x="0" y="1009074"/>
                    <a:pt x="0" y="950732"/>
                  </a:cubicBezTo>
                  <a:lnTo>
                    <a:pt x="0" y="105637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755" tIns="60150" rIns="74755" bIns="6015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/>
                <a:t>Open AI</a:t>
              </a:r>
              <a:endParaRPr lang="ru-RU" sz="2300" kern="1200" dirty="0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C7793510-355A-42C7-8E55-0915D04F249F}"/>
                </a:ext>
              </a:extLst>
            </p:cNvPr>
            <p:cNvSpPr/>
            <p:nvPr/>
          </p:nvSpPr>
          <p:spPr>
            <a:xfrm>
              <a:off x="3826266" y="5405118"/>
              <a:ext cx="1713380" cy="1056369"/>
            </a:xfrm>
            <a:custGeom>
              <a:avLst/>
              <a:gdLst>
                <a:gd name="connsiteX0" fmla="*/ 0 w 1706247"/>
                <a:gd name="connsiteY0" fmla="*/ 93202 h 932024"/>
                <a:gd name="connsiteX1" fmla="*/ 93202 w 1706247"/>
                <a:gd name="connsiteY1" fmla="*/ 0 h 932024"/>
                <a:gd name="connsiteX2" fmla="*/ 1613045 w 1706247"/>
                <a:gd name="connsiteY2" fmla="*/ 0 h 932024"/>
                <a:gd name="connsiteX3" fmla="*/ 1706247 w 1706247"/>
                <a:gd name="connsiteY3" fmla="*/ 93202 h 932024"/>
                <a:gd name="connsiteX4" fmla="*/ 1706247 w 1706247"/>
                <a:gd name="connsiteY4" fmla="*/ 838822 h 932024"/>
                <a:gd name="connsiteX5" fmla="*/ 1613045 w 1706247"/>
                <a:gd name="connsiteY5" fmla="*/ 932024 h 932024"/>
                <a:gd name="connsiteX6" fmla="*/ 93202 w 1706247"/>
                <a:gd name="connsiteY6" fmla="*/ 932024 h 932024"/>
                <a:gd name="connsiteX7" fmla="*/ 0 w 1706247"/>
                <a:gd name="connsiteY7" fmla="*/ 838822 h 932024"/>
                <a:gd name="connsiteX8" fmla="*/ 0 w 1706247"/>
                <a:gd name="connsiteY8" fmla="*/ 93202 h 93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6247" h="932024">
                  <a:moveTo>
                    <a:pt x="0" y="93202"/>
                  </a:moveTo>
                  <a:cubicBezTo>
                    <a:pt x="0" y="41728"/>
                    <a:pt x="41728" y="0"/>
                    <a:pt x="93202" y="0"/>
                  </a:cubicBezTo>
                  <a:lnTo>
                    <a:pt x="1613045" y="0"/>
                  </a:lnTo>
                  <a:cubicBezTo>
                    <a:pt x="1664519" y="0"/>
                    <a:pt x="1706247" y="41728"/>
                    <a:pt x="1706247" y="93202"/>
                  </a:cubicBezTo>
                  <a:lnTo>
                    <a:pt x="1706247" y="838822"/>
                  </a:lnTo>
                  <a:cubicBezTo>
                    <a:pt x="1706247" y="890296"/>
                    <a:pt x="1664519" y="932024"/>
                    <a:pt x="1613045" y="932024"/>
                  </a:cubicBezTo>
                  <a:lnTo>
                    <a:pt x="93202" y="932024"/>
                  </a:lnTo>
                  <a:cubicBezTo>
                    <a:pt x="41728" y="932024"/>
                    <a:pt x="0" y="890296"/>
                    <a:pt x="0" y="838822"/>
                  </a:cubicBezTo>
                  <a:lnTo>
                    <a:pt x="0" y="93202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1113" tIns="56508" rIns="71113" bIns="56508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 err="1">
                  <a:solidFill>
                    <a:schemeClr val="tx1"/>
                  </a:solidFill>
                </a:rPr>
                <a:t>ChatGPT</a:t>
              </a:r>
              <a:endParaRPr lang="ru-RU" sz="2300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E73F9BE-F140-4AFD-A0C6-D822F0260F9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4326" y="1331651"/>
            <a:ext cx="4354496" cy="4354496"/>
          </a:xfrm>
          <a:prstGeom prst="rect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C54E1A2B-A5DF-414C-98A8-293582634EC9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Основные понятия</a:t>
            </a:r>
          </a:p>
        </p:txBody>
      </p:sp>
    </p:spTree>
    <p:extLst>
      <p:ext uri="{BB962C8B-B14F-4D97-AF65-F5344CB8AC3E}">
        <p14:creationId xmlns:p14="http://schemas.microsoft.com/office/powerpoint/2010/main" val="2385757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16878A-51E6-4E8D-9009-5571E7B002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14927" y="1743972"/>
            <a:ext cx="4524252" cy="380206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ИИ думает как человек</a:t>
            </a:r>
          </a:p>
          <a:p>
            <a:r>
              <a:rPr lang="ru-RU" dirty="0">
                <a:solidFill>
                  <a:schemeClr val="bg1"/>
                </a:solidFill>
              </a:rPr>
              <a:t>ИИ захватит мир</a:t>
            </a:r>
          </a:p>
          <a:p>
            <a:r>
              <a:rPr lang="ru-RU" dirty="0">
                <a:solidFill>
                  <a:schemeClr val="bg1"/>
                </a:solidFill>
              </a:rPr>
              <a:t>ИИ заменит все рабочие места</a:t>
            </a:r>
          </a:p>
          <a:p>
            <a:r>
              <a:rPr lang="ru-RU" dirty="0">
                <a:solidFill>
                  <a:schemeClr val="bg1"/>
                </a:solidFill>
              </a:rPr>
              <a:t>ИИ нужен только технологическим компаниям</a:t>
            </a:r>
          </a:p>
          <a:p>
            <a:r>
              <a:rPr lang="ru-RU" dirty="0">
                <a:solidFill>
                  <a:schemeClr val="bg1"/>
                </a:solidFill>
              </a:rPr>
              <a:t>ИИ никогда не ошибается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86EF68-875E-4F5C-A3B8-221871AE0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366" y="1387443"/>
            <a:ext cx="5032375" cy="503237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4CFD84E-DE96-4D8E-9B6F-0A9FDBF57391}"/>
              </a:ext>
            </a:extLst>
          </p:cNvPr>
          <p:cNvSpPr txBox="1">
            <a:spLocks/>
          </p:cNvSpPr>
          <p:nvPr/>
        </p:nvSpPr>
        <p:spPr>
          <a:xfrm>
            <a:off x="616259" y="438182"/>
            <a:ext cx="9445841" cy="1026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Мифы об искусственном интеллекте</a:t>
            </a:r>
          </a:p>
        </p:txBody>
      </p:sp>
    </p:spTree>
    <p:extLst>
      <p:ext uri="{BB962C8B-B14F-4D97-AF65-F5344CB8AC3E}">
        <p14:creationId xmlns:p14="http://schemas.microsoft.com/office/powerpoint/2010/main" val="2989684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5158FC7-B8DF-40F0-8420-F8477B73E9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7048" y="2023985"/>
            <a:ext cx="4212639" cy="320496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Голосовые помощники</a:t>
            </a:r>
            <a:r>
              <a:rPr lang="en-US" dirty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Интернет-магазины </a:t>
            </a:r>
          </a:p>
          <a:p>
            <a:r>
              <a:rPr lang="ru-RU" dirty="0">
                <a:solidFill>
                  <a:schemeClr val="bg1"/>
                </a:solidFill>
              </a:rPr>
              <a:t>Камеры смартфонов</a:t>
            </a:r>
          </a:p>
          <a:p>
            <a:r>
              <a:rPr lang="ru-RU" dirty="0">
                <a:solidFill>
                  <a:schemeClr val="bg1"/>
                </a:solidFill>
              </a:rPr>
              <a:t>Распознавание лиц</a:t>
            </a:r>
          </a:p>
          <a:p>
            <a:r>
              <a:rPr lang="ru-RU" dirty="0" err="1">
                <a:solidFill>
                  <a:schemeClr val="bg1"/>
                </a:solidFill>
              </a:rPr>
              <a:t>Автокоррекция</a:t>
            </a:r>
            <a:r>
              <a:rPr lang="ru-RU" dirty="0">
                <a:solidFill>
                  <a:schemeClr val="bg1"/>
                </a:solidFill>
              </a:rPr>
              <a:t> текста</a:t>
            </a:r>
          </a:p>
          <a:p>
            <a:r>
              <a:rPr lang="ru-RU" dirty="0">
                <a:solidFill>
                  <a:schemeClr val="bg1"/>
                </a:solidFill>
              </a:rPr>
              <a:t>Переводчики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E59FE-AFBA-49D7-9010-B2F64D54B4F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94315" y="1589102"/>
            <a:ext cx="4558685" cy="455868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6BA51F2-F201-4E07-8597-63F9DC79A070}"/>
              </a:ext>
            </a:extLst>
          </p:cNvPr>
          <p:cNvSpPr txBox="1">
            <a:spLocks/>
          </p:cNvSpPr>
          <p:nvPr/>
        </p:nvSpPr>
        <p:spPr>
          <a:xfrm>
            <a:off x="408373" y="429905"/>
            <a:ext cx="9445841" cy="1303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</a:rPr>
              <a:t>Какие нейросети уже живут в вашем доме</a:t>
            </a:r>
          </a:p>
        </p:txBody>
      </p:sp>
    </p:spTree>
    <p:extLst>
      <p:ext uri="{BB962C8B-B14F-4D97-AF65-F5344CB8AC3E}">
        <p14:creationId xmlns:p14="http://schemas.microsoft.com/office/powerpoint/2010/main" val="2171323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5535C3E-1919-4E0F-8599-6CE22D864D34}"/>
              </a:ext>
            </a:extLst>
          </p:cNvPr>
          <p:cNvSpPr/>
          <p:nvPr/>
        </p:nvSpPr>
        <p:spPr>
          <a:xfrm>
            <a:off x="1546699" y="438029"/>
            <a:ext cx="9299642" cy="6157323"/>
          </a:xfrm>
          <a:prstGeom prst="roundRect">
            <a:avLst>
              <a:gd name="adj" fmla="val 12731"/>
            </a:avLst>
          </a:prstGeom>
          <a:solidFill>
            <a:srgbClr val="C4D4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289BE42-F5EF-4D9A-9EB2-0D0C0D6D76D2}"/>
              </a:ext>
            </a:extLst>
          </p:cNvPr>
          <p:cNvSpPr/>
          <p:nvPr/>
        </p:nvSpPr>
        <p:spPr>
          <a:xfrm>
            <a:off x="1021404" y="797668"/>
            <a:ext cx="10330775" cy="5437762"/>
          </a:xfrm>
          <a:prstGeom prst="roundRect">
            <a:avLst>
              <a:gd name="adj" fmla="val 12731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B683E08-1306-45DE-8506-ECED53ECD92C}"/>
              </a:ext>
            </a:extLst>
          </p:cNvPr>
          <p:cNvSpPr/>
          <p:nvPr/>
        </p:nvSpPr>
        <p:spPr>
          <a:xfrm>
            <a:off x="428017" y="1332690"/>
            <a:ext cx="11342451" cy="4523362"/>
          </a:xfrm>
          <a:prstGeom prst="roundRect">
            <a:avLst>
              <a:gd name="adj" fmla="val 104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sun9-15.userapi.com/s/v1/if2/FtFMkufLTvamwuZoj-_ny0uwHdiPKnjzYvkZyIc6WKgGOC4fNXIgx65s0i-mU12Y-ueArNBZ0ApdWQiSv5GhS1fq.jpg?quality=96&amp;as=32x21,48x32,72x48,108x72,160x107,240x160,360x240,480x320,540x360,640x427,666x444&amp;from=bu&amp;u=ZZMMW7Zr2HxqV67VHKkzwcf0YOentf3bMXGkrVhx_JE&amp;cs=666x444">
            <a:extLst>
              <a:ext uri="{FF2B5EF4-FFF2-40B4-BE49-F238E27FC236}">
                <a16:creationId xmlns:a16="http://schemas.microsoft.com/office/drawing/2014/main" id="{4D0A636E-29C1-41D4-997B-95D88AB5E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04" y="1542472"/>
            <a:ext cx="5974257" cy="3982838"/>
          </a:xfrm>
          <a:prstGeom prst="roundRect">
            <a:avLst>
              <a:gd name="adj" fmla="val 9997"/>
            </a:avLst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74CCB1-D46C-442A-8EAB-906E81CC9002}"/>
              </a:ext>
            </a:extLst>
          </p:cNvPr>
          <p:cNvSpPr txBox="1"/>
          <p:nvPr/>
        </p:nvSpPr>
        <p:spPr>
          <a:xfrm>
            <a:off x="7157053" y="2643849"/>
            <a:ext cx="43240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Финалист литературной премии </a:t>
            </a:r>
            <a:r>
              <a:rPr lang="en-US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Hoshi Shinichi Literary Award</a:t>
            </a:r>
            <a: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, Япония</a:t>
            </a:r>
            <a:b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</a:br>
            <a:b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</a:br>
            <a: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Роман «День, когда компьютер написал роман»</a:t>
            </a:r>
          </a:p>
        </p:txBody>
      </p:sp>
    </p:spTree>
    <p:extLst>
      <p:ext uri="{BB962C8B-B14F-4D97-AF65-F5344CB8AC3E}">
        <p14:creationId xmlns:p14="http://schemas.microsoft.com/office/powerpoint/2010/main" val="430638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5535C3E-1919-4E0F-8599-6CE22D864D34}"/>
              </a:ext>
            </a:extLst>
          </p:cNvPr>
          <p:cNvSpPr/>
          <p:nvPr/>
        </p:nvSpPr>
        <p:spPr>
          <a:xfrm>
            <a:off x="1546699" y="438029"/>
            <a:ext cx="9299642" cy="6157323"/>
          </a:xfrm>
          <a:prstGeom prst="roundRect">
            <a:avLst>
              <a:gd name="adj" fmla="val 12731"/>
            </a:avLst>
          </a:prstGeom>
          <a:solidFill>
            <a:srgbClr val="C4D4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289BE42-F5EF-4D9A-9EB2-0D0C0D6D76D2}"/>
              </a:ext>
            </a:extLst>
          </p:cNvPr>
          <p:cNvSpPr/>
          <p:nvPr/>
        </p:nvSpPr>
        <p:spPr>
          <a:xfrm>
            <a:off x="1021404" y="797668"/>
            <a:ext cx="10330775" cy="5437762"/>
          </a:xfrm>
          <a:prstGeom prst="roundRect">
            <a:avLst>
              <a:gd name="adj" fmla="val 12731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B683E08-1306-45DE-8506-ECED53ECD92C}"/>
              </a:ext>
            </a:extLst>
          </p:cNvPr>
          <p:cNvSpPr/>
          <p:nvPr/>
        </p:nvSpPr>
        <p:spPr>
          <a:xfrm>
            <a:off x="428017" y="1332690"/>
            <a:ext cx="11342451" cy="4523362"/>
          </a:xfrm>
          <a:prstGeom prst="roundRect">
            <a:avLst>
              <a:gd name="adj" fmla="val 104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74CCB1-D46C-442A-8EAB-906E81CC9002}"/>
              </a:ext>
            </a:extLst>
          </p:cNvPr>
          <p:cNvSpPr txBox="1"/>
          <p:nvPr/>
        </p:nvSpPr>
        <p:spPr>
          <a:xfrm>
            <a:off x="6846505" y="3316494"/>
            <a:ext cx="4324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Портрет Эдмонда де Белами</a:t>
            </a:r>
          </a:p>
        </p:txBody>
      </p:sp>
      <p:pic>
        <p:nvPicPr>
          <p:cNvPr id="10" name="Picture 2" descr="https://cdnn1.img.sputnik-ossetia.ru/img/739/68/7396895_9:0:1920:1079_2072x0_60_0_0_c1b59ebea85c725d97a8ebd3f658eae9.jpg">
            <a:extLst>
              <a:ext uri="{FF2B5EF4-FFF2-40B4-BE49-F238E27FC236}">
                <a16:creationId xmlns:a16="http://schemas.microsoft.com/office/drawing/2014/main" id="{83804E4F-24B5-494D-A0E7-DBCCEF54CC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5" t="6830" r="25085" b="11686"/>
          <a:stretch/>
        </p:blipFill>
        <p:spPr bwMode="auto">
          <a:xfrm>
            <a:off x="1417734" y="1325731"/>
            <a:ext cx="4598679" cy="4479010"/>
          </a:xfrm>
          <a:prstGeom prst="roundRect">
            <a:avLst>
              <a:gd name="adj" fmla="val 5088"/>
            </a:avLst>
          </a:prstGeom>
          <a:solidFill>
            <a:srgbClr val="FFFFFF"/>
          </a:solidFill>
          <a:ln w="25400">
            <a:solidFill>
              <a:schemeClr val="bg1"/>
            </a:solidFill>
          </a:ln>
          <a:effectLst>
            <a:outerShdw blurRad="152400" sx="102000" sy="102000" algn="ctr" rotWithShape="0">
              <a:schemeClr val="accent1">
                <a:lumMod val="50000"/>
                <a:alpha val="20000"/>
              </a:scheme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187700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FF75359-60C3-41C4-8703-8A674CE00186}"/>
              </a:ext>
            </a:extLst>
          </p:cNvPr>
          <p:cNvSpPr/>
          <p:nvPr/>
        </p:nvSpPr>
        <p:spPr>
          <a:xfrm>
            <a:off x="1546699" y="438029"/>
            <a:ext cx="9299642" cy="6157323"/>
          </a:xfrm>
          <a:prstGeom prst="roundRect">
            <a:avLst>
              <a:gd name="adj" fmla="val 12731"/>
            </a:avLst>
          </a:prstGeom>
          <a:solidFill>
            <a:srgbClr val="C4D4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6E97096-F7B2-4905-804B-02AA1B13AF41}"/>
              </a:ext>
            </a:extLst>
          </p:cNvPr>
          <p:cNvSpPr/>
          <p:nvPr/>
        </p:nvSpPr>
        <p:spPr>
          <a:xfrm>
            <a:off x="1021404" y="797668"/>
            <a:ext cx="10330775" cy="5437762"/>
          </a:xfrm>
          <a:prstGeom prst="roundRect">
            <a:avLst>
              <a:gd name="adj" fmla="val 12731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B683E08-1306-45DE-8506-ECED53ECD92C}"/>
              </a:ext>
            </a:extLst>
          </p:cNvPr>
          <p:cNvSpPr/>
          <p:nvPr/>
        </p:nvSpPr>
        <p:spPr>
          <a:xfrm>
            <a:off x="428017" y="1332690"/>
            <a:ext cx="11342451" cy="4523362"/>
          </a:xfrm>
          <a:prstGeom prst="roundRect">
            <a:avLst>
              <a:gd name="adj" fmla="val 104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Picture background">
            <a:extLst>
              <a:ext uri="{FF2B5EF4-FFF2-40B4-BE49-F238E27FC236}">
                <a16:creationId xmlns:a16="http://schemas.microsoft.com/office/drawing/2014/main" id="{E960F8E3-C18F-45EE-9808-9A2CBB55D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04" y="1703686"/>
            <a:ext cx="6193289" cy="3723099"/>
          </a:xfrm>
          <a:prstGeom prst="roundRect">
            <a:avLst>
              <a:gd name="adj" fmla="val 9720"/>
            </a:avLst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902BDE-0759-4DE7-95F0-162A8037602C}"/>
              </a:ext>
            </a:extLst>
          </p:cNvPr>
          <p:cNvSpPr txBox="1"/>
          <p:nvPr/>
        </p:nvSpPr>
        <p:spPr>
          <a:xfrm>
            <a:off x="7214693" y="3162606"/>
            <a:ext cx="432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Шахматный турнир между Гарри Каспаровым и </a:t>
            </a:r>
            <a:r>
              <a:rPr lang="en-US" sz="2000" b="1" dirty="0" err="1">
                <a:solidFill>
                  <a:srgbClr val="0845A6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DeepBlue</a:t>
            </a:r>
            <a:endParaRPr lang="ru-RU" sz="2000" b="1" dirty="0">
              <a:solidFill>
                <a:srgbClr val="0845A6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639877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629</Words>
  <Application>Microsoft Office PowerPoint</Application>
  <PresentationFormat>Широкоэкранный</PresentationFormat>
  <Paragraphs>135</Paragraphs>
  <Slides>30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Play</vt:lpstr>
      <vt:lpstr>SB Sans Text Light</vt:lpstr>
      <vt:lpstr>Тема Office</vt:lpstr>
      <vt:lpstr>Как Искусственный интеллект определяет профессии будущего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Марафон по функциональной грамотности</vt:lpstr>
      <vt:lpstr>Марафон по функциональной грамотности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Искусственный интеллект определяет профессии будущего</dc:title>
  <dc:creator>Петрова Оксана Николаевна</dc:creator>
  <cp:lastModifiedBy>Петрова Оксана Николаевна</cp:lastModifiedBy>
  <cp:revision>42</cp:revision>
  <dcterms:created xsi:type="dcterms:W3CDTF">2025-08-08T13:05:29Z</dcterms:created>
  <dcterms:modified xsi:type="dcterms:W3CDTF">2025-08-19T08:32:53Z</dcterms:modified>
</cp:coreProperties>
</file>