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3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221"/>
    <a:srgbClr val="2162AE"/>
    <a:srgbClr val="60BFCE"/>
    <a:srgbClr val="109EB4"/>
    <a:srgbClr val="CC3399"/>
    <a:srgbClr val="FFCC00"/>
    <a:srgbClr val="009CAD"/>
    <a:srgbClr val="3E2861"/>
    <a:srgbClr val="828282"/>
    <a:srgbClr val="3D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9091" autoAdjust="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8113-B5BB-4A20-A656-A8E84BBECAC4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5FBC-DCEE-433A-BD83-152810946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40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8" y="152400"/>
            <a:ext cx="11443213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B69A2F11-600D-44D7-A0E2-CE2D3B9D58E9}" type="slidenum">
              <a:rPr lang="ru-RU" sz="1800" smtClean="0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‹#›</a:t>
            </a:fld>
            <a:endParaRPr lang="ru-RU" sz="18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0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1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5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4" name="Прямая соединительная линия 53"/>
          <p:cNvCxnSpPr/>
          <p:nvPr userDrawn="1"/>
        </p:nvCxnSpPr>
        <p:spPr>
          <a:xfrm>
            <a:off x="0" y="1200150"/>
            <a:ext cx="12192000" cy="0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Текст 65"/>
          <p:cNvSpPr>
            <a:spLocks noGrp="1"/>
          </p:cNvSpPr>
          <p:nvPr>
            <p:ph type="body" sz="quarter" idx="10"/>
          </p:nvPr>
        </p:nvSpPr>
        <p:spPr>
          <a:xfrm>
            <a:off x="550862" y="1481138"/>
            <a:ext cx="5225823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Proxima Nova Rg" panose="02000506030000020004" pitchFamily="2" charset="0"/>
              </a:defRPr>
            </a:lvl1pPr>
            <a:lvl2pPr marL="457200" indent="0">
              <a:buNone/>
              <a:defRPr baseline="0">
                <a:latin typeface="Proxima Nova Rg" panose="02000506030000020004" pitchFamily="2" charset="0"/>
              </a:defRPr>
            </a:lvl2pPr>
            <a:lvl3pPr marL="914400" indent="0">
              <a:buNone/>
              <a:defRPr baseline="0">
                <a:latin typeface="Proxima Nova Rg" panose="02000506030000020004" pitchFamily="2" charset="0"/>
              </a:defRPr>
            </a:lvl3pPr>
            <a:lvl4pPr marL="1371600" indent="0">
              <a:buNone/>
              <a:defRPr baseline="0">
                <a:latin typeface="Proxima Nova Rg" panose="02000506030000020004" pitchFamily="2" charset="0"/>
              </a:defRPr>
            </a:lvl4pPr>
            <a:lvl5pPr marL="1828800" indent="0">
              <a:buNone/>
              <a:defRPr baseline="0"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11"/>
          </p:nvPr>
        </p:nvSpPr>
        <p:spPr>
          <a:xfrm>
            <a:off x="5965825" y="1481138"/>
            <a:ext cx="5181600" cy="445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Proxima Nova Rg" panose="02000506030000020004" pitchFamily="2" charset="0"/>
              </a:defRPr>
            </a:lvl1pPr>
            <a:lvl2pPr marL="457200" indent="0">
              <a:buFontTx/>
              <a:buNone/>
              <a:defRPr>
                <a:latin typeface="Proxima Nova Rg" panose="02000506030000020004" pitchFamily="2" charset="0"/>
              </a:defRPr>
            </a:lvl2pPr>
            <a:lvl3pPr marL="914400" indent="0">
              <a:buFontTx/>
              <a:buNone/>
              <a:defRPr>
                <a:latin typeface="Proxima Nova Rg" panose="02000506030000020004" pitchFamily="2" charset="0"/>
              </a:defRPr>
            </a:lvl3pPr>
            <a:lvl4pPr marL="1371600" indent="0">
              <a:buFontTx/>
              <a:buNone/>
              <a:defRPr>
                <a:latin typeface="Proxima Nova Rg" panose="02000506030000020004" pitchFamily="2" charset="0"/>
              </a:defRPr>
            </a:lvl4pPr>
            <a:lvl5pPr marL="1828800" indent="0">
              <a:buFontTx/>
              <a:buNone/>
              <a:defRPr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12" hasCustomPrompt="1"/>
          </p:nvPr>
        </p:nvSpPr>
        <p:spPr>
          <a:xfrm>
            <a:off x="2717430" y="348254"/>
            <a:ext cx="7461250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Proxima Nova Rg" panose="02000506030000020004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/>
              <a:t>ЗАГОЛОВОК СЛАЙДА </a:t>
            </a:r>
            <a:br>
              <a:rPr lang="ru-RU" dirty="0"/>
            </a:br>
            <a:r>
              <a:rPr lang="ru-RU" dirty="0"/>
              <a:t>ИЛИ НАЗВАНИЕ ТЕМЫ</a:t>
            </a:r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82" y="624456"/>
            <a:ext cx="5590345" cy="55926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987875" y="2354449"/>
            <a:ext cx="2481158" cy="834534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7834556" y="4327663"/>
            <a:ext cx="2781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828282"/>
                </a:solidFill>
                <a:latin typeface="Proxima Nova Rg" panose="02000506030000020004" pitchFamily="2" charset="0"/>
              </a:rPr>
              <a:t>FORUM.TOIPKRO.RU/AVGUSTPRO</a:t>
            </a:r>
            <a:br>
              <a:rPr lang="ru-RU" sz="1200" dirty="0">
                <a:solidFill>
                  <a:srgbClr val="828282"/>
                </a:solidFill>
                <a:latin typeface="Proxima Nova Rg" panose="02000506030000020004" pitchFamily="2" charset="0"/>
              </a:rPr>
            </a:br>
            <a:r>
              <a:rPr lang="en-US" sz="1200" dirty="0">
                <a:solidFill>
                  <a:srgbClr val="828282"/>
                </a:solidFill>
                <a:latin typeface="Proxima Nova Rg" panose="02000506030000020004" pitchFamily="2" charset="0"/>
              </a:rPr>
              <a:t>VK.COM/AUGUSTPRO2024</a:t>
            </a:r>
            <a:endParaRPr lang="ru-RU" sz="1200" dirty="0">
              <a:solidFill>
                <a:srgbClr val="828282"/>
              </a:solidFill>
              <a:latin typeface="Proxima Nova Rg" panose="02000506030000020004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36604" y="3368559"/>
            <a:ext cx="34818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22</a:t>
            </a:r>
            <a:r>
              <a:rPr lang="ru-RU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-</a:t>
            </a:r>
            <a:r>
              <a:rPr lang="en-US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24</a:t>
            </a:r>
            <a:r>
              <a:rPr lang="ru-RU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 АВГУСТА</a:t>
            </a:r>
          </a:p>
          <a:p>
            <a:pPr algn="ctr"/>
            <a:r>
              <a:rPr lang="en-US" sz="2500" dirty="0">
                <a:solidFill>
                  <a:srgbClr val="2162AE"/>
                </a:solidFill>
                <a:latin typeface="Proxima Nova Rg" panose="02000506030000020004" pitchFamily="2" charset="0"/>
              </a:rPr>
              <a:t>2024 </a:t>
            </a:r>
            <a:r>
              <a:rPr lang="ru-RU" sz="2500" dirty="0">
                <a:solidFill>
                  <a:srgbClr val="2162AE"/>
                </a:solidFill>
                <a:latin typeface="Proxima Nova Rg" panose="02000506030000020004" pitchFamily="2" charset="0"/>
              </a:rPr>
              <a:t>ГОДА </a:t>
            </a:r>
            <a:r>
              <a:rPr lang="ru-RU" sz="2500" dirty="0">
                <a:solidFill>
                  <a:srgbClr val="F38221"/>
                </a:solidFill>
                <a:latin typeface="Proxima Nova Rg" panose="02000506030000020004" pitchFamily="2" charset="0"/>
              </a:rPr>
              <a:t>|</a:t>
            </a:r>
            <a:r>
              <a:rPr lang="ru-RU" sz="2500" dirty="0">
                <a:solidFill>
                  <a:srgbClr val="FF0000"/>
                </a:solidFill>
                <a:latin typeface="Proxima Nova Rg" panose="02000506030000020004" pitchFamily="2" charset="0"/>
              </a:rPr>
              <a:t> </a:t>
            </a:r>
            <a:r>
              <a:rPr lang="ru-RU" sz="2500" dirty="0">
                <a:solidFill>
                  <a:srgbClr val="2162AE"/>
                </a:solidFill>
                <a:latin typeface="Proxima Nova Rg" panose="02000506030000020004" pitchFamily="2" charset="0"/>
              </a:rPr>
              <a:t>ТОМСК</a:t>
            </a:r>
            <a:endParaRPr lang="ru-RU" sz="2500" b="1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8341" y="2544035"/>
            <a:ext cx="609620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dirty="0">
                <a:solidFill>
                  <a:srgbClr val="2162AE"/>
                </a:solidFill>
              </a:rPr>
              <a:t>Школа мечты: </a:t>
            </a:r>
          </a:p>
          <a:p>
            <a:pPr algn="ctr"/>
            <a:r>
              <a:rPr lang="ru-RU" sz="4000" dirty="0">
                <a:solidFill>
                  <a:srgbClr val="2162AE"/>
                </a:solidFill>
              </a:rPr>
              <a:t>от проекта до реализации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0460" y="4019886"/>
            <a:ext cx="49683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Proxima Nova Rg" panose="02000506030000020004" pitchFamily="2" charset="0"/>
              </a:rPr>
              <a:t>Некрасов Антон Сергеевич, </a:t>
            </a:r>
          </a:p>
          <a:p>
            <a:r>
              <a:rPr lang="ru-RU" sz="2000" dirty="0">
                <a:latin typeface="Proxima Nova Rg" panose="02000506030000020004" pitchFamily="2" charset="0"/>
              </a:rPr>
              <a:t>директор МАОУ СОШ 31 г. Томска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722945"/>
            <a:ext cx="3131797" cy="10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Дизайн актового зала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264213"/>
            <a:ext cx="9035958" cy="50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Современная библиотека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06" y="1299843"/>
            <a:ext cx="9269205" cy="49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4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Кабинет информатики и библиотека №2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257"/>
          <a:stretch/>
        </p:blipFill>
        <p:spPr>
          <a:xfrm>
            <a:off x="1770062" y="1275045"/>
            <a:ext cx="3688629" cy="4979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220" y="1295902"/>
            <a:ext cx="3676650" cy="49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8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Стеклянные стены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78" y="1279746"/>
            <a:ext cx="8459643" cy="50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21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Коля и Оля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91" y="1303004"/>
            <a:ext cx="9164061" cy="49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 err="1"/>
              <a:t>Коворкинг</a:t>
            </a:r>
            <a:r>
              <a:rPr lang="ru-RU" dirty="0"/>
              <a:t> зона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10" y="1296811"/>
            <a:ext cx="9234488" cy="49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3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Ждем в гости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69" y="1276173"/>
            <a:ext cx="7786749" cy="50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Центр города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60" y="1275008"/>
            <a:ext cx="8753665" cy="49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История школы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29" y="1303167"/>
            <a:ext cx="8842464" cy="50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3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23664" y="911122"/>
            <a:ext cx="5181600" cy="445135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Пространство для детских инициатив и движений школьников</a:t>
            </a:r>
          </a:p>
          <a:p>
            <a:endParaRPr lang="ru-RU" dirty="0"/>
          </a:p>
          <a:p>
            <a:r>
              <a:rPr lang="ru-RU" dirty="0"/>
              <a:t>Актовый зал</a:t>
            </a:r>
          </a:p>
          <a:p>
            <a:endParaRPr lang="ru-RU" dirty="0"/>
          </a:p>
          <a:p>
            <a:r>
              <a:rPr lang="ru-RU" dirty="0"/>
              <a:t>Многофункциональные кабинеты</a:t>
            </a:r>
          </a:p>
          <a:p>
            <a:endParaRPr lang="ru-RU" dirty="0"/>
          </a:p>
          <a:p>
            <a:r>
              <a:rPr lang="ru-RU" dirty="0"/>
              <a:t>Здание мастерских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Точки роста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9" y="1466747"/>
            <a:ext cx="67722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2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Школа мечты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34182" y="1303003"/>
            <a:ext cx="65554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Общественно-просветительский проект развития и поддержки современной школьной образовательной среды в России в рамках реализации федеральной программы капитального ремонта школ «Модернизация школьных систем образования»:</a:t>
            </a:r>
          </a:p>
          <a:p>
            <a:pPr algn="just"/>
            <a:br>
              <a:rPr lang="ru-RU" dirty="0"/>
            </a:br>
            <a:r>
              <a:rPr lang="ru-RU" dirty="0"/>
              <a:t>- студенческая экспедиция и практико-ориентированный </a:t>
            </a:r>
            <a:r>
              <a:rPr lang="ru-RU" dirty="0" err="1"/>
              <a:t>интенсив</a:t>
            </a:r>
            <a:r>
              <a:rPr lang="ru-RU" dirty="0"/>
              <a:t> для формирования сообщества заинтересованных в развитии современной школы дизайнеров образовательной среды и архитекторов</a:t>
            </a:r>
          </a:p>
          <a:p>
            <a:pPr algn="just"/>
            <a:br>
              <a:rPr lang="ru-RU" dirty="0"/>
            </a:br>
            <a:r>
              <a:rPr lang="ru-RU" dirty="0"/>
              <a:t>- просветительский проект для региональных команд - онлайн-курс, акселерация проектов и формирование банка лучших решений</a:t>
            </a:r>
          </a:p>
          <a:p>
            <a:pPr algn="just"/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медиапроект</a:t>
            </a:r>
            <a:r>
              <a:rPr lang="ru-RU" dirty="0"/>
              <a:t> для детей, родителей, педагогов и менеджеров образования о современных решениях развивающих образовательных пространств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286883"/>
            <a:ext cx="5644849" cy="49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4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Анализ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29"/>
          <a:stretch/>
        </p:blipFill>
        <p:spPr>
          <a:xfrm>
            <a:off x="1570182" y="1272556"/>
            <a:ext cx="8922732" cy="50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Совместная работа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29" y="1286884"/>
            <a:ext cx="9841844" cy="50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6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Запросы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80" y="1279717"/>
            <a:ext cx="9776318" cy="49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5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dirty="0"/>
              <a:t>ВДНХ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6527" y="1651902"/>
            <a:ext cx="46854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19-22 февраля 2024 года проведена «Мастерская «Школа мечты» (акселератор проектов) на площадке Международной выставки-форума «Россия» на ВДНХ в павильоне № 57.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Цели Мастерской: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экспертная оценка подготовленных студенческими командами эскизных дизайн-проектов для школ, вошедших в программу капитального ремонта, акселерация проектов, обмен опытом и формирование технического задания на их доработку для команд из регионов.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621"/>
            <a:ext cx="7506527" cy="5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4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57637</TotalTime>
  <Words>231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Черников Дмитрий Сергеевич</cp:lastModifiedBy>
  <cp:revision>721</cp:revision>
  <cp:lastPrinted>2021-07-16T05:59:00Z</cp:lastPrinted>
  <dcterms:created xsi:type="dcterms:W3CDTF">2019-08-15T10:09:47Z</dcterms:created>
  <dcterms:modified xsi:type="dcterms:W3CDTF">2024-08-22T15:34:58Z</dcterms:modified>
</cp:coreProperties>
</file>