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444" r:id="rId3"/>
    <p:sldId id="342" r:id="rId4"/>
    <p:sldId id="447" r:id="rId5"/>
    <p:sldId id="448" r:id="rId6"/>
    <p:sldId id="449" r:id="rId7"/>
    <p:sldId id="450" r:id="rId8"/>
    <p:sldId id="452" r:id="rId9"/>
    <p:sldId id="451" r:id="rId10"/>
    <p:sldId id="453" r:id="rId11"/>
    <p:sldId id="454" r:id="rId12"/>
    <p:sldId id="455" r:id="rId13"/>
    <p:sldId id="354" r:id="rId14"/>
    <p:sldId id="445" r:id="rId15"/>
    <p:sldId id="456" r:id="rId16"/>
    <p:sldId id="458" r:id="rId17"/>
    <p:sldId id="459" r:id="rId18"/>
    <p:sldId id="460" r:id="rId19"/>
    <p:sldId id="461" r:id="rId20"/>
    <p:sldId id="462" r:id="rId21"/>
    <p:sldId id="463" r:id="rId22"/>
  </p:sldIdLst>
  <p:sldSz cx="9144000" cy="5143500" type="screen16x9"/>
  <p:notesSz cx="6858000" cy="9144000"/>
  <p:embeddedFontLst>
    <p:embeddedFont>
      <p:font typeface="Roboto Condensed" panose="020B0604020202020204" charset="0"/>
      <p:regular r:id="rId24"/>
      <p:bold r:id="rId25"/>
      <p:italic r:id="rId26"/>
      <p:boldItalic r:id="rId27"/>
    </p:embeddedFont>
    <p:embeddedFont>
      <p:font typeface="Roboto Condensed Light" panose="020B0604020202020204" charset="0"/>
      <p:regular r:id="rId28"/>
      <p:bold r:id="rId29"/>
      <p:italic r:id="rId30"/>
      <p:boldItalic r:id="rId31"/>
    </p:embeddedFont>
    <p:embeddedFont>
      <p:font typeface="Arvo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дежда Алексеевна Филипповна" initials="НАФ" lastIdx="1" clrIdx="0">
    <p:extLst>
      <p:ext uri="{19B8F6BF-5375-455C-9EA6-DF929625EA0E}">
        <p15:presenceInfo xmlns:p15="http://schemas.microsoft.com/office/powerpoint/2012/main" userId="Надежда Алексеевна Филипп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0"/>
    <a:srgbClr val="3F5378"/>
    <a:srgbClr val="40769B"/>
    <a:srgbClr val="36657F"/>
    <a:srgbClr val="68A0C9"/>
    <a:srgbClr val="303F5A"/>
    <a:srgbClr val="000000"/>
    <a:srgbClr val="FDFDFD"/>
    <a:srgbClr val="F7FCFF"/>
    <a:srgbClr val="EF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0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682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4475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666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5295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155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682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7899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650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975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8358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0284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0667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417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99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932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7479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544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265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5348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45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94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o.tomedu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toipkro.ru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sdo.toipkro.ru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fest.ordo@gmail.com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veol20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oipkro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do.tomedu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do.toipkro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do.toipkro.ru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/>
        </p:nvSpPr>
        <p:spPr>
          <a:xfrm>
            <a:off x="-18854" y="-23330"/>
            <a:ext cx="6608190" cy="1163973"/>
          </a:xfrm>
          <a:custGeom>
            <a:avLst/>
            <a:gdLst>
              <a:gd name="connsiteX0" fmla="*/ 0 w 6608190"/>
              <a:gd name="connsiteY0" fmla="*/ 0 h 1168923"/>
              <a:gd name="connsiteX1" fmla="*/ 0 w 6608190"/>
              <a:gd name="connsiteY1" fmla="*/ 131975 h 1168923"/>
              <a:gd name="connsiteX2" fmla="*/ 18854 w 6608190"/>
              <a:gd name="connsiteY2" fmla="*/ 1168923 h 1168923"/>
              <a:gd name="connsiteX3" fmla="*/ 5637229 w 6608190"/>
              <a:gd name="connsiteY3" fmla="*/ 1150070 h 1168923"/>
              <a:gd name="connsiteX4" fmla="*/ 6608190 w 6608190"/>
              <a:gd name="connsiteY4" fmla="*/ 18853 h 1168923"/>
              <a:gd name="connsiteX5" fmla="*/ 0 w 6608190"/>
              <a:gd name="connsiteY5" fmla="*/ 0 h 1168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08190" h="1168923">
                <a:moveTo>
                  <a:pt x="0" y="0"/>
                </a:moveTo>
                <a:lnTo>
                  <a:pt x="0" y="131975"/>
                </a:lnTo>
                <a:lnTo>
                  <a:pt x="18854" y="1168923"/>
                </a:lnTo>
                <a:lnTo>
                  <a:pt x="5637229" y="1150070"/>
                </a:lnTo>
                <a:lnTo>
                  <a:pt x="6608190" y="188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119473" y="1110697"/>
            <a:ext cx="7681706" cy="2829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4000" dirty="0" smtClean="0"/>
              <a:t>Региональный конкурс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«Цифровые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образовательные </a:t>
            </a:r>
            <a:r>
              <a:rPr lang="ru-RU" sz="4000" dirty="0"/>
              <a:t>ресурсы</a:t>
            </a:r>
            <a:r>
              <a:rPr lang="ru-RU" dirty="0"/>
              <a:t>» </a:t>
            </a: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5637655" y="0"/>
            <a:ext cx="1890676" cy="1098459"/>
          </a:xfrm>
          <a:prstGeom prst="triangl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085600" y="4304390"/>
            <a:ext cx="49947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/>
              <a:t>ДЕПАРТАМЕНТ ОБЩЕГО </a:t>
            </a:r>
            <a:r>
              <a:rPr lang="ru-RU" sz="1200" b="1" dirty="0" smtClean="0"/>
              <a:t>ОБРАЗОВАНИЯ ТОМСКОЙ ОБЛАСТИ</a:t>
            </a:r>
          </a:p>
          <a:p>
            <a:endParaRPr lang="ru-RU" sz="1200" dirty="0"/>
          </a:p>
          <a:p>
            <a:r>
              <a:rPr lang="ru-RU" dirty="0" smtClean="0"/>
              <a:t>Отдел развития дистанционного образования ТОИПКРО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567" y="241304"/>
            <a:ext cx="2640572" cy="687375"/>
          </a:xfrm>
          <a:prstGeom prst="rect">
            <a:avLst/>
          </a:prstGeom>
        </p:spPr>
      </p:pic>
      <p:pic>
        <p:nvPicPr>
          <p:cNvPr id="2" name="Picture 2" descr="Прикрепленные фотографии | Департамент общего образования Томской области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" b="9328"/>
          <a:stretch/>
        </p:blipFill>
        <p:spPr bwMode="auto">
          <a:xfrm>
            <a:off x="228599" y="0"/>
            <a:ext cx="1266093" cy="112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/>
          <a:srcRect l="8590" t="39059" r="72363" b="28637"/>
          <a:stretch/>
        </p:blipFill>
        <p:spPr>
          <a:xfrm>
            <a:off x="7268633" y="2811564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40" y="435269"/>
            <a:ext cx="5425125" cy="766200"/>
          </a:xfrm>
        </p:spPr>
        <p:txBody>
          <a:bodyPr/>
          <a:lstStyle/>
          <a:p>
            <a:pPr lvl="0"/>
            <a:r>
              <a:rPr lang="ru-RU" dirty="0"/>
              <a:t>Описание педагогического опыта использования ЦОР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7959" y="1357848"/>
            <a:ext cx="695870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600" dirty="0"/>
              <a:t>Описание педагогического опыта использования ЦОР в образовательной деятельности должен быть </a:t>
            </a:r>
            <a:r>
              <a:rPr lang="ru-RU" sz="1600" dirty="0" smtClean="0"/>
              <a:t>представлен:</a:t>
            </a:r>
          </a:p>
          <a:p>
            <a:pPr lvl="1"/>
            <a:r>
              <a:rPr lang="ru-RU" sz="1600" dirty="0" smtClean="0"/>
              <a:t> </a:t>
            </a:r>
          </a:p>
          <a:p>
            <a:pPr marL="285750" lvl="1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600" dirty="0" smtClean="0"/>
              <a:t>в </a:t>
            </a:r>
            <a:r>
              <a:rPr lang="ru-RU" sz="1600" dirty="0"/>
              <a:t>виде текста, в котором грамотно, аргументированно излагается позиция автора по использования ЦОР в его деятельности, </a:t>
            </a:r>
            <a:endParaRPr lang="ru-RU" sz="1600" dirty="0" smtClean="0"/>
          </a:p>
          <a:p>
            <a:pPr marL="285750" lvl="1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endParaRPr lang="ru-RU" sz="1600" dirty="0" smtClean="0"/>
          </a:p>
          <a:p>
            <a:pPr marL="285750" lvl="1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600" dirty="0" smtClean="0"/>
              <a:t>приводятся </a:t>
            </a:r>
            <a:r>
              <a:rPr lang="ru-RU" sz="1600" dirty="0"/>
              <a:t>прогнозируемые результаты использования ЦОР в соответствии с современными проблемами и трендами в образовании. </a:t>
            </a:r>
            <a:endParaRPr lang="ru-RU" sz="1600" dirty="0" smtClean="0"/>
          </a:p>
          <a:p>
            <a:pPr marL="285750" lvl="1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endParaRPr lang="ru-RU" sz="1600" dirty="0" smtClean="0"/>
          </a:p>
          <a:p>
            <a:pPr marL="285750" lvl="1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600" dirty="0" smtClean="0"/>
              <a:t>Текст </a:t>
            </a:r>
            <a:r>
              <a:rPr lang="ru-RU" sz="1600" dirty="0"/>
              <a:t>должен быть структурирован, а в самом тексте должна прослеживаться логика изложения. </a:t>
            </a:r>
            <a:endParaRPr lang="ru-RU" sz="1600" dirty="0" smtClean="0"/>
          </a:p>
          <a:p>
            <a:pPr marL="285750" lvl="1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endParaRPr lang="ru-RU" sz="1600" dirty="0" smtClean="0"/>
          </a:p>
          <a:p>
            <a:pPr marL="285750" lvl="1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600" dirty="0" smtClean="0"/>
              <a:t>Объем </a:t>
            </a:r>
            <a:r>
              <a:rPr lang="ru-RU" sz="1600" dirty="0"/>
              <a:t>текста должен составлять не более 2 машинописных страниц формата А4.</a:t>
            </a:r>
          </a:p>
          <a:p>
            <a:pPr>
              <a:buClr>
                <a:srgbClr val="FF9800"/>
              </a:buClr>
            </a:pP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8590" t="39059" r="72363" b="28637"/>
          <a:stretch/>
        </p:blipFill>
        <p:spPr>
          <a:xfrm>
            <a:off x="7259770" y="216819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6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40" y="435269"/>
            <a:ext cx="5425125" cy="766200"/>
          </a:xfrm>
        </p:spPr>
        <p:txBody>
          <a:bodyPr/>
          <a:lstStyle/>
          <a:p>
            <a:pPr lvl="0"/>
            <a:r>
              <a:rPr lang="ru-RU" dirty="0" smtClean="0"/>
              <a:t>Критерии </a:t>
            </a:r>
            <a:r>
              <a:rPr lang="ru-RU" dirty="0"/>
              <a:t>оценки конкурсных материалов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8590" t="39059" r="72363" b="28637"/>
          <a:stretch/>
        </p:blipFill>
        <p:spPr>
          <a:xfrm>
            <a:off x="7259770" y="216819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658544"/>
              </p:ext>
            </p:extLst>
          </p:nvPr>
        </p:nvGraphicFramePr>
        <p:xfrm>
          <a:off x="160257" y="1545996"/>
          <a:ext cx="5279010" cy="3091991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768491">
                  <a:extLst>
                    <a:ext uri="{9D8B030D-6E8A-4147-A177-3AD203B41FA5}">
                      <a16:colId xmlns:a16="http://schemas.microsoft.com/office/drawing/2014/main" val="3308849003"/>
                    </a:ext>
                  </a:extLst>
                </a:gridCol>
                <a:gridCol w="1510519">
                  <a:extLst>
                    <a:ext uri="{9D8B030D-6E8A-4147-A177-3AD203B41FA5}">
                      <a16:colId xmlns:a16="http://schemas.microsoft.com/office/drawing/2014/main" val="1382953468"/>
                    </a:ext>
                  </a:extLst>
                </a:gridCol>
              </a:tblGrid>
              <a:tr h="3574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Критерии оценки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Баллы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0181101"/>
                  </a:ext>
                </a:extLst>
              </a:tr>
              <a:tr h="7148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Логика изложения и структура представленных материалов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 – 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4546369"/>
                  </a:ext>
                </a:extLst>
              </a:tr>
              <a:tr h="5151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Прогнозирование результатов использования ЦОР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 – 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2180516"/>
                  </a:ext>
                </a:extLst>
              </a:tr>
              <a:tr h="4929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Общая грамотность и культура изложения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 – 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92206025"/>
                  </a:ext>
                </a:extLst>
              </a:tr>
              <a:tr h="51271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Аргументированность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 – 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1067124"/>
                  </a:ext>
                </a:extLst>
              </a:tr>
              <a:tr h="4988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Понимание проблем и трендов образования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 – 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58321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953660" y="2158030"/>
            <a:ext cx="2874542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PT Astra Serif"/>
                <a:ea typeface="Times New Roman" panose="02020603050405020304" pitchFamily="18" charset="0"/>
              </a:rPr>
              <a:t>0 </a:t>
            </a:r>
            <a:r>
              <a:rPr lang="ru-RU" b="1" dirty="0">
                <a:latin typeface="PT Astra Serif"/>
                <a:ea typeface="Times New Roman" panose="02020603050405020304" pitchFamily="18" charset="0"/>
              </a:rPr>
              <a:t>баллов </a:t>
            </a:r>
            <a:r>
              <a:rPr lang="ru-RU" dirty="0">
                <a:latin typeface="PT Astra Serif"/>
                <a:ea typeface="Times New Roman" panose="02020603050405020304" pitchFamily="18" charset="0"/>
              </a:rPr>
              <a:t>– работа не соответствует данному критерию</a:t>
            </a:r>
            <a:r>
              <a:rPr lang="ru-RU" dirty="0" smtClean="0">
                <a:latin typeface="PT Astra Serif"/>
                <a:ea typeface="Times New Roman" panose="02020603050405020304" pitchFamily="18" charset="0"/>
              </a:rPr>
              <a:t>;</a:t>
            </a:r>
          </a:p>
          <a:p>
            <a:pPr algn="just"/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PT Astra Serif"/>
                <a:ea typeface="Times New Roman" panose="02020603050405020304" pitchFamily="18" charset="0"/>
              </a:rPr>
              <a:t>1 балл </a:t>
            </a:r>
            <a:r>
              <a:rPr lang="ru-RU" dirty="0">
                <a:latin typeface="PT Astra Serif"/>
                <a:ea typeface="Times New Roman" panose="02020603050405020304" pitchFamily="18" charset="0"/>
              </a:rPr>
              <a:t>– работа частично соответствует данному критерию</a:t>
            </a:r>
            <a:r>
              <a:rPr lang="ru-RU" dirty="0" smtClean="0">
                <a:latin typeface="PT Astra Serif"/>
                <a:ea typeface="Times New Roman" panose="02020603050405020304" pitchFamily="18" charset="0"/>
              </a:rPr>
              <a:t>;</a:t>
            </a:r>
          </a:p>
          <a:p>
            <a:pPr algn="just"/>
            <a:endParaRPr lang="ru-RU" sz="105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PT Astra Serif"/>
                <a:ea typeface="Times New Roman" panose="02020603050405020304" pitchFamily="18" charset="0"/>
              </a:rPr>
              <a:t>2 балла </a:t>
            </a:r>
            <a:r>
              <a:rPr lang="ru-RU" dirty="0">
                <a:latin typeface="PT Astra Serif"/>
                <a:ea typeface="Times New Roman" panose="02020603050405020304" pitchFamily="18" charset="0"/>
              </a:rPr>
              <a:t>– работа полностью соответствует выбранному критерию.</a:t>
            </a:r>
            <a:endParaRPr lang="ru-RU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5764" y="1580414"/>
            <a:ext cx="2790334" cy="355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latin typeface="PT Astra Serif"/>
                <a:ea typeface="Times New Roman" panose="02020603050405020304" pitchFamily="18" charset="0"/>
              </a:rPr>
              <a:t>Система оценивания: </a:t>
            </a:r>
          </a:p>
        </p:txBody>
      </p:sp>
    </p:spTree>
    <p:extLst>
      <p:ext uri="{BB962C8B-B14F-4D97-AF65-F5344CB8AC3E}">
        <p14:creationId xmlns:p14="http://schemas.microsoft.com/office/powerpoint/2010/main" val="162339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40" y="435269"/>
            <a:ext cx="5425125" cy="766200"/>
          </a:xfrm>
        </p:spPr>
        <p:txBody>
          <a:bodyPr/>
          <a:lstStyle/>
          <a:p>
            <a:pPr lvl="0"/>
            <a:r>
              <a:rPr lang="ru-RU" dirty="0"/>
              <a:t>Подведение итогов и награждение Конкурса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960" y="1461543"/>
            <a:ext cx="72226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600" dirty="0" smtClean="0"/>
              <a:t>Организационный </a:t>
            </a:r>
            <a:r>
              <a:rPr lang="ru-RU" sz="1600" dirty="0"/>
              <a:t>комитет и экспертная комиссия определяют победителей и призеров конкурса по сумме баллов в соответствии с утвержденными критериями. </a:t>
            </a:r>
          </a:p>
          <a:p>
            <a:pPr marL="285750" lvl="1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Выдача документов осуществляется по итогам Конкурса. Победители и призеры награждаются дипломами. Участники получают сертификат</a:t>
            </a:r>
            <a:r>
              <a:rPr lang="ru-RU" sz="1600" b="1" dirty="0"/>
              <a:t>. Количество победителей </a:t>
            </a:r>
            <a:r>
              <a:rPr lang="ru-RU" sz="1600" dirty="0"/>
              <a:t>не превышает </a:t>
            </a:r>
            <a:r>
              <a:rPr lang="ru-RU" sz="1600" b="1" dirty="0"/>
              <a:t>15% </a:t>
            </a:r>
            <a:r>
              <a:rPr lang="ru-RU" sz="1600" dirty="0"/>
              <a:t>от общего количества участников, </a:t>
            </a:r>
            <a:r>
              <a:rPr lang="ru-RU" sz="1600" b="1" dirty="0"/>
              <a:t>количество призеров </a:t>
            </a:r>
            <a:r>
              <a:rPr lang="ru-RU" sz="1600" dirty="0"/>
              <a:t>не превышает </a:t>
            </a:r>
            <a:r>
              <a:rPr lang="ru-RU" sz="1600" b="1" dirty="0"/>
              <a:t>25%</a:t>
            </a:r>
            <a:r>
              <a:rPr lang="ru-RU" sz="1600" dirty="0"/>
              <a:t> от общего количества участников.</a:t>
            </a:r>
          </a:p>
          <a:p>
            <a:pPr marL="285750" lvl="1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По решению оргкомитета и экспертной комиссии Конкурса </a:t>
            </a:r>
            <a:r>
              <a:rPr lang="ru-RU" sz="1600" b="1" dirty="0"/>
              <a:t>работы победителей и призеров будут размещены в региональном банке </a:t>
            </a:r>
            <a:r>
              <a:rPr lang="ru-RU" sz="1600" dirty="0"/>
              <a:t>Электронных образовательных ресурсов на сайте </a:t>
            </a:r>
            <a:r>
              <a:rPr lang="ru-RU" sz="1600" b="1" dirty="0">
                <a:hlinkClick r:id="rId3"/>
              </a:rPr>
              <a:t>http://do.tomedu.ru</a:t>
            </a:r>
            <a:r>
              <a:rPr lang="ru-RU" sz="1600" b="1" dirty="0"/>
              <a:t> </a:t>
            </a:r>
            <a:r>
              <a:rPr lang="ru-RU" sz="1600" dirty="0"/>
              <a:t>и рекомендованы для использования педагогам Томской области.</a:t>
            </a:r>
          </a:p>
          <a:p>
            <a:pPr marL="285750" lvl="1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600" b="1" dirty="0"/>
              <a:t>Итоги Конкурса </a:t>
            </a:r>
            <a:r>
              <a:rPr lang="ru-RU" sz="1600" dirty="0"/>
              <a:t>публикуются на официальном сайте ТОИПКРО </a:t>
            </a:r>
            <a:r>
              <a:rPr lang="ru-RU" sz="1600" b="1" dirty="0">
                <a:hlinkClick r:id="rId4"/>
              </a:rPr>
              <a:t>https://toipkro.ru</a:t>
            </a:r>
            <a:r>
              <a:rPr lang="ru-RU" sz="1600" b="1" dirty="0"/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8590" t="39059" r="72363" b="28637"/>
          <a:stretch/>
        </p:blipFill>
        <p:spPr>
          <a:xfrm>
            <a:off x="7259770" y="216819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229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0" y="3297543"/>
            <a:ext cx="5791503" cy="13160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400" dirty="0"/>
              <a:t>Инструкция по заполнению заявки на участие в конкурсе и загрузке конкурсных материалов в системе дистанционного образования ТОИПКРО (далее – СДО)</a:t>
            </a:r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rgbClr val="3F5378"/>
              </a:solidFill>
              <a:latin typeface="Arial" panose="020B0604020202020204" pitchFamily="34" charset="0"/>
              <a:ea typeface="Roboto Condensed"/>
              <a:cs typeface="Arial" panose="020B0604020202020204" pitchFamily="34" charset="0"/>
              <a:sym typeface="Roboto Condense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8590" t="39059" r="72363" b="28637"/>
          <a:stretch/>
        </p:blipFill>
        <p:spPr>
          <a:xfrm>
            <a:off x="7495441" y="2727028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http://www.sk-3.ru/wp-content/uploads/2019/12/Screenshot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60" y="458441"/>
            <a:ext cx="5901179" cy="150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3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995" y="386211"/>
            <a:ext cx="5425125" cy="766200"/>
          </a:xfrm>
        </p:spPr>
        <p:txBody>
          <a:bodyPr/>
          <a:lstStyle/>
          <a:p>
            <a:pPr lvl="0"/>
            <a:r>
              <a:rPr lang="ru-RU" dirty="0"/>
              <a:t>Инструкция по заполнению заявки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590" t="39059" r="72363" b="28637"/>
          <a:stretch/>
        </p:blipFill>
        <p:spPr>
          <a:xfrm>
            <a:off x="7259770" y="216819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69169" y="1448855"/>
            <a:ext cx="693397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1. Зарегистрируйтесь на сайте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hlinkClick r:id="rId4"/>
              </a:rPr>
              <a:t>http://sdo.toipkro.ru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, если у Вас нет учетной записи в системе или авторизуйтесь,  в случае если учетная запись есть. Кнопка регистрации  и входа находится в правом верхнем углу меню сайта.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Прямая со стрелкой 3"/>
          <p:cNvSpPr>
            <a:spLocks noChangeShapeType="1"/>
          </p:cNvSpPr>
          <p:nvPr/>
        </p:nvSpPr>
        <p:spPr bwMode="auto">
          <a:xfrm>
            <a:off x="8048625" y="4408013"/>
            <a:ext cx="9525" cy="323850"/>
          </a:xfrm>
          <a:prstGeom prst="straightConnector1">
            <a:avLst/>
          </a:prstGeom>
          <a:noFill/>
          <a:ln w="63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2483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30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4947" b="25542"/>
          <a:stretch>
            <a:fillRect/>
          </a:stretch>
        </p:blipFill>
        <p:spPr bwMode="auto">
          <a:xfrm>
            <a:off x="353555" y="2343212"/>
            <a:ext cx="5905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60157" y="2554664"/>
            <a:ext cx="480767" cy="461913"/>
          </a:xfrm>
          <a:prstGeom prst="rect">
            <a:avLst/>
          </a:prstGeom>
          <a:noFill/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5933093" y="2639657"/>
            <a:ext cx="1170055" cy="216816"/>
          </a:xfrm>
          <a:prstGeom prst="leftArrow">
            <a:avLst/>
          </a:prstGeom>
          <a:solidFill>
            <a:srgbClr val="FFC000"/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54524" y="502698"/>
            <a:ext cx="593888" cy="5277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22784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0" t="15324" r="67638" b="12427"/>
          <a:stretch>
            <a:fillRect/>
          </a:stretch>
        </p:blipFill>
        <p:spPr bwMode="auto">
          <a:xfrm>
            <a:off x="174396" y="1981022"/>
            <a:ext cx="2483963" cy="3106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995" y="386211"/>
            <a:ext cx="5425125" cy="766200"/>
          </a:xfrm>
        </p:spPr>
        <p:txBody>
          <a:bodyPr/>
          <a:lstStyle/>
          <a:p>
            <a:pPr lvl="0"/>
            <a:r>
              <a:rPr lang="ru-RU" dirty="0"/>
              <a:t>Инструкция по заполнению заявки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8590" t="39059" r="72363" b="28637"/>
          <a:stretch/>
        </p:blipFill>
        <p:spPr>
          <a:xfrm>
            <a:off x="7259770" y="216819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84327" y="1286020"/>
            <a:ext cx="393149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2. Инструкция по регистрации</a:t>
            </a:r>
          </a:p>
          <a:p>
            <a:r>
              <a:rPr lang="ru-RU" dirty="0"/>
              <a:t>2.1. Перейдите в раздел «Создать учетную запись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2" name="Прямая со стрелкой 3"/>
          <p:cNvSpPr>
            <a:spLocks noChangeShapeType="1"/>
          </p:cNvSpPr>
          <p:nvPr/>
        </p:nvSpPr>
        <p:spPr bwMode="auto">
          <a:xfrm>
            <a:off x="8048625" y="4408013"/>
            <a:ext cx="9525" cy="323850"/>
          </a:xfrm>
          <a:prstGeom prst="straightConnector1">
            <a:avLst/>
          </a:prstGeom>
          <a:noFill/>
          <a:ln w="63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2483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67645" y="4271327"/>
            <a:ext cx="1046376" cy="281820"/>
          </a:xfrm>
          <a:prstGeom prst="rect">
            <a:avLst/>
          </a:prstGeom>
          <a:noFill/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1804101" y="4299605"/>
            <a:ext cx="1170055" cy="253542"/>
          </a:xfrm>
          <a:prstGeom prst="leftArrow">
            <a:avLst/>
          </a:prstGeom>
          <a:solidFill>
            <a:srgbClr val="FFC000"/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54524" y="502698"/>
            <a:ext cx="593888" cy="5277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6719286" y="2112346"/>
            <a:ext cx="229225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2.2. Заполните данные. Для завершения создания учетной записи нажмите «Создать мой новый аккаунт»</a:t>
            </a:r>
          </a:p>
        </p:txBody>
      </p:sp>
      <p:pic>
        <p:nvPicPr>
          <p:cNvPr id="16387" name="Рисунок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7" t="12697" r="67586" b="5824"/>
          <a:stretch>
            <a:fillRect/>
          </a:stretch>
        </p:blipFill>
        <p:spPr bwMode="auto">
          <a:xfrm>
            <a:off x="4015818" y="1480925"/>
            <a:ext cx="2472130" cy="3606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205507" y="4590953"/>
            <a:ext cx="1046376" cy="281820"/>
          </a:xfrm>
          <a:prstGeom prst="rect">
            <a:avLst/>
          </a:prstGeom>
          <a:noFill/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 flipH="1" flipV="1">
            <a:off x="3082565" y="4590952"/>
            <a:ext cx="1067248" cy="281819"/>
          </a:xfrm>
          <a:prstGeom prst="leftArrow">
            <a:avLst/>
          </a:prstGeom>
          <a:solidFill>
            <a:srgbClr val="FFC000"/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2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995" y="386211"/>
            <a:ext cx="5425125" cy="766200"/>
          </a:xfrm>
        </p:spPr>
        <p:txBody>
          <a:bodyPr/>
          <a:lstStyle/>
          <a:p>
            <a:pPr lvl="0"/>
            <a:r>
              <a:rPr lang="ru-RU" dirty="0"/>
              <a:t>Инструкция по заполнению заявки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8590" t="39059" r="72363" b="28637"/>
          <a:stretch/>
        </p:blipFill>
        <p:spPr>
          <a:xfrm>
            <a:off x="7259770" y="216819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21482" y="1357848"/>
            <a:ext cx="643379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2.3. На указанный Вами адрес электронной почты будет направлена ссылка для подтверждения учетной записи, перейдите по ней:</a:t>
            </a:r>
          </a:p>
        </p:txBody>
      </p:sp>
      <p:sp>
        <p:nvSpPr>
          <p:cNvPr id="12" name="Прямая со стрелкой 3"/>
          <p:cNvSpPr>
            <a:spLocks noChangeShapeType="1"/>
          </p:cNvSpPr>
          <p:nvPr/>
        </p:nvSpPr>
        <p:spPr bwMode="auto">
          <a:xfrm>
            <a:off x="8048625" y="4408013"/>
            <a:ext cx="9525" cy="323850"/>
          </a:xfrm>
          <a:prstGeom prst="straightConnector1">
            <a:avLst/>
          </a:prstGeom>
          <a:noFill/>
          <a:ln w="63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2483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54524" y="502698"/>
            <a:ext cx="593888" cy="5277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</a:t>
            </a:r>
            <a:endParaRPr lang="ru-RU" sz="1600" b="1" dirty="0"/>
          </a:p>
        </p:txBody>
      </p:sp>
      <p:pic>
        <p:nvPicPr>
          <p:cNvPr id="17410" name="Рисунок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4" t="17041" r="1270" b="48451"/>
          <a:stretch>
            <a:fillRect/>
          </a:stretch>
        </p:blipFill>
        <p:spPr bwMode="auto">
          <a:xfrm>
            <a:off x="254524" y="2301949"/>
            <a:ext cx="6886329" cy="2139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06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5" t="3113" r="5351" b="25835"/>
          <a:stretch>
            <a:fillRect/>
          </a:stretch>
        </p:blipFill>
        <p:spPr bwMode="auto">
          <a:xfrm>
            <a:off x="297689" y="2187019"/>
            <a:ext cx="6517890" cy="2911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995" y="386211"/>
            <a:ext cx="5425125" cy="766200"/>
          </a:xfrm>
        </p:spPr>
        <p:txBody>
          <a:bodyPr/>
          <a:lstStyle/>
          <a:p>
            <a:pPr lvl="0"/>
            <a:r>
              <a:rPr lang="ru-RU" dirty="0"/>
              <a:t>Инструкция по заполнению заявки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8590" t="39059" r="72363" b="28637"/>
          <a:stretch/>
        </p:blipFill>
        <p:spPr>
          <a:xfrm>
            <a:off x="7259770" y="216819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69169" y="1525800"/>
            <a:ext cx="69339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/>
              <a:t>3. Перейдите в раздел конкурсы. Выберете конкурс «Цифровые образовательные ресурсы»</a:t>
            </a:r>
          </a:p>
        </p:txBody>
      </p:sp>
      <p:sp>
        <p:nvSpPr>
          <p:cNvPr id="12" name="Прямая со стрелкой 3"/>
          <p:cNvSpPr>
            <a:spLocks noChangeShapeType="1"/>
          </p:cNvSpPr>
          <p:nvPr/>
        </p:nvSpPr>
        <p:spPr bwMode="auto">
          <a:xfrm>
            <a:off x="8048625" y="4408013"/>
            <a:ext cx="9525" cy="323850"/>
          </a:xfrm>
          <a:prstGeom prst="straightConnector1">
            <a:avLst/>
          </a:prstGeom>
          <a:noFill/>
          <a:ln w="63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2483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99761" y="2286152"/>
            <a:ext cx="480767" cy="461913"/>
          </a:xfrm>
          <a:prstGeom prst="rect">
            <a:avLst/>
          </a:prstGeom>
          <a:noFill/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2077652">
            <a:off x="3220530" y="3065891"/>
            <a:ext cx="1170055" cy="216816"/>
          </a:xfrm>
          <a:prstGeom prst="leftArrow">
            <a:avLst/>
          </a:prstGeom>
          <a:solidFill>
            <a:srgbClr val="FFC000"/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54524" y="502698"/>
            <a:ext cx="593888" cy="5277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3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5488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r="34128" b="-352"/>
          <a:stretch>
            <a:fillRect/>
          </a:stretch>
        </p:blipFill>
        <p:spPr bwMode="auto">
          <a:xfrm>
            <a:off x="740004" y="2006615"/>
            <a:ext cx="5283724" cy="31368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995" y="386211"/>
            <a:ext cx="5425125" cy="766200"/>
          </a:xfrm>
        </p:spPr>
        <p:txBody>
          <a:bodyPr/>
          <a:lstStyle/>
          <a:p>
            <a:pPr lvl="0"/>
            <a:r>
              <a:rPr lang="ru-RU" dirty="0"/>
              <a:t>Инструкция по заполнению заявки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8590" t="39059" r="72363" b="28637"/>
          <a:stretch/>
        </p:blipFill>
        <p:spPr>
          <a:xfrm>
            <a:off x="7259770" y="216819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88022" y="1530716"/>
            <a:ext cx="69339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4. </a:t>
            </a:r>
            <a:r>
              <a:rPr lang="ru-RU" sz="1600" dirty="0"/>
              <a:t>Запишитесь на конкурс</a:t>
            </a:r>
          </a:p>
        </p:txBody>
      </p:sp>
      <p:sp>
        <p:nvSpPr>
          <p:cNvPr id="12" name="Прямая со стрелкой 3"/>
          <p:cNvSpPr>
            <a:spLocks noChangeShapeType="1"/>
          </p:cNvSpPr>
          <p:nvPr/>
        </p:nvSpPr>
        <p:spPr bwMode="auto">
          <a:xfrm>
            <a:off x="8048625" y="4408013"/>
            <a:ext cx="9525" cy="323850"/>
          </a:xfrm>
          <a:prstGeom prst="straightConnector1">
            <a:avLst/>
          </a:prstGeom>
          <a:noFill/>
          <a:ln w="63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2483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02488" y="4467203"/>
            <a:ext cx="1135879" cy="461913"/>
          </a:xfrm>
          <a:prstGeom prst="rect">
            <a:avLst/>
          </a:prstGeom>
          <a:noFill/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0800000">
            <a:off x="1286219" y="4589751"/>
            <a:ext cx="1170055" cy="216816"/>
          </a:xfrm>
          <a:prstGeom prst="leftArrow">
            <a:avLst/>
          </a:prstGeom>
          <a:solidFill>
            <a:srgbClr val="FFC000"/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54524" y="502698"/>
            <a:ext cx="593888" cy="5277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4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07554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19" t="20349" r="5588" b="23373"/>
          <a:stretch>
            <a:fillRect/>
          </a:stretch>
        </p:blipFill>
        <p:spPr bwMode="auto">
          <a:xfrm>
            <a:off x="0" y="1954550"/>
            <a:ext cx="6860693" cy="297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995" y="386211"/>
            <a:ext cx="5425125" cy="766200"/>
          </a:xfrm>
        </p:spPr>
        <p:txBody>
          <a:bodyPr/>
          <a:lstStyle/>
          <a:p>
            <a:pPr lvl="0"/>
            <a:r>
              <a:rPr lang="ru-RU" dirty="0"/>
              <a:t>Инструкция по заполнению заявки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8590" t="39059" r="72363" b="28637"/>
          <a:stretch/>
        </p:blipFill>
        <p:spPr>
          <a:xfrm>
            <a:off x="7259770" y="216819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88022" y="1530716"/>
            <a:ext cx="72685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5. </a:t>
            </a:r>
            <a:r>
              <a:rPr lang="ru-RU" sz="1600" dirty="0"/>
              <a:t>На странице конкурса заполните заявку на участие в разделе «Заявка» </a:t>
            </a:r>
            <a:endParaRPr lang="ru-RU" sz="1800" dirty="0"/>
          </a:p>
        </p:txBody>
      </p:sp>
      <p:sp>
        <p:nvSpPr>
          <p:cNvPr id="12" name="Прямая со стрелкой 3"/>
          <p:cNvSpPr>
            <a:spLocks noChangeShapeType="1"/>
          </p:cNvSpPr>
          <p:nvPr/>
        </p:nvSpPr>
        <p:spPr bwMode="auto">
          <a:xfrm>
            <a:off x="8048625" y="4408013"/>
            <a:ext cx="9525" cy="323850"/>
          </a:xfrm>
          <a:prstGeom prst="straightConnector1">
            <a:avLst/>
          </a:prstGeom>
          <a:noFill/>
          <a:ln w="63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2483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10025" y="4416338"/>
            <a:ext cx="1135879" cy="461913"/>
          </a:xfrm>
          <a:prstGeom prst="rect">
            <a:avLst/>
          </a:prstGeom>
          <a:noFill/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0800000">
            <a:off x="190844" y="4467203"/>
            <a:ext cx="528337" cy="339365"/>
          </a:xfrm>
          <a:prstGeom prst="leftArrow">
            <a:avLst/>
          </a:prstGeom>
          <a:solidFill>
            <a:srgbClr val="FFC000"/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54524" y="502698"/>
            <a:ext cx="593888" cy="5277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5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0618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40" y="435269"/>
            <a:ext cx="5425125" cy="766200"/>
          </a:xfrm>
        </p:spPr>
        <p:txBody>
          <a:bodyPr/>
          <a:lstStyle/>
          <a:p>
            <a:pPr lvl="0"/>
            <a:r>
              <a:rPr lang="ru-RU" dirty="0" smtClean="0"/>
              <a:t>Учредители </a:t>
            </a:r>
            <a:r>
              <a:rPr lang="ru-RU" dirty="0"/>
              <a:t>и </a:t>
            </a:r>
            <a:r>
              <a:rPr lang="ru-RU" dirty="0" smtClean="0"/>
              <a:t>организаторы </a:t>
            </a:r>
            <a:r>
              <a:rPr lang="ru-RU" dirty="0"/>
              <a:t>Конкурса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62229" y="1888049"/>
            <a:ext cx="47056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Департамент общего образования Томской области </a:t>
            </a:r>
            <a:r>
              <a:rPr lang="ru-RU" sz="1600" dirty="0" smtClean="0"/>
              <a:t>(ДОО </a:t>
            </a:r>
            <a:r>
              <a:rPr lang="ru-RU" sz="1600" dirty="0"/>
              <a:t>ТО) </a:t>
            </a:r>
            <a:endParaRPr lang="ru-RU" sz="1600" dirty="0" smtClean="0"/>
          </a:p>
          <a:p>
            <a:pPr marL="285750" lvl="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endParaRPr lang="ru-RU" sz="1600" dirty="0" smtClean="0"/>
          </a:p>
          <a:p>
            <a:pPr marL="285750" lvl="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endParaRPr lang="ru-RU" sz="1600" dirty="0" smtClean="0"/>
          </a:p>
          <a:p>
            <a:pPr marL="285750" lvl="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600" dirty="0" smtClean="0"/>
              <a:t>Областное </a:t>
            </a:r>
            <a:r>
              <a:rPr lang="ru-RU" sz="1600" dirty="0"/>
              <a:t>государственное бюджетное учреждение дополнительного профессионального образования «Томский областной институт повышения квалификации и переподготовки работников образования» </a:t>
            </a:r>
            <a:r>
              <a:rPr lang="ru-RU" sz="1600" dirty="0" smtClean="0"/>
              <a:t>(ТОИПКРО</a:t>
            </a:r>
            <a:r>
              <a:rPr lang="ru-RU" sz="1600" dirty="0"/>
              <a:t>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59306"/>
          <a:stretch/>
        </p:blipFill>
        <p:spPr>
          <a:xfrm>
            <a:off x="5493045" y="3345494"/>
            <a:ext cx="1388522" cy="888204"/>
          </a:xfrm>
          <a:prstGeom prst="rect">
            <a:avLst/>
          </a:prstGeom>
        </p:spPr>
      </p:pic>
      <p:pic>
        <p:nvPicPr>
          <p:cNvPr id="6146" name="Picture 2" descr="Символика | Администрация Томской област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86" y="1759856"/>
            <a:ext cx="1218840" cy="116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8590" t="39059" r="72363" b="28637"/>
          <a:stretch/>
        </p:blipFill>
        <p:spPr>
          <a:xfrm>
            <a:off x="7259770" y="216819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842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8" t="22125" r="4526" b="20038"/>
          <a:stretch>
            <a:fillRect/>
          </a:stretch>
        </p:blipFill>
        <p:spPr bwMode="auto">
          <a:xfrm>
            <a:off x="205163" y="2072888"/>
            <a:ext cx="6648124" cy="2861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995" y="386211"/>
            <a:ext cx="5425125" cy="766200"/>
          </a:xfrm>
        </p:spPr>
        <p:txBody>
          <a:bodyPr/>
          <a:lstStyle/>
          <a:p>
            <a:pPr lvl="0"/>
            <a:r>
              <a:rPr lang="ru-RU" dirty="0"/>
              <a:t>Инструкция по заполнению заявки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8590" t="39059" r="72363" b="28637"/>
          <a:stretch/>
        </p:blipFill>
        <p:spPr>
          <a:xfrm>
            <a:off x="7259770" y="216819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88022" y="1530717"/>
            <a:ext cx="726858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 smtClean="0"/>
              <a:t>6. </a:t>
            </a:r>
            <a:r>
              <a:rPr lang="ru-RU" sz="1600" dirty="0"/>
              <a:t>Подгрузите конкурсные материалы в соответствующий раздел</a:t>
            </a:r>
          </a:p>
        </p:txBody>
      </p:sp>
      <p:sp>
        <p:nvSpPr>
          <p:cNvPr id="12" name="Прямая со стрелкой 3"/>
          <p:cNvSpPr>
            <a:spLocks noChangeShapeType="1"/>
          </p:cNvSpPr>
          <p:nvPr/>
        </p:nvSpPr>
        <p:spPr bwMode="auto">
          <a:xfrm>
            <a:off x="8048625" y="4408013"/>
            <a:ext cx="9525" cy="323850"/>
          </a:xfrm>
          <a:prstGeom prst="straightConnector1">
            <a:avLst/>
          </a:prstGeom>
          <a:noFill/>
          <a:ln w="6350">
            <a:solidFill>
              <a:srgbClr val="00B05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2483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910025" y="4416338"/>
            <a:ext cx="1324128" cy="461913"/>
          </a:xfrm>
          <a:prstGeom prst="rect">
            <a:avLst/>
          </a:prstGeom>
          <a:noFill/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0800000">
            <a:off x="190844" y="4467203"/>
            <a:ext cx="528337" cy="339365"/>
          </a:xfrm>
          <a:prstGeom prst="leftArrow">
            <a:avLst/>
          </a:prstGeom>
          <a:solidFill>
            <a:srgbClr val="FFC000"/>
          </a:solidFill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54524" y="502698"/>
            <a:ext cx="593888" cy="527707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6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2917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40" y="435269"/>
            <a:ext cx="5425125" cy="766200"/>
          </a:xfrm>
        </p:spPr>
        <p:txBody>
          <a:bodyPr/>
          <a:lstStyle/>
          <a:p>
            <a:pPr lvl="0"/>
            <a:r>
              <a:rPr lang="ru-RU" dirty="0"/>
              <a:t>Координаторы Конкурса: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960" y="1989444"/>
            <a:ext cx="72226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 Гайдамака Елена Петровна, старший преподаватель отдела развития дистанционного образования ТОИПКРО, контактный телефон: 8(3822) 90-20-63, </a:t>
            </a:r>
            <a:r>
              <a:rPr lang="en-US" sz="1600" dirty="0" smtClean="0"/>
              <a:t>e</a:t>
            </a:r>
            <a:r>
              <a:rPr lang="ru-RU" sz="1600" dirty="0"/>
              <a:t>-</a:t>
            </a:r>
            <a:r>
              <a:rPr lang="en-US" sz="1600" dirty="0"/>
              <a:t>mail</a:t>
            </a:r>
            <a:r>
              <a:rPr lang="ru-RU" sz="1600" dirty="0"/>
              <a:t>: </a:t>
            </a:r>
            <a:r>
              <a:rPr lang="ru-RU" sz="1600" u="sng" dirty="0">
                <a:hlinkClick r:id="rId3"/>
              </a:rPr>
              <a:t>f</a:t>
            </a:r>
            <a:r>
              <a:rPr lang="en-US" sz="1600" u="sng" dirty="0" err="1">
                <a:hlinkClick r:id="rId3"/>
              </a:rPr>
              <a:t>est</a:t>
            </a:r>
            <a:r>
              <a:rPr lang="ru-RU" sz="1600" u="sng" dirty="0">
                <a:hlinkClick r:id="rId3"/>
              </a:rPr>
              <a:t>.</a:t>
            </a:r>
            <a:r>
              <a:rPr lang="en-US" sz="1600" u="sng" dirty="0">
                <a:hlinkClick r:id="rId3"/>
              </a:rPr>
              <a:t>ordo</a:t>
            </a:r>
            <a:r>
              <a:rPr lang="ru-RU" sz="1600" u="sng" dirty="0">
                <a:hlinkClick r:id="rId3"/>
              </a:rPr>
              <a:t>@</a:t>
            </a:r>
            <a:r>
              <a:rPr lang="en-US" sz="1600" u="sng" dirty="0" err="1">
                <a:hlinkClick r:id="rId3"/>
              </a:rPr>
              <a:t>gmail</a:t>
            </a:r>
            <a:r>
              <a:rPr lang="ru-RU" sz="1600" u="sng" dirty="0">
                <a:hlinkClick r:id="rId3"/>
              </a:rPr>
              <a:t>.</a:t>
            </a:r>
            <a:r>
              <a:rPr lang="en-US" sz="1600" u="sng" dirty="0">
                <a:hlinkClick r:id="rId3"/>
              </a:rPr>
              <a:t>com</a:t>
            </a:r>
            <a:r>
              <a:rPr lang="ru-RU" sz="1600" dirty="0" smtClean="0"/>
              <a:t>;</a:t>
            </a:r>
          </a:p>
          <a:p>
            <a:pPr marL="285750" lvl="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lvl="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 Вербицкая Ольга Владимировна, старший преподаватель отдела развития дистанционного образования ТОИПКРО, контактный телефон: 8(3822) 90-20-63,      </a:t>
            </a:r>
            <a:r>
              <a:rPr lang="en-US" sz="1600" dirty="0"/>
              <a:t>e</a:t>
            </a:r>
            <a:r>
              <a:rPr lang="ru-RU" sz="1600" dirty="0"/>
              <a:t>-</a:t>
            </a:r>
            <a:r>
              <a:rPr lang="en-US" sz="1600" dirty="0"/>
              <a:t>mail</a:t>
            </a:r>
            <a:r>
              <a:rPr lang="ru-RU" sz="1600" dirty="0"/>
              <a:t>: </a:t>
            </a:r>
            <a:r>
              <a:rPr lang="ru-RU" sz="1600" dirty="0" smtClean="0">
                <a:hlinkClick r:id="rId4"/>
              </a:rPr>
              <a:t>veol20@gmail.com</a:t>
            </a:r>
            <a:r>
              <a:rPr lang="ru-RU" sz="1600" dirty="0" smtClean="0"/>
              <a:t>  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l="8590" t="39059" r="72363" b="28637"/>
          <a:stretch/>
        </p:blipFill>
        <p:spPr>
          <a:xfrm>
            <a:off x="7259770" y="216819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662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40" y="435269"/>
            <a:ext cx="5425125" cy="766200"/>
          </a:xfrm>
        </p:spPr>
        <p:txBody>
          <a:bodyPr/>
          <a:lstStyle/>
          <a:p>
            <a:pPr lvl="0"/>
            <a:r>
              <a:rPr lang="ru-RU" dirty="0"/>
              <a:t>Цель и задачи Конкурса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6409" y="1428490"/>
            <a:ext cx="6008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500" dirty="0" smtClean="0"/>
              <a:t>выявление </a:t>
            </a:r>
            <a:r>
              <a:rPr lang="ru-RU" sz="1500" dirty="0"/>
              <a:t>опыта разработки и использования электронных образовательных ресурсов у педагогических работников, с последующим формированием открытого банка инновационных педагогических идей.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70739" y="2588270"/>
            <a:ext cx="610268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Выявить исследовательский и новаторский потенциал педагогических и методических работников.</a:t>
            </a:r>
          </a:p>
          <a:p>
            <a:pPr marL="285750" lvl="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Популяризовать инновационный опыт разработки и использования электронных образовательных ресурсов (ЦОР) в образовательном процессе.</a:t>
            </a:r>
          </a:p>
          <a:p>
            <a:pPr marL="285750" lvl="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Мотивировать педагогических работников к разработке и использованию электронных образовательных ресурсов для построения современной информационно-образовательной среды.</a:t>
            </a:r>
          </a:p>
          <a:p>
            <a:pPr marL="285750" lvl="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500" dirty="0"/>
              <a:t>Сформировать региональный банк электронных образовательных ресурсов</a:t>
            </a:r>
            <a:r>
              <a:rPr lang="ru-RU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209" y="1587092"/>
            <a:ext cx="1332228" cy="323165"/>
          </a:xfrm>
          <a:prstGeom prst="rect">
            <a:avLst/>
          </a:prstGeom>
          <a:solidFill>
            <a:srgbClr val="FF9800"/>
          </a:solidFill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Цель:</a:t>
            </a:r>
            <a:endParaRPr lang="ru-RU" sz="15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57209" y="2671175"/>
            <a:ext cx="1332228" cy="323165"/>
          </a:xfrm>
          <a:prstGeom prst="rect">
            <a:avLst/>
          </a:prstGeom>
          <a:solidFill>
            <a:srgbClr val="FF9800"/>
          </a:solidFill>
        </p:spPr>
        <p:txBody>
          <a:bodyPr wrap="square" rtlCol="0">
            <a:spAutoFit/>
          </a:bodyPr>
          <a:lstStyle/>
          <a:p>
            <a:r>
              <a:rPr lang="ru-RU" sz="1500" b="1" dirty="0" smtClean="0"/>
              <a:t>Задачи:</a:t>
            </a:r>
            <a:endParaRPr lang="ru-RU" sz="15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8590" t="39059" r="72363" b="28637"/>
          <a:stretch/>
        </p:blipFill>
        <p:spPr>
          <a:xfrm>
            <a:off x="7259770" y="216819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32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40" y="435269"/>
            <a:ext cx="5425125" cy="766200"/>
          </a:xfrm>
        </p:spPr>
        <p:txBody>
          <a:bodyPr/>
          <a:lstStyle/>
          <a:p>
            <a:r>
              <a:rPr lang="ru-RU" dirty="0"/>
              <a:t>Участники Конкурса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96534" y="1513612"/>
            <a:ext cx="60084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600" dirty="0"/>
              <a:t>педагогические работники областных государственных и муниципальных образовательных организаций, расположенных на территории </a:t>
            </a:r>
            <a:r>
              <a:rPr lang="ru-RU" sz="1600" b="1" dirty="0"/>
              <a:t>Томской </a:t>
            </a:r>
            <a:r>
              <a:rPr lang="ru-RU" sz="1600" b="1" dirty="0" smtClean="0"/>
              <a:t>области</a:t>
            </a:r>
          </a:p>
          <a:p>
            <a:pPr lvl="1"/>
            <a:endParaRPr lang="ru-RU" sz="1600" b="1" dirty="0" smtClean="0"/>
          </a:p>
          <a:p>
            <a:pPr lvl="1"/>
            <a:r>
              <a:rPr lang="ru-RU" sz="1600" dirty="0" smtClean="0"/>
              <a:t>В Конкурсе </a:t>
            </a:r>
            <a:r>
              <a:rPr lang="ru-RU" sz="1600" dirty="0"/>
              <a:t>могут принять участие педагогические работники и их коллективы, внедряющие в образовательную практику цифровые образовательные ресурсы.</a:t>
            </a:r>
            <a:endParaRPr lang="ru-RU" sz="1800" b="1" dirty="0"/>
          </a:p>
        </p:txBody>
      </p:sp>
      <p:pic>
        <p:nvPicPr>
          <p:cNvPr id="3082" name="Picture 10" descr="Finance Analyst Banner Stock Market Forecasting Stocks Statistic And  Business Trends Forecast Teamwork Stock Illustration - Download Image Now -  i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5"/>
          <a:stretch/>
        </p:blipFill>
        <p:spPr bwMode="auto">
          <a:xfrm>
            <a:off x="296534" y="3289955"/>
            <a:ext cx="3100785" cy="18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Томская область — Тов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111" y="3197518"/>
            <a:ext cx="2614275" cy="187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8590" t="39059" r="72363" b="28637"/>
          <a:stretch/>
        </p:blipFill>
        <p:spPr>
          <a:xfrm>
            <a:off x="7259770" y="216819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86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40" y="435269"/>
            <a:ext cx="5425125" cy="766200"/>
          </a:xfrm>
        </p:spPr>
        <p:txBody>
          <a:bodyPr/>
          <a:lstStyle/>
          <a:p>
            <a:pPr lvl="0"/>
            <a:r>
              <a:rPr lang="ru-RU" dirty="0"/>
              <a:t>Содержательные направления Конкурса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10089" y="1487529"/>
            <a:ext cx="4526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FF9800"/>
              </a:buClr>
            </a:pPr>
            <a:r>
              <a:rPr lang="ru-RU" sz="1800" dirty="0" smtClean="0"/>
              <a:t>«</a:t>
            </a:r>
            <a:r>
              <a:rPr lang="ru-RU" sz="1800" dirty="0"/>
              <a:t>Лучший сайт педагога образовательной организации</a:t>
            </a:r>
            <a:r>
              <a:rPr lang="ru-RU" sz="1800" dirty="0" smtClean="0"/>
              <a:t>»</a:t>
            </a:r>
          </a:p>
          <a:p>
            <a:pPr marL="285750" lvl="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endParaRPr lang="ru-RU" sz="1800" dirty="0" smtClean="0"/>
          </a:p>
          <a:p>
            <a:pPr marL="285750" lvl="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endParaRPr lang="ru-RU" sz="1800" dirty="0" smtClean="0"/>
          </a:p>
          <a:p>
            <a:pPr lvl="0">
              <a:buClr>
                <a:srgbClr val="FF9800"/>
              </a:buClr>
            </a:pPr>
            <a:r>
              <a:rPr lang="ru-RU" sz="1800" dirty="0" smtClean="0"/>
              <a:t>«</a:t>
            </a:r>
            <a:r>
              <a:rPr lang="ru-RU" sz="1800" dirty="0"/>
              <a:t>Лучшая методическая разработка цифрового ресурса</a:t>
            </a:r>
            <a:r>
              <a:rPr lang="ru-RU" sz="1800" dirty="0" smtClean="0"/>
              <a:t>»</a:t>
            </a:r>
          </a:p>
          <a:p>
            <a:pPr lvl="0">
              <a:buClr>
                <a:srgbClr val="FF9800"/>
              </a:buClr>
            </a:pPr>
            <a:endParaRPr lang="ru-RU" sz="1800" dirty="0" smtClean="0"/>
          </a:p>
          <a:p>
            <a:pPr marL="285750" lvl="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endParaRPr lang="ru-RU" sz="1800" dirty="0" smtClean="0"/>
          </a:p>
          <a:p>
            <a:pPr lvl="0">
              <a:buClr>
                <a:srgbClr val="FF9800"/>
              </a:buClr>
            </a:pPr>
            <a:r>
              <a:rPr lang="ru-RU" sz="1800" dirty="0" smtClean="0"/>
              <a:t>«</a:t>
            </a:r>
            <a:r>
              <a:rPr lang="ru-RU" sz="1800" dirty="0"/>
              <a:t>Лучшее дистанционное мероприятие (дистанционный урок, родительское собрание, семинар и др</a:t>
            </a:r>
            <a:r>
              <a:rPr lang="ru-RU" sz="1800" dirty="0" smtClean="0"/>
              <a:t>.)</a:t>
            </a:r>
            <a:endParaRPr lang="ru-RU" sz="1800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459775" y="3601039"/>
            <a:ext cx="813581" cy="837990"/>
            <a:chOff x="656539" y="2222787"/>
            <a:chExt cx="675049" cy="675017"/>
          </a:xfrm>
          <a:noFill/>
        </p:grpSpPr>
        <p:sp>
          <p:nvSpPr>
            <p:cNvPr id="33" name="Google Shape;3599;p38"/>
            <p:cNvSpPr/>
            <p:nvPr/>
          </p:nvSpPr>
          <p:spPr>
            <a:xfrm>
              <a:off x="656539" y="2222787"/>
              <a:ext cx="675049" cy="675017"/>
            </a:xfrm>
            <a:custGeom>
              <a:avLst/>
              <a:gdLst/>
              <a:ahLst/>
              <a:cxnLst/>
              <a:rect l="l" t="t" r="r" b="b"/>
              <a:pathLst>
                <a:path w="21125" h="21124" extrusionOk="0">
                  <a:moveTo>
                    <a:pt x="10578" y="0"/>
                  </a:moveTo>
                  <a:cubicBezTo>
                    <a:pt x="4720" y="0"/>
                    <a:pt x="1" y="4719"/>
                    <a:pt x="1" y="10578"/>
                  </a:cubicBezTo>
                  <a:cubicBezTo>
                    <a:pt x="1" y="16405"/>
                    <a:pt x="4720" y="21123"/>
                    <a:pt x="10578" y="21123"/>
                  </a:cubicBezTo>
                  <a:cubicBezTo>
                    <a:pt x="16405" y="21123"/>
                    <a:pt x="21124" y="16405"/>
                    <a:pt x="21124" y="10578"/>
                  </a:cubicBezTo>
                  <a:cubicBezTo>
                    <a:pt x="21124" y="4719"/>
                    <a:pt x="16405" y="0"/>
                    <a:pt x="10578" y="0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00;p38"/>
            <p:cNvSpPr/>
            <p:nvPr/>
          </p:nvSpPr>
          <p:spPr>
            <a:xfrm>
              <a:off x="697026" y="2264266"/>
              <a:ext cx="594075" cy="593053"/>
            </a:xfrm>
            <a:custGeom>
              <a:avLst/>
              <a:gdLst/>
              <a:ahLst/>
              <a:cxnLst/>
              <a:rect l="l" t="t" r="r" b="b"/>
              <a:pathLst>
                <a:path w="18591" h="18559" extrusionOk="0">
                  <a:moveTo>
                    <a:pt x="9311" y="317"/>
                  </a:moveTo>
                  <a:cubicBezTo>
                    <a:pt x="14252" y="317"/>
                    <a:pt x="18274" y="4339"/>
                    <a:pt x="18274" y="9280"/>
                  </a:cubicBezTo>
                  <a:cubicBezTo>
                    <a:pt x="18274" y="14220"/>
                    <a:pt x="14252" y="18242"/>
                    <a:pt x="9311" y="18242"/>
                  </a:cubicBezTo>
                  <a:cubicBezTo>
                    <a:pt x="4339" y="18242"/>
                    <a:pt x="317" y="14220"/>
                    <a:pt x="317" y="9280"/>
                  </a:cubicBezTo>
                  <a:cubicBezTo>
                    <a:pt x="317" y="4339"/>
                    <a:pt x="4339" y="317"/>
                    <a:pt x="9311" y="317"/>
                  </a:cubicBezTo>
                  <a:close/>
                  <a:moveTo>
                    <a:pt x="9311" y="1"/>
                  </a:moveTo>
                  <a:cubicBezTo>
                    <a:pt x="4181" y="1"/>
                    <a:pt x="1" y="4149"/>
                    <a:pt x="1" y="9280"/>
                  </a:cubicBezTo>
                  <a:cubicBezTo>
                    <a:pt x="1" y="14378"/>
                    <a:pt x="4181" y="18559"/>
                    <a:pt x="9311" y="18559"/>
                  </a:cubicBezTo>
                  <a:cubicBezTo>
                    <a:pt x="14410" y="18559"/>
                    <a:pt x="18590" y="14410"/>
                    <a:pt x="18590" y="9280"/>
                  </a:cubicBezTo>
                  <a:cubicBezTo>
                    <a:pt x="18590" y="4149"/>
                    <a:pt x="14410" y="1"/>
                    <a:pt x="9311" y="1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22;p38"/>
            <p:cNvSpPr/>
            <p:nvPr/>
          </p:nvSpPr>
          <p:spPr>
            <a:xfrm>
              <a:off x="799252" y="2381670"/>
              <a:ext cx="389627" cy="358279"/>
            </a:xfrm>
            <a:custGeom>
              <a:avLst/>
              <a:gdLst/>
              <a:ahLst/>
              <a:cxnLst/>
              <a:rect l="l" t="t" r="r" b="b"/>
              <a:pathLst>
                <a:path w="12193" h="11212" extrusionOk="0">
                  <a:moveTo>
                    <a:pt x="2185" y="7031"/>
                  </a:moveTo>
                  <a:cubicBezTo>
                    <a:pt x="2597" y="7031"/>
                    <a:pt x="2914" y="7348"/>
                    <a:pt x="2914" y="7728"/>
                  </a:cubicBezTo>
                  <a:lnTo>
                    <a:pt x="2914" y="7918"/>
                  </a:lnTo>
                  <a:cubicBezTo>
                    <a:pt x="2914" y="8329"/>
                    <a:pt x="2597" y="8646"/>
                    <a:pt x="2185" y="8646"/>
                  </a:cubicBezTo>
                  <a:cubicBezTo>
                    <a:pt x="1805" y="8646"/>
                    <a:pt x="1489" y="8329"/>
                    <a:pt x="1489" y="7918"/>
                  </a:cubicBezTo>
                  <a:lnTo>
                    <a:pt x="1489" y="7728"/>
                  </a:lnTo>
                  <a:cubicBezTo>
                    <a:pt x="1489" y="7348"/>
                    <a:pt x="1805" y="7031"/>
                    <a:pt x="2185" y="7031"/>
                  </a:cubicBezTo>
                  <a:close/>
                  <a:moveTo>
                    <a:pt x="6112" y="7031"/>
                  </a:moveTo>
                  <a:cubicBezTo>
                    <a:pt x="6492" y="7031"/>
                    <a:pt x="6809" y="7348"/>
                    <a:pt x="6809" y="7728"/>
                  </a:cubicBezTo>
                  <a:lnTo>
                    <a:pt x="6809" y="7918"/>
                  </a:lnTo>
                  <a:cubicBezTo>
                    <a:pt x="6809" y="8329"/>
                    <a:pt x="6492" y="8646"/>
                    <a:pt x="6112" y="8646"/>
                  </a:cubicBezTo>
                  <a:cubicBezTo>
                    <a:pt x="5701" y="8646"/>
                    <a:pt x="5384" y="8329"/>
                    <a:pt x="5384" y="7918"/>
                  </a:cubicBezTo>
                  <a:lnTo>
                    <a:pt x="5384" y="7728"/>
                  </a:lnTo>
                  <a:cubicBezTo>
                    <a:pt x="5384" y="7348"/>
                    <a:pt x="5701" y="7031"/>
                    <a:pt x="6112" y="7031"/>
                  </a:cubicBezTo>
                  <a:close/>
                  <a:moveTo>
                    <a:pt x="10008" y="7031"/>
                  </a:moveTo>
                  <a:cubicBezTo>
                    <a:pt x="10388" y="7031"/>
                    <a:pt x="10704" y="7348"/>
                    <a:pt x="10704" y="7728"/>
                  </a:cubicBezTo>
                  <a:lnTo>
                    <a:pt x="10704" y="7918"/>
                  </a:lnTo>
                  <a:cubicBezTo>
                    <a:pt x="10704" y="8329"/>
                    <a:pt x="10388" y="8646"/>
                    <a:pt x="10008" y="8646"/>
                  </a:cubicBezTo>
                  <a:cubicBezTo>
                    <a:pt x="9596" y="8646"/>
                    <a:pt x="9279" y="8329"/>
                    <a:pt x="9279" y="7918"/>
                  </a:cubicBezTo>
                  <a:lnTo>
                    <a:pt x="9279" y="7728"/>
                  </a:lnTo>
                  <a:cubicBezTo>
                    <a:pt x="9279" y="7348"/>
                    <a:pt x="9596" y="7031"/>
                    <a:pt x="10008" y="7031"/>
                  </a:cubicBezTo>
                  <a:close/>
                  <a:moveTo>
                    <a:pt x="4909" y="8076"/>
                  </a:moveTo>
                  <a:cubicBezTo>
                    <a:pt x="4941" y="8361"/>
                    <a:pt x="5099" y="8614"/>
                    <a:pt x="5289" y="8804"/>
                  </a:cubicBezTo>
                  <a:cubicBezTo>
                    <a:pt x="4782" y="8994"/>
                    <a:pt x="4402" y="9374"/>
                    <a:pt x="4149" y="9849"/>
                  </a:cubicBezTo>
                  <a:cubicBezTo>
                    <a:pt x="3896" y="9374"/>
                    <a:pt x="3515" y="8994"/>
                    <a:pt x="3009" y="8804"/>
                  </a:cubicBezTo>
                  <a:cubicBezTo>
                    <a:pt x="3199" y="8614"/>
                    <a:pt x="3357" y="8361"/>
                    <a:pt x="3389" y="8076"/>
                  </a:cubicBezTo>
                  <a:close/>
                  <a:moveTo>
                    <a:pt x="8836" y="8076"/>
                  </a:moveTo>
                  <a:cubicBezTo>
                    <a:pt x="8868" y="8361"/>
                    <a:pt x="8994" y="8614"/>
                    <a:pt x="9184" y="8804"/>
                  </a:cubicBezTo>
                  <a:cubicBezTo>
                    <a:pt x="8709" y="8994"/>
                    <a:pt x="8298" y="9374"/>
                    <a:pt x="8044" y="9849"/>
                  </a:cubicBezTo>
                  <a:cubicBezTo>
                    <a:pt x="7822" y="9374"/>
                    <a:pt x="7411" y="8994"/>
                    <a:pt x="6904" y="8804"/>
                  </a:cubicBezTo>
                  <a:cubicBezTo>
                    <a:pt x="7126" y="8614"/>
                    <a:pt x="7252" y="8361"/>
                    <a:pt x="7284" y="8076"/>
                  </a:cubicBezTo>
                  <a:close/>
                  <a:moveTo>
                    <a:pt x="2185" y="9121"/>
                  </a:moveTo>
                  <a:cubicBezTo>
                    <a:pt x="3104" y="9121"/>
                    <a:pt x="3864" y="9849"/>
                    <a:pt x="3896" y="10736"/>
                  </a:cubicBezTo>
                  <a:lnTo>
                    <a:pt x="475" y="10736"/>
                  </a:lnTo>
                  <a:cubicBezTo>
                    <a:pt x="539" y="9849"/>
                    <a:pt x="1299" y="9121"/>
                    <a:pt x="2185" y="9121"/>
                  </a:cubicBezTo>
                  <a:close/>
                  <a:moveTo>
                    <a:pt x="6112" y="9121"/>
                  </a:moveTo>
                  <a:cubicBezTo>
                    <a:pt x="6999" y="9121"/>
                    <a:pt x="7759" y="9849"/>
                    <a:pt x="7822" y="10736"/>
                  </a:cubicBezTo>
                  <a:lnTo>
                    <a:pt x="4402" y="10736"/>
                  </a:lnTo>
                  <a:cubicBezTo>
                    <a:pt x="4434" y="9849"/>
                    <a:pt x="5194" y="9121"/>
                    <a:pt x="6112" y="9121"/>
                  </a:cubicBezTo>
                  <a:close/>
                  <a:moveTo>
                    <a:pt x="10008" y="9121"/>
                  </a:moveTo>
                  <a:cubicBezTo>
                    <a:pt x="10894" y="9121"/>
                    <a:pt x="11654" y="9849"/>
                    <a:pt x="11718" y="10736"/>
                  </a:cubicBezTo>
                  <a:lnTo>
                    <a:pt x="8298" y="10736"/>
                  </a:lnTo>
                  <a:cubicBezTo>
                    <a:pt x="8329" y="9849"/>
                    <a:pt x="9089" y="9121"/>
                    <a:pt x="10008" y="9121"/>
                  </a:cubicBezTo>
                  <a:close/>
                  <a:moveTo>
                    <a:pt x="1045" y="0"/>
                  </a:moveTo>
                  <a:cubicBezTo>
                    <a:pt x="475" y="0"/>
                    <a:pt x="0" y="444"/>
                    <a:pt x="0" y="1014"/>
                  </a:cubicBezTo>
                  <a:lnTo>
                    <a:pt x="0" y="7031"/>
                  </a:lnTo>
                  <a:cubicBezTo>
                    <a:pt x="0" y="7601"/>
                    <a:pt x="475" y="8044"/>
                    <a:pt x="1014" y="8076"/>
                  </a:cubicBezTo>
                  <a:cubicBezTo>
                    <a:pt x="1045" y="8361"/>
                    <a:pt x="1204" y="8614"/>
                    <a:pt x="1394" y="8804"/>
                  </a:cubicBezTo>
                  <a:cubicBezTo>
                    <a:pt x="570" y="9121"/>
                    <a:pt x="0" y="9913"/>
                    <a:pt x="0" y="10831"/>
                  </a:cubicBezTo>
                  <a:lnTo>
                    <a:pt x="0" y="10958"/>
                  </a:lnTo>
                  <a:cubicBezTo>
                    <a:pt x="0" y="11116"/>
                    <a:pt x="127" y="11211"/>
                    <a:pt x="254" y="11211"/>
                  </a:cubicBezTo>
                  <a:lnTo>
                    <a:pt x="11939" y="11211"/>
                  </a:lnTo>
                  <a:cubicBezTo>
                    <a:pt x="12066" y="11211"/>
                    <a:pt x="12193" y="11116"/>
                    <a:pt x="12193" y="10958"/>
                  </a:cubicBezTo>
                  <a:lnTo>
                    <a:pt x="12193" y="10831"/>
                  </a:lnTo>
                  <a:cubicBezTo>
                    <a:pt x="12193" y="9913"/>
                    <a:pt x="11623" y="9121"/>
                    <a:pt x="10799" y="8804"/>
                  </a:cubicBezTo>
                  <a:cubicBezTo>
                    <a:pt x="11021" y="8614"/>
                    <a:pt x="11148" y="8361"/>
                    <a:pt x="11179" y="8076"/>
                  </a:cubicBezTo>
                  <a:cubicBezTo>
                    <a:pt x="11749" y="8044"/>
                    <a:pt x="12193" y="7601"/>
                    <a:pt x="12193" y="7031"/>
                  </a:cubicBezTo>
                  <a:lnTo>
                    <a:pt x="12193" y="1014"/>
                  </a:lnTo>
                  <a:cubicBezTo>
                    <a:pt x="12193" y="444"/>
                    <a:pt x="11718" y="0"/>
                    <a:pt x="11148" y="0"/>
                  </a:cubicBezTo>
                  <a:lnTo>
                    <a:pt x="7157" y="0"/>
                  </a:lnTo>
                  <a:cubicBezTo>
                    <a:pt x="7031" y="0"/>
                    <a:pt x="6936" y="95"/>
                    <a:pt x="6936" y="222"/>
                  </a:cubicBezTo>
                  <a:cubicBezTo>
                    <a:pt x="6936" y="349"/>
                    <a:pt x="7031" y="444"/>
                    <a:pt x="7157" y="444"/>
                  </a:cubicBezTo>
                  <a:lnTo>
                    <a:pt x="11148" y="444"/>
                  </a:lnTo>
                  <a:cubicBezTo>
                    <a:pt x="11464" y="444"/>
                    <a:pt x="11718" y="697"/>
                    <a:pt x="11718" y="1014"/>
                  </a:cubicBezTo>
                  <a:lnTo>
                    <a:pt x="11718" y="7031"/>
                  </a:lnTo>
                  <a:cubicBezTo>
                    <a:pt x="11718" y="7316"/>
                    <a:pt x="11464" y="7569"/>
                    <a:pt x="11179" y="7601"/>
                  </a:cubicBezTo>
                  <a:cubicBezTo>
                    <a:pt x="11116" y="6999"/>
                    <a:pt x="10609" y="6556"/>
                    <a:pt x="10008" y="6556"/>
                  </a:cubicBezTo>
                  <a:cubicBezTo>
                    <a:pt x="9406" y="6556"/>
                    <a:pt x="8899" y="6999"/>
                    <a:pt x="8836" y="7601"/>
                  </a:cubicBezTo>
                  <a:lnTo>
                    <a:pt x="7284" y="7601"/>
                  </a:lnTo>
                  <a:cubicBezTo>
                    <a:pt x="7189" y="6999"/>
                    <a:pt x="6714" y="6556"/>
                    <a:pt x="6081" y="6556"/>
                  </a:cubicBezTo>
                  <a:cubicBezTo>
                    <a:pt x="5479" y="6556"/>
                    <a:pt x="4972" y="6999"/>
                    <a:pt x="4909" y="7601"/>
                  </a:cubicBezTo>
                  <a:lnTo>
                    <a:pt x="3357" y="7601"/>
                  </a:lnTo>
                  <a:cubicBezTo>
                    <a:pt x="3294" y="6999"/>
                    <a:pt x="2787" y="6556"/>
                    <a:pt x="2185" y="6556"/>
                  </a:cubicBezTo>
                  <a:cubicBezTo>
                    <a:pt x="1584" y="6556"/>
                    <a:pt x="1077" y="6999"/>
                    <a:pt x="1014" y="7601"/>
                  </a:cubicBezTo>
                  <a:cubicBezTo>
                    <a:pt x="729" y="7569"/>
                    <a:pt x="475" y="7348"/>
                    <a:pt x="475" y="7031"/>
                  </a:cubicBezTo>
                  <a:lnTo>
                    <a:pt x="475" y="1014"/>
                  </a:lnTo>
                  <a:cubicBezTo>
                    <a:pt x="475" y="697"/>
                    <a:pt x="729" y="444"/>
                    <a:pt x="1045" y="444"/>
                  </a:cubicBezTo>
                  <a:lnTo>
                    <a:pt x="5036" y="444"/>
                  </a:lnTo>
                  <a:cubicBezTo>
                    <a:pt x="5162" y="444"/>
                    <a:pt x="5257" y="349"/>
                    <a:pt x="5257" y="222"/>
                  </a:cubicBezTo>
                  <a:cubicBezTo>
                    <a:pt x="5257" y="95"/>
                    <a:pt x="5162" y="0"/>
                    <a:pt x="5036" y="0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23;p38"/>
            <p:cNvSpPr/>
            <p:nvPr/>
          </p:nvSpPr>
          <p:spPr>
            <a:xfrm>
              <a:off x="887289" y="2440372"/>
              <a:ext cx="54675" cy="55666"/>
            </a:xfrm>
            <a:custGeom>
              <a:avLst/>
              <a:gdLst/>
              <a:ahLst/>
              <a:cxnLst/>
              <a:rect l="l" t="t" r="r" b="b"/>
              <a:pathLst>
                <a:path w="1711" h="1742" extrusionOk="0">
                  <a:moveTo>
                    <a:pt x="856" y="0"/>
                  </a:moveTo>
                  <a:cubicBezTo>
                    <a:pt x="729" y="0"/>
                    <a:pt x="634" y="127"/>
                    <a:pt x="634" y="253"/>
                  </a:cubicBezTo>
                  <a:lnTo>
                    <a:pt x="634" y="633"/>
                  </a:lnTo>
                  <a:lnTo>
                    <a:pt x="222" y="633"/>
                  </a:lnTo>
                  <a:cubicBezTo>
                    <a:pt x="95" y="633"/>
                    <a:pt x="0" y="729"/>
                    <a:pt x="0" y="855"/>
                  </a:cubicBezTo>
                  <a:cubicBezTo>
                    <a:pt x="0" y="982"/>
                    <a:pt x="95" y="1109"/>
                    <a:pt x="222" y="1109"/>
                  </a:cubicBezTo>
                  <a:lnTo>
                    <a:pt x="634" y="1109"/>
                  </a:lnTo>
                  <a:lnTo>
                    <a:pt x="634" y="1489"/>
                  </a:lnTo>
                  <a:cubicBezTo>
                    <a:pt x="634" y="1615"/>
                    <a:pt x="729" y="1742"/>
                    <a:pt x="856" y="1742"/>
                  </a:cubicBezTo>
                  <a:cubicBezTo>
                    <a:pt x="1014" y="1742"/>
                    <a:pt x="1109" y="1615"/>
                    <a:pt x="1109" y="1489"/>
                  </a:cubicBezTo>
                  <a:lnTo>
                    <a:pt x="1109" y="1109"/>
                  </a:lnTo>
                  <a:lnTo>
                    <a:pt x="1489" y="1109"/>
                  </a:lnTo>
                  <a:cubicBezTo>
                    <a:pt x="1616" y="1109"/>
                    <a:pt x="1711" y="982"/>
                    <a:pt x="1711" y="855"/>
                  </a:cubicBezTo>
                  <a:cubicBezTo>
                    <a:pt x="1711" y="729"/>
                    <a:pt x="1616" y="633"/>
                    <a:pt x="1489" y="633"/>
                  </a:cubicBezTo>
                  <a:lnTo>
                    <a:pt x="1109" y="633"/>
                  </a:lnTo>
                  <a:lnTo>
                    <a:pt x="1109" y="253"/>
                  </a:lnTo>
                  <a:cubicBezTo>
                    <a:pt x="1109" y="127"/>
                    <a:pt x="1014" y="0"/>
                    <a:pt x="856" y="0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24;p38"/>
            <p:cNvSpPr/>
            <p:nvPr/>
          </p:nvSpPr>
          <p:spPr>
            <a:xfrm>
              <a:off x="840730" y="2435292"/>
              <a:ext cx="28376" cy="75925"/>
            </a:xfrm>
            <a:custGeom>
              <a:avLst/>
              <a:gdLst/>
              <a:ahLst/>
              <a:cxnLst/>
              <a:rect l="l" t="t" r="r" b="b"/>
              <a:pathLst>
                <a:path w="888" h="2376" extrusionOk="0">
                  <a:moveTo>
                    <a:pt x="222" y="1"/>
                  </a:moveTo>
                  <a:cubicBezTo>
                    <a:pt x="96" y="1"/>
                    <a:pt x="1" y="127"/>
                    <a:pt x="1" y="254"/>
                  </a:cubicBezTo>
                  <a:cubicBezTo>
                    <a:pt x="1" y="381"/>
                    <a:pt x="96" y="476"/>
                    <a:pt x="222" y="476"/>
                  </a:cubicBezTo>
                  <a:lnTo>
                    <a:pt x="412" y="476"/>
                  </a:lnTo>
                  <a:lnTo>
                    <a:pt x="412" y="2154"/>
                  </a:lnTo>
                  <a:cubicBezTo>
                    <a:pt x="412" y="2281"/>
                    <a:pt x="507" y="2376"/>
                    <a:pt x="634" y="2376"/>
                  </a:cubicBezTo>
                  <a:cubicBezTo>
                    <a:pt x="761" y="2376"/>
                    <a:pt x="887" y="2281"/>
                    <a:pt x="887" y="2154"/>
                  </a:cubicBezTo>
                  <a:lnTo>
                    <a:pt x="887" y="254"/>
                  </a:lnTo>
                  <a:cubicBezTo>
                    <a:pt x="887" y="127"/>
                    <a:pt x="761" y="1"/>
                    <a:pt x="634" y="1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25;p38"/>
            <p:cNvSpPr/>
            <p:nvPr/>
          </p:nvSpPr>
          <p:spPr>
            <a:xfrm>
              <a:off x="948005" y="2435292"/>
              <a:ext cx="27353" cy="75925"/>
            </a:xfrm>
            <a:custGeom>
              <a:avLst/>
              <a:gdLst/>
              <a:ahLst/>
              <a:cxnLst/>
              <a:rect l="l" t="t" r="r" b="b"/>
              <a:pathLst>
                <a:path w="856" h="2376" extrusionOk="0">
                  <a:moveTo>
                    <a:pt x="222" y="1"/>
                  </a:moveTo>
                  <a:cubicBezTo>
                    <a:pt x="96" y="1"/>
                    <a:pt x="1" y="127"/>
                    <a:pt x="1" y="254"/>
                  </a:cubicBezTo>
                  <a:cubicBezTo>
                    <a:pt x="1" y="381"/>
                    <a:pt x="96" y="476"/>
                    <a:pt x="222" y="476"/>
                  </a:cubicBezTo>
                  <a:lnTo>
                    <a:pt x="412" y="476"/>
                  </a:lnTo>
                  <a:lnTo>
                    <a:pt x="412" y="2154"/>
                  </a:lnTo>
                  <a:cubicBezTo>
                    <a:pt x="412" y="2281"/>
                    <a:pt x="507" y="2376"/>
                    <a:pt x="634" y="2376"/>
                  </a:cubicBezTo>
                  <a:cubicBezTo>
                    <a:pt x="761" y="2376"/>
                    <a:pt x="856" y="2281"/>
                    <a:pt x="856" y="2154"/>
                  </a:cubicBezTo>
                  <a:lnTo>
                    <a:pt x="856" y="254"/>
                  </a:lnTo>
                  <a:cubicBezTo>
                    <a:pt x="856" y="127"/>
                    <a:pt x="761" y="1"/>
                    <a:pt x="634" y="1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626;p38"/>
            <p:cNvSpPr/>
            <p:nvPr/>
          </p:nvSpPr>
          <p:spPr>
            <a:xfrm>
              <a:off x="1010765" y="2490958"/>
              <a:ext cx="136640" cy="15211"/>
            </a:xfrm>
            <a:custGeom>
              <a:avLst/>
              <a:gdLst/>
              <a:ahLst/>
              <a:cxnLst/>
              <a:rect l="l" t="t" r="r" b="b"/>
              <a:pathLst>
                <a:path w="4276" h="476" extrusionOk="0">
                  <a:moveTo>
                    <a:pt x="253" y="1"/>
                  </a:moveTo>
                  <a:cubicBezTo>
                    <a:pt x="127" y="1"/>
                    <a:pt x="0" y="96"/>
                    <a:pt x="0" y="222"/>
                  </a:cubicBezTo>
                  <a:cubicBezTo>
                    <a:pt x="0" y="349"/>
                    <a:pt x="127" y="476"/>
                    <a:pt x="253" y="476"/>
                  </a:cubicBezTo>
                  <a:lnTo>
                    <a:pt x="4054" y="476"/>
                  </a:lnTo>
                  <a:cubicBezTo>
                    <a:pt x="4180" y="476"/>
                    <a:pt x="4275" y="349"/>
                    <a:pt x="4275" y="222"/>
                  </a:cubicBezTo>
                  <a:cubicBezTo>
                    <a:pt x="4275" y="96"/>
                    <a:pt x="4180" y="1"/>
                    <a:pt x="4054" y="1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627;p38"/>
            <p:cNvSpPr/>
            <p:nvPr/>
          </p:nvSpPr>
          <p:spPr>
            <a:xfrm>
              <a:off x="1010765" y="2439350"/>
              <a:ext cx="136640" cy="15211"/>
            </a:xfrm>
            <a:custGeom>
              <a:avLst/>
              <a:gdLst/>
              <a:ahLst/>
              <a:cxnLst/>
              <a:rect l="l" t="t" r="r" b="b"/>
              <a:pathLst>
                <a:path w="4276" h="476" extrusionOk="0">
                  <a:moveTo>
                    <a:pt x="253" y="0"/>
                  </a:moveTo>
                  <a:cubicBezTo>
                    <a:pt x="127" y="0"/>
                    <a:pt x="0" y="95"/>
                    <a:pt x="0" y="222"/>
                  </a:cubicBezTo>
                  <a:cubicBezTo>
                    <a:pt x="0" y="349"/>
                    <a:pt x="127" y="475"/>
                    <a:pt x="253" y="475"/>
                  </a:cubicBezTo>
                  <a:lnTo>
                    <a:pt x="4054" y="475"/>
                  </a:lnTo>
                  <a:cubicBezTo>
                    <a:pt x="4180" y="475"/>
                    <a:pt x="4275" y="349"/>
                    <a:pt x="4275" y="222"/>
                  </a:cubicBezTo>
                  <a:cubicBezTo>
                    <a:pt x="4275" y="95"/>
                    <a:pt x="4180" y="0"/>
                    <a:pt x="4054" y="0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628;p38"/>
            <p:cNvSpPr/>
            <p:nvPr/>
          </p:nvSpPr>
          <p:spPr>
            <a:xfrm>
              <a:off x="840730" y="2542566"/>
              <a:ext cx="306672" cy="15211"/>
            </a:xfrm>
            <a:custGeom>
              <a:avLst/>
              <a:gdLst/>
              <a:ahLst/>
              <a:cxnLst/>
              <a:rect l="l" t="t" r="r" b="b"/>
              <a:pathLst>
                <a:path w="9597" h="476" extrusionOk="0">
                  <a:moveTo>
                    <a:pt x="222" y="1"/>
                  </a:moveTo>
                  <a:cubicBezTo>
                    <a:pt x="96" y="1"/>
                    <a:pt x="1" y="96"/>
                    <a:pt x="1" y="222"/>
                  </a:cubicBezTo>
                  <a:cubicBezTo>
                    <a:pt x="1" y="349"/>
                    <a:pt x="96" y="476"/>
                    <a:pt x="222" y="476"/>
                  </a:cubicBezTo>
                  <a:lnTo>
                    <a:pt x="9375" y="476"/>
                  </a:lnTo>
                  <a:cubicBezTo>
                    <a:pt x="9501" y="476"/>
                    <a:pt x="9596" y="349"/>
                    <a:pt x="9596" y="222"/>
                  </a:cubicBezTo>
                  <a:cubicBezTo>
                    <a:pt x="9596" y="96"/>
                    <a:pt x="9501" y="1"/>
                    <a:pt x="9375" y="1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629;p38"/>
            <p:cNvSpPr/>
            <p:nvPr/>
          </p:nvSpPr>
          <p:spPr>
            <a:xfrm>
              <a:off x="986479" y="2381670"/>
              <a:ext cx="15211" cy="15211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253" y="0"/>
                  </a:moveTo>
                  <a:cubicBezTo>
                    <a:pt x="190" y="0"/>
                    <a:pt x="127" y="0"/>
                    <a:pt x="63" y="64"/>
                  </a:cubicBezTo>
                  <a:cubicBezTo>
                    <a:pt x="32" y="95"/>
                    <a:pt x="0" y="159"/>
                    <a:pt x="0" y="222"/>
                  </a:cubicBezTo>
                  <a:cubicBezTo>
                    <a:pt x="0" y="285"/>
                    <a:pt x="32" y="349"/>
                    <a:pt x="63" y="380"/>
                  </a:cubicBezTo>
                  <a:cubicBezTo>
                    <a:pt x="127" y="444"/>
                    <a:pt x="190" y="475"/>
                    <a:pt x="253" y="475"/>
                  </a:cubicBezTo>
                  <a:cubicBezTo>
                    <a:pt x="285" y="475"/>
                    <a:pt x="348" y="444"/>
                    <a:pt x="412" y="380"/>
                  </a:cubicBezTo>
                  <a:cubicBezTo>
                    <a:pt x="443" y="349"/>
                    <a:pt x="475" y="285"/>
                    <a:pt x="475" y="222"/>
                  </a:cubicBezTo>
                  <a:cubicBezTo>
                    <a:pt x="475" y="159"/>
                    <a:pt x="443" y="95"/>
                    <a:pt x="412" y="64"/>
                  </a:cubicBezTo>
                  <a:cubicBezTo>
                    <a:pt x="348" y="32"/>
                    <a:pt x="285" y="0"/>
                    <a:pt x="253" y="0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60436" y="1474218"/>
            <a:ext cx="771688" cy="772753"/>
            <a:chOff x="3886406" y="2372524"/>
            <a:chExt cx="771688" cy="772753"/>
          </a:xfrm>
          <a:noFill/>
        </p:grpSpPr>
        <p:sp>
          <p:nvSpPr>
            <p:cNvPr id="55" name="Google Shape;3849;p42"/>
            <p:cNvSpPr/>
            <p:nvPr/>
          </p:nvSpPr>
          <p:spPr>
            <a:xfrm>
              <a:off x="3886406" y="2372524"/>
              <a:ext cx="771688" cy="772753"/>
            </a:xfrm>
            <a:custGeom>
              <a:avLst/>
              <a:gdLst/>
              <a:ahLst/>
              <a:cxnLst/>
              <a:rect l="l" t="t" r="r" b="b"/>
              <a:pathLst>
                <a:path w="22454" h="22485" extrusionOk="0">
                  <a:moveTo>
                    <a:pt x="11211" y="0"/>
                  </a:moveTo>
                  <a:cubicBezTo>
                    <a:pt x="5036" y="0"/>
                    <a:pt x="0" y="5035"/>
                    <a:pt x="0" y="11242"/>
                  </a:cubicBezTo>
                  <a:cubicBezTo>
                    <a:pt x="0" y="17450"/>
                    <a:pt x="5036" y="22485"/>
                    <a:pt x="11211" y="22485"/>
                  </a:cubicBezTo>
                  <a:cubicBezTo>
                    <a:pt x="17418" y="22485"/>
                    <a:pt x="22454" y="17450"/>
                    <a:pt x="22454" y="11242"/>
                  </a:cubicBezTo>
                  <a:cubicBezTo>
                    <a:pt x="22454" y="5035"/>
                    <a:pt x="17418" y="0"/>
                    <a:pt x="11211" y="0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850;p42"/>
            <p:cNvSpPr/>
            <p:nvPr/>
          </p:nvSpPr>
          <p:spPr>
            <a:xfrm>
              <a:off x="3905996" y="2418026"/>
              <a:ext cx="732509" cy="681748"/>
            </a:xfrm>
            <a:custGeom>
              <a:avLst/>
              <a:gdLst/>
              <a:ahLst/>
              <a:cxnLst/>
              <a:rect l="l" t="t" r="r" b="b"/>
              <a:pathLst>
                <a:path w="21314" h="19837" extrusionOk="0">
                  <a:moveTo>
                    <a:pt x="10674" y="1"/>
                  </a:moveTo>
                  <a:cubicBezTo>
                    <a:pt x="10141" y="1"/>
                    <a:pt x="9601" y="44"/>
                    <a:pt x="9058" y="133"/>
                  </a:cubicBezTo>
                  <a:cubicBezTo>
                    <a:pt x="3674" y="1020"/>
                    <a:pt x="0" y="6118"/>
                    <a:pt x="887" y="11502"/>
                  </a:cubicBezTo>
                  <a:cubicBezTo>
                    <a:pt x="1656" y="16374"/>
                    <a:pt x="5860" y="19836"/>
                    <a:pt x="10640" y="19836"/>
                  </a:cubicBezTo>
                  <a:cubicBezTo>
                    <a:pt x="11173" y="19836"/>
                    <a:pt x="11713" y="19793"/>
                    <a:pt x="12256" y="19704"/>
                  </a:cubicBezTo>
                  <a:cubicBezTo>
                    <a:pt x="17640" y="18817"/>
                    <a:pt x="21314" y="13719"/>
                    <a:pt x="20427" y="8335"/>
                  </a:cubicBezTo>
                  <a:cubicBezTo>
                    <a:pt x="19658" y="3463"/>
                    <a:pt x="15454" y="1"/>
                    <a:pt x="10674" y="1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851;p42"/>
            <p:cNvSpPr/>
            <p:nvPr/>
          </p:nvSpPr>
          <p:spPr>
            <a:xfrm>
              <a:off x="4040956" y="2547729"/>
              <a:ext cx="462587" cy="339620"/>
            </a:xfrm>
            <a:custGeom>
              <a:avLst/>
              <a:gdLst/>
              <a:ahLst/>
              <a:cxnLst/>
              <a:rect l="l" t="t" r="r" b="b"/>
              <a:pathLst>
                <a:path w="13460" h="9882" extrusionOk="0">
                  <a:moveTo>
                    <a:pt x="602" y="1"/>
                  </a:moveTo>
                  <a:cubicBezTo>
                    <a:pt x="285" y="1"/>
                    <a:pt x="0" y="286"/>
                    <a:pt x="0" y="602"/>
                  </a:cubicBezTo>
                  <a:lnTo>
                    <a:pt x="0" y="9280"/>
                  </a:lnTo>
                  <a:cubicBezTo>
                    <a:pt x="0" y="9628"/>
                    <a:pt x="285" y="9881"/>
                    <a:pt x="602" y="9881"/>
                  </a:cubicBezTo>
                  <a:lnTo>
                    <a:pt x="12858" y="9881"/>
                  </a:lnTo>
                  <a:cubicBezTo>
                    <a:pt x="13206" y="9881"/>
                    <a:pt x="13460" y="9596"/>
                    <a:pt x="13460" y="9280"/>
                  </a:cubicBezTo>
                  <a:lnTo>
                    <a:pt x="13460" y="602"/>
                  </a:lnTo>
                  <a:cubicBezTo>
                    <a:pt x="13460" y="286"/>
                    <a:pt x="13206" y="1"/>
                    <a:pt x="12858" y="1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852;p42"/>
            <p:cNvSpPr/>
            <p:nvPr/>
          </p:nvSpPr>
          <p:spPr>
            <a:xfrm>
              <a:off x="4040956" y="2845934"/>
              <a:ext cx="462587" cy="41413"/>
            </a:xfrm>
            <a:custGeom>
              <a:avLst/>
              <a:gdLst/>
              <a:ahLst/>
              <a:cxnLst/>
              <a:rect l="l" t="t" r="r" b="b"/>
              <a:pathLst>
                <a:path w="13460" h="1205" extrusionOk="0">
                  <a:moveTo>
                    <a:pt x="0" y="1"/>
                  </a:moveTo>
                  <a:lnTo>
                    <a:pt x="0" y="603"/>
                  </a:lnTo>
                  <a:cubicBezTo>
                    <a:pt x="0" y="951"/>
                    <a:pt x="285" y="1204"/>
                    <a:pt x="602" y="1204"/>
                  </a:cubicBezTo>
                  <a:lnTo>
                    <a:pt x="12858" y="1204"/>
                  </a:lnTo>
                  <a:cubicBezTo>
                    <a:pt x="13206" y="1204"/>
                    <a:pt x="13460" y="951"/>
                    <a:pt x="13460" y="603"/>
                  </a:cubicBezTo>
                  <a:lnTo>
                    <a:pt x="13460" y="1"/>
                  </a:ln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853;p42"/>
            <p:cNvSpPr/>
            <p:nvPr/>
          </p:nvSpPr>
          <p:spPr>
            <a:xfrm>
              <a:off x="4190042" y="2887313"/>
              <a:ext cx="164380" cy="51173"/>
            </a:xfrm>
            <a:custGeom>
              <a:avLst/>
              <a:gdLst/>
              <a:ahLst/>
              <a:cxnLst/>
              <a:rect l="l" t="t" r="r" b="b"/>
              <a:pathLst>
                <a:path w="4783" h="1489" extrusionOk="0">
                  <a:moveTo>
                    <a:pt x="603" y="0"/>
                  </a:moveTo>
                  <a:lnTo>
                    <a:pt x="603" y="919"/>
                  </a:lnTo>
                  <a:cubicBezTo>
                    <a:pt x="603" y="1235"/>
                    <a:pt x="318" y="1489"/>
                    <a:pt x="1" y="1489"/>
                  </a:cubicBezTo>
                  <a:lnTo>
                    <a:pt x="4783" y="1489"/>
                  </a:lnTo>
                  <a:cubicBezTo>
                    <a:pt x="4466" y="1489"/>
                    <a:pt x="4181" y="1235"/>
                    <a:pt x="4181" y="919"/>
                  </a:cubicBezTo>
                  <a:lnTo>
                    <a:pt x="4181" y="0"/>
                  </a:ln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854;p42"/>
            <p:cNvSpPr/>
            <p:nvPr/>
          </p:nvSpPr>
          <p:spPr>
            <a:xfrm>
              <a:off x="4210731" y="2887313"/>
              <a:ext cx="123036" cy="10929"/>
            </a:xfrm>
            <a:custGeom>
              <a:avLst/>
              <a:gdLst/>
              <a:ahLst/>
              <a:cxnLst/>
              <a:rect l="l" t="t" r="r" b="b"/>
              <a:pathLst>
                <a:path w="3580" h="318" extrusionOk="0">
                  <a:moveTo>
                    <a:pt x="1" y="0"/>
                  </a:moveTo>
                  <a:lnTo>
                    <a:pt x="1" y="317"/>
                  </a:lnTo>
                  <a:lnTo>
                    <a:pt x="3579" y="317"/>
                  </a:lnTo>
                  <a:lnTo>
                    <a:pt x="3579" y="0"/>
                  </a:ln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855;p42"/>
            <p:cNvSpPr/>
            <p:nvPr/>
          </p:nvSpPr>
          <p:spPr>
            <a:xfrm>
              <a:off x="4169387" y="2938451"/>
              <a:ext cx="205724" cy="31618"/>
            </a:xfrm>
            <a:custGeom>
              <a:avLst/>
              <a:gdLst/>
              <a:ahLst/>
              <a:cxnLst/>
              <a:rect l="l" t="t" r="r" b="b"/>
              <a:pathLst>
                <a:path w="5986" h="920" extrusionOk="0">
                  <a:moveTo>
                    <a:pt x="602" y="1"/>
                  </a:moveTo>
                  <a:cubicBezTo>
                    <a:pt x="285" y="1"/>
                    <a:pt x="0" y="286"/>
                    <a:pt x="0" y="603"/>
                  </a:cubicBezTo>
                  <a:lnTo>
                    <a:pt x="0" y="919"/>
                  </a:lnTo>
                  <a:lnTo>
                    <a:pt x="5986" y="919"/>
                  </a:lnTo>
                  <a:lnTo>
                    <a:pt x="5986" y="603"/>
                  </a:lnTo>
                  <a:cubicBezTo>
                    <a:pt x="5986" y="286"/>
                    <a:pt x="5732" y="1"/>
                    <a:pt x="5384" y="1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856;p42"/>
            <p:cNvSpPr/>
            <p:nvPr/>
          </p:nvSpPr>
          <p:spPr>
            <a:xfrm>
              <a:off x="4169387" y="2959140"/>
              <a:ext cx="205724" cy="10929"/>
            </a:xfrm>
            <a:custGeom>
              <a:avLst/>
              <a:gdLst/>
              <a:ahLst/>
              <a:cxnLst/>
              <a:rect l="l" t="t" r="r" b="b"/>
              <a:pathLst>
                <a:path w="5986" h="318" extrusionOk="0">
                  <a:moveTo>
                    <a:pt x="0" y="1"/>
                  </a:moveTo>
                  <a:lnTo>
                    <a:pt x="0" y="317"/>
                  </a:lnTo>
                  <a:lnTo>
                    <a:pt x="5986" y="317"/>
                  </a:lnTo>
                  <a:lnTo>
                    <a:pt x="5986" y="1"/>
                  </a:ln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857;p42"/>
            <p:cNvSpPr/>
            <p:nvPr/>
          </p:nvSpPr>
          <p:spPr>
            <a:xfrm>
              <a:off x="4416454" y="2938451"/>
              <a:ext cx="87087" cy="31618"/>
            </a:xfrm>
            <a:custGeom>
              <a:avLst/>
              <a:gdLst/>
              <a:ahLst/>
              <a:cxnLst/>
              <a:rect l="l" t="t" r="r" b="b"/>
              <a:pathLst>
                <a:path w="2534" h="920" extrusionOk="0">
                  <a:moveTo>
                    <a:pt x="602" y="1"/>
                  </a:moveTo>
                  <a:cubicBezTo>
                    <a:pt x="253" y="1"/>
                    <a:pt x="0" y="286"/>
                    <a:pt x="0" y="603"/>
                  </a:cubicBezTo>
                  <a:lnTo>
                    <a:pt x="0" y="919"/>
                  </a:lnTo>
                  <a:lnTo>
                    <a:pt x="2534" y="919"/>
                  </a:lnTo>
                  <a:lnTo>
                    <a:pt x="2534" y="603"/>
                  </a:lnTo>
                  <a:cubicBezTo>
                    <a:pt x="2534" y="286"/>
                    <a:pt x="2280" y="1"/>
                    <a:pt x="1932" y="1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858;p42"/>
            <p:cNvSpPr/>
            <p:nvPr/>
          </p:nvSpPr>
          <p:spPr>
            <a:xfrm>
              <a:off x="4416454" y="2959140"/>
              <a:ext cx="87087" cy="10929"/>
            </a:xfrm>
            <a:custGeom>
              <a:avLst/>
              <a:gdLst/>
              <a:ahLst/>
              <a:cxnLst/>
              <a:rect l="l" t="t" r="r" b="b"/>
              <a:pathLst>
                <a:path w="2534" h="318" extrusionOk="0">
                  <a:moveTo>
                    <a:pt x="0" y="1"/>
                  </a:moveTo>
                  <a:lnTo>
                    <a:pt x="0" y="317"/>
                  </a:lnTo>
                  <a:lnTo>
                    <a:pt x="2534" y="317"/>
                  </a:lnTo>
                  <a:lnTo>
                    <a:pt x="2534" y="1"/>
                  </a:ln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859;p42"/>
            <p:cNvSpPr/>
            <p:nvPr/>
          </p:nvSpPr>
          <p:spPr>
            <a:xfrm>
              <a:off x="4061646" y="2568418"/>
              <a:ext cx="421208" cy="256897"/>
            </a:xfrm>
            <a:custGeom>
              <a:avLst/>
              <a:gdLst/>
              <a:ahLst/>
              <a:cxnLst/>
              <a:rect l="l" t="t" r="r" b="b"/>
              <a:pathLst>
                <a:path w="12256" h="7475" extrusionOk="0">
                  <a:moveTo>
                    <a:pt x="0" y="0"/>
                  </a:moveTo>
                  <a:lnTo>
                    <a:pt x="0" y="7474"/>
                  </a:lnTo>
                  <a:lnTo>
                    <a:pt x="12256" y="7474"/>
                  </a:lnTo>
                  <a:lnTo>
                    <a:pt x="12256" y="0"/>
                  </a:ln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860;p42"/>
            <p:cNvSpPr/>
            <p:nvPr/>
          </p:nvSpPr>
          <p:spPr>
            <a:xfrm>
              <a:off x="4163923" y="2589107"/>
              <a:ext cx="216653" cy="236208"/>
            </a:xfrm>
            <a:custGeom>
              <a:avLst/>
              <a:gdLst/>
              <a:ahLst/>
              <a:cxnLst/>
              <a:rect l="l" t="t" r="r" b="b"/>
              <a:pathLst>
                <a:path w="6304" h="6873" extrusionOk="0">
                  <a:moveTo>
                    <a:pt x="1" y="0"/>
                  </a:moveTo>
                  <a:lnTo>
                    <a:pt x="1" y="6872"/>
                  </a:lnTo>
                  <a:lnTo>
                    <a:pt x="6303" y="6872"/>
                  </a:lnTo>
                  <a:lnTo>
                    <a:pt x="6303" y="1489"/>
                  </a:lnTo>
                  <a:cubicBezTo>
                    <a:pt x="5701" y="919"/>
                    <a:pt x="5385" y="602"/>
                    <a:pt x="4815" y="0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861;p42"/>
            <p:cNvSpPr/>
            <p:nvPr/>
          </p:nvSpPr>
          <p:spPr>
            <a:xfrm>
              <a:off x="4329367" y="2589107"/>
              <a:ext cx="51208" cy="51173"/>
            </a:xfrm>
            <a:custGeom>
              <a:avLst/>
              <a:gdLst/>
              <a:ahLst/>
              <a:cxnLst/>
              <a:rect l="l" t="t" r="r" b="b"/>
              <a:pathLst>
                <a:path w="1490" h="1489" extrusionOk="0">
                  <a:moveTo>
                    <a:pt x="1" y="0"/>
                  </a:moveTo>
                  <a:lnTo>
                    <a:pt x="1" y="1489"/>
                  </a:lnTo>
                  <a:lnTo>
                    <a:pt x="1489" y="148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862;p42"/>
            <p:cNvSpPr/>
            <p:nvPr/>
          </p:nvSpPr>
          <p:spPr>
            <a:xfrm>
              <a:off x="4184612" y="2609762"/>
              <a:ext cx="175274" cy="185069"/>
            </a:xfrm>
            <a:custGeom>
              <a:avLst/>
              <a:gdLst/>
              <a:ahLst/>
              <a:cxnLst/>
              <a:rect l="l" t="t" r="r" b="b"/>
              <a:pathLst>
                <a:path w="5100" h="5385" extrusionOk="0">
                  <a:moveTo>
                    <a:pt x="1521" y="1"/>
                  </a:moveTo>
                  <a:lnTo>
                    <a:pt x="1521" y="603"/>
                  </a:lnTo>
                  <a:lnTo>
                    <a:pt x="3611" y="603"/>
                  </a:lnTo>
                  <a:lnTo>
                    <a:pt x="3611" y="1"/>
                  </a:lnTo>
                  <a:close/>
                  <a:moveTo>
                    <a:pt x="1" y="1204"/>
                  </a:moveTo>
                  <a:lnTo>
                    <a:pt x="1" y="1806"/>
                  </a:lnTo>
                  <a:lnTo>
                    <a:pt x="5099" y="1806"/>
                  </a:lnTo>
                  <a:lnTo>
                    <a:pt x="5099" y="1204"/>
                  </a:lnTo>
                  <a:close/>
                  <a:moveTo>
                    <a:pt x="1" y="2408"/>
                  </a:moveTo>
                  <a:lnTo>
                    <a:pt x="1" y="2978"/>
                  </a:lnTo>
                  <a:lnTo>
                    <a:pt x="5099" y="2978"/>
                  </a:lnTo>
                  <a:lnTo>
                    <a:pt x="5099" y="2408"/>
                  </a:lnTo>
                  <a:close/>
                  <a:moveTo>
                    <a:pt x="1" y="3579"/>
                  </a:moveTo>
                  <a:lnTo>
                    <a:pt x="1" y="4181"/>
                  </a:lnTo>
                  <a:lnTo>
                    <a:pt x="5099" y="4181"/>
                  </a:lnTo>
                  <a:lnTo>
                    <a:pt x="5099" y="3579"/>
                  </a:lnTo>
                  <a:close/>
                  <a:moveTo>
                    <a:pt x="1" y="4783"/>
                  </a:moveTo>
                  <a:lnTo>
                    <a:pt x="1" y="5385"/>
                  </a:lnTo>
                  <a:lnTo>
                    <a:pt x="5099" y="5385"/>
                  </a:lnTo>
                  <a:lnTo>
                    <a:pt x="5099" y="4783"/>
                  </a:ln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Группа 68"/>
          <p:cNvGrpSpPr/>
          <p:nvPr/>
        </p:nvGrpSpPr>
        <p:grpSpPr>
          <a:xfrm>
            <a:off x="443180" y="2460168"/>
            <a:ext cx="790057" cy="805316"/>
            <a:chOff x="5353902" y="2698251"/>
            <a:chExt cx="603868" cy="603868"/>
          </a:xfrm>
          <a:noFill/>
        </p:grpSpPr>
        <p:sp>
          <p:nvSpPr>
            <p:cNvPr id="70" name="Google Shape;362;p15"/>
            <p:cNvSpPr/>
            <p:nvPr/>
          </p:nvSpPr>
          <p:spPr>
            <a:xfrm>
              <a:off x="5353902" y="2698251"/>
              <a:ext cx="603868" cy="603868"/>
            </a:xfrm>
            <a:custGeom>
              <a:avLst/>
              <a:gdLst/>
              <a:ahLst/>
              <a:cxnLst/>
              <a:rect l="l" t="t" r="r" b="b"/>
              <a:pathLst>
                <a:path w="19066" h="19066" extrusionOk="0">
                  <a:moveTo>
                    <a:pt x="9533" y="1"/>
                  </a:moveTo>
                  <a:cubicBezTo>
                    <a:pt x="4276" y="1"/>
                    <a:pt x="1" y="4276"/>
                    <a:pt x="1" y="9533"/>
                  </a:cubicBezTo>
                  <a:cubicBezTo>
                    <a:pt x="1" y="14790"/>
                    <a:pt x="4276" y="19066"/>
                    <a:pt x="9533" y="19066"/>
                  </a:cubicBezTo>
                  <a:cubicBezTo>
                    <a:pt x="14790" y="19066"/>
                    <a:pt x="19065" y="14790"/>
                    <a:pt x="19065" y="9533"/>
                  </a:cubicBezTo>
                  <a:cubicBezTo>
                    <a:pt x="19065" y="4276"/>
                    <a:pt x="14790" y="1"/>
                    <a:pt x="9533" y="1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63;p15"/>
            <p:cNvSpPr/>
            <p:nvPr/>
          </p:nvSpPr>
          <p:spPr>
            <a:xfrm>
              <a:off x="5484301" y="2796691"/>
              <a:ext cx="195641" cy="310707"/>
            </a:xfrm>
            <a:custGeom>
              <a:avLst/>
              <a:gdLst/>
              <a:ahLst/>
              <a:cxnLst/>
              <a:rect l="l" t="t" r="r" b="b"/>
              <a:pathLst>
                <a:path w="6177" h="9810" extrusionOk="0">
                  <a:moveTo>
                    <a:pt x="5782" y="1"/>
                  </a:moveTo>
                  <a:cubicBezTo>
                    <a:pt x="5727" y="1"/>
                    <a:pt x="5668" y="10"/>
                    <a:pt x="5606" y="28"/>
                  </a:cubicBezTo>
                  <a:lnTo>
                    <a:pt x="571" y="1548"/>
                  </a:lnTo>
                  <a:cubicBezTo>
                    <a:pt x="254" y="1643"/>
                    <a:pt x="1" y="1960"/>
                    <a:pt x="1" y="2277"/>
                  </a:cubicBezTo>
                  <a:lnTo>
                    <a:pt x="1" y="9402"/>
                  </a:lnTo>
                  <a:cubicBezTo>
                    <a:pt x="1" y="9657"/>
                    <a:pt x="165" y="9810"/>
                    <a:pt x="394" y="9810"/>
                  </a:cubicBezTo>
                  <a:cubicBezTo>
                    <a:pt x="450" y="9810"/>
                    <a:pt x="509" y="9801"/>
                    <a:pt x="571" y="9782"/>
                  </a:cubicBezTo>
                  <a:lnTo>
                    <a:pt x="602" y="9782"/>
                  </a:lnTo>
                  <a:lnTo>
                    <a:pt x="602" y="2815"/>
                  </a:lnTo>
                  <a:cubicBezTo>
                    <a:pt x="602" y="2498"/>
                    <a:pt x="856" y="2182"/>
                    <a:pt x="1172" y="2087"/>
                  </a:cubicBezTo>
                  <a:lnTo>
                    <a:pt x="6176" y="567"/>
                  </a:lnTo>
                  <a:lnTo>
                    <a:pt x="6176" y="408"/>
                  </a:lnTo>
                  <a:cubicBezTo>
                    <a:pt x="6176" y="153"/>
                    <a:pt x="6012" y="1"/>
                    <a:pt x="5782" y="1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64;p15"/>
            <p:cNvSpPr/>
            <p:nvPr/>
          </p:nvSpPr>
          <p:spPr>
            <a:xfrm>
              <a:off x="5534472" y="2830898"/>
              <a:ext cx="194596" cy="311531"/>
            </a:xfrm>
            <a:custGeom>
              <a:avLst/>
              <a:gdLst/>
              <a:ahLst/>
              <a:cxnLst/>
              <a:rect l="l" t="t" r="r" b="b"/>
              <a:pathLst>
                <a:path w="6144" h="9836" extrusionOk="0">
                  <a:moveTo>
                    <a:pt x="5733" y="0"/>
                  </a:moveTo>
                  <a:cubicBezTo>
                    <a:pt x="5683" y="0"/>
                    <a:pt x="5629" y="8"/>
                    <a:pt x="5574" y="25"/>
                  </a:cubicBezTo>
                  <a:lnTo>
                    <a:pt x="570" y="1577"/>
                  </a:lnTo>
                  <a:cubicBezTo>
                    <a:pt x="253" y="1672"/>
                    <a:pt x="0" y="1988"/>
                    <a:pt x="0" y="2305"/>
                  </a:cubicBezTo>
                  <a:lnTo>
                    <a:pt x="0" y="9431"/>
                  </a:lnTo>
                  <a:cubicBezTo>
                    <a:pt x="0" y="9665"/>
                    <a:pt x="172" y="9835"/>
                    <a:pt x="409" y="9835"/>
                  </a:cubicBezTo>
                  <a:cubicBezTo>
                    <a:pt x="460" y="9835"/>
                    <a:pt x="514" y="9827"/>
                    <a:pt x="570" y="9811"/>
                  </a:cubicBezTo>
                  <a:lnTo>
                    <a:pt x="1552" y="9494"/>
                  </a:lnTo>
                  <a:lnTo>
                    <a:pt x="1552" y="2907"/>
                  </a:lnTo>
                  <a:cubicBezTo>
                    <a:pt x="1552" y="2590"/>
                    <a:pt x="1805" y="2273"/>
                    <a:pt x="2122" y="2178"/>
                  </a:cubicBezTo>
                  <a:lnTo>
                    <a:pt x="6144" y="943"/>
                  </a:lnTo>
                  <a:lnTo>
                    <a:pt x="6144" y="437"/>
                  </a:lnTo>
                  <a:cubicBezTo>
                    <a:pt x="6144" y="175"/>
                    <a:pt x="5972" y="0"/>
                    <a:pt x="5733" y="0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65;p15"/>
            <p:cNvSpPr/>
            <p:nvPr/>
          </p:nvSpPr>
          <p:spPr>
            <a:xfrm>
              <a:off x="5592624" y="2859879"/>
              <a:ext cx="195641" cy="310707"/>
            </a:xfrm>
            <a:custGeom>
              <a:avLst/>
              <a:gdLst/>
              <a:ahLst/>
              <a:cxnLst/>
              <a:rect l="l" t="t" r="r" b="b"/>
              <a:pathLst>
                <a:path w="6177" h="9810" extrusionOk="0">
                  <a:moveTo>
                    <a:pt x="5783" y="1"/>
                  </a:moveTo>
                  <a:cubicBezTo>
                    <a:pt x="5727" y="1"/>
                    <a:pt x="5668" y="10"/>
                    <a:pt x="5606" y="28"/>
                  </a:cubicBezTo>
                  <a:lnTo>
                    <a:pt x="571" y="1548"/>
                  </a:lnTo>
                  <a:cubicBezTo>
                    <a:pt x="254" y="1643"/>
                    <a:pt x="1" y="1992"/>
                    <a:pt x="1" y="2309"/>
                  </a:cubicBezTo>
                  <a:lnTo>
                    <a:pt x="1" y="9402"/>
                  </a:lnTo>
                  <a:cubicBezTo>
                    <a:pt x="1" y="9657"/>
                    <a:pt x="165" y="9810"/>
                    <a:pt x="395" y="9810"/>
                  </a:cubicBezTo>
                  <a:cubicBezTo>
                    <a:pt x="450" y="9810"/>
                    <a:pt x="509" y="9801"/>
                    <a:pt x="571" y="9782"/>
                  </a:cubicBezTo>
                  <a:lnTo>
                    <a:pt x="603" y="9782"/>
                  </a:lnTo>
                  <a:lnTo>
                    <a:pt x="603" y="2815"/>
                  </a:lnTo>
                  <a:cubicBezTo>
                    <a:pt x="603" y="2499"/>
                    <a:pt x="856" y="2182"/>
                    <a:pt x="1173" y="2087"/>
                  </a:cubicBezTo>
                  <a:lnTo>
                    <a:pt x="6176" y="567"/>
                  </a:lnTo>
                  <a:lnTo>
                    <a:pt x="6176" y="408"/>
                  </a:lnTo>
                  <a:cubicBezTo>
                    <a:pt x="6176" y="153"/>
                    <a:pt x="6012" y="1"/>
                    <a:pt x="5783" y="1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66;p15"/>
            <p:cNvSpPr/>
            <p:nvPr/>
          </p:nvSpPr>
          <p:spPr>
            <a:xfrm>
              <a:off x="5642794" y="2894086"/>
              <a:ext cx="195609" cy="311626"/>
            </a:xfrm>
            <a:custGeom>
              <a:avLst/>
              <a:gdLst/>
              <a:ahLst/>
              <a:cxnLst/>
              <a:rect l="l" t="t" r="r" b="b"/>
              <a:pathLst>
                <a:path w="6176" h="9839" extrusionOk="0">
                  <a:moveTo>
                    <a:pt x="4465" y="2412"/>
                  </a:moveTo>
                  <a:cubicBezTo>
                    <a:pt x="4566" y="2412"/>
                    <a:pt x="4624" y="2491"/>
                    <a:pt x="4624" y="2590"/>
                  </a:cubicBezTo>
                  <a:lnTo>
                    <a:pt x="4624" y="3794"/>
                  </a:lnTo>
                  <a:cubicBezTo>
                    <a:pt x="4624" y="3920"/>
                    <a:pt x="4529" y="4079"/>
                    <a:pt x="4371" y="4110"/>
                  </a:cubicBezTo>
                  <a:lnTo>
                    <a:pt x="2185" y="4775"/>
                  </a:lnTo>
                  <a:cubicBezTo>
                    <a:pt x="2151" y="4789"/>
                    <a:pt x="2119" y="4796"/>
                    <a:pt x="2091" y="4796"/>
                  </a:cubicBezTo>
                  <a:cubicBezTo>
                    <a:pt x="1990" y="4796"/>
                    <a:pt x="1932" y="4716"/>
                    <a:pt x="1932" y="4617"/>
                  </a:cubicBezTo>
                  <a:lnTo>
                    <a:pt x="1932" y="3414"/>
                  </a:lnTo>
                  <a:cubicBezTo>
                    <a:pt x="1932" y="3287"/>
                    <a:pt x="2027" y="3129"/>
                    <a:pt x="2185" y="3097"/>
                  </a:cubicBezTo>
                  <a:lnTo>
                    <a:pt x="4371" y="2432"/>
                  </a:lnTo>
                  <a:cubicBezTo>
                    <a:pt x="4405" y="2418"/>
                    <a:pt x="4437" y="2412"/>
                    <a:pt x="4465" y="2412"/>
                  </a:cubicBezTo>
                  <a:close/>
                  <a:moveTo>
                    <a:pt x="4070" y="6129"/>
                  </a:moveTo>
                  <a:cubicBezTo>
                    <a:pt x="4138" y="6129"/>
                    <a:pt x="4181" y="6186"/>
                    <a:pt x="4181" y="6264"/>
                  </a:cubicBezTo>
                  <a:cubicBezTo>
                    <a:pt x="4181" y="6327"/>
                    <a:pt x="4117" y="6454"/>
                    <a:pt x="4022" y="6454"/>
                  </a:cubicBezTo>
                  <a:lnTo>
                    <a:pt x="2534" y="6929"/>
                  </a:lnTo>
                  <a:cubicBezTo>
                    <a:pt x="2439" y="6929"/>
                    <a:pt x="2376" y="6897"/>
                    <a:pt x="2376" y="6802"/>
                  </a:cubicBezTo>
                  <a:cubicBezTo>
                    <a:pt x="2376" y="6707"/>
                    <a:pt x="2439" y="6612"/>
                    <a:pt x="2534" y="6581"/>
                  </a:cubicBezTo>
                  <a:lnTo>
                    <a:pt x="4022" y="6137"/>
                  </a:lnTo>
                  <a:cubicBezTo>
                    <a:pt x="4039" y="6132"/>
                    <a:pt x="4055" y="6129"/>
                    <a:pt x="4070" y="6129"/>
                  </a:cubicBezTo>
                  <a:close/>
                  <a:moveTo>
                    <a:pt x="4070" y="6699"/>
                  </a:moveTo>
                  <a:cubicBezTo>
                    <a:pt x="4138" y="6699"/>
                    <a:pt x="4181" y="6756"/>
                    <a:pt x="4181" y="6834"/>
                  </a:cubicBezTo>
                  <a:cubicBezTo>
                    <a:pt x="4181" y="6929"/>
                    <a:pt x="4117" y="7024"/>
                    <a:pt x="4022" y="7056"/>
                  </a:cubicBezTo>
                  <a:lnTo>
                    <a:pt x="2534" y="7499"/>
                  </a:lnTo>
                  <a:cubicBezTo>
                    <a:pt x="2517" y="7505"/>
                    <a:pt x="2501" y="7507"/>
                    <a:pt x="2487" y="7507"/>
                  </a:cubicBezTo>
                  <a:cubicBezTo>
                    <a:pt x="2418" y="7507"/>
                    <a:pt x="2376" y="7450"/>
                    <a:pt x="2376" y="7372"/>
                  </a:cubicBezTo>
                  <a:cubicBezTo>
                    <a:pt x="2376" y="7277"/>
                    <a:pt x="2439" y="7182"/>
                    <a:pt x="2534" y="7151"/>
                  </a:cubicBezTo>
                  <a:lnTo>
                    <a:pt x="4022" y="6707"/>
                  </a:lnTo>
                  <a:cubicBezTo>
                    <a:pt x="4039" y="6702"/>
                    <a:pt x="4055" y="6699"/>
                    <a:pt x="4070" y="6699"/>
                  </a:cubicBezTo>
                  <a:close/>
                  <a:moveTo>
                    <a:pt x="5765" y="1"/>
                  </a:moveTo>
                  <a:cubicBezTo>
                    <a:pt x="5715" y="1"/>
                    <a:pt x="5661" y="8"/>
                    <a:pt x="5606" y="25"/>
                  </a:cubicBezTo>
                  <a:lnTo>
                    <a:pt x="570" y="1577"/>
                  </a:lnTo>
                  <a:cubicBezTo>
                    <a:pt x="254" y="1672"/>
                    <a:pt x="0" y="1989"/>
                    <a:pt x="0" y="2305"/>
                  </a:cubicBezTo>
                  <a:lnTo>
                    <a:pt x="0" y="9431"/>
                  </a:lnTo>
                  <a:cubicBezTo>
                    <a:pt x="0" y="9686"/>
                    <a:pt x="165" y="9838"/>
                    <a:pt x="394" y="9838"/>
                  </a:cubicBezTo>
                  <a:cubicBezTo>
                    <a:pt x="450" y="9838"/>
                    <a:pt x="509" y="9829"/>
                    <a:pt x="570" y="9811"/>
                  </a:cubicBezTo>
                  <a:lnTo>
                    <a:pt x="5606" y="8291"/>
                  </a:lnTo>
                  <a:cubicBezTo>
                    <a:pt x="5891" y="8196"/>
                    <a:pt x="6176" y="7847"/>
                    <a:pt x="6176" y="7531"/>
                  </a:cubicBezTo>
                  <a:lnTo>
                    <a:pt x="6176" y="437"/>
                  </a:lnTo>
                  <a:cubicBezTo>
                    <a:pt x="6176" y="176"/>
                    <a:pt x="6003" y="1"/>
                    <a:pt x="5765" y="1"/>
                  </a:cubicBezTo>
                  <a:close/>
                </a:path>
              </a:pathLst>
            </a:custGeom>
            <a:grpFill/>
            <a:ln>
              <a:solidFill>
                <a:srgbClr val="FF98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258811" y="1989007"/>
            <a:ext cx="2375555" cy="2246769"/>
          </a:xfrm>
          <a:prstGeom prst="rect">
            <a:avLst/>
          </a:prstGeom>
          <a:solidFill>
            <a:srgbClr val="3F5378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Содержательные направления Конкурса </a:t>
            </a:r>
            <a:r>
              <a:rPr lang="ru-RU" b="1" dirty="0">
                <a:solidFill>
                  <a:schemeClr val="bg1"/>
                </a:solidFill>
              </a:rPr>
              <a:t>могут быть дополнены или объединены </a:t>
            </a:r>
            <a:r>
              <a:rPr lang="ru-RU" dirty="0">
                <a:solidFill>
                  <a:schemeClr val="bg1"/>
                </a:solidFill>
              </a:rPr>
              <a:t>решением Экспертной комиссии Конкурса, оформленным протоколом заседания, после рассмотрения всех заявок-представлений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3"/>
          <a:srcRect l="8590" t="39059" r="72363" b="28637"/>
          <a:stretch/>
        </p:blipFill>
        <p:spPr>
          <a:xfrm>
            <a:off x="7259770" y="216819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61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40" y="435269"/>
            <a:ext cx="5425125" cy="766200"/>
          </a:xfrm>
        </p:spPr>
        <p:txBody>
          <a:bodyPr/>
          <a:lstStyle/>
          <a:p>
            <a:pPr lvl="0"/>
            <a:r>
              <a:rPr lang="en-US" dirty="0"/>
              <a:t>C</a:t>
            </a:r>
            <a:r>
              <a:rPr lang="ru-RU" dirty="0"/>
              <a:t>роки проведения Конкурса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6484" y="1726136"/>
            <a:ext cx="3566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600" b="1" dirty="0"/>
              <a:t>прием</a:t>
            </a:r>
            <a:r>
              <a:rPr lang="ru-RU" sz="1600" dirty="0"/>
              <a:t> заявок и материалов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400" y="1707079"/>
            <a:ext cx="1413530" cy="738664"/>
          </a:xfrm>
          <a:prstGeom prst="rect">
            <a:avLst/>
          </a:prstGeom>
          <a:noFill/>
          <a:ln w="38100">
            <a:solidFill>
              <a:srgbClr val="FF98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/>
              <a:t>13 июня – </a:t>
            </a:r>
            <a:endParaRPr lang="ru-RU" dirty="0" smtClean="0"/>
          </a:p>
          <a:p>
            <a:r>
              <a:rPr lang="ru-RU" dirty="0" smtClean="0"/>
              <a:t>18 </a:t>
            </a:r>
            <a:r>
              <a:rPr lang="ru-RU" dirty="0"/>
              <a:t>сентября 2023 г. </a:t>
            </a:r>
            <a:endParaRPr lang="ru-RU" sz="1500" dirty="0"/>
          </a:p>
        </p:txBody>
      </p:sp>
      <p:sp>
        <p:nvSpPr>
          <p:cNvPr id="12" name="TextBox 11"/>
          <p:cNvSpPr txBox="1"/>
          <p:nvPr/>
        </p:nvSpPr>
        <p:spPr>
          <a:xfrm>
            <a:off x="793273" y="2774872"/>
            <a:ext cx="1413530" cy="738664"/>
          </a:xfrm>
          <a:prstGeom prst="rect">
            <a:avLst/>
          </a:prstGeom>
          <a:noFill/>
          <a:ln w="38100">
            <a:solidFill>
              <a:srgbClr val="FF9800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/>
            </a:lvl1pPr>
          </a:lstStyle>
          <a:p>
            <a:r>
              <a:rPr lang="ru-RU" b="0" dirty="0"/>
              <a:t>19 сентября - 29 сентября 2023 г.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3273" y="3926194"/>
            <a:ext cx="1413530" cy="738664"/>
          </a:xfrm>
          <a:prstGeom prst="rect">
            <a:avLst/>
          </a:prstGeom>
          <a:noFill/>
          <a:ln w="38100">
            <a:solidFill>
              <a:srgbClr val="FF9800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b="1"/>
            </a:lvl1pPr>
          </a:lstStyle>
          <a:p>
            <a:r>
              <a:rPr lang="ru-RU" b="0" dirty="0"/>
              <a:t>30 сентября - 09 октября 2023 г.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6484" y="2671175"/>
            <a:ext cx="3877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600" b="1" dirty="0"/>
              <a:t>экспертиза</a:t>
            </a:r>
            <a:r>
              <a:rPr lang="ru-RU" sz="1600" dirty="0"/>
              <a:t> конкурсных материалов</a:t>
            </a:r>
            <a:endParaRPr lang="ru-RU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2627053" y="3616214"/>
            <a:ext cx="5301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подведение итогов </a:t>
            </a:r>
            <a:r>
              <a:rPr lang="ru-RU" sz="1600" dirty="0"/>
              <a:t>и их размещение на сайте ТОИПКРО </a:t>
            </a:r>
            <a:r>
              <a:rPr lang="ru-RU" sz="1600" dirty="0">
                <a:hlinkClick r:id="rId3"/>
              </a:rPr>
              <a:t>https://toipkro.ru</a:t>
            </a:r>
            <a:r>
              <a:rPr lang="ru-RU" sz="1600" dirty="0"/>
              <a:t> и формирование открытого банка электронных образовательных ресурсов на сайте </a:t>
            </a:r>
            <a:r>
              <a:rPr lang="ru-RU" sz="1600" dirty="0">
                <a:hlinkClick r:id="rId4"/>
              </a:rPr>
              <a:t>http://do.tomedu.ru</a:t>
            </a:r>
            <a:r>
              <a:rPr lang="ru-RU" sz="1600" dirty="0"/>
              <a:t>.</a:t>
            </a:r>
            <a:endParaRPr lang="ru-RU" sz="1100" dirty="0"/>
          </a:p>
        </p:txBody>
      </p:sp>
      <p:sp>
        <p:nvSpPr>
          <p:cNvPr id="3" name="Овал 2"/>
          <p:cNvSpPr/>
          <p:nvPr/>
        </p:nvSpPr>
        <p:spPr>
          <a:xfrm>
            <a:off x="319370" y="3644419"/>
            <a:ext cx="542674" cy="483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3</a:t>
            </a:r>
            <a:endParaRPr lang="ru-RU" sz="1600" b="1" dirty="0"/>
          </a:p>
        </p:txBody>
      </p:sp>
      <p:sp>
        <p:nvSpPr>
          <p:cNvPr id="14" name="Овал 13"/>
          <p:cNvSpPr/>
          <p:nvPr/>
        </p:nvSpPr>
        <p:spPr>
          <a:xfrm>
            <a:off x="333592" y="2532999"/>
            <a:ext cx="542674" cy="483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</a:t>
            </a:r>
            <a:endParaRPr lang="ru-RU" sz="1600" b="1" dirty="0"/>
          </a:p>
        </p:txBody>
      </p:sp>
      <p:sp>
        <p:nvSpPr>
          <p:cNvPr id="15" name="Овал 14"/>
          <p:cNvSpPr/>
          <p:nvPr/>
        </p:nvSpPr>
        <p:spPr>
          <a:xfrm>
            <a:off x="310286" y="1421579"/>
            <a:ext cx="542674" cy="4837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1</a:t>
            </a:r>
            <a:endParaRPr lang="ru-RU" sz="1600" b="1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/>
          <a:srcRect l="8590" t="39059" r="72363" b="28637"/>
          <a:stretch/>
        </p:blipFill>
        <p:spPr>
          <a:xfrm>
            <a:off x="7259770" y="216819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85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40" y="435269"/>
            <a:ext cx="5425125" cy="766200"/>
          </a:xfrm>
        </p:spPr>
        <p:txBody>
          <a:bodyPr/>
          <a:lstStyle/>
          <a:p>
            <a:pPr lvl="0"/>
            <a:r>
              <a:rPr lang="ru-RU" dirty="0"/>
              <a:t>Порядок проведения Конкурса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3948" y="1357848"/>
            <a:ext cx="54409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600" dirty="0"/>
              <a:t>Пакет документов, представленный на Конкурс, должен включать в себя</a:t>
            </a:r>
            <a:r>
              <a:rPr lang="ru-RU" sz="1600" dirty="0" smtClean="0"/>
              <a:t>:</a:t>
            </a:r>
          </a:p>
          <a:p>
            <a:pPr lvl="1"/>
            <a:endParaRPr lang="ru-RU" sz="1600" dirty="0"/>
          </a:p>
          <a:p>
            <a:pPr marL="285750" lvl="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конкурсный материал; </a:t>
            </a:r>
            <a:endParaRPr lang="ru-RU" sz="1600" dirty="0" smtClean="0"/>
          </a:p>
          <a:p>
            <a:pPr marL="285750" lvl="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endParaRPr lang="ru-RU" sz="1600" dirty="0"/>
          </a:p>
          <a:p>
            <a:pPr marL="285750" lvl="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заявку на участие в Конкурсе.</a:t>
            </a:r>
          </a:p>
          <a:p>
            <a:pPr lvl="0">
              <a:buClr>
                <a:srgbClr val="FF9800"/>
              </a:buClr>
            </a:pPr>
            <a:endParaRPr lang="ru-RU" sz="1600" dirty="0" smtClean="0"/>
          </a:p>
          <a:p>
            <a:pPr lvl="0">
              <a:buClr>
                <a:srgbClr val="FF9800"/>
              </a:buClr>
            </a:pPr>
            <a:endParaRPr lang="ru-RU" sz="1600" dirty="0" smtClean="0"/>
          </a:p>
          <a:p>
            <a:pPr lvl="1"/>
            <a:r>
              <a:rPr lang="ru-RU" sz="1600" dirty="0"/>
              <a:t>Прием документов осуществляется в электронном формате в системе дистанционного образования ТОИПКРО по ссылке: </a:t>
            </a:r>
            <a:r>
              <a:rPr lang="ru-RU" sz="1600" u="sng" dirty="0">
                <a:hlinkClick r:id="rId3"/>
              </a:rPr>
              <a:t>http://sdo.toipkro.ru</a:t>
            </a:r>
            <a:r>
              <a:rPr lang="ru-RU" sz="1600" dirty="0"/>
              <a:t> Подробная инструкция по заполнению заявки на участие в конкурсе и загрузке конкурсных материалов представлена в приложении 4.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8590" t="39059" r="72363" b="28637"/>
          <a:stretch/>
        </p:blipFill>
        <p:spPr>
          <a:xfrm>
            <a:off x="7259770" y="216819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l="1754" t="12749" r="35089" b="4242"/>
          <a:stretch/>
        </p:blipFill>
        <p:spPr>
          <a:xfrm>
            <a:off x="5674936" y="2092750"/>
            <a:ext cx="3213178" cy="2375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елка влево 8"/>
          <p:cNvSpPr/>
          <p:nvPr/>
        </p:nvSpPr>
        <p:spPr>
          <a:xfrm rot="1917456">
            <a:off x="8107053" y="4000773"/>
            <a:ext cx="697584" cy="310595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74935" y="1514227"/>
            <a:ext cx="3213179" cy="493682"/>
          </a:xfrm>
          <a:prstGeom prst="rect">
            <a:avLst/>
          </a:prstGeom>
          <a:noFill/>
          <a:ln>
            <a:solidFill>
              <a:srgbClr val="FF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/>
              <a:t>: </a:t>
            </a:r>
            <a:r>
              <a:rPr lang="ru-RU" sz="1800" u="sng" dirty="0">
                <a:hlinkClick r:id="rId3"/>
              </a:rPr>
              <a:t>http://sdo.toipkro.ru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3108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40" y="435269"/>
            <a:ext cx="5425125" cy="766200"/>
          </a:xfrm>
        </p:spPr>
        <p:txBody>
          <a:bodyPr/>
          <a:lstStyle/>
          <a:p>
            <a:pPr lvl="0"/>
            <a:r>
              <a:rPr lang="ru-RU" dirty="0"/>
              <a:t>Порядок проведения Конкурса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7643" y="1930244"/>
            <a:ext cx="4290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800" dirty="0"/>
              <a:t>Для участия в Конкурсе необходимо заполнить заявку в системе дистанционного образования ТОИПКРО по ссылке: </a:t>
            </a:r>
            <a:r>
              <a:rPr lang="ru-RU" sz="1800" b="1" dirty="0">
                <a:hlinkClick r:id="rId3"/>
              </a:rPr>
              <a:t>http://</a:t>
            </a:r>
            <a:r>
              <a:rPr lang="ru-RU" sz="1800" b="1" dirty="0" smtClean="0">
                <a:hlinkClick r:id="rId3"/>
              </a:rPr>
              <a:t>sdo.toipkro.ru</a:t>
            </a:r>
            <a:r>
              <a:rPr lang="ru-RU" sz="1800" b="1" dirty="0" smtClean="0"/>
              <a:t>  </a:t>
            </a:r>
          </a:p>
          <a:p>
            <a:pPr lvl="1"/>
            <a:endParaRPr lang="ru-RU" sz="1800" b="1" dirty="0"/>
          </a:p>
          <a:p>
            <a:pPr lvl="1"/>
            <a:r>
              <a:rPr lang="ru-RU" sz="1800" b="1" dirty="0" smtClean="0"/>
              <a:t>и </a:t>
            </a:r>
            <a:r>
              <a:rPr lang="ru-RU" sz="1800" b="1" dirty="0"/>
              <a:t>загрузить материалы </a:t>
            </a:r>
            <a:endParaRPr lang="ru-RU" sz="1800" b="1" dirty="0" smtClean="0"/>
          </a:p>
          <a:p>
            <a:pPr lvl="1"/>
            <a:r>
              <a:rPr lang="ru-RU" sz="1800" b="1" dirty="0" smtClean="0"/>
              <a:t>до </a:t>
            </a:r>
            <a:r>
              <a:rPr lang="ru-RU" sz="1800" b="1" dirty="0"/>
              <a:t>18 сентября 2023 года.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l="8590" t="39059" r="72363" b="28637"/>
          <a:stretch/>
        </p:blipFill>
        <p:spPr>
          <a:xfrm>
            <a:off x="7259770" y="216819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2754" t="11300" r="47076" b="10121"/>
          <a:stretch/>
        </p:blipFill>
        <p:spPr>
          <a:xfrm>
            <a:off x="5849965" y="1505417"/>
            <a:ext cx="2605878" cy="2867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58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840" y="435269"/>
            <a:ext cx="5425125" cy="766200"/>
          </a:xfrm>
        </p:spPr>
        <p:txBody>
          <a:bodyPr/>
          <a:lstStyle/>
          <a:p>
            <a:pPr lvl="0"/>
            <a:r>
              <a:rPr lang="ru-RU" dirty="0"/>
              <a:t>Порядок проведения Конкурса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6814" y="1489823"/>
            <a:ext cx="54409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1600" dirty="0" smtClean="0"/>
              <a:t>Конкурсные </a:t>
            </a:r>
            <a:r>
              <a:rPr lang="ru-RU" sz="1600" dirty="0"/>
              <a:t>материалы должны быть представлены в виде описания педагогического опыта использования ЦОР в образовательной деятельности и включать:</a:t>
            </a:r>
          </a:p>
          <a:p>
            <a:pPr lvl="1"/>
            <a:endParaRPr lang="ru-RU" sz="1600" dirty="0"/>
          </a:p>
          <a:p>
            <a:pPr lvl="1"/>
            <a:endParaRPr lang="ru-RU" sz="1600" dirty="0"/>
          </a:p>
          <a:p>
            <a:pPr marL="28575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600" dirty="0" smtClean="0"/>
              <a:t>название </a:t>
            </a:r>
            <a:r>
              <a:rPr lang="ru-RU" sz="1600" dirty="0"/>
              <a:t>ЦОР;</a:t>
            </a:r>
          </a:p>
          <a:p>
            <a:pPr marL="28575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600" dirty="0" smtClean="0"/>
              <a:t>фамилию</a:t>
            </a:r>
            <a:r>
              <a:rPr lang="ru-RU" sz="1600" dirty="0"/>
              <a:t>, имя, отчество автора, его должность и место работы;</a:t>
            </a:r>
          </a:p>
          <a:p>
            <a:pPr marL="28575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600" dirty="0" smtClean="0"/>
              <a:t>ссылку </a:t>
            </a:r>
            <a:r>
              <a:rPr lang="ru-RU" sz="1600" dirty="0"/>
              <a:t>на размещенные ЦОР в сети Интернет;</a:t>
            </a:r>
          </a:p>
          <a:p>
            <a:pPr marL="28575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600" dirty="0" smtClean="0"/>
              <a:t>краткое </a:t>
            </a:r>
            <a:r>
              <a:rPr lang="ru-RU" sz="1600" dirty="0"/>
              <a:t>описание ЦОР;</a:t>
            </a:r>
          </a:p>
          <a:p>
            <a:pPr marL="285750" indent="-285750">
              <a:buClr>
                <a:srgbClr val="FF9800"/>
              </a:buClr>
              <a:buFont typeface="Wingdings" panose="05000000000000000000" pitchFamily="2" charset="2"/>
              <a:buChar char="q"/>
            </a:pPr>
            <a:r>
              <a:rPr lang="ru-RU" sz="1600" dirty="0" smtClean="0"/>
              <a:t>описание </a:t>
            </a:r>
            <a:r>
              <a:rPr lang="ru-RU" sz="1600" dirty="0"/>
              <a:t>педагогического опыта использования ЦОР в образовательной деятельности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8590" t="39059" r="72363" b="28637"/>
          <a:stretch/>
        </p:blipFill>
        <p:spPr>
          <a:xfrm>
            <a:off x="7259770" y="216819"/>
            <a:ext cx="1196073" cy="1141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935" t="18803" r="52689" b="9434"/>
          <a:stretch/>
        </p:blipFill>
        <p:spPr>
          <a:xfrm>
            <a:off x="5825765" y="1698278"/>
            <a:ext cx="2956434" cy="2630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353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3700</TotalTime>
  <Words>913</Words>
  <Application>Microsoft Office PowerPoint</Application>
  <PresentationFormat>Экран (16:9)</PresentationFormat>
  <Paragraphs>128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Roboto Condensed</vt:lpstr>
      <vt:lpstr>Roboto Condensed Light</vt:lpstr>
      <vt:lpstr>Arial</vt:lpstr>
      <vt:lpstr>PT Astra Serif</vt:lpstr>
      <vt:lpstr>Times New Roman</vt:lpstr>
      <vt:lpstr>Wingdings</vt:lpstr>
      <vt:lpstr>Arvo</vt:lpstr>
      <vt:lpstr>Salerio template</vt:lpstr>
      <vt:lpstr>Региональный конкурс  «Цифровые  образовательные ресурсы» </vt:lpstr>
      <vt:lpstr>Учредители и организаторы Конкурса</vt:lpstr>
      <vt:lpstr>Цель и задачи Конкурса</vt:lpstr>
      <vt:lpstr>Участники Конкурса </vt:lpstr>
      <vt:lpstr>Содержательные направления Конкурса</vt:lpstr>
      <vt:lpstr>Cроки проведения Конкурса</vt:lpstr>
      <vt:lpstr>Порядок проведения Конкурса</vt:lpstr>
      <vt:lpstr>Порядок проведения Конкурса</vt:lpstr>
      <vt:lpstr>Порядок проведения Конкурса</vt:lpstr>
      <vt:lpstr>Описание педагогического опыта использования ЦОР</vt:lpstr>
      <vt:lpstr>Критерии оценки конкурсных материалов</vt:lpstr>
      <vt:lpstr>Подведение итогов и награждение Конкурса</vt:lpstr>
      <vt:lpstr>Инструкция по заполнению заявки на участие в конкурсе и загрузке конкурсных материалов в системе дистанционного образования ТОИПКРО (далее – СДО)</vt:lpstr>
      <vt:lpstr>Инструкция по заполнению заявки </vt:lpstr>
      <vt:lpstr>Инструкция по заполнению заявки </vt:lpstr>
      <vt:lpstr>Инструкция по заполнению заявки </vt:lpstr>
      <vt:lpstr>Инструкция по заполнению заявки </vt:lpstr>
      <vt:lpstr>Инструкция по заполнению заявки </vt:lpstr>
      <vt:lpstr>Инструкция по заполнению заявки </vt:lpstr>
      <vt:lpstr>Инструкция по заполнению заявки </vt:lpstr>
      <vt:lpstr>Координаторы Конкурса: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Надежда Алексеевна Кубарева</dc:creator>
  <cp:lastModifiedBy>Пользователь</cp:lastModifiedBy>
  <cp:revision>359</cp:revision>
  <dcterms:modified xsi:type="dcterms:W3CDTF">2023-06-04T20:02:01Z</dcterms:modified>
</cp:coreProperties>
</file>