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8D2"/>
    <a:srgbClr val="F636C4"/>
    <a:srgbClr val="F414B9"/>
    <a:srgbClr val="386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216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0AC9C6-7D74-4B8E-9B62-2549F7C4E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820BEB-8C25-4F0C-9509-DB14FCADC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C7F745-1757-41B0-9CC4-A88E5ED4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E4AC-FD58-4780-A778-B17D45DBADB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95B095-1116-4FCD-90D1-05BFF0D1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B4BD47-37F6-4C01-863A-FA7D0BED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CA7-1E4C-4C16-9594-046861586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8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45BC0D-0691-4530-BF5D-68C26938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FCA9702-1007-4743-AE0E-990AE8B86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4C970A-5942-49E8-B5D2-2F7377D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E4AC-FD58-4780-A778-B17D45DBADB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27140A-4234-4463-989B-9A0985BE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AE7AD9-5DF0-407F-88A7-F72C1742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CA7-1E4C-4C16-9594-046861586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2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E46D4A0-CD8D-4991-B955-DBA5532BE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75F045-6477-4778-A6F3-96B2B02BF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B87D60-F3DE-4BDD-8298-5AB4AAB6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E4AC-FD58-4780-A778-B17D45DBADB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946783-C5D0-4E39-B796-849C4E1B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C8507A-14B8-45B4-9DE4-B648C755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CA7-1E4C-4C16-9594-046861586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3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A53A19-F847-4E05-AD3B-F6346A51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CF12BA-77CE-43A6-8DEE-0AC11C94E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318166-AD32-4776-8E6C-3D0F39AB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E4AC-FD58-4780-A778-B17D45DBADB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BDD88C-6D72-4240-A4F5-CD9AF70C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AF6E87-15C7-4E3F-88C0-E4CC0D02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CA7-1E4C-4C16-9594-046861586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82264C-5E05-4F70-9075-2B0A9F3A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D7F383-A007-4A3E-9D1A-221B81EF5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1784C9-B802-4002-AD2E-D1C1037C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E4AC-FD58-4780-A778-B17D45DBADB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641060-75A6-45BD-9A8B-CB455E12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92DA65-79AA-423C-953E-83580541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CA7-1E4C-4C16-9594-046861586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0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2DEAFF-397C-4CBF-92A3-0D990971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FFCFDC-EBDB-49AD-923F-4DC4AA3CF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E32328F-FB54-4410-BF0C-DE30724B3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034B7F-8DF9-42B0-96BA-17EAF6BE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E4AC-FD58-4780-A778-B17D45DBADB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0917A0-BC98-49BD-8EE6-A5A7B0EA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F43AC5-5D7E-46A7-B8D5-01F63A80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CA7-1E4C-4C16-9594-046861586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2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206971-0523-444F-98A4-14C786FC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5418FE-AEE6-4FDC-8E53-7C8E474AF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362B6A-EBE6-4E6C-8F16-11D096FC7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20E9F50-236C-49F0-BFEB-CC8AA3ABF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65875AE-3D98-4E3C-8FEB-19D59B21D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8EC81F8-011F-4E4E-84B7-8BBB939E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E4AC-FD58-4780-A778-B17D45DBADB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4AD6CDA-9A51-468E-A7C3-DC447ADA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65D1B84-33DB-4FC5-AF1B-53EE5A7A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CA7-1E4C-4C16-9594-046861586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3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19C16-F111-4F17-8B33-357ED525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487C809-1B97-4973-ACAF-E2642A8A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E4AC-FD58-4780-A778-B17D45DBADB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33E4C63-A568-424E-BA3D-1E48C604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B2E12AF-35AD-47B3-94F3-DEE55DCA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CA7-1E4C-4C16-9594-046861586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CE2EF73-7F8F-4DA0-BA6E-D87E8461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E4AC-FD58-4780-A778-B17D45DBADB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6B643E-FE04-468A-B1E6-9A1B7CA11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A6DDE9D-674D-49CB-A6BA-49B8736B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CA7-1E4C-4C16-9594-046861586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0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7F069-9D16-4698-94BE-5F04E8A5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BD3EE9-D254-4C76-9823-6CD102D7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5556-6EBB-480F-A5A2-2DDB43B5A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F0D4B4-4738-4EE3-A0AC-35D3AEB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E4AC-FD58-4780-A778-B17D45DBADB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306F55-1921-4CC3-AA33-82C1075D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40ECAF4-6B2F-4B85-A4BD-2256F6DB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CA7-1E4C-4C16-9594-046861586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4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BD41FF-A023-4942-B4C5-A3F94F72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8A73F9B-97EA-4D6A-969B-DF0881315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F433FF-EC53-40BA-87E4-C64E344D8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43CC25-34C3-49C7-9752-EF7A81AA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E4AC-FD58-4780-A778-B17D45DBADB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D2F9E8-8596-4B22-8981-00D0E861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36550C-E3E4-48C7-B3F5-690139D3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CA7-1E4C-4C16-9594-046861586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4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B2DA70-2AD0-4EC0-9F01-B777EC24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E5D717-1A04-450C-BEDC-D99409093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76DEB8-169D-463C-95DE-7C9967FF4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E4AC-FD58-4780-A778-B17D45DBADBE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708123-62AD-445A-ADB5-82812D047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87978A-FA59-4CB1-827C-B6F181D43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4CA7-1E4C-4C16-9594-046861586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7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D8DDF87-20E6-481E-BE9B-969F20962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9" y="212216"/>
            <a:ext cx="9248786" cy="70605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59F564B-DBDA-49A4-B0BE-A35EBA2EF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21" y="212216"/>
            <a:ext cx="1844930" cy="6355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D1176B7-77D2-4A99-AC74-CD82D51C25EE}"/>
              </a:ext>
            </a:extLst>
          </p:cNvPr>
          <p:cNvSpPr txBox="1"/>
          <p:nvPr/>
        </p:nvSpPr>
        <p:spPr>
          <a:xfrm>
            <a:off x="634329" y="2454944"/>
            <a:ext cx="4968315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500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УСТАНОВОЧНАЯ СЕССИЯ</a:t>
            </a:r>
            <a:endParaRPr lang="ru-RU" sz="5500" dirty="0">
              <a:solidFill>
                <a:srgbClr val="2162AE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6CC548-C711-424E-B5D4-5E22D32D0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2" y="4933739"/>
            <a:ext cx="5791638" cy="7795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4DBE959-E16D-41E9-BAC7-693BFBD45F40}"/>
              </a:ext>
            </a:extLst>
          </p:cNvPr>
          <p:cNvSpPr txBox="1"/>
          <p:nvPr/>
        </p:nvSpPr>
        <p:spPr>
          <a:xfrm>
            <a:off x="883364" y="5010211"/>
            <a:ext cx="563488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Калинюк Юрий Владимирович</a:t>
            </a:r>
          </a:p>
          <a:p>
            <a:r>
              <a:rPr lang="ru-RU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н</a:t>
            </a:r>
            <a:r>
              <a:rPr lang="ru-RU" sz="2000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ачальник Департамента образования Томской области</a:t>
            </a:r>
            <a:endParaRPr lang="ru-RU" sz="20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2D6E383-8F69-4F29-A4EF-A4789CCB71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75" y="2199759"/>
            <a:ext cx="4684786" cy="421234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BFEE32C-6618-40AA-9B91-379E055ECA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06" y="1024036"/>
            <a:ext cx="7761739" cy="10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8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DE31984-22B2-4091-A1EB-6EA33FDD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4025"/>
            <a:ext cx="10515600" cy="761747"/>
          </a:xfr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500" dirty="0">
                <a:solidFill>
                  <a:srgbClr val="2162AE"/>
                </a:solidFill>
                <a:latin typeface="Proxima Nova Rg" panose="02000506030000020004" pitchFamily="2" charset="0"/>
                <a:ea typeface="+mn-ea"/>
                <a:cs typeface="+mn-cs"/>
              </a:rPr>
              <a:t>Цель конференции</a:t>
            </a:r>
            <a:endParaRPr lang="ru-RU" sz="5500" dirty="0">
              <a:solidFill>
                <a:srgbClr val="2162AE"/>
              </a:solidFill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BE315853-9A87-45BF-B6B0-A1CAADEB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38" y="2282397"/>
            <a:ext cx="10515600" cy="1772793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3200" dirty="0">
                <a:solidFill>
                  <a:srgbClr val="2162AE"/>
                </a:solidFill>
                <a:latin typeface="Proxima Nova Rg" panose="02000506030000020004" pitchFamily="2" charset="0"/>
              </a:rPr>
              <a:t>выявление и трансляция лучших компетентностных и нормативных подходов к развитию наставничества в </a:t>
            </a:r>
            <a:r>
              <a:rPr lang="ru-RU" sz="3200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системе профессионального </a:t>
            </a:r>
            <a:r>
              <a:rPr lang="ru-RU" sz="3200" dirty="0">
                <a:solidFill>
                  <a:srgbClr val="2162AE"/>
                </a:solidFill>
                <a:latin typeface="Proxima Nova Rg" panose="02000506030000020004" pitchFamily="2" charset="0"/>
              </a:rPr>
              <a:t>образования, реализуемых в субъектах Российской Федерации</a:t>
            </a:r>
            <a:endParaRPr lang="ru-RU" sz="3200" dirty="0">
              <a:solidFill>
                <a:srgbClr val="2162AE"/>
              </a:solidFill>
              <a:latin typeface="Proxima Nova Rg" panose="0200050603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D8DDF87-20E6-481E-BE9B-969F209626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2" r="66844"/>
          <a:stretch/>
        </p:blipFill>
        <p:spPr>
          <a:xfrm>
            <a:off x="11109277" y="46626"/>
            <a:ext cx="764274" cy="7060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FEE32C-6618-40AA-9B91-379E055EC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18" y="300705"/>
            <a:ext cx="7761739" cy="1040383"/>
          </a:xfrm>
          <a:prstGeom prst="rect">
            <a:avLst/>
          </a:prstGeom>
        </p:spPr>
      </p:pic>
      <p:sp>
        <p:nvSpPr>
          <p:cNvPr id="6" name="Заголовок 7">
            <a:extLst>
              <a:ext uri="{FF2B5EF4-FFF2-40B4-BE49-F238E27FC236}">
                <a16:creationId xmlns:a16="http://schemas.microsoft.com/office/drawing/2014/main" xmlns="" id="{9DE31984-22B2-4091-A1EB-6EA33FDD99B9}"/>
              </a:ext>
            </a:extLst>
          </p:cNvPr>
          <p:cNvSpPr txBox="1">
            <a:spLocks/>
          </p:cNvSpPr>
          <p:nvPr/>
        </p:nvSpPr>
        <p:spPr>
          <a:xfrm>
            <a:off x="810905" y="4099928"/>
            <a:ext cx="10515600" cy="76174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dirty="0" smtClean="0">
                <a:solidFill>
                  <a:srgbClr val="2162AE"/>
                </a:solidFill>
                <a:latin typeface="Proxima Nova Rg" panose="02000506030000020004" pitchFamily="2" charset="0"/>
                <a:ea typeface="+mn-ea"/>
                <a:cs typeface="+mn-cs"/>
              </a:rPr>
              <a:t>Результаты работы секций</a:t>
            </a:r>
            <a:endParaRPr lang="ru-RU" sz="5500" dirty="0">
              <a:solidFill>
                <a:srgbClr val="2162AE"/>
              </a:solidFill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xmlns="" id="{BE315853-9A87-45BF-B6B0-A1CAADEBF870}"/>
              </a:ext>
            </a:extLst>
          </p:cNvPr>
          <p:cNvSpPr txBox="1">
            <a:spLocks/>
          </p:cNvSpPr>
          <p:nvPr/>
        </p:nvSpPr>
        <p:spPr>
          <a:xfrm>
            <a:off x="810905" y="4936229"/>
            <a:ext cx="8155674" cy="132959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Выбор трёх лучших практик наставничества;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sz="3200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Формирование предложений (1-2) в резолюцию Конференции</a:t>
            </a:r>
            <a:endParaRPr lang="ru-RU" sz="3200" dirty="0">
              <a:solidFill>
                <a:srgbClr val="2162AE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19" y="3724651"/>
            <a:ext cx="3142232" cy="282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18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D242C5A-8D6E-4517-B9E2-7AA6D0D6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3" y="99703"/>
            <a:ext cx="10515600" cy="761747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5500" dirty="0" smtClean="0">
                <a:solidFill>
                  <a:srgbClr val="2162AE"/>
                </a:solidFill>
                <a:latin typeface="Proxima Nova Rg" panose="02000506030000020004" pitchFamily="2" charset="0"/>
                <a:ea typeface="+mn-ea"/>
                <a:cs typeface="+mn-cs"/>
              </a:rPr>
              <a:t>ПРОГРАММА </a:t>
            </a:r>
            <a:r>
              <a:rPr lang="ru-RU" sz="5500" dirty="0">
                <a:solidFill>
                  <a:srgbClr val="2162AE"/>
                </a:solidFill>
                <a:latin typeface="Proxima Nova Rg" panose="02000506030000020004" pitchFamily="2" charset="0"/>
                <a:ea typeface="+mn-ea"/>
                <a:cs typeface="+mn-cs"/>
              </a:rPr>
              <a:t>КОНФЕРЕНЦИИ</a:t>
            </a:r>
            <a:endParaRPr lang="ru-RU" sz="5500" dirty="0">
              <a:solidFill>
                <a:srgbClr val="2162AE"/>
              </a:solidFill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455" y="1120141"/>
            <a:ext cx="5181600" cy="387798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ru-RU" dirty="0">
                <a:solidFill>
                  <a:srgbClr val="2162AE"/>
                </a:solidFill>
                <a:latin typeface="Proxima Nova Rg" panose="02000506030000020004" pitchFamily="2" charset="0"/>
              </a:rPr>
              <a:t>УСТАНОВОЧНАЯ СЕССИЯ</a:t>
            </a:r>
            <a:endParaRPr lang="ru-RU" dirty="0">
              <a:solidFill>
                <a:srgbClr val="2162AE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 txBox="1">
            <a:spLocks/>
          </p:cNvSpPr>
          <p:nvPr/>
        </p:nvSpPr>
        <p:spPr>
          <a:xfrm>
            <a:off x="393023" y="2788348"/>
            <a:ext cx="5205322" cy="116339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/>
            <a:r>
              <a:rPr lang="ru-RU" sz="2800" dirty="0"/>
              <a:t>СЕКЦИЯ 1. РЕСУРСЫ ПОЗИЦИОНИРОВАНИЯ СИСТЕМЫ НАСТАВНИЧЕСТВА </a:t>
            </a:r>
            <a:endParaRPr lang="ru-RU" sz="2800" dirty="0"/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 txBox="1">
            <a:spLocks/>
          </p:cNvSpPr>
          <p:nvPr/>
        </p:nvSpPr>
        <p:spPr>
          <a:xfrm>
            <a:off x="6757334" y="2788348"/>
            <a:ext cx="5041746" cy="77559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/>
            <a:r>
              <a:rPr lang="ru-RU" sz="2800" dirty="0"/>
              <a:t>СЕКЦИЯ 2. НАСТАВНИК: БЫТЬ ИЛИ НЕ БЫТЬ?»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E3028135-81C3-4491-9726-31F1E725DD51}"/>
              </a:ext>
            </a:extLst>
          </p:cNvPr>
          <p:cNvSpPr txBox="1">
            <a:spLocks/>
          </p:cNvSpPr>
          <p:nvPr/>
        </p:nvSpPr>
        <p:spPr bwMode="auto">
          <a:xfrm>
            <a:off x="1514901" y="3962777"/>
            <a:ext cx="3916908" cy="141269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/>
            <a:r>
              <a:rPr lang="ru-RU" sz="1800" dirty="0">
                <a:solidFill>
                  <a:schemeClr val="tx1"/>
                </a:solidFill>
              </a:rPr>
              <a:t>Модератор: </a:t>
            </a:r>
            <a:r>
              <a:rPr lang="ru-RU" sz="2400" b="1" dirty="0">
                <a:solidFill>
                  <a:schemeClr val="tx1"/>
                </a:solidFill>
              </a:rPr>
              <a:t>Колесникова Елена </a:t>
            </a:r>
            <a:r>
              <a:rPr lang="ru-RU" sz="2400" b="1" dirty="0" smtClean="0">
                <a:solidFill>
                  <a:schemeClr val="tx1"/>
                </a:solidFill>
              </a:rPr>
              <a:t>Владимировна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декан </a:t>
            </a:r>
            <a:r>
              <a:rPr lang="ru-RU" sz="1800" dirty="0">
                <a:solidFill>
                  <a:schemeClr val="tx1"/>
                </a:solidFill>
              </a:rPr>
              <a:t>Технолого-экономического факультета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/>
            <a:r>
              <a:rPr lang="ru-RU" sz="1800" dirty="0" smtClean="0">
                <a:solidFill>
                  <a:schemeClr val="tx1"/>
                </a:solidFill>
              </a:rPr>
              <a:t>ФГБОУ </a:t>
            </a:r>
            <a:r>
              <a:rPr lang="ru-RU" sz="1800" dirty="0">
                <a:solidFill>
                  <a:schemeClr val="tx1"/>
                </a:solidFill>
              </a:rPr>
              <a:t>ВО «Томский государственный педагогический университет», </a:t>
            </a:r>
            <a:r>
              <a:rPr lang="ru-RU" sz="1800" dirty="0" err="1">
                <a:solidFill>
                  <a:schemeClr val="tx1"/>
                </a:solidFill>
              </a:rPr>
              <a:t>кбн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доцент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D15E98F2-5DE4-4C99-83E5-CD74308E920E}"/>
              </a:ext>
            </a:extLst>
          </p:cNvPr>
          <p:cNvSpPr txBox="1">
            <a:spLocks/>
          </p:cNvSpPr>
          <p:nvPr/>
        </p:nvSpPr>
        <p:spPr bwMode="auto">
          <a:xfrm>
            <a:off x="7601168" y="3916977"/>
            <a:ext cx="4179154" cy="166199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/>
            <a:r>
              <a:rPr lang="ru-RU" sz="1800" dirty="0">
                <a:solidFill>
                  <a:schemeClr val="tx1"/>
                </a:solidFill>
              </a:rPr>
              <a:t>Модератор: </a:t>
            </a:r>
            <a:r>
              <a:rPr lang="ru-RU" sz="2400" b="1" dirty="0">
                <a:solidFill>
                  <a:schemeClr val="tx1"/>
                </a:solidFill>
              </a:rPr>
              <a:t>Смышляева Лариса </a:t>
            </a:r>
            <a:r>
              <a:rPr lang="ru-RU" sz="2400" b="1" dirty="0">
                <a:solidFill>
                  <a:schemeClr val="tx1"/>
                </a:solidFill>
              </a:rPr>
              <a:t>Германовна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>
                <a:solidFill>
                  <a:schemeClr val="tx1"/>
                </a:solidFill>
              </a:rPr>
              <a:t>профессор Института образования ФГАОУ ВО «Национальный исследовательский Томский государственный университет», руководитель регионального научного центра РАО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5534" y="832514"/>
            <a:ext cx="10385947" cy="0"/>
          </a:xfrm>
          <a:prstGeom prst="line">
            <a:avLst/>
          </a:prstGeom>
          <a:ln w="38100">
            <a:solidFill>
              <a:srgbClr val="F86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95535" y="1209751"/>
            <a:ext cx="191068" cy="177420"/>
          </a:xfrm>
          <a:prstGeom prst="ellipse">
            <a:avLst/>
          </a:prstGeom>
          <a:solidFill>
            <a:srgbClr val="F8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5535" y="2859030"/>
            <a:ext cx="191068" cy="177420"/>
          </a:xfrm>
          <a:prstGeom prst="ellipse">
            <a:avLst/>
          </a:prstGeom>
          <a:solidFill>
            <a:srgbClr val="F8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404479" y="2871973"/>
            <a:ext cx="191068" cy="177420"/>
          </a:xfrm>
          <a:prstGeom prst="ellipse">
            <a:avLst/>
          </a:prstGeom>
          <a:solidFill>
            <a:srgbClr val="F8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D8DDF87-20E6-481E-BE9B-969F209626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2" r="66844"/>
          <a:stretch/>
        </p:blipFill>
        <p:spPr>
          <a:xfrm>
            <a:off x="11240938" y="104695"/>
            <a:ext cx="764274" cy="706051"/>
          </a:xfrm>
          <a:prstGeom prst="rect">
            <a:avLst/>
          </a:prstGeom>
        </p:spPr>
      </p:pic>
      <p:sp>
        <p:nvSpPr>
          <p:cNvPr id="27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 txBox="1">
            <a:spLocks/>
          </p:cNvSpPr>
          <p:nvPr/>
        </p:nvSpPr>
        <p:spPr>
          <a:xfrm>
            <a:off x="859808" y="5805298"/>
            <a:ext cx="2576222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2052 </a:t>
            </a:r>
            <a:r>
              <a:rPr lang="ru-RU" sz="2800" dirty="0" err="1" smtClean="0">
                <a:solidFill>
                  <a:schemeClr val="tx1"/>
                </a:solidFill>
              </a:rPr>
              <a:t>каб</a:t>
            </a:r>
            <a:r>
              <a:rPr lang="ru-RU" sz="2800" dirty="0" smtClean="0">
                <a:solidFill>
                  <a:schemeClr val="tx1"/>
                </a:solidFill>
              </a:rPr>
              <a:t>. (2 этаж)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1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 txBox="1">
            <a:spLocks/>
          </p:cNvSpPr>
          <p:nvPr/>
        </p:nvSpPr>
        <p:spPr>
          <a:xfrm>
            <a:off x="7146982" y="5819083"/>
            <a:ext cx="2576222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2029 </a:t>
            </a:r>
            <a:r>
              <a:rPr lang="ru-RU" sz="2800" dirty="0" err="1" smtClean="0">
                <a:solidFill>
                  <a:schemeClr val="tx1"/>
                </a:solidFill>
              </a:rPr>
              <a:t>каб</a:t>
            </a:r>
            <a:r>
              <a:rPr lang="ru-RU" sz="2800" dirty="0" smtClean="0">
                <a:solidFill>
                  <a:schemeClr val="tx1"/>
                </a:solidFill>
              </a:rPr>
              <a:t>. (2 этаж) 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8724899" y="931063"/>
            <a:ext cx="1941265" cy="389755"/>
            <a:chOff x="8724899" y="931063"/>
            <a:chExt cx="1941265" cy="38975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0C6CC548-C711-424E-B5D4-5E22D32D0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899" y="931063"/>
              <a:ext cx="1941265" cy="38975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982075" y="963227"/>
              <a:ext cx="125730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2800">
                  <a:solidFill>
                    <a:srgbClr val="2162AE"/>
                  </a:solidFill>
                  <a:latin typeface="Proxima Nova Rg" panose="02000506030000020004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22 августа</a:t>
              </a:r>
            </a:p>
          </p:txBody>
        </p:sp>
      </p:grpSp>
      <p:pic>
        <p:nvPicPr>
          <p:cNvPr id="1028" name="Picture 4" descr="D:\Рабочий стол\Всероссийская конференция по наставничеству\Спикеры\Колесникова Е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0"/>
          <a:stretch/>
        </p:blipFill>
        <p:spPr bwMode="auto">
          <a:xfrm>
            <a:off x="301472" y="3962777"/>
            <a:ext cx="1116672" cy="12211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Всероссийская конференция по наставничеству\Спикеры\Смышляева ЛГ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16" y="3951743"/>
            <a:ext cx="974210" cy="10589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3" y="1675747"/>
            <a:ext cx="9810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Текст 2">
            <a:extLst>
              <a:ext uri="{FF2B5EF4-FFF2-40B4-BE49-F238E27FC236}">
                <a16:creationId xmlns="" xmlns:a16="http://schemas.microsoft.com/office/drawing/2014/main" id="{AF3380D2-B44C-47FF-9B62-B4D8CA73CAE7}"/>
              </a:ext>
            </a:extLst>
          </p:cNvPr>
          <p:cNvSpPr txBox="1">
            <a:spLocks/>
          </p:cNvSpPr>
          <p:nvPr/>
        </p:nvSpPr>
        <p:spPr bwMode="auto">
          <a:xfrm>
            <a:off x="1555313" y="1736376"/>
            <a:ext cx="4750484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/>
              <a:t>Модератор: </a:t>
            </a:r>
            <a:r>
              <a:rPr lang="ru-RU" sz="2400" b="1" dirty="0" smtClean="0"/>
              <a:t>Калинюк Юрий Владимирович</a:t>
            </a:r>
            <a:r>
              <a:rPr lang="ru-RU" sz="1800" b="1" dirty="0" smtClean="0"/>
              <a:t>, </a:t>
            </a:r>
            <a:r>
              <a:rPr lang="ru-RU" sz="1800" dirty="0" smtClean="0"/>
              <a:t>начальник</a:t>
            </a:r>
            <a:r>
              <a:rPr lang="ru-RU" sz="1800" b="1" dirty="0" smtClean="0"/>
              <a:t> </a:t>
            </a:r>
            <a:r>
              <a:rPr lang="ru-RU" sz="1800" dirty="0" smtClean="0"/>
              <a:t> </a:t>
            </a:r>
            <a:r>
              <a:rPr lang="ru-RU" sz="1800" dirty="0"/>
              <a:t>Департамента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1829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D242C5A-8D6E-4517-B9E2-7AA6D0D6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3" y="99703"/>
            <a:ext cx="10515600" cy="761747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5500" dirty="0" smtClean="0">
                <a:solidFill>
                  <a:srgbClr val="2162AE"/>
                </a:solidFill>
                <a:latin typeface="Proxima Nova Rg" panose="02000506030000020004" pitchFamily="2" charset="0"/>
                <a:ea typeface="+mn-ea"/>
                <a:cs typeface="+mn-cs"/>
              </a:rPr>
              <a:t>ПРОГРАММА </a:t>
            </a:r>
            <a:r>
              <a:rPr lang="ru-RU" sz="5500" dirty="0">
                <a:solidFill>
                  <a:srgbClr val="2162AE"/>
                </a:solidFill>
                <a:latin typeface="Proxima Nova Rg" panose="02000506030000020004" pitchFamily="2" charset="0"/>
                <a:ea typeface="+mn-ea"/>
                <a:cs typeface="+mn-cs"/>
              </a:rPr>
              <a:t>КОНФЕРЕНЦИИ</a:t>
            </a:r>
            <a:endParaRPr lang="ru-RU" sz="5500" dirty="0">
              <a:solidFill>
                <a:srgbClr val="2162AE"/>
              </a:solidFill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 txBox="1">
            <a:spLocks/>
          </p:cNvSpPr>
          <p:nvPr/>
        </p:nvSpPr>
        <p:spPr>
          <a:xfrm>
            <a:off x="357847" y="1720519"/>
            <a:ext cx="5548691" cy="116339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/>
            <a:r>
              <a:rPr lang="ru-RU" sz="2800" dirty="0"/>
              <a:t>СЕКЦИЯ 4. </a:t>
            </a:r>
            <a:r>
              <a:rPr lang="ru-RU" sz="2800" dirty="0"/>
              <a:t>ГРАНИ НАСТАВНИЧЕСТВА В ДОПОЛНИТЕЛЬНОМ ОБРАЗОВАНИИ: </a:t>
            </a:r>
            <a:r>
              <a:rPr lang="ru-RU" sz="2800" dirty="0" smtClean="0"/>
              <a:t>РЕБЕНОК СТУДЕНТ-ПЕДАГОГ</a:t>
            </a:r>
            <a:endParaRPr lang="ru-RU" sz="2800" dirty="0"/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6B99F37D-5E3B-47EA-AA0C-C150E4DA1B2D}"/>
              </a:ext>
            </a:extLst>
          </p:cNvPr>
          <p:cNvSpPr txBox="1">
            <a:spLocks/>
          </p:cNvSpPr>
          <p:nvPr/>
        </p:nvSpPr>
        <p:spPr bwMode="auto">
          <a:xfrm>
            <a:off x="1913443" y="2922000"/>
            <a:ext cx="3375064" cy="282538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/>
            <a:r>
              <a:rPr lang="ru-RU" sz="1800" dirty="0">
                <a:solidFill>
                  <a:schemeClr val="tx1"/>
                </a:solidFill>
              </a:rPr>
              <a:t>Модераторы: </a:t>
            </a:r>
            <a:r>
              <a:rPr lang="ru-RU" sz="2400" b="1" dirty="0">
                <a:solidFill>
                  <a:schemeClr val="tx1"/>
                </a:solidFill>
              </a:rPr>
              <a:t>Андреева Елена Борисовна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1800" dirty="0">
                <a:solidFill>
                  <a:schemeClr val="tx1"/>
                </a:solidFill>
              </a:rPr>
              <a:t>заместитель директора по проектно-методической работе ОГБОУДО «Областной центр дополнительного образования», </a:t>
            </a:r>
            <a:r>
              <a:rPr lang="ru-RU" sz="2400" b="1" dirty="0" err="1">
                <a:solidFill>
                  <a:schemeClr val="tx1"/>
                </a:solidFill>
              </a:rPr>
              <a:t>Остапова</a:t>
            </a:r>
            <a:r>
              <a:rPr lang="ru-RU" sz="2400" b="1" dirty="0">
                <a:solidFill>
                  <a:schemeClr val="tx1"/>
                </a:solidFill>
              </a:rPr>
              <a:t> Екатерина Александровна</a:t>
            </a:r>
            <a:r>
              <a:rPr lang="ru-RU" sz="1800" dirty="0">
                <a:solidFill>
                  <a:schemeClr val="tx1"/>
                </a:solidFill>
              </a:rPr>
              <a:t>, заместитель директора по научно-методической работе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/>
            <a:r>
              <a:rPr lang="ru-RU" sz="1800" dirty="0" smtClean="0">
                <a:solidFill>
                  <a:schemeClr val="tx1"/>
                </a:solidFill>
              </a:rPr>
              <a:t>МАОУ </a:t>
            </a:r>
            <a:r>
              <a:rPr lang="ru-RU" sz="1800" dirty="0">
                <a:solidFill>
                  <a:schemeClr val="tx1"/>
                </a:solidFill>
              </a:rPr>
              <a:t>ДО ДДТ «У Белого озера»</a:t>
            </a: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 txBox="1">
            <a:spLocks/>
          </p:cNvSpPr>
          <p:nvPr/>
        </p:nvSpPr>
        <p:spPr>
          <a:xfrm>
            <a:off x="6431445" y="1688488"/>
            <a:ext cx="5441005" cy="232679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/>
            <a:r>
              <a:rPr lang="ru-RU" sz="2800" dirty="0"/>
              <a:t>СЕКЦИЯ 5. «ДОКАЗАТЕЛЬНЫЕ ПРАКТИКИ НАСТАВНИЧЕСТВА. ОПЫТ РЕАЛИЗАЦИИ МУНИЦИПАЛЬНЫХ ПРОГРАММ НАСТАВНИЧЕСТВА В СИСТЕМЕ ОБЩЕГО И ДОПОЛНИТЕЛЬНОГО ОБРАЗОВАНИЯ</a:t>
            </a:r>
            <a:endParaRPr lang="ru-RU" sz="2800" dirty="0"/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B31FAA2C-3DFB-4CB0-949B-9F115B006DB7}"/>
              </a:ext>
            </a:extLst>
          </p:cNvPr>
          <p:cNvSpPr txBox="1">
            <a:spLocks/>
          </p:cNvSpPr>
          <p:nvPr/>
        </p:nvSpPr>
        <p:spPr bwMode="auto">
          <a:xfrm>
            <a:off x="7773831" y="3983932"/>
            <a:ext cx="3673787" cy="166199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/>
              <a:t>Модератор: </a:t>
            </a:r>
            <a:r>
              <a:rPr lang="ru-RU" sz="2400" b="1" dirty="0"/>
              <a:t>Пушкаренко Алексей Борисович</a:t>
            </a:r>
            <a:r>
              <a:rPr lang="ru-RU" sz="2400" dirty="0"/>
              <a:t>,</a:t>
            </a:r>
            <a:r>
              <a:rPr lang="ru-RU" sz="1800" dirty="0"/>
              <a:t> старший методист отдела сопровождения проектов и реализации мероприятий по направлениям: спорт, предпринимательство ОГАОУ ТРЦРТ «</a:t>
            </a:r>
            <a:r>
              <a:rPr lang="ru-RU" sz="1800" dirty="0"/>
              <a:t>Пульсар»</a:t>
            </a:r>
            <a:endParaRPr lang="ru-RU" sz="1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5534" y="832514"/>
            <a:ext cx="10385947" cy="0"/>
          </a:xfrm>
          <a:prstGeom prst="line">
            <a:avLst/>
          </a:prstGeom>
          <a:ln w="38100">
            <a:solidFill>
              <a:srgbClr val="F86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48034" y="1807835"/>
            <a:ext cx="190601" cy="177420"/>
          </a:xfrm>
          <a:prstGeom prst="ellipse">
            <a:avLst/>
          </a:prstGeom>
          <a:solidFill>
            <a:srgbClr val="F8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3955" y="1772892"/>
            <a:ext cx="174338" cy="177420"/>
          </a:xfrm>
          <a:prstGeom prst="ellipse">
            <a:avLst/>
          </a:prstGeom>
          <a:solidFill>
            <a:srgbClr val="F8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D8DDF87-20E6-481E-BE9B-969F209626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2" r="66844"/>
          <a:stretch/>
        </p:blipFill>
        <p:spPr>
          <a:xfrm>
            <a:off x="11240938" y="104695"/>
            <a:ext cx="764274" cy="706051"/>
          </a:xfrm>
          <a:prstGeom prst="rect">
            <a:avLst/>
          </a:prstGeom>
        </p:spPr>
      </p:pic>
      <p:sp>
        <p:nvSpPr>
          <p:cNvPr id="32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 txBox="1">
            <a:spLocks/>
          </p:cNvSpPr>
          <p:nvPr/>
        </p:nvSpPr>
        <p:spPr>
          <a:xfrm>
            <a:off x="894477" y="5921231"/>
            <a:ext cx="2576222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2046 </a:t>
            </a:r>
            <a:r>
              <a:rPr lang="ru-RU" sz="2800" dirty="0" err="1" smtClean="0">
                <a:solidFill>
                  <a:schemeClr val="tx1"/>
                </a:solidFill>
              </a:rPr>
              <a:t>каб</a:t>
            </a:r>
            <a:r>
              <a:rPr lang="ru-RU" sz="2800" dirty="0" smtClean="0">
                <a:solidFill>
                  <a:schemeClr val="tx1"/>
                </a:solidFill>
              </a:rPr>
              <a:t>. (2 этаж)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3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 txBox="1">
            <a:spLocks/>
          </p:cNvSpPr>
          <p:nvPr/>
        </p:nvSpPr>
        <p:spPr>
          <a:xfrm>
            <a:off x="7324751" y="5897544"/>
            <a:ext cx="2576222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3053каб. (3 этаж) 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8724899" y="1037938"/>
            <a:ext cx="1941265" cy="389755"/>
            <a:chOff x="8724899" y="931063"/>
            <a:chExt cx="1941265" cy="38975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0C6CC548-C711-424E-B5D4-5E22D32D0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899" y="931063"/>
              <a:ext cx="1941265" cy="38975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982075" y="963227"/>
              <a:ext cx="125730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2800">
                  <a:solidFill>
                    <a:srgbClr val="2162AE"/>
                  </a:solidFill>
                  <a:latin typeface="Proxima Nova Rg" panose="02000506030000020004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22 августа</a:t>
              </a:r>
            </a:p>
          </p:txBody>
        </p:sp>
      </p:grpSp>
      <p:pic>
        <p:nvPicPr>
          <p:cNvPr id="4098" name="Picture 2" descr="D:\Рабочий стол\Всероссийская конференция по наставничеству\Спикеры\Андреева Е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0" y="2955366"/>
            <a:ext cx="1165372" cy="11653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чий стол\Всероссийская конференция по наставничеству\Спикеры\Остапова Е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9345" b="27830"/>
          <a:stretch/>
        </p:blipFill>
        <p:spPr bwMode="auto">
          <a:xfrm>
            <a:off x="382360" y="4334695"/>
            <a:ext cx="1113931" cy="11820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Рабочий стол\Всероссийская конференция по наставничеству\Спикеры\pushkarenko-a.b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21" y="4044451"/>
            <a:ext cx="1135530" cy="11296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6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D242C5A-8D6E-4517-B9E2-7AA6D0D6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3" y="99703"/>
            <a:ext cx="10515600" cy="761747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ru-RU" sz="5500" dirty="0" smtClean="0">
                <a:solidFill>
                  <a:srgbClr val="2162AE"/>
                </a:solidFill>
                <a:latin typeface="Proxima Nova Rg" panose="02000506030000020004" pitchFamily="2" charset="0"/>
                <a:ea typeface="+mn-ea"/>
                <a:cs typeface="+mn-cs"/>
              </a:rPr>
              <a:t>ПРОГРАММА </a:t>
            </a:r>
            <a:r>
              <a:rPr lang="ru-RU" sz="5500" dirty="0">
                <a:solidFill>
                  <a:srgbClr val="2162AE"/>
                </a:solidFill>
                <a:latin typeface="Proxima Nova Rg" panose="02000506030000020004" pitchFamily="2" charset="0"/>
                <a:ea typeface="+mn-ea"/>
                <a:cs typeface="+mn-cs"/>
              </a:rPr>
              <a:t>КОНФЕРЕНЦИИ</a:t>
            </a:r>
            <a:endParaRPr lang="ru-RU" sz="5500" dirty="0">
              <a:solidFill>
                <a:srgbClr val="2162AE"/>
              </a:solidFill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 txBox="1">
            <a:spLocks/>
          </p:cNvSpPr>
          <p:nvPr/>
        </p:nvSpPr>
        <p:spPr>
          <a:xfrm>
            <a:off x="365219" y="1306881"/>
            <a:ext cx="9645884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800" dirty="0">
                <a:solidFill>
                  <a:srgbClr val="0070C0"/>
                </a:solidFill>
              </a:rPr>
              <a:t>СЕКЦИЯ 3</a:t>
            </a:r>
            <a:r>
              <a:rPr lang="ru-RU" sz="2800" dirty="0">
                <a:solidFill>
                  <a:srgbClr val="0070C0"/>
                </a:solidFill>
              </a:rPr>
              <a:t>. НАСТАВНИЧЕСТВО В ФОРМИРОВАНИИ ЛИДЕРОВ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="" xmlns:a16="http://schemas.microsoft.com/office/drawing/2014/main" id="{AF3380D2-B44C-47FF-9B62-B4D8CA73CAE7}"/>
              </a:ext>
            </a:extLst>
          </p:cNvPr>
          <p:cNvSpPr txBox="1">
            <a:spLocks/>
          </p:cNvSpPr>
          <p:nvPr/>
        </p:nvSpPr>
        <p:spPr bwMode="auto">
          <a:xfrm>
            <a:off x="6507677" y="1766704"/>
            <a:ext cx="5169441" cy="5816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/>
              <a:t>Модератор: </a:t>
            </a:r>
            <a:r>
              <a:rPr lang="ru-RU" sz="2400" b="1" dirty="0" smtClean="0"/>
              <a:t>Колбас Светлана Валерьевна</a:t>
            </a:r>
            <a:r>
              <a:rPr lang="ru-RU" sz="1800" dirty="0"/>
              <a:t>, консультант Департамента образования Томской области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5534" y="832514"/>
            <a:ext cx="10385947" cy="0"/>
          </a:xfrm>
          <a:prstGeom prst="line">
            <a:avLst/>
          </a:prstGeom>
          <a:ln w="38100">
            <a:solidFill>
              <a:srgbClr val="F86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95534" y="1354510"/>
            <a:ext cx="191068" cy="177420"/>
          </a:xfrm>
          <a:prstGeom prst="ellipse">
            <a:avLst/>
          </a:prstGeom>
          <a:solidFill>
            <a:srgbClr val="F8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D8DDF87-20E6-481E-BE9B-969F209626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2" r="66844"/>
          <a:stretch/>
        </p:blipFill>
        <p:spPr>
          <a:xfrm>
            <a:off x="11240938" y="104695"/>
            <a:ext cx="764274" cy="706051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8724899" y="931063"/>
            <a:ext cx="1941265" cy="389755"/>
            <a:chOff x="8724899" y="931063"/>
            <a:chExt cx="1941265" cy="38975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0C6CC548-C711-424E-B5D4-5E22D32D0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899" y="931063"/>
              <a:ext cx="1941265" cy="38975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982075" y="963227"/>
              <a:ext cx="125730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2800">
                  <a:solidFill>
                    <a:srgbClr val="2162AE"/>
                  </a:solidFill>
                  <a:latin typeface="Proxima Nova Rg" panose="02000506030000020004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23 </a:t>
              </a:r>
              <a:r>
                <a:rPr lang="ru-RU" sz="2000" dirty="0">
                  <a:solidFill>
                    <a:schemeClr val="bg1"/>
                  </a:solidFill>
                </a:rPr>
                <a:t>августа</a:t>
              </a:r>
            </a:p>
          </p:txBody>
        </p:sp>
      </p:grpSp>
      <p:sp>
        <p:nvSpPr>
          <p:cNvPr id="30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 txBox="1">
            <a:spLocks/>
          </p:cNvSpPr>
          <p:nvPr/>
        </p:nvSpPr>
        <p:spPr>
          <a:xfrm>
            <a:off x="760009" y="1692881"/>
            <a:ext cx="4667002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/>
            <a:r>
              <a:rPr lang="ru-RU" sz="2800" dirty="0" smtClean="0">
                <a:solidFill>
                  <a:srgbClr val="F868D2"/>
                </a:solidFill>
              </a:rPr>
              <a:t>ТЮЗ, </a:t>
            </a:r>
            <a:r>
              <a:rPr lang="ru-RU" sz="2800" dirty="0" err="1" smtClean="0">
                <a:solidFill>
                  <a:srgbClr val="F868D2"/>
                </a:solidFill>
              </a:rPr>
              <a:t>г.Томск</a:t>
            </a:r>
            <a:r>
              <a:rPr lang="ru-RU" sz="2800" dirty="0" smtClean="0">
                <a:solidFill>
                  <a:srgbClr val="F868D2"/>
                </a:solidFill>
              </a:rPr>
              <a:t>, </a:t>
            </a:r>
            <a:r>
              <a:rPr lang="ru-RU" sz="2800" dirty="0" err="1" smtClean="0">
                <a:solidFill>
                  <a:srgbClr val="F868D2"/>
                </a:solidFill>
              </a:rPr>
              <a:t>пер.Нахановича</a:t>
            </a:r>
            <a:r>
              <a:rPr lang="ru-RU" sz="2800" dirty="0" smtClean="0">
                <a:solidFill>
                  <a:srgbClr val="F868D2"/>
                </a:solidFill>
              </a:rPr>
              <a:t>, 4 </a:t>
            </a:r>
            <a:endParaRPr lang="ru-RU" sz="2800" dirty="0">
              <a:solidFill>
                <a:srgbClr val="F868D2"/>
              </a:solidFill>
            </a:endParaRPr>
          </a:p>
        </p:txBody>
      </p:sp>
      <p:sp>
        <p:nvSpPr>
          <p:cNvPr id="34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 txBox="1">
            <a:spLocks/>
          </p:cNvSpPr>
          <p:nvPr/>
        </p:nvSpPr>
        <p:spPr>
          <a:xfrm>
            <a:off x="420101" y="2843843"/>
            <a:ext cx="3926266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800" dirty="0" smtClean="0">
                <a:solidFill>
                  <a:srgbClr val="0070C0"/>
                </a:solidFill>
              </a:rPr>
              <a:t>ПЛЕНАРНОЕ ЗАСЕДАНИЕ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95534" y="2949032"/>
            <a:ext cx="191068" cy="177420"/>
          </a:xfrm>
          <a:prstGeom prst="ellipse">
            <a:avLst/>
          </a:prstGeom>
          <a:solidFill>
            <a:srgbClr val="F8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 txBox="1">
            <a:spLocks/>
          </p:cNvSpPr>
          <p:nvPr/>
        </p:nvSpPr>
        <p:spPr>
          <a:xfrm>
            <a:off x="760009" y="3241237"/>
            <a:ext cx="4667002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/>
            <a:r>
              <a:rPr lang="ru-RU" sz="2800" dirty="0" smtClean="0">
                <a:solidFill>
                  <a:srgbClr val="F868D2"/>
                </a:solidFill>
              </a:rPr>
              <a:t>ТГПК, </a:t>
            </a:r>
            <a:r>
              <a:rPr lang="ru-RU" sz="2800" dirty="0" err="1" smtClean="0">
                <a:solidFill>
                  <a:srgbClr val="F868D2"/>
                </a:solidFill>
              </a:rPr>
              <a:t>г.Томск</a:t>
            </a:r>
            <a:r>
              <a:rPr lang="ru-RU" sz="2800" dirty="0" smtClean="0">
                <a:solidFill>
                  <a:srgbClr val="F868D2"/>
                </a:solidFill>
              </a:rPr>
              <a:t>, ул. Крылова,12а </a:t>
            </a:r>
            <a:endParaRPr lang="ru-RU" sz="2800" dirty="0">
              <a:solidFill>
                <a:srgbClr val="F868D2"/>
              </a:solidFill>
            </a:endParaRPr>
          </a:p>
        </p:txBody>
      </p:sp>
      <p:sp>
        <p:nvSpPr>
          <p:cNvPr id="49" name="Текст 2">
            <a:extLst>
              <a:ext uri="{FF2B5EF4-FFF2-40B4-BE49-F238E27FC236}">
                <a16:creationId xmlns="" xmlns:a16="http://schemas.microsoft.com/office/drawing/2014/main" id="{AF3380D2-B44C-47FF-9B62-B4D8CA73CAE7}"/>
              </a:ext>
            </a:extLst>
          </p:cNvPr>
          <p:cNvSpPr txBox="1">
            <a:spLocks/>
          </p:cNvSpPr>
          <p:nvPr/>
        </p:nvSpPr>
        <p:spPr bwMode="auto">
          <a:xfrm>
            <a:off x="6578929" y="2853438"/>
            <a:ext cx="5044145" cy="5816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/>
              <a:t>Модератор: </a:t>
            </a:r>
            <a:r>
              <a:rPr lang="ru-RU" sz="2400" b="1" dirty="0" smtClean="0"/>
              <a:t>Калинюк Юрий Владимирович</a:t>
            </a:r>
            <a:r>
              <a:rPr lang="ru-RU" sz="1800" b="1" dirty="0" smtClean="0"/>
              <a:t>, </a:t>
            </a:r>
            <a:r>
              <a:rPr lang="ru-RU" sz="1800" dirty="0" smtClean="0"/>
              <a:t>начальник</a:t>
            </a:r>
            <a:r>
              <a:rPr lang="ru-RU" sz="1800" b="1" dirty="0" smtClean="0"/>
              <a:t> </a:t>
            </a:r>
            <a:r>
              <a:rPr lang="ru-RU" sz="1800" dirty="0" smtClean="0"/>
              <a:t> </a:t>
            </a:r>
            <a:r>
              <a:rPr lang="ru-RU" sz="1800" dirty="0"/>
              <a:t>Департамента образования Томской области</a:t>
            </a:r>
          </a:p>
        </p:txBody>
      </p:sp>
      <p:sp>
        <p:nvSpPr>
          <p:cNvPr id="50" name="Объект 4">
            <a:extLst>
              <a:ext uri="{FF2B5EF4-FFF2-40B4-BE49-F238E27FC236}">
                <a16:creationId xmlns:a16="http://schemas.microsoft.com/office/drawing/2014/main" xmlns="" id="{A034979B-3C60-48E2-A549-F69D72349EB2}"/>
              </a:ext>
            </a:extLst>
          </p:cNvPr>
          <p:cNvSpPr txBox="1">
            <a:spLocks/>
          </p:cNvSpPr>
          <p:nvPr/>
        </p:nvSpPr>
        <p:spPr>
          <a:xfrm>
            <a:off x="527996" y="3985902"/>
            <a:ext cx="8656948" cy="193899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228600" indent="-2286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>
                <a:solidFill>
                  <a:srgbClr val="2162AE"/>
                </a:solidFill>
                <a:latin typeface="Proxima Nova Rg" panose="02000506030000020004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обобщение </a:t>
            </a:r>
            <a:r>
              <a:rPr lang="ru-RU" sz="2800" dirty="0">
                <a:solidFill>
                  <a:schemeClr val="tx1"/>
                </a:solidFill>
              </a:rPr>
              <a:t>суждения модераторов секций по тематике секционных заседаний,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подведение </a:t>
            </a:r>
            <a:r>
              <a:rPr lang="ru-RU" sz="2800" dirty="0">
                <a:solidFill>
                  <a:schemeClr val="tx1"/>
                </a:solidFill>
              </a:rPr>
              <a:t>итогов работы конференции,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обсуждение </a:t>
            </a:r>
            <a:r>
              <a:rPr lang="ru-RU" sz="2800" dirty="0">
                <a:solidFill>
                  <a:schemeClr val="tx1"/>
                </a:solidFill>
              </a:rPr>
              <a:t>резолюции,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chemeClr val="tx1"/>
                </a:solidFill>
              </a:rPr>
              <a:t>выработка </a:t>
            </a:r>
            <a:r>
              <a:rPr lang="ru-RU" sz="2800" dirty="0">
                <a:solidFill>
                  <a:schemeClr val="tx1"/>
                </a:solidFill>
              </a:rPr>
              <a:t>дополнительных положений в </a:t>
            </a:r>
            <a:r>
              <a:rPr lang="ru-RU" sz="2800" dirty="0" smtClean="0">
                <a:solidFill>
                  <a:schemeClr val="tx1"/>
                </a:solidFill>
              </a:rPr>
              <a:t>резолюцию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4" y="3841937"/>
            <a:ext cx="3023137" cy="271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01" y="1690233"/>
            <a:ext cx="853519" cy="82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37" y="2656924"/>
            <a:ext cx="9810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413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319</Words>
  <Application>Microsoft Office PowerPoint</Application>
  <PresentationFormat>Произвольный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Цель конференции</vt:lpstr>
      <vt:lpstr>ПРОГРАММА КОНФЕРЕНЦИИ</vt:lpstr>
      <vt:lpstr>ПРОГРАММА КОНФЕРЕНЦИИ</vt:lpstr>
      <vt:lpstr>ПРОГРАММА КОНФЕРЕНЦИИ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Корнев</dc:creator>
  <cp:lastModifiedBy>Колбас Светлана Валерьевна</cp:lastModifiedBy>
  <cp:revision>26</cp:revision>
  <dcterms:created xsi:type="dcterms:W3CDTF">2024-08-02T04:46:10Z</dcterms:created>
  <dcterms:modified xsi:type="dcterms:W3CDTF">2024-08-21T08:42:40Z</dcterms:modified>
</cp:coreProperties>
</file>