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63" r:id="rId4"/>
    <p:sldId id="258" r:id="rId5"/>
    <p:sldId id="289" r:id="rId6"/>
    <p:sldId id="259" r:id="rId7"/>
    <p:sldId id="264" r:id="rId8"/>
    <p:sldId id="265" r:id="rId9"/>
    <p:sldId id="261" r:id="rId10"/>
    <p:sldId id="291" r:id="rId11"/>
    <p:sldId id="266" r:id="rId12"/>
    <p:sldId id="290" r:id="rId13"/>
    <p:sldId id="267" r:id="rId14"/>
    <p:sldId id="268" r:id="rId15"/>
    <p:sldId id="269" r:id="rId16"/>
    <p:sldId id="270" r:id="rId17"/>
    <p:sldId id="262" r:id="rId18"/>
    <p:sldId id="274" r:id="rId19"/>
    <p:sldId id="272" r:id="rId20"/>
    <p:sldId id="292" r:id="rId21"/>
    <p:sldId id="275" r:id="rId22"/>
    <p:sldId id="276" r:id="rId23"/>
    <p:sldId id="277" r:id="rId24"/>
    <p:sldId id="273" r:id="rId25"/>
    <p:sldId id="278" r:id="rId26"/>
    <p:sldId id="279" r:id="rId27"/>
    <p:sldId id="285" r:id="rId28"/>
    <p:sldId id="280" r:id="rId29"/>
    <p:sldId id="281" r:id="rId30"/>
    <p:sldId id="282" r:id="rId31"/>
    <p:sldId id="284" r:id="rId32"/>
    <p:sldId id="283" r:id="rId33"/>
    <p:sldId id="286" r:id="rId34"/>
    <p:sldId id="288" r:id="rId35"/>
    <p:sldId id="271" r:id="rId36"/>
  </p:sldIdLst>
  <p:sldSz cx="18288000" cy="10287000"/>
  <p:notesSz cx="6858000" cy="9144000"/>
  <p:embeddedFontLst>
    <p:embeddedFont>
      <p:font typeface="Clear Sans Bold" panose="020B0604020202020204" charset="0"/>
      <p:regular r:id="rId38"/>
    </p:embeddedFont>
    <p:embeddedFont>
      <p:font typeface="맑은 고딕" panose="020B0503020000020004" pitchFamily="34" charset="-127"/>
      <p:regular r:id="rId39"/>
      <p:bold r:id="rId40"/>
    </p:embeddedFont>
    <p:embeddedFont>
      <p:font typeface="Verdana" panose="020B0604030504040204" pitchFamily="34" charset="0"/>
      <p:regular r:id="rId41"/>
      <p:bold r:id="rId42"/>
      <p:italic r:id="rId43"/>
      <p:boldItalic r:id="rId44"/>
    </p:embeddedFont>
    <p:embeddedFont>
      <p:font typeface="Rubik Medium Bold" panose="020B0604020202020204" charset="-79"/>
      <p:regular r:id="rId45"/>
    </p:embeddedFont>
    <p:embeddedFont>
      <p:font typeface="Rubik Medium" panose="020B0604020202020204" charset="-79"/>
      <p:regular r:id="rId46"/>
    </p:embeddedFont>
    <p:embeddedFont>
      <p:font typeface="PT Astra Serif" panose="020A0603040505020204" pitchFamily="18" charset="-52"/>
      <p:regular r:id="rId47"/>
      <p:bold r:id="rId48"/>
      <p:italic r:id="rId49"/>
      <p:boldItalic r:id="rId50"/>
    </p:embeddedFont>
    <p:embeddedFont>
      <p:font typeface="Century Gothic" panose="020B0502020202020204" pitchFamily="34" charset="0"/>
      <p:regular r:id="rId51"/>
      <p:bold r:id="rId52"/>
      <p:italic r:id="rId53"/>
      <p:boldItalic r:id="rId54"/>
    </p:embeddedFont>
    <p:embeddedFont>
      <p:font typeface="Bahnschrift Condensed" panose="020B0502040204020203" pitchFamily="34" charset="0"/>
      <p:regular r:id="rId55"/>
      <p:bold r:id="rId56"/>
    </p:embeddedFont>
    <p:embeddedFont>
      <p:font typeface="Calibri" panose="020F0502020204030204" pitchFamily="34" charset="0"/>
      <p:regular r:id="rId57"/>
      <p:bold r:id="rId58"/>
      <p:italic r:id="rId59"/>
      <p:boldItalic r:id="rId60"/>
    </p:embeddedFont>
    <p:embeddedFont>
      <p:font typeface="Montserrat" panose="020B0604020202020204" charset="0"/>
      <p:regular r:id="rId61"/>
      <p:bold r:id="rId62"/>
      <p:italic r:id="rId63"/>
      <p:boldItalic r:id="rId64"/>
    </p:embeddedFont>
    <p:embeddedFont>
      <p:font typeface="Arimo" panose="020B0604020202020204" charset="0"/>
      <p:regular r:id="rId6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3762"/>
    <a:srgbClr val="0F9DB4"/>
    <a:srgbClr val="F3FAFB"/>
    <a:srgbClr val="F78425"/>
    <a:srgbClr val="F9A159"/>
    <a:srgbClr val="EEF8FA"/>
    <a:srgbClr val="FFC269"/>
    <a:srgbClr val="000000"/>
    <a:srgbClr val="FF9800"/>
    <a:srgbClr val="F6FB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6395" autoAdjust="0"/>
  </p:normalViewPr>
  <p:slideViewPr>
    <p:cSldViewPr>
      <p:cViewPr varScale="1">
        <p:scale>
          <a:sx n="72" d="100"/>
          <a:sy n="72" d="100"/>
        </p:scale>
        <p:origin x="57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63" Type="http://schemas.openxmlformats.org/officeDocument/2006/relationships/font" Target="fonts/font26.fntdata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font" Target="fonts/font16.fntdata"/><Relationship Id="rId58" Type="http://schemas.openxmlformats.org/officeDocument/2006/relationships/font" Target="fonts/font21.fntdata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font" Target="fonts/font24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56" Type="http://schemas.openxmlformats.org/officeDocument/2006/relationships/font" Target="fonts/font19.fntdata"/><Relationship Id="rId64" Type="http://schemas.openxmlformats.org/officeDocument/2006/relationships/font" Target="fonts/font27.fntdata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1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59" Type="http://schemas.openxmlformats.org/officeDocument/2006/relationships/font" Target="fonts/font22.fntdata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4.fntdata"/><Relationship Id="rId54" Type="http://schemas.openxmlformats.org/officeDocument/2006/relationships/font" Target="fonts/font17.fntdata"/><Relationship Id="rId62" Type="http://schemas.openxmlformats.org/officeDocument/2006/relationships/font" Target="fonts/font2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2.fntdata"/><Relationship Id="rId57" Type="http://schemas.openxmlformats.org/officeDocument/2006/relationships/font" Target="fonts/font20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52" Type="http://schemas.openxmlformats.org/officeDocument/2006/relationships/font" Target="fonts/font15.fntdata"/><Relationship Id="rId60" Type="http://schemas.openxmlformats.org/officeDocument/2006/relationships/font" Target="fonts/font23.fntdata"/><Relationship Id="rId65" Type="http://schemas.openxmlformats.org/officeDocument/2006/relationships/font" Target="fonts/font2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font" Target="fonts/font2.fntdata"/><Relationship Id="rId34" Type="http://schemas.openxmlformats.org/officeDocument/2006/relationships/slide" Target="slides/slide33.xml"/><Relationship Id="rId50" Type="http://schemas.openxmlformats.org/officeDocument/2006/relationships/font" Target="fonts/font13.fntdata"/><Relationship Id="rId55" Type="http://schemas.openxmlformats.org/officeDocument/2006/relationships/font" Target="fonts/font1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F86EFD-9549-4737-B142-0ABDE5834DCC}" type="datetimeFigureOut">
              <a:rPr lang="ru-RU" smtClean="0"/>
              <a:t>19.08.2022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86F60D-D0A2-4B9E-81B8-EAEA389DE2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745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6F60D-D0A2-4B9E-81B8-EAEA389DE2CE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03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3" Type="http://schemas.microsoft.com/office/2007/relationships/hdphoto" Target="../media/hdphoto1.wdp"/><Relationship Id="rId18" Type="http://schemas.openxmlformats.org/officeDocument/2006/relationships/image" Target="../media/image22.png"/><Relationship Id="rId12" Type="http://schemas.openxmlformats.org/officeDocument/2006/relationships/image" Target="../media/image18.png"/><Relationship Id="rId17" Type="http://schemas.openxmlformats.org/officeDocument/2006/relationships/image" Target="../media/image21.png"/><Relationship Id="rId2" Type="http://schemas.openxmlformats.org/officeDocument/2006/relationships/image" Target="../media/image8.png"/><Relationship Id="rId16" Type="http://schemas.openxmlformats.org/officeDocument/2006/relationships/image" Target="../media/image20.png"/><Relationship Id="rId20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3.svg"/><Relationship Id="rId15" Type="http://schemas.openxmlformats.org/officeDocument/2006/relationships/image" Target="../media/image19.png"/><Relationship Id="rId10" Type="http://schemas.openxmlformats.org/officeDocument/2006/relationships/image" Target="../media/image9.png"/><Relationship Id="rId19" Type="http://schemas.openxmlformats.org/officeDocument/2006/relationships/image" Target="../media/image23.png"/><Relationship Id="rId9" Type="http://schemas.openxmlformats.org/officeDocument/2006/relationships/image" Target="../media/image11.svg"/><Relationship Id="rId1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9.png"/><Relationship Id="rId3" Type="http://schemas.openxmlformats.org/officeDocument/2006/relationships/image" Target="../media/image26.jpeg"/><Relationship Id="rId7" Type="http://schemas.openxmlformats.org/officeDocument/2006/relationships/image" Target="../media/image7.svg"/><Relationship Id="rId12" Type="http://schemas.openxmlformats.org/officeDocument/2006/relationships/image" Target="../media/image11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8.png"/><Relationship Id="rId5" Type="http://schemas.openxmlformats.org/officeDocument/2006/relationships/image" Target="../media/image5.svg"/><Relationship Id="rId10" Type="http://schemas.openxmlformats.org/officeDocument/2006/relationships/image" Target="../media/image2.png"/><Relationship Id="rId4" Type="http://schemas.openxmlformats.org/officeDocument/2006/relationships/image" Target="../media/image5.png"/><Relationship Id="rId9" Type="http://schemas.openxmlformats.org/officeDocument/2006/relationships/image" Target="../media/image9.svg"/><Relationship Id="rId14" Type="http://schemas.openxmlformats.org/officeDocument/2006/relationships/image" Target="../media/image13.sv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.jpeg"/><Relationship Id="rId12" Type="http://schemas.openxmlformats.org/officeDocument/2006/relationships/image" Target="../media/image27.png"/><Relationship Id="rId2" Type="http://schemas.openxmlformats.org/officeDocument/2006/relationships/image" Target="../media/image8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3.svg"/><Relationship Id="rId15" Type="http://schemas.openxmlformats.org/officeDocument/2006/relationships/image" Target="../media/image30.jpeg"/><Relationship Id="rId10" Type="http://schemas.openxmlformats.org/officeDocument/2006/relationships/image" Target="../media/image9.png"/><Relationship Id="rId9" Type="http://schemas.openxmlformats.org/officeDocument/2006/relationships/image" Target="../media/image11.svg"/><Relationship Id="rId1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3.png"/><Relationship Id="rId3" Type="http://schemas.openxmlformats.org/officeDocument/2006/relationships/image" Target="../media/image15.svg"/><Relationship Id="rId12" Type="http://schemas.openxmlformats.org/officeDocument/2006/relationships/image" Target="../media/image3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3.svg"/><Relationship Id="rId15" Type="http://schemas.openxmlformats.org/officeDocument/2006/relationships/image" Target="../media/image2.png"/><Relationship Id="rId10" Type="http://schemas.openxmlformats.org/officeDocument/2006/relationships/image" Target="../media/image9.png"/><Relationship Id="rId9" Type="http://schemas.openxmlformats.org/officeDocument/2006/relationships/image" Target="../media/image11.svg"/><Relationship Id="rId1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.png"/><Relationship Id="rId3" Type="http://schemas.openxmlformats.org/officeDocument/2006/relationships/image" Target="../media/image19.svg"/><Relationship Id="rId12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3.svg"/><Relationship Id="rId15" Type="http://schemas.openxmlformats.org/officeDocument/2006/relationships/image" Target="../media/image15.svg"/><Relationship Id="rId10" Type="http://schemas.openxmlformats.org/officeDocument/2006/relationships/image" Target="../media/image9.png"/><Relationship Id="rId9" Type="http://schemas.openxmlformats.org/officeDocument/2006/relationships/image" Target="../media/image11.svg"/><Relationship Id="rId1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3.svg"/><Relationship Id="rId10" Type="http://schemas.openxmlformats.org/officeDocument/2006/relationships/image" Target="../media/image9.png"/><Relationship Id="rId9" Type="http://schemas.openxmlformats.org/officeDocument/2006/relationships/image" Target="../media/image11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3.svg"/><Relationship Id="rId5" Type="http://schemas.openxmlformats.org/officeDocument/2006/relationships/image" Target="../media/image8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11.svg"/></Relationships>
</file>

<file path=ppt/slides/_rels/slide18.xml.rels><?xml version="1.0" encoding="UTF-8" standalone="yes"?>
<Relationships xmlns="http://schemas.openxmlformats.org/package/2006/relationships"><Relationship Id="rId12" Type="http://schemas.openxmlformats.org/officeDocument/2006/relationships/image" Target="../media/image1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3.svg"/><Relationship Id="rId5" Type="http://schemas.openxmlformats.org/officeDocument/2006/relationships/image" Target="../media/image8.png"/><Relationship Id="rId10" Type="http://schemas.openxmlformats.org/officeDocument/2006/relationships/image" Target="../media/image9.png"/><Relationship Id="rId4" Type="http://schemas.openxmlformats.org/officeDocument/2006/relationships/image" Target="../media/image90.svg"/><Relationship Id="rId9" Type="http://schemas.openxmlformats.org/officeDocument/2006/relationships/image" Target="../media/image11.sv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7.jpeg"/><Relationship Id="rId18" Type="http://schemas.openxmlformats.org/officeDocument/2006/relationships/image" Target="../media/image41.png"/><Relationship Id="rId12" Type="http://schemas.openxmlformats.org/officeDocument/2006/relationships/image" Target="../media/image36.png"/><Relationship Id="rId17" Type="http://schemas.openxmlformats.org/officeDocument/2006/relationships/image" Target="../media/image40.png"/><Relationship Id="rId2" Type="http://schemas.openxmlformats.org/officeDocument/2006/relationships/image" Target="../media/image8.png"/><Relationship Id="rId16" Type="http://schemas.microsoft.com/office/2007/relationships/hdphoto" Target="../media/hdphoto2.wdp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3.svg"/><Relationship Id="rId15" Type="http://schemas.openxmlformats.org/officeDocument/2006/relationships/image" Target="../media/image39.png"/><Relationship Id="rId10" Type="http://schemas.openxmlformats.org/officeDocument/2006/relationships/image" Target="../media/image9.png"/><Relationship Id="rId9" Type="http://schemas.openxmlformats.org/officeDocument/2006/relationships/image" Target="../media/image11.svg"/><Relationship Id="rId1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hyperlink" Target="https://myschool.edu.ru/" TargetMode="External"/><Relationship Id="rId3" Type="http://schemas.openxmlformats.org/officeDocument/2006/relationships/image" Target="../media/image42.png"/><Relationship Id="rId12" Type="http://schemas.openxmlformats.org/officeDocument/2006/relationships/image" Target="../media/image4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3.svg"/><Relationship Id="rId10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1.svg"/><Relationship Id="rId1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6.png"/><Relationship Id="rId18" Type="http://schemas.openxmlformats.org/officeDocument/2006/relationships/image" Target="../media/image51.png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" Type="http://schemas.openxmlformats.org/officeDocument/2006/relationships/image" Target="../media/image8.png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3.svg"/><Relationship Id="rId15" Type="http://schemas.openxmlformats.org/officeDocument/2006/relationships/image" Target="../media/image48.png"/><Relationship Id="rId10" Type="http://schemas.openxmlformats.org/officeDocument/2006/relationships/image" Target="../media/image9.png"/><Relationship Id="rId9" Type="http://schemas.openxmlformats.org/officeDocument/2006/relationships/image" Target="../media/image11.svg"/><Relationship Id="rId1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3.png"/><Relationship Id="rId12" Type="http://schemas.openxmlformats.org/officeDocument/2006/relationships/image" Target="../media/image52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3.svg"/><Relationship Id="rId10" Type="http://schemas.openxmlformats.org/officeDocument/2006/relationships/image" Target="../media/image9.png"/><Relationship Id="rId9" Type="http://schemas.openxmlformats.org/officeDocument/2006/relationships/image" Target="../media/image11.svg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5.png"/><Relationship Id="rId18" Type="http://schemas.openxmlformats.org/officeDocument/2006/relationships/hyperlink" Target="mailto:info@educont.ru" TargetMode="External"/><Relationship Id="rId26" Type="http://schemas.openxmlformats.org/officeDocument/2006/relationships/image" Target="../media/image63.JPG"/><Relationship Id="rId21" Type="http://schemas.openxmlformats.org/officeDocument/2006/relationships/image" Target="../media/image58.JPG"/><Relationship Id="rId12" Type="http://schemas.openxmlformats.org/officeDocument/2006/relationships/image" Target="../media/image54.png"/><Relationship Id="rId17" Type="http://schemas.openxmlformats.org/officeDocument/2006/relationships/hyperlink" Target="https://educont.ru/smart-code/student" TargetMode="External"/><Relationship Id="rId25" Type="http://schemas.openxmlformats.org/officeDocument/2006/relationships/image" Target="../media/image62.JPG"/><Relationship Id="rId2" Type="http://schemas.openxmlformats.org/officeDocument/2006/relationships/image" Target="../media/image8.png"/><Relationship Id="rId16" Type="http://schemas.openxmlformats.org/officeDocument/2006/relationships/hyperlink" Target="https://educont.ru/smart-code/teacher" TargetMode="External"/><Relationship Id="rId20" Type="http://schemas.openxmlformats.org/officeDocument/2006/relationships/image" Target="../media/image57.JPG"/><Relationship Id="rId29" Type="http://schemas.openxmlformats.org/officeDocument/2006/relationships/image" Target="../media/image66.JP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3.svg"/><Relationship Id="rId24" Type="http://schemas.openxmlformats.org/officeDocument/2006/relationships/image" Target="../media/image61.JPG"/><Relationship Id="rId32" Type="http://schemas.openxmlformats.org/officeDocument/2006/relationships/image" Target="../media/image69.JPG"/><Relationship Id="rId15" Type="http://schemas.openxmlformats.org/officeDocument/2006/relationships/hyperlink" Target="mailto:help@educont.ru" TargetMode="External"/><Relationship Id="rId23" Type="http://schemas.openxmlformats.org/officeDocument/2006/relationships/image" Target="../media/image60.JPG"/><Relationship Id="rId28" Type="http://schemas.openxmlformats.org/officeDocument/2006/relationships/image" Target="../media/image65.JPG"/><Relationship Id="rId10" Type="http://schemas.openxmlformats.org/officeDocument/2006/relationships/image" Target="../media/image9.png"/><Relationship Id="rId19" Type="http://schemas.openxmlformats.org/officeDocument/2006/relationships/image" Target="../media/image56.JPG"/><Relationship Id="rId31" Type="http://schemas.openxmlformats.org/officeDocument/2006/relationships/image" Target="../media/image68.JPG"/><Relationship Id="rId9" Type="http://schemas.openxmlformats.org/officeDocument/2006/relationships/image" Target="../media/image11.svg"/><Relationship Id="rId14" Type="http://schemas.openxmlformats.org/officeDocument/2006/relationships/image" Target="../media/image53.png"/><Relationship Id="rId22" Type="http://schemas.openxmlformats.org/officeDocument/2006/relationships/image" Target="../media/image59.JPG"/><Relationship Id="rId27" Type="http://schemas.openxmlformats.org/officeDocument/2006/relationships/image" Target="../media/image64.JPG"/><Relationship Id="rId30" Type="http://schemas.openxmlformats.org/officeDocument/2006/relationships/image" Target="../media/image67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3.svg"/><Relationship Id="rId5" Type="http://schemas.openxmlformats.org/officeDocument/2006/relationships/image" Target="../media/image8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11.svg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2.png"/><Relationship Id="rId12" Type="http://schemas.openxmlformats.org/officeDocument/2006/relationships/image" Target="../media/image7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3.svg"/><Relationship Id="rId15" Type="http://schemas.openxmlformats.org/officeDocument/2006/relationships/image" Target="../media/image15.svg"/><Relationship Id="rId10" Type="http://schemas.openxmlformats.org/officeDocument/2006/relationships/image" Target="../media/image9.png"/><Relationship Id="rId9" Type="http://schemas.openxmlformats.org/officeDocument/2006/relationships/image" Target="../media/image11.svg"/><Relationship Id="rId1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4.png"/><Relationship Id="rId12" Type="http://schemas.openxmlformats.org/officeDocument/2006/relationships/image" Target="../media/image7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3.svg"/><Relationship Id="rId15" Type="http://schemas.openxmlformats.org/officeDocument/2006/relationships/image" Target="../media/image32.png"/><Relationship Id="rId10" Type="http://schemas.openxmlformats.org/officeDocument/2006/relationships/image" Target="../media/image9.png"/><Relationship Id="rId9" Type="http://schemas.openxmlformats.org/officeDocument/2006/relationships/image" Target="../media/image11.svg"/><Relationship Id="rId14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6.png"/><Relationship Id="rId12" Type="http://schemas.openxmlformats.org/officeDocument/2006/relationships/image" Target="../media/image7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3.svg"/><Relationship Id="rId10" Type="http://schemas.openxmlformats.org/officeDocument/2006/relationships/image" Target="../media/image9.png"/><Relationship Id="rId9" Type="http://schemas.openxmlformats.org/officeDocument/2006/relationships/image" Target="../media/image11.svg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8.png"/><Relationship Id="rId12" Type="http://schemas.openxmlformats.org/officeDocument/2006/relationships/image" Target="../media/image7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3.svg"/><Relationship Id="rId10" Type="http://schemas.openxmlformats.org/officeDocument/2006/relationships/image" Target="../media/image9.png"/><Relationship Id="rId9" Type="http://schemas.openxmlformats.org/officeDocument/2006/relationships/image" Target="../media/image11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3.svg"/><Relationship Id="rId10" Type="http://schemas.openxmlformats.org/officeDocument/2006/relationships/image" Target="../media/image9.png"/><Relationship Id="rId9" Type="http://schemas.openxmlformats.org/officeDocument/2006/relationships/image" Target="../media/image11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13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9.png"/><Relationship Id="rId5" Type="http://schemas.openxmlformats.org/officeDocument/2006/relationships/image" Target="../media/image7.svg"/><Relationship Id="rId10" Type="http://schemas.openxmlformats.org/officeDocument/2006/relationships/image" Target="../media/image11.svg"/><Relationship Id="rId4" Type="http://schemas.openxmlformats.org/officeDocument/2006/relationships/image" Target="../media/image6.png"/><Relationship Id="rId9" Type="http://schemas.openxmlformats.org/officeDocument/2006/relationships/image" Target="../media/image8.png"/><Relationship Id="rId14" Type="http://schemas.openxmlformats.org/officeDocument/2006/relationships/image" Target="../media/image15.svg"/></Relationships>
</file>

<file path=ppt/slides/_rels/slide30.xml.rels><?xml version="1.0" encoding="UTF-8" standalone="yes"?>
<Relationships xmlns="http://schemas.openxmlformats.org/package/2006/relationships"><Relationship Id="rId12" Type="http://schemas.openxmlformats.org/officeDocument/2006/relationships/image" Target="../media/image8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3.svg"/><Relationship Id="rId10" Type="http://schemas.openxmlformats.org/officeDocument/2006/relationships/image" Target="../media/image9.png"/><Relationship Id="rId9" Type="http://schemas.openxmlformats.org/officeDocument/2006/relationships/image" Target="../media/image11.svg"/></Relationships>
</file>

<file path=ppt/slides/_rels/slide31.xml.rels><?xml version="1.0" encoding="UTF-8" standalone="yes"?>
<Relationships xmlns="http://schemas.openxmlformats.org/package/2006/relationships"><Relationship Id="rId12" Type="http://schemas.openxmlformats.org/officeDocument/2006/relationships/image" Target="../media/image8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3.svg"/><Relationship Id="rId10" Type="http://schemas.openxmlformats.org/officeDocument/2006/relationships/image" Target="../media/image9.png"/><Relationship Id="rId9" Type="http://schemas.openxmlformats.org/officeDocument/2006/relationships/image" Target="../media/image11.svg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2.jpeg"/><Relationship Id="rId12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3.svg"/><Relationship Id="rId10" Type="http://schemas.openxmlformats.org/officeDocument/2006/relationships/image" Target="../media/image9.png"/><Relationship Id="rId9" Type="http://schemas.openxmlformats.org/officeDocument/2006/relationships/image" Target="../media/image11.svg"/><Relationship Id="rId14" Type="http://schemas.openxmlformats.org/officeDocument/2006/relationships/image" Target="../media/image8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svg"/><Relationship Id="rId18" Type="http://schemas.openxmlformats.org/officeDocument/2006/relationships/image" Target="../media/image11.svg"/><Relationship Id="rId21" Type="http://schemas.openxmlformats.org/officeDocument/2006/relationships/image" Target="../media/image13.svg"/><Relationship Id="rId12" Type="http://schemas.openxmlformats.org/officeDocument/2006/relationships/image" Target="../media/image13.svg"/><Relationship Id="rId17" Type="http://schemas.openxmlformats.org/officeDocument/2006/relationships/image" Target="../media/image13.svg"/><Relationship Id="rId2" Type="http://schemas.openxmlformats.org/officeDocument/2006/relationships/image" Target="../media/image8.png"/><Relationship Id="rId16" Type="http://schemas.openxmlformats.org/officeDocument/2006/relationships/image" Target="../media/image11.svg"/><Relationship Id="rId20" Type="http://schemas.openxmlformats.org/officeDocument/2006/relationships/image" Target="../media/image11.sv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9.png"/><Relationship Id="rId15" Type="http://schemas.openxmlformats.org/officeDocument/2006/relationships/image" Target="../media/image13.svg"/><Relationship Id="rId10" Type="http://schemas.openxmlformats.org/officeDocument/2006/relationships/image" Target="../media/image11.svg"/><Relationship Id="rId19" Type="http://schemas.openxmlformats.org/officeDocument/2006/relationships/image" Target="../media/image13.svg"/><Relationship Id="rId9" Type="http://schemas.openxmlformats.org/officeDocument/2006/relationships/image" Target="../media/image11.svg"/><Relationship Id="rId14" Type="http://schemas.openxmlformats.org/officeDocument/2006/relationships/image" Target="../media/image11.svg"/><Relationship Id="rId22" Type="http://schemas.openxmlformats.org/officeDocument/2006/relationships/image" Target="../media/image8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5.svg"/><Relationship Id="rId7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3.svg"/><Relationship Id="rId5" Type="http://schemas.openxmlformats.org/officeDocument/2006/relationships/image" Target="../media/image17.svg"/><Relationship Id="rId10" Type="http://schemas.openxmlformats.org/officeDocument/2006/relationships/image" Target="../media/image9.png"/><Relationship Id="rId4" Type="http://schemas.openxmlformats.org/officeDocument/2006/relationships/image" Target="../media/image11.png"/><Relationship Id="rId9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3.svg"/><Relationship Id="rId5" Type="http://schemas.openxmlformats.org/officeDocument/2006/relationships/image" Target="../media/image8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11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2.png"/><Relationship Id="rId10" Type="http://schemas.openxmlformats.org/officeDocument/2006/relationships/image" Target="../media/image9.png"/><Relationship Id="rId4" Type="http://schemas.openxmlformats.org/officeDocument/2006/relationships/image" Target="../media/image15.png"/><Relationship Id="rId9" Type="http://schemas.openxmlformats.org/officeDocument/2006/relationships/image" Target="../media/image1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3.svg"/><Relationship Id="rId10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1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3.svg"/><Relationship Id="rId5" Type="http://schemas.openxmlformats.org/officeDocument/2006/relationships/image" Target="../media/image8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144000" y="9239250"/>
            <a:ext cx="7589385" cy="0"/>
          </a:xfrm>
          <a:prstGeom prst="line">
            <a:avLst/>
          </a:prstGeom>
          <a:ln w="19050" cap="rnd">
            <a:solidFill>
              <a:srgbClr val="243762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9510269" y="1655716"/>
            <a:ext cx="7749031" cy="766449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384784" y="3446357"/>
            <a:ext cx="863064" cy="646219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-127557" y="-208880"/>
            <a:ext cx="18543114" cy="417760"/>
            <a:chOff x="0" y="0"/>
            <a:chExt cx="6764578" cy="152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764579" cy="152400"/>
            </a:xfrm>
            <a:custGeom>
              <a:avLst/>
              <a:gdLst/>
              <a:ahLst/>
              <a:cxnLst/>
              <a:rect l="l" t="t" r="r" b="b"/>
              <a:pathLst>
                <a:path w="6764579" h="152400">
                  <a:moveTo>
                    <a:pt x="0" y="0"/>
                  </a:moveTo>
                  <a:lnTo>
                    <a:pt x="6764579" y="0"/>
                  </a:lnTo>
                  <a:lnTo>
                    <a:pt x="6764579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F9A159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959165" y="2340799"/>
            <a:ext cx="6406976" cy="5078313"/>
            <a:chOff x="0" y="35983"/>
            <a:chExt cx="8542634" cy="6771085"/>
          </a:xfrm>
        </p:grpSpPr>
        <p:sp>
          <p:nvSpPr>
            <p:cNvPr id="8" name="TextBox 8"/>
            <p:cNvSpPr txBox="1"/>
            <p:nvPr/>
          </p:nvSpPr>
          <p:spPr>
            <a:xfrm>
              <a:off x="0" y="35983"/>
              <a:ext cx="8542634" cy="67710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600"/>
                </a:lnSpc>
              </a:pPr>
              <a:r>
                <a:rPr lang="ru-RU" sz="6000" b="1" spc="-60" dirty="0" smtClean="0">
                  <a:solidFill>
                    <a:srgbClr val="0F9DB4"/>
                  </a:solidFill>
                  <a:latin typeface="Rubik Medium Bold"/>
                </a:rPr>
                <a:t>Тренды и тенденции </a:t>
              </a:r>
              <a:r>
                <a:rPr lang="ru-RU" sz="6000" spc="-60" dirty="0" smtClean="0">
                  <a:solidFill>
                    <a:srgbClr val="0F9DB4"/>
                  </a:solidFill>
                  <a:latin typeface="Rubik Medium Bold"/>
                </a:rPr>
                <a:t>развития образования </a:t>
              </a:r>
            </a:p>
            <a:p>
              <a:pPr>
                <a:lnSpc>
                  <a:spcPts val="6600"/>
                </a:lnSpc>
              </a:pPr>
              <a:r>
                <a:rPr lang="ru-RU" sz="6000" spc="-60" dirty="0" smtClean="0">
                  <a:solidFill>
                    <a:srgbClr val="0F9DB4"/>
                  </a:solidFill>
                  <a:latin typeface="Rubik Medium Bold"/>
                </a:rPr>
                <a:t>в условиях современности</a:t>
              </a:r>
              <a:endParaRPr lang="en-US" sz="6000" spc="-60" dirty="0">
                <a:solidFill>
                  <a:srgbClr val="0F9DB4"/>
                </a:solidFill>
                <a:latin typeface="Rubik Medium Bold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6100364"/>
              <a:ext cx="8542634" cy="6995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75"/>
                </a:lnSpc>
              </a:pPr>
              <a:endParaRPr lang="en-US" sz="3125" dirty="0">
                <a:solidFill>
                  <a:srgbClr val="243762"/>
                </a:solidFill>
                <a:latin typeface="Rubik Medium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-255114" y="10078120"/>
            <a:ext cx="18543114" cy="417760"/>
            <a:chOff x="0" y="0"/>
            <a:chExt cx="6764578" cy="1524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764579" cy="152400"/>
            </a:xfrm>
            <a:custGeom>
              <a:avLst/>
              <a:gdLst/>
              <a:ahLst/>
              <a:cxnLst/>
              <a:rect l="l" t="t" r="r" b="b"/>
              <a:pathLst>
                <a:path w="6764579" h="152400">
                  <a:moveTo>
                    <a:pt x="0" y="0"/>
                  </a:moveTo>
                  <a:lnTo>
                    <a:pt x="6764579" y="0"/>
                  </a:lnTo>
                  <a:lnTo>
                    <a:pt x="6764579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65C3CF"/>
            </a:solidFill>
          </p:spPr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6"/>
          <p:cNvSpPr txBox="1"/>
          <p:nvPr/>
        </p:nvSpPr>
        <p:spPr>
          <a:xfrm>
            <a:off x="769606" y="345464"/>
            <a:ext cx="8450594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200"/>
              </a:lnSpc>
              <a:spcBef>
                <a:spcPct val="0"/>
              </a:spcBef>
            </a:pPr>
            <a:r>
              <a:rPr lang="ru-RU" sz="4405" dirty="0">
                <a:solidFill>
                  <a:srgbClr val="F9A159"/>
                </a:solidFill>
                <a:latin typeface="Clear Sans Bold"/>
              </a:rPr>
              <a:t>Функциональная грамотность</a:t>
            </a:r>
            <a:endParaRPr lang="en-US" sz="4405" dirty="0">
              <a:solidFill>
                <a:srgbClr val="F9A159"/>
              </a:solidFill>
              <a:latin typeface="Clear Sans Bold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12991579" y="345464"/>
            <a:ext cx="4129319" cy="989559"/>
            <a:chOff x="6041464" y="6506858"/>
            <a:chExt cx="4129319" cy="989559"/>
          </a:xfrm>
        </p:grpSpPr>
        <p:grpSp>
          <p:nvGrpSpPr>
            <p:cNvPr id="20" name="Группа 19"/>
            <p:cNvGrpSpPr/>
            <p:nvPr/>
          </p:nvGrpSpPr>
          <p:grpSpPr>
            <a:xfrm>
              <a:off x="6041464" y="6506858"/>
              <a:ext cx="4129319" cy="989559"/>
              <a:chOff x="12828790" y="8725940"/>
              <a:chExt cx="4129319" cy="989559"/>
            </a:xfrm>
          </p:grpSpPr>
          <p:pic>
            <p:nvPicPr>
              <p:cNvPr id="22" name="Picture 9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2828790" y="8725940"/>
                <a:ext cx="3092373" cy="989559"/>
              </a:xfrm>
              <a:prstGeom prst="rect">
                <a:avLst/>
              </a:prstGeom>
            </p:spPr>
          </p:pic>
          <p:pic>
            <p:nvPicPr>
              <p:cNvPr id="23" name="Picture 10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1"/>
                  </a:ext>
                </a:extLst>
              </a:blip>
              <a:srcRect/>
              <a:stretch>
                <a:fillRect/>
              </a:stretch>
            </p:blipFill>
            <p:spPr>
              <a:xfrm flipH="1">
                <a:off x="15388229" y="8841036"/>
                <a:ext cx="1569880" cy="786903"/>
              </a:xfrm>
              <a:prstGeom prst="rect">
                <a:avLst/>
              </a:prstGeom>
            </p:spPr>
          </p:pic>
          <p:sp>
            <p:nvSpPr>
              <p:cNvPr id="24" name="Прямоугольник 23"/>
              <p:cNvSpPr/>
              <p:nvPr/>
            </p:nvSpPr>
            <p:spPr>
              <a:xfrm>
                <a:off x="13411200" y="8910606"/>
                <a:ext cx="1524000" cy="500094"/>
              </a:xfrm>
              <a:prstGeom prst="rect">
                <a:avLst/>
              </a:prstGeom>
              <a:solidFill>
                <a:srgbClr val="F9A1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6453578" y="6621954"/>
              <a:ext cx="20375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 smtClean="0">
                  <a:latin typeface="Bahnschrift Condensed" panose="020B0502040204020203" pitchFamily="34" charset="0"/>
                </a:rPr>
                <a:t>КАЧЕСТВО_2</a:t>
              </a:r>
              <a:endParaRPr lang="ru-RU" sz="3600" dirty="0">
                <a:latin typeface="Bahnschrift Condensed" panose="020B0502040204020203" pitchFamily="34" charset="0"/>
              </a:endParaRPr>
            </a:p>
          </p:txBody>
        </p:sp>
      </p:grpSp>
      <p:sp>
        <p:nvSpPr>
          <p:cNvPr id="25" name="TextBox 16"/>
          <p:cNvSpPr txBox="1"/>
          <p:nvPr/>
        </p:nvSpPr>
        <p:spPr>
          <a:xfrm>
            <a:off x="769606" y="1446193"/>
            <a:ext cx="13708394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ru-RU" sz="4000" dirty="0" smtClean="0">
                <a:solidFill>
                  <a:srgbClr val="243762"/>
                </a:solidFill>
                <a:latin typeface="Clear Sans Bold"/>
              </a:rPr>
              <a:t>Методические ресурсы формирования функциональной грамотности</a:t>
            </a:r>
            <a:endParaRPr lang="en-US" sz="4000" dirty="0">
              <a:solidFill>
                <a:srgbClr val="243762"/>
              </a:solidFill>
              <a:latin typeface="Clear Sans Bold"/>
            </a:endParaRPr>
          </a:p>
        </p:txBody>
      </p:sp>
      <p:pic>
        <p:nvPicPr>
          <p:cNvPr id="2050" name="Picture 2" descr="https://socialeagle.in/images/banner/social-eagle-web-and-mobile-app-development-company-in-chennai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2210436"/>
            <a:ext cx="8536917" cy="621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/>
          <p:cNvPicPr>
            <a:picLocks noChangeAspect="1"/>
          </p:cNvPicPr>
          <p:nvPr/>
        </p:nvPicPr>
        <p:blipFill>
          <a:blip r:embed="rId14">
            <a:biLevel thresh="25000"/>
          </a:blip>
          <a:srcRect/>
          <a:stretch>
            <a:fillRect/>
          </a:stretch>
        </p:blipFill>
        <p:spPr>
          <a:xfrm>
            <a:off x="13573989" y="4265344"/>
            <a:ext cx="364496" cy="27291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35" y="3251712"/>
            <a:ext cx="1611078" cy="161107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91" y="5710374"/>
            <a:ext cx="1642925" cy="16429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91" y="7911786"/>
            <a:ext cx="1672422" cy="16724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90032" y="3536984"/>
            <a:ext cx="72971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 «Мониторинг формирования функциональной грамотности учащихся» 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ФГБНУ «Институт стратегии развития образования РАО»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495798" y="5810303"/>
            <a:ext cx="68580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Электронный банк заданий для оценки функциональной грамотности Минпросвещения России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425340" y="8036965"/>
            <a:ext cx="92484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Открытый банк заданий для оценки естественнонаучной грамотности (VII-IX классы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ФГБНУ «Федеральный институт педагогических измерений»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62480" y="5600700"/>
            <a:ext cx="1701910" cy="192171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9"/>
          <a:srcRect r="34513"/>
          <a:stretch/>
        </p:blipFill>
        <p:spPr>
          <a:xfrm>
            <a:off x="2530174" y="3251712"/>
            <a:ext cx="1737025" cy="2097879"/>
          </a:xfrm>
          <a:prstGeom prst="rect">
            <a:avLst/>
          </a:prstGeom>
        </p:spPr>
      </p:pic>
      <p:pic>
        <p:nvPicPr>
          <p:cNvPr id="2054" name="Picture 6" descr="https://www.xn--80ad0ahft7a4bk.xn--p1ai/images/images/News/FIPI.jpg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260"/>
          <a:stretch/>
        </p:blipFill>
        <p:spPr bwMode="auto">
          <a:xfrm>
            <a:off x="2567395" y="7734300"/>
            <a:ext cx="1662582" cy="2167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630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6" descr="https://schtirlitz.ru/800/600/https/www.quotemaster.org/images/c9/c93184e21d6d12362601b52780a7bdf8.png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58" t="77551" r="5713" b="5306"/>
          <a:stretch/>
        </p:blipFill>
        <p:spPr bwMode="auto">
          <a:xfrm>
            <a:off x="13944600" y="7383288"/>
            <a:ext cx="4117045" cy="588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chtirlitz.ru/800/600/https/www.quotemaster.org/images/c9/c93184e21d6d12362601b52780a7bdf8.png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58" t="78898" r="14235" b="5306"/>
          <a:stretch/>
        </p:blipFill>
        <p:spPr bwMode="auto">
          <a:xfrm>
            <a:off x="10950821" y="7429499"/>
            <a:ext cx="6651379" cy="541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s://cdn1.vectorstock.com/i/1000x1000/87/20/highlight-marker-line-brush-pen-underline-stroke-vector-23898720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6" t="69018" r="61634" b="18675"/>
          <a:stretch/>
        </p:blipFill>
        <p:spPr bwMode="auto">
          <a:xfrm>
            <a:off x="8153401" y="5205818"/>
            <a:ext cx="55626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cdn1.vectorstock.com/i/1000x1000/87/20/highlight-marker-line-brush-pen-underline-stroke-vector-23898720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6" t="69018" r="61634" b="18675"/>
          <a:stretch/>
        </p:blipFill>
        <p:spPr bwMode="auto">
          <a:xfrm>
            <a:off x="13453676" y="4784406"/>
            <a:ext cx="4313377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788878" y="5601822"/>
            <a:ext cx="3131275" cy="3656478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1028700" y="9234488"/>
            <a:ext cx="7589385" cy="0"/>
          </a:xfrm>
          <a:prstGeom prst="line">
            <a:avLst/>
          </a:prstGeom>
          <a:ln w="19050" cap="rnd">
            <a:solidFill>
              <a:srgbClr val="243762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664200" y="7552718"/>
            <a:ext cx="3474334" cy="170558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781626" y="7922928"/>
            <a:ext cx="713817" cy="1335372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548227" y="1809160"/>
            <a:ext cx="8498701" cy="645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86"/>
              </a:lnSpc>
            </a:pPr>
            <a:r>
              <a:rPr lang="ru-RU" sz="4405" dirty="0" smtClean="0">
                <a:solidFill>
                  <a:srgbClr val="F9A159"/>
                </a:solidFill>
                <a:latin typeface="Clear Sans Bold"/>
              </a:rPr>
              <a:t>Методические службы</a:t>
            </a:r>
            <a:endParaRPr lang="en-US" sz="4405" dirty="0">
              <a:solidFill>
                <a:srgbClr val="F9A159"/>
              </a:solidFill>
              <a:latin typeface="Arimo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810649" y="495300"/>
            <a:ext cx="145161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defRPr/>
            </a:pPr>
            <a:r>
              <a:rPr lang="ru-RU" sz="6000" b="1" spc="-60" dirty="0">
                <a:solidFill>
                  <a:srgbClr val="0F9DB4"/>
                </a:solidFill>
                <a:latin typeface="Rubik Medium Bold"/>
              </a:rPr>
              <a:t>Что принципиально нового сейчас?</a:t>
            </a:r>
          </a:p>
        </p:txBody>
      </p:sp>
      <p:pic>
        <p:nvPicPr>
          <p:cNvPr id="12" name="Picture 4"/>
          <p:cNvPicPr>
            <a:picLocks noChangeAspect="1"/>
          </p:cNvPicPr>
          <p:nvPr/>
        </p:nvPicPr>
        <p:blipFill>
          <a:blip r:embed="rId10">
            <a:biLevel thresh="25000"/>
          </a:blip>
          <a:srcRect/>
          <a:stretch>
            <a:fillRect/>
          </a:stretch>
        </p:blipFill>
        <p:spPr>
          <a:xfrm>
            <a:off x="3599509" y="5912151"/>
            <a:ext cx="863064" cy="646219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4141866" y="4252047"/>
            <a:ext cx="4129319" cy="989559"/>
            <a:chOff x="12828790" y="8725940"/>
            <a:chExt cx="4129319" cy="989559"/>
          </a:xfrm>
        </p:grpSpPr>
        <p:pic>
          <p:nvPicPr>
            <p:cNvPr id="15" name="Picture 9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12828790" y="8725940"/>
              <a:ext cx="3092373" cy="989559"/>
            </a:xfrm>
            <a:prstGeom prst="rect">
              <a:avLst/>
            </a:prstGeom>
          </p:spPr>
        </p:pic>
        <p:pic>
          <p:nvPicPr>
            <p:cNvPr id="16" name="Picture 10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 flipH="1">
              <a:off x="15388229" y="8841036"/>
              <a:ext cx="1569880" cy="786903"/>
            </a:xfrm>
            <a:prstGeom prst="rect">
              <a:avLst/>
            </a:prstGeom>
          </p:spPr>
        </p:pic>
        <p:sp>
          <p:nvSpPr>
            <p:cNvPr id="17" name="Прямоугольник 16"/>
            <p:cNvSpPr/>
            <p:nvPr/>
          </p:nvSpPr>
          <p:spPr>
            <a:xfrm>
              <a:off x="13411200" y="8910606"/>
              <a:ext cx="1524000" cy="500094"/>
            </a:xfrm>
            <a:prstGeom prst="rect">
              <a:avLst/>
            </a:prstGeom>
            <a:solidFill>
              <a:srgbClr val="F9A1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714666" y="4353375"/>
            <a:ext cx="2037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Bahnschrift Condensed" panose="020B0502040204020203" pitchFamily="34" charset="0"/>
              </a:rPr>
              <a:t>КАЧЕСТВО_3</a:t>
            </a:r>
            <a:endParaRPr lang="ru-RU" sz="3600" dirty="0">
              <a:latin typeface="Bahnschrift Condensed" panose="020B0502040204020203" pitchFamily="34" charset="0"/>
            </a:endParaRPr>
          </a:p>
        </p:txBody>
      </p:sp>
      <p:sp>
        <p:nvSpPr>
          <p:cNvPr id="19" name="Google Shape;97;p2"/>
          <p:cNvSpPr txBox="1"/>
          <p:nvPr/>
        </p:nvSpPr>
        <p:spPr>
          <a:xfrm>
            <a:off x="645402" y="2760463"/>
            <a:ext cx="7333620" cy="1723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Федеральный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закон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от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29.12.2012 № 273-ФЗ «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Об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образовании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в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Российской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Федерации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» в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редакции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от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2800" b="0" i="0" u="none" strike="noStrike" cap="none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30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r>
              <a:rPr lang="ru-RU" sz="2800" b="0" i="0" u="none" strike="noStrike" cap="none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12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.2021</a:t>
            </a:r>
            <a:endParaRPr lang="ru-RU" sz="28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" name="Google Shape;97;p2"/>
          <p:cNvSpPr txBox="1"/>
          <p:nvPr/>
        </p:nvSpPr>
        <p:spPr>
          <a:xfrm>
            <a:off x="9046928" y="1961302"/>
            <a:ext cx="8402872" cy="7386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just"/>
            <a:r>
              <a:rPr lang="ru-RU" sz="2800" dirty="0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rPr>
              <a:t>В </a:t>
            </a:r>
            <a:r>
              <a:rPr lang="ru-RU" sz="2800" dirty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rPr>
              <a:t>соответствии с частью 5 ст. 19 </a:t>
            </a:r>
            <a:r>
              <a:rPr lang="ru-RU" sz="2800" dirty="0" smtClean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rPr>
              <a:t>273 Федерального закона</a:t>
            </a:r>
          </a:p>
          <a:p>
            <a:pPr algn="just"/>
            <a:endParaRPr lang="ru-RU" sz="2800" dirty="0">
              <a:solidFill>
                <a:schemeClr val="dk1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</a:endParaRPr>
          </a:p>
          <a:p>
            <a:pPr algn="just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«Научно-методическое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 методическое обеспечение образовательной деятельности в государственных образовательных организациях субъектов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РФ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 муниципальных образовательных организациях, осуществляющих образовательную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деятельность, …,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осуществляется организациями,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включенными в перечень организаций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осуществляющих научно-методическое и методическое обеспечение образовательной деятельности по реализации основных общеобразовательных программ в соответствии с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ФГОС,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если иное не установлено настоящим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ФЗ.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Порядок отбора организаций,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…,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перечень таких организаций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утверждаются федеральным органом исполнительной власти, осуществляющим функции по выработке и реализации государственной политики и нормативно-правовому регулированию в сфере общего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образования.»</a:t>
            </a:r>
            <a:endParaRPr lang="ru-RU" sz="3600" dirty="0">
              <a:solidFill>
                <a:schemeClr val="dk1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911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808862" y="417728"/>
            <a:ext cx="8498701" cy="645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86"/>
              </a:lnSpc>
            </a:pPr>
            <a:r>
              <a:rPr lang="ru-RU" sz="4405" dirty="0" smtClean="0">
                <a:solidFill>
                  <a:srgbClr val="F9A159"/>
                </a:solidFill>
                <a:latin typeface="Clear Sans Bold"/>
              </a:rPr>
              <a:t>Методические службы</a:t>
            </a:r>
            <a:endParaRPr lang="en-US" sz="4405" dirty="0">
              <a:solidFill>
                <a:srgbClr val="F9A159"/>
              </a:solidFill>
              <a:latin typeface="Arimo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13353378" y="497847"/>
            <a:ext cx="4129319" cy="989559"/>
            <a:chOff x="12828790" y="8725940"/>
            <a:chExt cx="4129319" cy="989559"/>
          </a:xfrm>
        </p:grpSpPr>
        <p:pic>
          <p:nvPicPr>
            <p:cNvPr id="15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12828790" y="8725940"/>
              <a:ext cx="3092373" cy="989559"/>
            </a:xfrm>
            <a:prstGeom prst="rect">
              <a:avLst/>
            </a:prstGeom>
          </p:spPr>
        </p:pic>
        <p:pic>
          <p:nvPicPr>
            <p:cNvPr id="16" name="Picture 10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flipH="1">
              <a:off x="15388229" y="8841036"/>
              <a:ext cx="1569880" cy="786903"/>
            </a:xfrm>
            <a:prstGeom prst="rect">
              <a:avLst/>
            </a:prstGeom>
          </p:spPr>
        </p:pic>
        <p:sp>
          <p:nvSpPr>
            <p:cNvPr id="17" name="Прямоугольник 16"/>
            <p:cNvSpPr/>
            <p:nvPr/>
          </p:nvSpPr>
          <p:spPr>
            <a:xfrm>
              <a:off x="13411200" y="8910606"/>
              <a:ext cx="1524000" cy="500094"/>
            </a:xfrm>
            <a:prstGeom prst="rect">
              <a:avLst/>
            </a:prstGeom>
            <a:solidFill>
              <a:srgbClr val="F9A1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3884429" y="651726"/>
            <a:ext cx="2037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Bahnschrift Condensed" panose="020B0502040204020203" pitchFamily="34" charset="0"/>
              </a:rPr>
              <a:t>КАЧЕСТВО_3</a:t>
            </a:r>
            <a:endParaRPr lang="ru-RU" sz="3600" dirty="0">
              <a:latin typeface="Bahnschrift Condensed" panose="020B0502040204020203" pitchFamily="3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0CDFFE8A-F3E4-45AC-B833-EBCD50ABB8F1}"/>
              </a:ext>
            </a:extLst>
          </p:cNvPr>
          <p:cNvSpPr/>
          <p:nvPr/>
        </p:nvSpPr>
        <p:spPr>
          <a:xfrm>
            <a:off x="13489239" y="8991571"/>
            <a:ext cx="33494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Ресурсный </a:t>
            </a:r>
            <a:endParaRPr lang="ru-RU" sz="2400" dirty="0"/>
          </a:p>
          <a:p>
            <a:pPr algn="ctr"/>
            <a:r>
              <a:rPr lang="ru-RU" sz="2400" dirty="0"/>
              <a:t>центр </a:t>
            </a:r>
            <a:r>
              <a:rPr lang="ru-RU" sz="2400" dirty="0" smtClean="0"/>
              <a:t>образования </a:t>
            </a:r>
            <a:r>
              <a:rPr lang="ru-RU" sz="2400" dirty="0" err="1" smtClean="0"/>
              <a:t>г.Северск</a:t>
            </a:r>
            <a:endParaRPr lang="ru-RU" sz="2400" dirty="0"/>
          </a:p>
          <a:p>
            <a:r>
              <a:rPr lang="ru-RU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: </a:t>
            </a:r>
            <a:endParaRPr lang="ru-RU" sz="2400" dirty="0"/>
          </a:p>
        </p:txBody>
      </p:sp>
      <p:pic>
        <p:nvPicPr>
          <p:cNvPr id="21" name="Picture 2" descr="Дистанционное обучение в ТОИПКРО (Томск) | Помощь с тестами, сессия под ключ">
            <a:extLst>
              <a:ext uri="{FF2B5EF4-FFF2-40B4-BE49-F238E27FC236}">
                <a16:creationId xmlns:a16="http://schemas.microsoft.com/office/drawing/2014/main" id="{66269DD2-063C-4C09-AC9A-165A5D439D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220" y="5755003"/>
            <a:ext cx="2699370" cy="202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Открытый молодёжный университет - Home | Facebook">
            <a:extLst>
              <a:ext uri="{FF2B5EF4-FFF2-40B4-BE49-F238E27FC236}">
                <a16:creationId xmlns:a16="http://schemas.microsoft.com/office/drawing/2014/main" id="{5EB39EBB-2311-416F-B828-AE7B22272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883" y="6412181"/>
            <a:ext cx="2843643" cy="2168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Сотрудничество ТГПУ, МАДОУ №61 г. Томска и томских предпринимателей – в  помощь педагогам и родителям - Москва">
            <a:extLst>
              <a:ext uri="{FF2B5EF4-FFF2-40B4-BE49-F238E27FC236}">
                <a16:creationId xmlns:a16="http://schemas.microsoft.com/office/drawing/2014/main" id="{6B77E698-DF92-4EA3-B122-556D17294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9239" y="1885412"/>
            <a:ext cx="3225377" cy="207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Операторы. Координаторы. — МАУ ИМЦ">
            <a:extLst>
              <a:ext uri="{FF2B5EF4-FFF2-40B4-BE49-F238E27FC236}">
                <a16:creationId xmlns:a16="http://schemas.microsoft.com/office/drawing/2014/main" id="{478549B7-7408-4990-A994-597CE2857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588" y="1858210"/>
            <a:ext cx="2446814" cy="2771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Флаг Северска (Томская область) — Википедия">
            <a:extLst>
              <a:ext uri="{FF2B5EF4-FFF2-40B4-BE49-F238E27FC236}">
                <a16:creationId xmlns:a16="http://schemas.microsoft.com/office/drawing/2014/main" id="{89E72B67-4480-40BC-9355-095DA24484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3" t="9808" r="23561" b="9157"/>
          <a:stretch/>
        </p:blipFill>
        <p:spPr bwMode="auto">
          <a:xfrm>
            <a:off x="13782336" y="5956955"/>
            <a:ext cx="2660416" cy="272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0490C719-8DEE-408F-98B5-A54352AF6174}"/>
              </a:ext>
            </a:extLst>
          </p:cNvPr>
          <p:cNvSpPr/>
          <p:nvPr/>
        </p:nvSpPr>
        <p:spPr>
          <a:xfrm>
            <a:off x="7441506" y="8244056"/>
            <a:ext cx="41105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Томский </a:t>
            </a:r>
            <a:r>
              <a:rPr lang="ru-RU" sz="2400" dirty="0"/>
              <a:t>областной институт повышения квалификации и переподготовки работников </a:t>
            </a:r>
            <a:r>
              <a:rPr lang="ru-RU" sz="2400" dirty="0" smtClean="0"/>
              <a:t>образования </a:t>
            </a:r>
            <a:endParaRPr lang="ru-RU" sz="2400" dirty="0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437A51F7-A175-42DB-965E-4C5904A0E3A4}"/>
              </a:ext>
            </a:extLst>
          </p:cNvPr>
          <p:cNvSpPr/>
          <p:nvPr/>
        </p:nvSpPr>
        <p:spPr>
          <a:xfrm>
            <a:off x="13145996" y="4906838"/>
            <a:ext cx="4023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Томский </a:t>
            </a:r>
            <a:r>
              <a:rPr lang="ru-RU" sz="2400" dirty="0"/>
              <a:t>государственный</a:t>
            </a:r>
          </a:p>
          <a:p>
            <a:pPr algn="ctr"/>
            <a:r>
              <a:rPr lang="ru-RU" sz="2400" dirty="0"/>
              <a:t> педагогический </a:t>
            </a:r>
            <a:r>
              <a:rPr lang="ru-RU" sz="2400" dirty="0" smtClean="0"/>
              <a:t>университет</a:t>
            </a:r>
            <a:endParaRPr lang="ru-RU" sz="2400" dirty="0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75A396BD-CE61-4E0C-9C84-22B160750BD5}"/>
              </a:ext>
            </a:extLst>
          </p:cNvPr>
          <p:cNvSpPr/>
          <p:nvPr/>
        </p:nvSpPr>
        <p:spPr>
          <a:xfrm>
            <a:off x="2224258" y="8790328"/>
            <a:ext cx="29438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АНО ДПО «Открытый молодежный университет»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82FBE08C-B847-480B-B4D2-4D65C1FD50C6}"/>
              </a:ext>
            </a:extLst>
          </p:cNvPr>
          <p:cNvSpPr/>
          <p:nvPr/>
        </p:nvSpPr>
        <p:spPr>
          <a:xfrm>
            <a:off x="1788599" y="5110400"/>
            <a:ext cx="35972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Информационно-методический </a:t>
            </a:r>
            <a:r>
              <a:rPr lang="ru-RU" sz="2400" dirty="0"/>
              <a:t>центр </a:t>
            </a:r>
            <a:r>
              <a:rPr lang="ru-RU" sz="2400" dirty="0" smtClean="0"/>
              <a:t> </a:t>
            </a:r>
          </a:p>
          <a:p>
            <a:pPr algn="ctr"/>
            <a:r>
              <a:rPr lang="ru-RU" sz="2400" dirty="0" smtClean="0"/>
              <a:t>г</a:t>
            </a:r>
            <a:r>
              <a:rPr lang="ru-RU" sz="2400" dirty="0"/>
              <a:t>. </a:t>
            </a:r>
            <a:r>
              <a:rPr lang="ru-RU" sz="2400" dirty="0" smtClean="0"/>
              <a:t>Томск</a:t>
            </a:r>
            <a:endParaRPr lang="ru-RU" sz="24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6105DDA-0319-4AE0-BE0C-91DAAD46B778}"/>
              </a:ext>
            </a:extLst>
          </p:cNvPr>
          <p:cNvSpPr txBox="1"/>
          <p:nvPr/>
        </p:nvSpPr>
        <p:spPr>
          <a:xfrm>
            <a:off x="6597855" y="2317499"/>
            <a:ext cx="5633333" cy="769441"/>
          </a:xfrm>
          <a:prstGeom prst="rect">
            <a:avLst/>
          </a:prstGeom>
          <a:solidFill>
            <a:srgbClr val="66C3D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  <a:latin typeface="Clear Sans Bold" panose="020B0604020202020204" charset="0"/>
                <a:cs typeface="Clear Sans Bold" panose="020B0604020202020204" charset="0"/>
              </a:rPr>
              <a:t>Томская область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F9112F8-921D-4D5E-950B-F7220A635D52}"/>
              </a:ext>
            </a:extLst>
          </p:cNvPr>
          <p:cNvSpPr txBox="1"/>
          <p:nvPr/>
        </p:nvSpPr>
        <p:spPr>
          <a:xfrm>
            <a:off x="8309858" y="3204016"/>
            <a:ext cx="22093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solidFill>
                  <a:srgbClr val="66C3D0"/>
                </a:solidFill>
                <a:latin typeface="Century Gothic" panose="020B0502020202020204" pitchFamily="34" charset="0"/>
              </a:rPr>
              <a:t>5</a:t>
            </a:r>
            <a:r>
              <a:rPr lang="ru-RU" sz="2400" b="1" dirty="0">
                <a:solidFill>
                  <a:srgbClr val="66C3D0"/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ru-RU" sz="2400" b="1" dirty="0">
                <a:latin typeface="Century Gothic" panose="020B0502020202020204" pitchFamily="34" charset="0"/>
              </a:rPr>
              <a:t>организаций</a:t>
            </a:r>
          </a:p>
        </p:txBody>
      </p:sp>
    </p:spTree>
    <p:extLst>
      <p:ext uri="{BB962C8B-B14F-4D97-AF65-F5344CB8AC3E}">
        <p14:creationId xmlns:p14="http://schemas.microsoft.com/office/powerpoint/2010/main" val="993409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808862" y="417728"/>
            <a:ext cx="8498701" cy="645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86"/>
              </a:lnSpc>
            </a:pPr>
            <a:r>
              <a:rPr lang="ru-RU" sz="4405" dirty="0" smtClean="0">
                <a:solidFill>
                  <a:srgbClr val="F9A159"/>
                </a:solidFill>
                <a:latin typeface="Clear Sans Bold"/>
              </a:rPr>
              <a:t>Методические службы</a:t>
            </a:r>
            <a:endParaRPr lang="en-US" sz="4405" dirty="0">
              <a:solidFill>
                <a:srgbClr val="F9A159"/>
              </a:solidFill>
              <a:latin typeface="Arimo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3487400" y="245825"/>
            <a:ext cx="4129319" cy="989559"/>
            <a:chOff x="13353378" y="497847"/>
            <a:chExt cx="4129319" cy="989559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13353378" y="497847"/>
              <a:ext cx="4129319" cy="989559"/>
              <a:chOff x="12828790" y="8725940"/>
              <a:chExt cx="4129319" cy="989559"/>
            </a:xfrm>
          </p:grpSpPr>
          <p:pic>
            <p:nvPicPr>
              <p:cNvPr id="15" name="Picture 9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2828790" y="8725940"/>
                <a:ext cx="3092373" cy="989559"/>
              </a:xfrm>
              <a:prstGeom prst="rect">
                <a:avLst/>
              </a:prstGeom>
            </p:spPr>
          </p:pic>
          <p:pic>
            <p:nvPicPr>
              <p:cNvPr id="16" name="Picture 10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1"/>
                  </a:ext>
                </a:extLst>
              </a:blip>
              <a:srcRect/>
              <a:stretch>
                <a:fillRect/>
              </a:stretch>
            </p:blipFill>
            <p:spPr>
              <a:xfrm flipH="1">
                <a:off x="15388229" y="8841036"/>
                <a:ext cx="1569880" cy="786903"/>
              </a:xfrm>
              <a:prstGeom prst="rect">
                <a:avLst/>
              </a:prstGeom>
            </p:spPr>
          </p:pic>
          <p:sp>
            <p:nvSpPr>
              <p:cNvPr id="17" name="Прямоугольник 16"/>
              <p:cNvSpPr/>
              <p:nvPr/>
            </p:nvSpPr>
            <p:spPr>
              <a:xfrm>
                <a:off x="13411200" y="8910606"/>
                <a:ext cx="1524000" cy="500094"/>
              </a:xfrm>
              <a:prstGeom prst="rect">
                <a:avLst/>
              </a:prstGeom>
              <a:solidFill>
                <a:srgbClr val="F9A1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13884429" y="651726"/>
              <a:ext cx="20375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 smtClean="0">
                  <a:latin typeface="Bahnschrift Condensed" panose="020B0502040204020203" pitchFamily="34" charset="0"/>
                </a:rPr>
                <a:t>КАЧЕСТВО_3</a:t>
              </a:r>
              <a:endParaRPr lang="ru-RU" sz="3600" dirty="0">
                <a:latin typeface="Bahnschrift Condensed" panose="020B0502040204020203" pitchFamily="34" charset="0"/>
              </a:endParaRPr>
            </a:p>
          </p:txBody>
        </p:sp>
      </p:grpSp>
      <p:sp>
        <p:nvSpPr>
          <p:cNvPr id="32" name="Прямоугольник 31"/>
          <p:cNvSpPr/>
          <p:nvPr/>
        </p:nvSpPr>
        <p:spPr>
          <a:xfrm>
            <a:off x="4510894" y="5216183"/>
            <a:ext cx="4709305" cy="1077218"/>
          </a:xfrm>
          <a:prstGeom prst="rect">
            <a:avLst/>
          </a:prstGeom>
          <a:solidFill>
            <a:srgbClr val="D3EDF1">
              <a:alpha val="37647"/>
            </a:srgbClr>
          </a:solidFill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94481"/>
                </a:solidFill>
                <a:latin typeface="Clear Sans Bold" panose="020B0604020202020204" charset="0"/>
                <a:ea typeface="Calibri" panose="020F0502020204030204" pitchFamily="34" charset="0"/>
                <a:cs typeface="Clear Sans Bold" panose="020B0604020202020204" charset="0"/>
              </a:rPr>
              <a:t>Проведение фундаментальных и прикладных исследований, трансфер научных достижений и передовых педагогических технологий в сферу образования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507164" y="5247520"/>
            <a:ext cx="3948945" cy="1077218"/>
          </a:xfrm>
          <a:prstGeom prst="rect">
            <a:avLst/>
          </a:prstGeom>
          <a:solidFill>
            <a:srgbClr val="D3EDF1">
              <a:alpha val="38039"/>
            </a:srgbClr>
          </a:solidFill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94481"/>
                </a:solidFill>
                <a:latin typeface="Clear Sans Bold" panose="020B0604020202020204" charset="0"/>
                <a:ea typeface="Calibri" panose="020F0502020204030204" pitchFamily="34" charset="0"/>
                <a:cs typeface="Clear Sans Bold" panose="020B0604020202020204" charset="0"/>
              </a:rPr>
              <a:t>Ведение </a:t>
            </a:r>
            <a:r>
              <a:rPr lang="ru-RU" sz="1600" b="1" dirty="0">
                <a:solidFill>
                  <a:srgbClr val="094481"/>
                </a:solidFill>
                <a:latin typeface="Clear Sans Bold" panose="020B0604020202020204" charset="0"/>
                <a:ea typeface="Calibri" panose="020F0502020204030204" pitchFamily="34" charset="0"/>
                <a:cs typeface="Clear Sans Bold" panose="020B0604020202020204" charset="0"/>
              </a:rPr>
              <a:t>Федерального реестра </a:t>
            </a:r>
            <a:r>
              <a:rPr lang="ru-RU" sz="1600" dirty="0">
                <a:solidFill>
                  <a:srgbClr val="094481"/>
                </a:solidFill>
                <a:latin typeface="Clear Sans Bold" panose="020B0604020202020204" charset="0"/>
                <a:ea typeface="Calibri" panose="020F0502020204030204" pitchFamily="34" charset="0"/>
                <a:cs typeface="Clear Sans Bold" panose="020B0604020202020204" charset="0"/>
              </a:rPr>
              <a:t>дополнительных профессиональных программ  педагогического образования </a:t>
            </a:r>
            <a:endParaRPr lang="ru-RU" sz="1600" dirty="0">
              <a:solidFill>
                <a:srgbClr val="094481"/>
              </a:solidFill>
              <a:latin typeface="Clear Sans Bold" panose="020B0604020202020204" charset="0"/>
              <a:cs typeface="Clear Sans Bold" panose="020B0604020202020204" charset="0"/>
            </a:endParaRPr>
          </a:p>
        </p:txBody>
      </p:sp>
      <p:sp>
        <p:nvSpPr>
          <p:cNvPr id="34" name="Шеврон 33"/>
          <p:cNvSpPr/>
          <p:nvPr/>
        </p:nvSpPr>
        <p:spPr>
          <a:xfrm rot="5400000">
            <a:off x="4119808" y="3302242"/>
            <a:ext cx="921607" cy="6966599"/>
          </a:xfrm>
          <a:prstGeom prst="chevron">
            <a:avLst>
              <a:gd name="adj" fmla="val 32917"/>
            </a:avLst>
          </a:prstGeom>
          <a:solidFill>
            <a:srgbClr val="0F9D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Clear Sans Bold" panose="020B0604020202020204" charset="0"/>
              <a:cs typeface="Clear Sans Bold" panose="020B060402020202020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619060" y="3850705"/>
            <a:ext cx="27447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Clear Sans Bold" panose="020B0604020202020204" charset="0"/>
                <a:ea typeface="Calibri" panose="020F0502020204030204" pitchFamily="34" charset="0"/>
                <a:cs typeface="Clear Sans Bold" panose="020B0604020202020204" charset="0"/>
              </a:rPr>
              <a:t>ФЕДЕРАЛЬНЫЙ КООРДИНАТОР СИСТЕМЫ </a:t>
            </a:r>
          </a:p>
          <a:p>
            <a:endParaRPr lang="ru-RU" sz="400" b="1" dirty="0">
              <a:latin typeface="Clear Sans Bold" panose="020B0604020202020204" charset="0"/>
              <a:ea typeface="Calibri" panose="020F0502020204030204" pitchFamily="34" charset="0"/>
              <a:cs typeface="Clear Sans Bold" panose="020B0604020202020204" charset="0"/>
            </a:endParaRPr>
          </a:p>
          <a:p>
            <a:r>
              <a:rPr lang="ru-RU" sz="1400" dirty="0">
                <a:latin typeface="Clear Sans Bold" panose="020B0604020202020204" charset="0"/>
                <a:ea typeface="Calibri" panose="020F0502020204030204" pitchFamily="34" charset="0"/>
                <a:cs typeface="Clear Sans Bold" panose="020B0604020202020204" charset="0"/>
              </a:rPr>
              <a:t>ФГАОУ ДПО «</a:t>
            </a:r>
            <a:r>
              <a:rPr lang="en-US" sz="1400" dirty="0" err="1">
                <a:latin typeface="Clear Sans Bold" panose="020B0604020202020204" charset="0"/>
                <a:ea typeface="Calibri" panose="020F0502020204030204" pitchFamily="34" charset="0"/>
                <a:cs typeface="Clear Sans Bold" panose="020B0604020202020204" charset="0"/>
              </a:rPr>
              <a:t>Академия</a:t>
            </a:r>
            <a:r>
              <a:rPr lang="en-US" sz="1400" dirty="0">
                <a:latin typeface="Clear Sans Bold" panose="020B0604020202020204" charset="0"/>
                <a:ea typeface="Calibri" panose="020F0502020204030204" pitchFamily="34" charset="0"/>
                <a:cs typeface="Clear Sans Bold" panose="020B0604020202020204" charset="0"/>
              </a:rPr>
              <a:t> </a:t>
            </a:r>
            <a:r>
              <a:rPr lang="en-US" sz="1400" dirty="0" err="1">
                <a:latin typeface="Clear Sans Bold" panose="020B0604020202020204" charset="0"/>
                <a:ea typeface="Calibri" panose="020F0502020204030204" pitchFamily="34" charset="0"/>
                <a:cs typeface="Clear Sans Bold" panose="020B0604020202020204" charset="0"/>
              </a:rPr>
              <a:t>Минпросвещения</a:t>
            </a:r>
            <a:r>
              <a:rPr lang="en-US" sz="1400" dirty="0">
                <a:latin typeface="Clear Sans Bold" panose="020B0604020202020204" charset="0"/>
                <a:ea typeface="Calibri" panose="020F0502020204030204" pitchFamily="34" charset="0"/>
                <a:cs typeface="Clear Sans Bold" panose="020B0604020202020204" charset="0"/>
              </a:rPr>
              <a:t> </a:t>
            </a:r>
            <a:r>
              <a:rPr lang="en-US" sz="1400" dirty="0" err="1">
                <a:latin typeface="Clear Sans Bold" panose="020B0604020202020204" charset="0"/>
                <a:ea typeface="Calibri" panose="020F0502020204030204" pitchFamily="34" charset="0"/>
                <a:cs typeface="Clear Sans Bold" panose="020B0604020202020204" charset="0"/>
              </a:rPr>
              <a:t>России</a:t>
            </a:r>
            <a:r>
              <a:rPr lang="ru-RU" sz="1400" dirty="0">
                <a:latin typeface="Clear Sans Bold" panose="020B0604020202020204" charset="0"/>
                <a:ea typeface="Calibri" panose="020F0502020204030204" pitchFamily="34" charset="0"/>
                <a:cs typeface="Clear Sans Bold" panose="020B0604020202020204" charset="0"/>
              </a:rPr>
              <a:t>»</a:t>
            </a:r>
            <a:endParaRPr lang="ru-RU" sz="1400" dirty="0">
              <a:latin typeface="Clear Sans Bold" panose="020B0604020202020204" charset="0"/>
              <a:cs typeface="Clear Sans Bold" panose="020B060402020202020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893421" y="3712205"/>
            <a:ext cx="339049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Clear Sans Bold" panose="020B0604020202020204" charset="0"/>
                <a:ea typeface="Calibri" panose="020F0502020204030204" pitchFamily="34" charset="0"/>
                <a:cs typeface="Clear Sans Bold" panose="020B0604020202020204" charset="0"/>
              </a:rPr>
              <a:t>Федеральные центры научно-методического сопровождения педагогов на базе образовательных организаций </a:t>
            </a:r>
            <a:r>
              <a:rPr lang="ru-RU" b="1" dirty="0">
                <a:latin typeface="Clear Sans Bold" panose="020B0604020202020204" charset="0"/>
                <a:ea typeface="Calibri" panose="020F0502020204030204" pitchFamily="34" charset="0"/>
                <a:cs typeface="Clear Sans Bold" panose="020B0604020202020204" charset="0"/>
              </a:rPr>
              <a:t>высшего образования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268183" y="1435196"/>
            <a:ext cx="9039379" cy="803811"/>
          </a:xfrm>
          <a:prstGeom prst="rect">
            <a:avLst/>
          </a:prstGeom>
          <a:solidFill>
            <a:srgbClr val="2437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latin typeface="Clear Sans Bold" panose="020B0604020202020204" charset="0"/>
              <a:cs typeface="Clear Sans Bold" panose="020B060402020202020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-166675" y="1514521"/>
            <a:ext cx="98440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Clear Sans Bold" panose="020B0604020202020204" charset="0"/>
                <a:ea typeface="Times New Roman"/>
                <a:cs typeface="Clear Sans Bold" panose="020B0604020202020204" charset="0"/>
              </a:rPr>
              <a:t>ЕДИНАЯ ФЕДЕРАЛЬНАЯ СИСТЕМА НАУЧНО-МЕТОДИЧЕСКОГО СОПРОВОЖДЕНИЯ 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Clear Sans Bold" panose="020B0604020202020204" charset="0"/>
                <a:ea typeface="Times New Roman"/>
                <a:cs typeface="Clear Sans Bold" panose="020B0604020202020204" charset="0"/>
              </a:rPr>
              <a:t>ПЕДАГОГИЧЕСКИХ РАБОТНИКОВ И УПРАВЛЕНЧЕСКИХ КАДРОВ</a:t>
            </a:r>
            <a:endParaRPr lang="ru-RU" dirty="0">
              <a:solidFill>
                <a:schemeClr val="bg1"/>
              </a:solidFill>
              <a:latin typeface="Clear Sans Bold" panose="020B0604020202020204" charset="0"/>
              <a:cs typeface="Clear Sans Bold" panose="020B0604020202020204" charset="0"/>
            </a:endParaRPr>
          </a:p>
        </p:txBody>
      </p:sp>
      <p:sp>
        <p:nvSpPr>
          <p:cNvPr id="39" name="Шеврон 38"/>
          <p:cNvSpPr/>
          <p:nvPr/>
        </p:nvSpPr>
        <p:spPr>
          <a:xfrm rot="5400000">
            <a:off x="3916455" y="-548770"/>
            <a:ext cx="894707" cy="6589596"/>
          </a:xfrm>
          <a:prstGeom prst="chevron">
            <a:avLst>
              <a:gd name="adj" fmla="val 37192"/>
            </a:avLst>
          </a:prstGeom>
          <a:solidFill>
            <a:srgbClr val="0F9D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Clear Sans Bold" panose="020B0604020202020204" charset="0"/>
              <a:cs typeface="Clear Sans Bold" panose="020B0604020202020204" charset="0"/>
            </a:endParaRPr>
          </a:p>
        </p:txBody>
      </p:sp>
      <p:sp>
        <p:nvSpPr>
          <p:cNvPr id="40" name="Название 1"/>
          <p:cNvSpPr txBox="1">
            <a:spLocks/>
          </p:cNvSpPr>
          <p:nvPr/>
        </p:nvSpPr>
        <p:spPr>
          <a:xfrm>
            <a:off x="1700188" y="2634528"/>
            <a:ext cx="5327240" cy="270893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Autofit/>
          </a:bodyPr>
          <a:lstStyle/>
          <a:p>
            <a:pPr algn="ctr">
              <a:defRPr/>
            </a:pPr>
            <a:r>
              <a:rPr lang="ru-RU" sz="2200" b="1" dirty="0">
                <a:solidFill>
                  <a:schemeClr val="bg1"/>
                </a:solidFill>
                <a:latin typeface="Clear Sans Bold" panose="020B0604020202020204" charset="0"/>
                <a:ea typeface="Verdana" pitchFamily="34" charset="0"/>
                <a:cs typeface="Clear Sans Bold" panose="020B0604020202020204" charset="0"/>
              </a:rPr>
              <a:t>ФЕДЕРАЛЬНЫЙ УРОВЕНЬ</a:t>
            </a:r>
          </a:p>
        </p:txBody>
      </p:sp>
      <p:sp>
        <p:nvSpPr>
          <p:cNvPr id="41" name="Название 1"/>
          <p:cNvSpPr txBox="1">
            <a:spLocks/>
          </p:cNvSpPr>
          <p:nvPr/>
        </p:nvSpPr>
        <p:spPr>
          <a:xfrm>
            <a:off x="1847274" y="6661352"/>
            <a:ext cx="5327240" cy="270893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Autofit/>
          </a:bodyPr>
          <a:lstStyle/>
          <a:p>
            <a:pPr algn="ctr">
              <a:defRPr/>
            </a:pPr>
            <a:r>
              <a:rPr lang="ru-RU" sz="2200" b="1" dirty="0">
                <a:solidFill>
                  <a:schemeClr val="bg1"/>
                </a:solidFill>
                <a:latin typeface="Clear Sans Bold" panose="020B0604020202020204" charset="0"/>
                <a:ea typeface="Verdana" pitchFamily="34" charset="0"/>
                <a:cs typeface="Clear Sans Bold" panose="020B0604020202020204" charset="0"/>
              </a:rPr>
              <a:t>РЕГИОНАЛЬНЫЙ УРОВЕНЬ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507164" y="7299171"/>
            <a:ext cx="3948945" cy="830997"/>
          </a:xfrm>
          <a:prstGeom prst="rect">
            <a:avLst/>
          </a:prstGeom>
          <a:solidFill>
            <a:srgbClr val="F6FBFC"/>
          </a:solidFill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94481"/>
                </a:solidFill>
                <a:latin typeface="Clear Sans Bold" panose="020B0604020202020204" charset="0"/>
                <a:ea typeface="Calibri" panose="020F0502020204030204" pitchFamily="34" charset="0"/>
                <a:cs typeface="Clear Sans Bold" panose="020B0604020202020204" charset="0"/>
              </a:rPr>
              <a:t>Региональная инфраструктура методического </a:t>
            </a:r>
            <a:r>
              <a:rPr lang="ru-RU" sz="1600" dirty="0" smtClean="0">
                <a:solidFill>
                  <a:srgbClr val="094481"/>
                </a:solidFill>
                <a:latin typeface="Clear Sans Bold" panose="020B0604020202020204" charset="0"/>
                <a:ea typeface="Calibri" panose="020F0502020204030204" pitchFamily="34" charset="0"/>
                <a:cs typeface="Clear Sans Bold" panose="020B0604020202020204" charset="0"/>
              </a:rPr>
              <a:t>сопровождения (в </a:t>
            </a:r>
            <a:r>
              <a:rPr lang="ru-RU" sz="1600" dirty="0" err="1">
                <a:solidFill>
                  <a:srgbClr val="094481"/>
                </a:solidFill>
                <a:latin typeface="Clear Sans Bold" panose="020B0604020202020204" charset="0"/>
                <a:ea typeface="Calibri" panose="020F0502020204030204" pitchFamily="34" charset="0"/>
                <a:cs typeface="Clear Sans Bold" panose="020B0604020202020204" charset="0"/>
              </a:rPr>
              <a:t>т.ч</a:t>
            </a:r>
            <a:r>
              <a:rPr lang="ru-RU" sz="1600" dirty="0">
                <a:solidFill>
                  <a:srgbClr val="094481"/>
                </a:solidFill>
                <a:latin typeface="Clear Sans Bold" panose="020B0604020202020204" charset="0"/>
                <a:ea typeface="Calibri" panose="020F0502020204030204" pitchFamily="34" charset="0"/>
                <a:cs typeface="Clear Sans Bold" panose="020B0604020202020204" charset="0"/>
              </a:rPr>
              <a:t>. ИРО, ИПК) 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4580612" y="7300543"/>
            <a:ext cx="4639588" cy="830997"/>
          </a:xfrm>
          <a:prstGeom prst="rect">
            <a:avLst/>
          </a:prstGeom>
          <a:solidFill>
            <a:srgbClr val="F6FBFC"/>
          </a:solidFill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94481"/>
                </a:solidFill>
                <a:latin typeface="Clear Sans Bold" panose="020B0604020202020204" charset="0"/>
                <a:ea typeface="Calibri" panose="020F0502020204030204" pitchFamily="34" charset="0"/>
                <a:cs typeface="Clear Sans Bold" panose="020B0604020202020204" charset="0"/>
              </a:rPr>
              <a:t>Региональные учебно-методические объединения, методические советы, методические отделы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507164" y="8130168"/>
            <a:ext cx="409906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Clear Sans Bold" panose="020B0604020202020204" charset="0"/>
                <a:ea typeface="Calibri" panose="020F0502020204030204" pitchFamily="34" charset="0"/>
                <a:cs typeface="Clear Sans Bold" panose="020B0604020202020204" charset="0"/>
              </a:rPr>
              <a:t>Создание</a:t>
            </a:r>
            <a:endParaRPr lang="ru-RU" sz="1600" dirty="0">
              <a:latin typeface="Clear Sans Bold" panose="020B0604020202020204" charset="0"/>
              <a:cs typeface="Clear Sans Bold" panose="020B060402020202020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133466" y="3193379"/>
            <a:ext cx="6378219" cy="400110"/>
          </a:xfrm>
          <a:prstGeom prst="rect">
            <a:avLst/>
          </a:prstGeom>
          <a:solidFill>
            <a:srgbClr val="F9A159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Clear Sans Bold" panose="020B0604020202020204" charset="0"/>
                <a:ea typeface="Calibri" panose="020F0502020204030204" pitchFamily="34" charset="0"/>
                <a:cs typeface="Clear Sans Bold" panose="020B0604020202020204" charset="0"/>
              </a:rPr>
              <a:t>МИНИСТЕРСТВО ПРОСВЕЩЕНИЯ РФ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551711" y="3820322"/>
            <a:ext cx="4076904" cy="1215251"/>
          </a:xfrm>
          <a:prstGeom prst="roundRect">
            <a:avLst/>
          </a:prstGeom>
          <a:noFill/>
          <a:ln w="38100">
            <a:solidFill>
              <a:srgbClr val="FF98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latin typeface="Clear Sans Bold" panose="020B0604020202020204" charset="0"/>
              <a:cs typeface="Clear Sans Bold" panose="020B0604020202020204" charset="0"/>
            </a:endParaRPr>
          </a:p>
        </p:txBody>
      </p:sp>
      <p:cxnSp>
        <p:nvCxnSpPr>
          <p:cNvPr id="47" name="Скругленная соединительная линия 46"/>
          <p:cNvCxnSpPr>
            <a:stCxn id="46" idx="3"/>
          </p:cNvCxnSpPr>
          <p:nvPr/>
        </p:nvCxnSpPr>
        <p:spPr>
          <a:xfrm flipH="1">
            <a:off x="3124200" y="4427948"/>
            <a:ext cx="1504415" cy="859812"/>
          </a:xfrm>
          <a:prstGeom prst="curvedConnector3">
            <a:avLst>
              <a:gd name="adj1" fmla="val -15195"/>
            </a:avLst>
          </a:prstGeom>
          <a:ln w="57150">
            <a:solidFill>
              <a:srgbClr val="FF98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2" descr="logo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69" y="3880235"/>
            <a:ext cx="889697" cy="93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/>
          <p:cNvSpPr txBox="1"/>
          <p:nvPr/>
        </p:nvSpPr>
        <p:spPr>
          <a:xfrm>
            <a:off x="175078" y="5135905"/>
            <a:ext cx="7511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9800"/>
                </a:solidFill>
                <a:latin typeface="Clear Sans Bold" panose="020B0604020202020204" charset="0"/>
                <a:cs typeface="Clear Sans Bold" panose="020B0604020202020204" charset="0"/>
              </a:rPr>
              <a:t>!</a:t>
            </a:r>
            <a:endParaRPr lang="ru-RU" sz="6000" b="1" dirty="0">
              <a:solidFill>
                <a:srgbClr val="FF9800"/>
              </a:solidFill>
              <a:latin typeface="Clear Sans Bold" panose="020B0604020202020204" charset="0"/>
              <a:cs typeface="Clear Sans Bold" panose="020B060402020202020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3"/>
          <a:srcRect l="-491" t="14097" r="491" b="6306"/>
          <a:stretch/>
        </p:blipFill>
        <p:spPr>
          <a:xfrm>
            <a:off x="1644774" y="7951195"/>
            <a:ext cx="1789416" cy="664282"/>
          </a:xfrm>
          <a:prstGeom prst="rect">
            <a:avLst/>
          </a:prstGeom>
        </p:spPr>
      </p:pic>
      <p:pic>
        <p:nvPicPr>
          <p:cNvPr id="54" name="Picture 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58669" y="9022698"/>
            <a:ext cx="763087" cy="742793"/>
          </a:xfrm>
          <a:prstGeom prst="rect">
            <a:avLst/>
          </a:prstGeom>
        </p:spPr>
      </p:pic>
      <p:sp>
        <p:nvSpPr>
          <p:cNvPr id="55" name="TextBox 5"/>
          <p:cNvSpPr txBox="1"/>
          <p:nvPr/>
        </p:nvSpPr>
        <p:spPr>
          <a:xfrm>
            <a:off x="1105163" y="9296975"/>
            <a:ext cx="1520354" cy="487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840"/>
              </a:lnSpc>
            </a:pPr>
            <a:r>
              <a:rPr lang="ru-RU" sz="6600" dirty="0" smtClean="0">
                <a:solidFill>
                  <a:schemeClr val="tx2">
                    <a:lumMod val="75000"/>
                  </a:schemeClr>
                </a:solidFill>
                <a:latin typeface="Clear Sans Bold"/>
              </a:rPr>
              <a:t>18</a:t>
            </a:r>
            <a:endParaRPr lang="en-US" sz="6600" dirty="0">
              <a:solidFill>
                <a:schemeClr val="tx2">
                  <a:lumMod val="75000"/>
                </a:schemeClr>
              </a:solidFill>
              <a:latin typeface="Clear Sans Bol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2686" y="8959793"/>
            <a:ext cx="7011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lear Sans Bold" panose="020B0604020202020204" charset="0"/>
                <a:cs typeface="Clear Sans Bold" panose="020B0604020202020204" charset="0"/>
              </a:rPr>
              <a:t>Дополнительных профессиональных программ повышения квалификации </a:t>
            </a:r>
            <a:r>
              <a:rPr lang="ru-RU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lear Sans Bold" panose="020B0604020202020204" charset="0"/>
                <a:cs typeface="Clear Sans Bold" panose="020B0604020202020204" charset="0"/>
              </a:rPr>
              <a:t>ТОИПКРО прошли независимую экспертизу и  включены </a:t>
            </a:r>
            <a:r>
              <a:rPr lang="ru-RU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lear Sans Bold" panose="020B0604020202020204" charset="0"/>
                <a:cs typeface="Clear Sans Bold" panose="020B0604020202020204" charset="0"/>
              </a:rPr>
              <a:t>в </a:t>
            </a:r>
            <a:r>
              <a:rPr lang="ru-RU" sz="20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lear Sans Bold" panose="020B0604020202020204" charset="0"/>
                <a:cs typeface="Clear Sans Bold" panose="020B0604020202020204" charset="0"/>
              </a:rPr>
              <a:t>Федеральный реестр программ</a:t>
            </a:r>
            <a:endParaRPr lang="ru-RU" b="1" u="sng" dirty="0">
              <a:solidFill>
                <a:schemeClr val="tx1">
                  <a:lumMod val="95000"/>
                  <a:lumOff val="5000"/>
                </a:schemeClr>
              </a:solidFill>
              <a:latin typeface="Clear Sans Bold" panose="020B0604020202020204" charset="0"/>
              <a:cs typeface="Clear Sans Bold" panose="020B060402020202020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532535"/>
              </p:ext>
            </p:extLst>
          </p:nvPr>
        </p:nvGraphicFramePr>
        <p:xfrm>
          <a:off x="10594460" y="2102951"/>
          <a:ext cx="6690507" cy="81038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3089">
                  <a:extLst>
                    <a:ext uri="{9D8B030D-6E8A-4147-A177-3AD203B41FA5}">
                      <a16:colId xmlns:a16="http://schemas.microsoft.com/office/drawing/2014/main" val="633340164"/>
                    </a:ext>
                  </a:extLst>
                </a:gridCol>
                <a:gridCol w="4827817">
                  <a:extLst>
                    <a:ext uri="{9D8B030D-6E8A-4147-A177-3AD203B41FA5}">
                      <a16:colId xmlns:a16="http://schemas.microsoft.com/office/drawing/2014/main" val="4277108743"/>
                    </a:ext>
                  </a:extLst>
                </a:gridCol>
                <a:gridCol w="1569601">
                  <a:extLst>
                    <a:ext uri="{9D8B030D-6E8A-4147-A177-3AD203B41FA5}">
                      <a16:colId xmlns:a16="http://schemas.microsoft.com/office/drawing/2014/main" val="3994103579"/>
                    </a:ext>
                  </a:extLst>
                </a:gridCol>
              </a:tblGrid>
              <a:tr h="2936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lear Sans Bold" panose="020B0604020202020204" charset="0"/>
                        <a:ea typeface="Calibri" panose="020F0502020204030204" pitchFamily="34" charset="0"/>
                        <a:cs typeface="Clear Sans Bold" panose="020B0604020202020204" charset="0"/>
                      </a:endParaRPr>
                    </a:p>
                  </a:txBody>
                  <a:tcPr marL="68580" marR="68580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8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Clear Sans Bold" panose="020B0604020202020204" charset="0"/>
                          <a:ea typeface="Calibri" panose="020F0502020204030204" pitchFamily="34" charset="0"/>
                          <a:cs typeface="Clear Sans Bold" panose="020B0604020202020204" charset="0"/>
                        </a:rPr>
                        <a:t>  Александровский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Clear Sans Bold" panose="020B0604020202020204" charset="0"/>
                          <a:ea typeface="Calibri" panose="020F0502020204030204" pitchFamily="34" charset="0"/>
                          <a:cs typeface="Clear Sans Bold" panose="020B0604020202020204" charset="0"/>
                        </a:rPr>
                        <a:t>район</a:t>
                      </a:r>
                      <a:endParaRPr lang="ru-RU" sz="1800" dirty="0">
                        <a:effectLst/>
                        <a:latin typeface="Clear Sans Bold" panose="020B0604020202020204" charset="0"/>
                        <a:ea typeface="Calibri" panose="020F0502020204030204" pitchFamily="34" charset="0"/>
                        <a:cs typeface="Clear Sans Bold" panose="020B0604020202020204" charset="0"/>
                      </a:endParaRPr>
                    </a:p>
                  </a:txBody>
                  <a:tcPr marL="68580" marR="68580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lear Sans Bold" panose="020B0604020202020204" charset="0"/>
                          <a:cs typeface="Clear Sans Bold" panose="020B0604020202020204" charset="0"/>
                        </a:rPr>
                        <a:t>14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lear Sans Bold" panose="020B0604020202020204" charset="0"/>
                        <a:cs typeface="Clear Sans Bold" panose="020B060402020202020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2772344"/>
                  </a:ext>
                </a:extLst>
              </a:tr>
              <a:tr h="2936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lear Sans Bold" panose="020B0604020202020204" charset="0"/>
                        <a:ea typeface="Calibri" panose="020F0502020204030204" pitchFamily="34" charset="0"/>
                        <a:cs typeface="Clear Sans Bold" panose="020B0604020202020204" charset="0"/>
                      </a:endParaRPr>
                    </a:p>
                  </a:txBody>
                  <a:tcPr marL="68580" marR="68580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8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Clear Sans Bold" panose="020B0604020202020204" charset="0"/>
                          <a:ea typeface="Calibri" panose="020F0502020204030204" pitchFamily="34" charset="0"/>
                          <a:cs typeface="Clear Sans Bold" panose="020B0604020202020204" charset="0"/>
                        </a:rPr>
                        <a:t>  Асиновский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Clear Sans Bold" panose="020B0604020202020204" charset="0"/>
                          <a:ea typeface="Calibri" panose="020F0502020204030204" pitchFamily="34" charset="0"/>
                          <a:cs typeface="Clear Sans Bold" panose="020B0604020202020204" charset="0"/>
                        </a:rPr>
                        <a:t>район</a:t>
                      </a:r>
                      <a:endParaRPr lang="ru-RU" sz="1800" dirty="0">
                        <a:effectLst/>
                        <a:latin typeface="Clear Sans Bold" panose="020B0604020202020204" charset="0"/>
                        <a:ea typeface="Calibri" panose="020F0502020204030204" pitchFamily="34" charset="0"/>
                        <a:cs typeface="Clear Sans Bold" panose="020B0604020202020204" charset="0"/>
                      </a:endParaRPr>
                    </a:p>
                  </a:txBody>
                  <a:tcPr marL="68580" marR="68580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A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lear Sans Bold" panose="020B0604020202020204" charset="0"/>
                          <a:cs typeface="Clear Sans Bold" panose="020B0604020202020204" charset="0"/>
                        </a:rPr>
                        <a:t>64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lear Sans Bold" panose="020B0604020202020204" charset="0"/>
                        <a:cs typeface="Clear Sans Bold" panose="020B060402020202020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A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9673767"/>
                  </a:ext>
                </a:extLst>
              </a:tr>
              <a:tr h="2936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lear Sans Bold" panose="020B0604020202020204" charset="0"/>
                        <a:ea typeface="Calibri" panose="020F0502020204030204" pitchFamily="34" charset="0"/>
                        <a:cs typeface="Clear Sans Bold" panose="020B0604020202020204" charset="0"/>
                      </a:endParaRPr>
                    </a:p>
                  </a:txBody>
                  <a:tcPr marL="68580" marR="68580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8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Clear Sans Bold" panose="020B0604020202020204" charset="0"/>
                          <a:ea typeface="Calibri" panose="020F0502020204030204" pitchFamily="34" charset="0"/>
                          <a:cs typeface="Clear Sans Bold" panose="020B0604020202020204" charset="0"/>
                        </a:rPr>
                        <a:t>  Бакчарский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Clear Sans Bold" panose="020B0604020202020204" charset="0"/>
                          <a:ea typeface="Calibri" panose="020F0502020204030204" pitchFamily="34" charset="0"/>
                          <a:cs typeface="Clear Sans Bold" panose="020B0604020202020204" charset="0"/>
                        </a:rPr>
                        <a:t>район</a:t>
                      </a:r>
                      <a:endParaRPr lang="ru-RU" sz="1800" dirty="0">
                        <a:effectLst/>
                        <a:latin typeface="Clear Sans Bold" panose="020B0604020202020204" charset="0"/>
                        <a:ea typeface="Calibri" panose="020F0502020204030204" pitchFamily="34" charset="0"/>
                        <a:cs typeface="Clear Sans Bold" panose="020B0604020202020204" charset="0"/>
                      </a:endParaRPr>
                    </a:p>
                  </a:txBody>
                  <a:tcPr marL="68580" marR="68580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lear Sans Bold" panose="020B0604020202020204" charset="0"/>
                          <a:cs typeface="Clear Sans Bold" panose="020B0604020202020204" charset="0"/>
                        </a:rPr>
                        <a:t>61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lear Sans Bold" panose="020B0604020202020204" charset="0"/>
                        <a:cs typeface="Clear Sans Bold" panose="020B060402020202020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8708180"/>
                  </a:ext>
                </a:extLst>
              </a:tr>
              <a:tr h="2936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lear Sans Bold" panose="020B0604020202020204" charset="0"/>
                        <a:ea typeface="Calibri" panose="020F0502020204030204" pitchFamily="34" charset="0"/>
                        <a:cs typeface="Clear Sans Bold" panose="020B0604020202020204" charset="0"/>
                      </a:endParaRPr>
                    </a:p>
                  </a:txBody>
                  <a:tcPr marL="68580" marR="68580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8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Clear Sans Bold" panose="020B0604020202020204" charset="0"/>
                          <a:ea typeface="Calibri" panose="020F0502020204030204" pitchFamily="34" charset="0"/>
                          <a:cs typeface="Clear Sans Bold" panose="020B0604020202020204" charset="0"/>
                        </a:rPr>
                        <a:t>  Верхнекетский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Clear Sans Bold" panose="020B0604020202020204" charset="0"/>
                          <a:ea typeface="Calibri" panose="020F0502020204030204" pitchFamily="34" charset="0"/>
                          <a:cs typeface="Clear Sans Bold" panose="020B0604020202020204" charset="0"/>
                        </a:rPr>
                        <a:t>район</a:t>
                      </a:r>
                      <a:endParaRPr lang="ru-RU" sz="1800" dirty="0">
                        <a:effectLst/>
                        <a:latin typeface="Clear Sans Bold" panose="020B0604020202020204" charset="0"/>
                        <a:ea typeface="Calibri" panose="020F0502020204030204" pitchFamily="34" charset="0"/>
                        <a:cs typeface="Clear Sans Bold" panose="020B0604020202020204" charset="0"/>
                      </a:endParaRPr>
                    </a:p>
                  </a:txBody>
                  <a:tcPr marL="68580" marR="68580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A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lear Sans Bold" panose="020B0604020202020204" charset="0"/>
                          <a:cs typeface="Clear Sans Bold" panose="020B0604020202020204" charset="0"/>
                        </a:rPr>
                        <a:t>55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lear Sans Bold" panose="020B0604020202020204" charset="0"/>
                        <a:cs typeface="Clear Sans Bold" panose="020B060402020202020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A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124108"/>
                  </a:ext>
                </a:extLst>
              </a:tr>
              <a:tr h="2936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lear Sans Bold" panose="020B0604020202020204" charset="0"/>
                        <a:ea typeface="Calibri" panose="020F0502020204030204" pitchFamily="34" charset="0"/>
                        <a:cs typeface="Clear Sans Bold" panose="020B0604020202020204" charset="0"/>
                      </a:endParaRPr>
                    </a:p>
                  </a:txBody>
                  <a:tcPr marL="68580" marR="68580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8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Clear Sans Bold" panose="020B0604020202020204" charset="0"/>
                          <a:ea typeface="Calibri" panose="020F0502020204030204" pitchFamily="34" charset="0"/>
                          <a:cs typeface="Clear Sans Bold" panose="020B0604020202020204" charset="0"/>
                        </a:rPr>
                        <a:t>  Зырянский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Clear Sans Bold" panose="020B0604020202020204" charset="0"/>
                          <a:ea typeface="Calibri" panose="020F0502020204030204" pitchFamily="34" charset="0"/>
                          <a:cs typeface="Clear Sans Bold" panose="020B0604020202020204" charset="0"/>
                        </a:rPr>
                        <a:t>район</a:t>
                      </a:r>
                      <a:endParaRPr lang="ru-RU" sz="1800" dirty="0">
                        <a:effectLst/>
                        <a:latin typeface="Clear Sans Bold" panose="020B0604020202020204" charset="0"/>
                        <a:ea typeface="Calibri" panose="020F0502020204030204" pitchFamily="34" charset="0"/>
                        <a:cs typeface="Clear Sans Bold" panose="020B0604020202020204" charset="0"/>
                      </a:endParaRPr>
                    </a:p>
                  </a:txBody>
                  <a:tcPr marL="68580" marR="68580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lear Sans Bold" panose="020B0604020202020204" charset="0"/>
                          <a:cs typeface="Clear Sans Bold" panose="020B0604020202020204" charset="0"/>
                        </a:rPr>
                        <a:t>53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lear Sans Bold" panose="020B0604020202020204" charset="0"/>
                        <a:cs typeface="Clear Sans Bold" panose="020B060402020202020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0834380"/>
                  </a:ext>
                </a:extLst>
              </a:tr>
              <a:tr h="2936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lear Sans Bold" panose="020B0604020202020204" charset="0"/>
                        <a:ea typeface="Calibri" panose="020F0502020204030204" pitchFamily="34" charset="0"/>
                        <a:cs typeface="Clear Sans Bold" panose="020B0604020202020204" charset="0"/>
                      </a:endParaRPr>
                    </a:p>
                  </a:txBody>
                  <a:tcPr marL="68580" marR="68580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8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Clear Sans Bold" panose="020B0604020202020204" charset="0"/>
                          <a:ea typeface="Calibri" panose="020F0502020204030204" pitchFamily="34" charset="0"/>
                          <a:cs typeface="Clear Sans Bold" panose="020B0604020202020204" charset="0"/>
                        </a:rPr>
                        <a:t>  Каргасокский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Clear Sans Bold" panose="020B0604020202020204" charset="0"/>
                          <a:ea typeface="Calibri" panose="020F0502020204030204" pitchFamily="34" charset="0"/>
                          <a:cs typeface="Clear Sans Bold" panose="020B0604020202020204" charset="0"/>
                        </a:rPr>
                        <a:t>район</a:t>
                      </a:r>
                      <a:endParaRPr lang="ru-RU" sz="1800" dirty="0">
                        <a:effectLst/>
                        <a:latin typeface="Clear Sans Bold" panose="020B0604020202020204" charset="0"/>
                        <a:ea typeface="Calibri" panose="020F0502020204030204" pitchFamily="34" charset="0"/>
                        <a:cs typeface="Clear Sans Bold" panose="020B0604020202020204" charset="0"/>
                      </a:endParaRPr>
                    </a:p>
                  </a:txBody>
                  <a:tcPr marL="68580" marR="68580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A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lear Sans Bold" panose="020B0604020202020204" charset="0"/>
                          <a:cs typeface="Clear Sans Bold" panose="020B0604020202020204" charset="0"/>
                        </a:rPr>
                        <a:t>72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lear Sans Bold" panose="020B0604020202020204" charset="0"/>
                        <a:cs typeface="Clear Sans Bold" panose="020B060402020202020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A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4551299"/>
                  </a:ext>
                </a:extLst>
              </a:tr>
              <a:tr h="2936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lear Sans Bold" panose="020B0604020202020204" charset="0"/>
                        <a:ea typeface="Calibri" panose="020F0502020204030204" pitchFamily="34" charset="0"/>
                        <a:cs typeface="Clear Sans Bold" panose="020B0604020202020204" charset="0"/>
                      </a:endParaRPr>
                    </a:p>
                  </a:txBody>
                  <a:tcPr marL="68580" marR="68580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8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Clear Sans Bold" panose="020B0604020202020204" charset="0"/>
                          <a:ea typeface="Calibri" panose="020F0502020204030204" pitchFamily="34" charset="0"/>
                          <a:cs typeface="Clear Sans Bold" panose="020B0604020202020204" charset="0"/>
                        </a:rPr>
                        <a:t>  Кожевниковский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Clear Sans Bold" panose="020B0604020202020204" charset="0"/>
                          <a:ea typeface="Calibri" panose="020F0502020204030204" pitchFamily="34" charset="0"/>
                          <a:cs typeface="Clear Sans Bold" panose="020B0604020202020204" charset="0"/>
                        </a:rPr>
                        <a:t>район</a:t>
                      </a:r>
                      <a:endParaRPr lang="ru-RU" sz="1800" dirty="0">
                        <a:effectLst/>
                        <a:latin typeface="Clear Sans Bold" panose="020B0604020202020204" charset="0"/>
                        <a:ea typeface="Calibri" panose="020F0502020204030204" pitchFamily="34" charset="0"/>
                        <a:cs typeface="Clear Sans Bold" panose="020B0604020202020204" charset="0"/>
                      </a:endParaRPr>
                    </a:p>
                  </a:txBody>
                  <a:tcPr marL="68580" marR="68580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lear Sans Bold" panose="020B0604020202020204" charset="0"/>
                          <a:cs typeface="Clear Sans Bold" panose="020B0604020202020204" charset="0"/>
                        </a:rPr>
                        <a:t>43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lear Sans Bold" panose="020B0604020202020204" charset="0"/>
                        <a:cs typeface="Clear Sans Bold" panose="020B060402020202020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5913450"/>
                  </a:ext>
                </a:extLst>
              </a:tr>
              <a:tr h="2936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lear Sans Bold" panose="020B0604020202020204" charset="0"/>
                        <a:ea typeface="Calibri" panose="020F0502020204030204" pitchFamily="34" charset="0"/>
                        <a:cs typeface="Clear Sans Bold" panose="020B0604020202020204" charset="0"/>
                      </a:endParaRPr>
                    </a:p>
                  </a:txBody>
                  <a:tcPr marL="68580" marR="68580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8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Clear Sans Bold" panose="020B0604020202020204" charset="0"/>
                          <a:ea typeface="Calibri" panose="020F0502020204030204" pitchFamily="34" charset="0"/>
                          <a:cs typeface="Clear Sans Bold" panose="020B0604020202020204" charset="0"/>
                        </a:rPr>
                        <a:t>  Колпашевский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Clear Sans Bold" panose="020B0604020202020204" charset="0"/>
                          <a:ea typeface="Calibri" panose="020F0502020204030204" pitchFamily="34" charset="0"/>
                          <a:cs typeface="Clear Sans Bold" panose="020B0604020202020204" charset="0"/>
                        </a:rPr>
                        <a:t>район</a:t>
                      </a:r>
                      <a:endParaRPr lang="ru-RU" sz="1800" dirty="0">
                        <a:effectLst/>
                        <a:latin typeface="Clear Sans Bold" panose="020B0604020202020204" charset="0"/>
                        <a:ea typeface="Calibri" panose="020F0502020204030204" pitchFamily="34" charset="0"/>
                        <a:cs typeface="Clear Sans Bold" panose="020B0604020202020204" charset="0"/>
                      </a:endParaRPr>
                    </a:p>
                  </a:txBody>
                  <a:tcPr marL="68580" marR="68580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A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lear Sans Bold" panose="020B0604020202020204" charset="0"/>
                          <a:cs typeface="Clear Sans Bold" panose="020B0604020202020204" charset="0"/>
                        </a:rPr>
                        <a:t>59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lear Sans Bold" panose="020B0604020202020204" charset="0"/>
                        <a:cs typeface="Clear Sans Bold" panose="020B060402020202020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A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3200143"/>
                  </a:ext>
                </a:extLst>
              </a:tr>
              <a:tr h="2936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lear Sans Bold" panose="020B0604020202020204" charset="0"/>
                        <a:ea typeface="Calibri" panose="020F0502020204030204" pitchFamily="34" charset="0"/>
                        <a:cs typeface="Clear Sans Bold" panose="020B0604020202020204" charset="0"/>
                      </a:endParaRPr>
                    </a:p>
                  </a:txBody>
                  <a:tcPr marL="68580" marR="68580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8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Clear Sans Bold" panose="020B0604020202020204" charset="0"/>
                          <a:ea typeface="Calibri" panose="020F0502020204030204" pitchFamily="34" charset="0"/>
                          <a:cs typeface="Clear Sans Bold" panose="020B0604020202020204" charset="0"/>
                        </a:rPr>
                        <a:t>  Кривошеинский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Clear Sans Bold" panose="020B0604020202020204" charset="0"/>
                          <a:ea typeface="Calibri" panose="020F0502020204030204" pitchFamily="34" charset="0"/>
                          <a:cs typeface="Clear Sans Bold" panose="020B0604020202020204" charset="0"/>
                        </a:rPr>
                        <a:t>район</a:t>
                      </a:r>
                      <a:endParaRPr lang="ru-RU" sz="1800" dirty="0">
                        <a:effectLst/>
                        <a:latin typeface="Clear Sans Bold" panose="020B0604020202020204" charset="0"/>
                        <a:ea typeface="Calibri" panose="020F0502020204030204" pitchFamily="34" charset="0"/>
                        <a:cs typeface="Clear Sans Bold" panose="020B0604020202020204" charset="0"/>
                      </a:endParaRPr>
                    </a:p>
                  </a:txBody>
                  <a:tcPr marL="68580" marR="68580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lear Sans Bold" panose="020B0604020202020204" charset="0"/>
                          <a:cs typeface="Clear Sans Bold" panose="020B0604020202020204" charset="0"/>
                        </a:rPr>
                        <a:t>29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lear Sans Bold" panose="020B0604020202020204" charset="0"/>
                        <a:cs typeface="Clear Sans Bold" panose="020B060402020202020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1610999"/>
                  </a:ext>
                </a:extLst>
              </a:tr>
              <a:tr h="2936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lear Sans Bold" panose="020B0604020202020204" charset="0"/>
                        <a:ea typeface="Calibri" panose="020F0502020204030204" pitchFamily="34" charset="0"/>
                        <a:cs typeface="Clear Sans Bold" panose="020B0604020202020204" charset="0"/>
                      </a:endParaRPr>
                    </a:p>
                  </a:txBody>
                  <a:tcPr marL="68580" marR="68580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8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Clear Sans Bold" panose="020B0604020202020204" charset="0"/>
                          <a:ea typeface="Calibri" panose="020F0502020204030204" pitchFamily="34" charset="0"/>
                          <a:cs typeface="Clear Sans Bold" panose="020B0604020202020204" charset="0"/>
                        </a:rPr>
                        <a:t>  Молчановский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Clear Sans Bold" panose="020B0604020202020204" charset="0"/>
                          <a:ea typeface="Calibri" panose="020F0502020204030204" pitchFamily="34" charset="0"/>
                          <a:cs typeface="Clear Sans Bold" panose="020B0604020202020204" charset="0"/>
                        </a:rPr>
                        <a:t>район</a:t>
                      </a:r>
                      <a:endParaRPr lang="ru-RU" sz="1800" dirty="0">
                        <a:effectLst/>
                        <a:latin typeface="Clear Sans Bold" panose="020B0604020202020204" charset="0"/>
                        <a:ea typeface="Calibri" panose="020F0502020204030204" pitchFamily="34" charset="0"/>
                        <a:cs typeface="Clear Sans Bold" panose="020B0604020202020204" charset="0"/>
                      </a:endParaRPr>
                    </a:p>
                  </a:txBody>
                  <a:tcPr marL="68580" marR="68580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A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lear Sans Bold" panose="020B0604020202020204" charset="0"/>
                          <a:cs typeface="Clear Sans Bold" panose="020B0604020202020204" charset="0"/>
                        </a:rPr>
                        <a:t>64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lear Sans Bold" panose="020B0604020202020204" charset="0"/>
                        <a:cs typeface="Clear Sans Bold" panose="020B060402020202020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A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2560786"/>
                  </a:ext>
                </a:extLst>
              </a:tr>
              <a:tr h="2936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lear Sans Bold" panose="020B0604020202020204" charset="0"/>
                        <a:ea typeface="Calibri" panose="020F0502020204030204" pitchFamily="34" charset="0"/>
                        <a:cs typeface="Clear Sans Bold" panose="020B0604020202020204" charset="0"/>
                      </a:endParaRPr>
                    </a:p>
                  </a:txBody>
                  <a:tcPr marL="68580" marR="68580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8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Clear Sans Bold" panose="020B0604020202020204" charset="0"/>
                          <a:ea typeface="Calibri" panose="020F0502020204030204" pitchFamily="34" charset="0"/>
                          <a:cs typeface="Clear Sans Bold" panose="020B0604020202020204" charset="0"/>
                        </a:rPr>
                        <a:t>  Парабельский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Clear Sans Bold" panose="020B0604020202020204" charset="0"/>
                          <a:ea typeface="Calibri" panose="020F0502020204030204" pitchFamily="34" charset="0"/>
                          <a:cs typeface="Clear Sans Bold" panose="020B0604020202020204" charset="0"/>
                        </a:rPr>
                        <a:t>район</a:t>
                      </a:r>
                      <a:endParaRPr lang="ru-RU" sz="1800" dirty="0">
                        <a:effectLst/>
                        <a:latin typeface="Clear Sans Bold" panose="020B0604020202020204" charset="0"/>
                        <a:ea typeface="Calibri" panose="020F0502020204030204" pitchFamily="34" charset="0"/>
                        <a:cs typeface="Clear Sans Bold" panose="020B0604020202020204" charset="0"/>
                      </a:endParaRPr>
                    </a:p>
                  </a:txBody>
                  <a:tcPr marL="68580" marR="68580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lear Sans Bold" panose="020B0604020202020204" charset="0"/>
                          <a:cs typeface="Clear Sans Bold" panose="020B0604020202020204" charset="0"/>
                        </a:rPr>
                        <a:t>50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lear Sans Bold" panose="020B0604020202020204" charset="0"/>
                        <a:cs typeface="Clear Sans Bold" panose="020B060402020202020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074360"/>
                  </a:ext>
                </a:extLst>
              </a:tr>
              <a:tr h="2936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lear Sans Bold" panose="020B0604020202020204" charset="0"/>
                        <a:ea typeface="Calibri" panose="020F0502020204030204" pitchFamily="34" charset="0"/>
                        <a:cs typeface="Clear Sans Bold" panose="020B0604020202020204" charset="0"/>
                      </a:endParaRPr>
                    </a:p>
                  </a:txBody>
                  <a:tcPr marL="68580" marR="68580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8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Clear Sans Bold" panose="020B0604020202020204" charset="0"/>
                          <a:ea typeface="Calibri" panose="020F0502020204030204" pitchFamily="34" charset="0"/>
                          <a:cs typeface="Clear Sans Bold" panose="020B0604020202020204" charset="0"/>
                        </a:rPr>
                        <a:t>  Первомайский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Clear Sans Bold" panose="020B0604020202020204" charset="0"/>
                          <a:ea typeface="Calibri" panose="020F0502020204030204" pitchFamily="34" charset="0"/>
                          <a:cs typeface="Clear Sans Bold" panose="020B0604020202020204" charset="0"/>
                        </a:rPr>
                        <a:t>район</a:t>
                      </a:r>
                      <a:endParaRPr lang="ru-RU" sz="1800" dirty="0">
                        <a:effectLst/>
                        <a:latin typeface="Clear Sans Bold" panose="020B0604020202020204" charset="0"/>
                        <a:ea typeface="Calibri" panose="020F0502020204030204" pitchFamily="34" charset="0"/>
                        <a:cs typeface="Clear Sans Bold" panose="020B0604020202020204" charset="0"/>
                      </a:endParaRPr>
                    </a:p>
                  </a:txBody>
                  <a:tcPr marL="68580" marR="68580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A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lear Sans Bold" panose="020B0604020202020204" charset="0"/>
                          <a:cs typeface="Clear Sans Bold" panose="020B0604020202020204" charset="0"/>
                        </a:rPr>
                        <a:t>58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lear Sans Bold" panose="020B0604020202020204" charset="0"/>
                        <a:cs typeface="Clear Sans Bold" panose="020B060402020202020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A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5574982"/>
                  </a:ext>
                </a:extLst>
              </a:tr>
              <a:tr h="2936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lear Sans Bold" panose="020B0604020202020204" charset="0"/>
                        <a:ea typeface="Calibri" panose="020F0502020204030204" pitchFamily="34" charset="0"/>
                        <a:cs typeface="Clear Sans Bold" panose="020B0604020202020204" charset="0"/>
                      </a:endParaRPr>
                    </a:p>
                  </a:txBody>
                  <a:tcPr marL="68580" marR="68580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8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Clear Sans Bold" panose="020B0604020202020204" charset="0"/>
                          <a:ea typeface="Calibri" panose="020F0502020204030204" pitchFamily="34" charset="0"/>
                          <a:cs typeface="Clear Sans Bold" panose="020B0604020202020204" charset="0"/>
                        </a:rPr>
                        <a:t>  Тегульдетский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Clear Sans Bold" panose="020B0604020202020204" charset="0"/>
                          <a:ea typeface="Calibri" panose="020F0502020204030204" pitchFamily="34" charset="0"/>
                          <a:cs typeface="Clear Sans Bold" panose="020B0604020202020204" charset="0"/>
                        </a:rPr>
                        <a:t>район</a:t>
                      </a:r>
                      <a:endParaRPr lang="ru-RU" sz="1800" dirty="0">
                        <a:effectLst/>
                        <a:latin typeface="Clear Sans Bold" panose="020B0604020202020204" charset="0"/>
                        <a:ea typeface="Calibri" panose="020F0502020204030204" pitchFamily="34" charset="0"/>
                        <a:cs typeface="Clear Sans Bold" panose="020B0604020202020204" charset="0"/>
                      </a:endParaRPr>
                    </a:p>
                  </a:txBody>
                  <a:tcPr marL="68580" marR="68580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lear Sans Bold" panose="020B0604020202020204" charset="0"/>
                          <a:cs typeface="Clear Sans Bold" panose="020B0604020202020204" charset="0"/>
                        </a:rPr>
                        <a:t>27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lear Sans Bold" panose="020B0604020202020204" charset="0"/>
                        <a:cs typeface="Clear Sans Bold" panose="020B060402020202020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925953"/>
                  </a:ext>
                </a:extLst>
              </a:tr>
              <a:tr h="2936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lear Sans Bold" panose="020B0604020202020204" charset="0"/>
                        <a:ea typeface="Calibri" panose="020F0502020204030204" pitchFamily="34" charset="0"/>
                        <a:cs typeface="Clear Sans Bold" panose="020B0604020202020204" charset="0"/>
                      </a:endParaRPr>
                    </a:p>
                  </a:txBody>
                  <a:tcPr marL="68580" marR="68580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8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Clear Sans Bold" panose="020B0604020202020204" charset="0"/>
                          <a:ea typeface="Calibri" panose="020F0502020204030204" pitchFamily="34" charset="0"/>
                          <a:cs typeface="Clear Sans Bold" panose="020B0604020202020204" charset="0"/>
                        </a:rPr>
                        <a:t>  Томский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Clear Sans Bold" panose="020B0604020202020204" charset="0"/>
                          <a:ea typeface="Calibri" panose="020F0502020204030204" pitchFamily="34" charset="0"/>
                          <a:cs typeface="Clear Sans Bold" panose="020B0604020202020204" charset="0"/>
                        </a:rPr>
                        <a:t>район</a:t>
                      </a:r>
                      <a:endParaRPr lang="ru-RU" sz="1800" dirty="0">
                        <a:effectLst/>
                        <a:latin typeface="Clear Sans Bold" panose="020B0604020202020204" charset="0"/>
                        <a:ea typeface="Calibri" panose="020F0502020204030204" pitchFamily="34" charset="0"/>
                        <a:cs typeface="Clear Sans Bold" panose="020B0604020202020204" charset="0"/>
                      </a:endParaRPr>
                    </a:p>
                  </a:txBody>
                  <a:tcPr marL="68580" marR="68580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A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lear Sans Bold" panose="020B0604020202020204" charset="0"/>
                          <a:cs typeface="Clear Sans Bold" panose="020B0604020202020204" charset="0"/>
                        </a:rPr>
                        <a:t>110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lear Sans Bold" panose="020B0604020202020204" charset="0"/>
                        <a:cs typeface="Clear Sans Bold" panose="020B060402020202020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A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1850070"/>
                  </a:ext>
                </a:extLst>
              </a:tr>
              <a:tr h="2936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lear Sans Bold" panose="020B0604020202020204" charset="0"/>
                        <a:ea typeface="Calibri" panose="020F0502020204030204" pitchFamily="34" charset="0"/>
                        <a:cs typeface="Clear Sans Bold" panose="020B0604020202020204" charset="0"/>
                      </a:endParaRPr>
                    </a:p>
                  </a:txBody>
                  <a:tcPr marL="68580" marR="68580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8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Clear Sans Bold" panose="020B0604020202020204" charset="0"/>
                          <a:ea typeface="Calibri" panose="020F0502020204030204" pitchFamily="34" charset="0"/>
                          <a:cs typeface="Clear Sans Bold" panose="020B0604020202020204" charset="0"/>
                        </a:rPr>
                        <a:t>  Чаинский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Clear Sans Bold" panose="020B0604020202020204" charset="0"/>
                          <a:ea typeface="Calibri" panose="020F0502020204030204" pitchFamily="34" charset="0"/>
                          <a:cs typeface="Clear Sans Bold" panose="020B0604020202020204" charset="0"/>
                        </a:rPr>
                        <a:t>район</a:t>
                      </a:r>
                      <a:endParaRPr lang="ru-RU" sz="1800" dirty="0">
                        <a:effectLst/>
                        <a:latin typeface="Clear Sans Bold" panose="020B0604020202020204" charset="0"/>
                        <a:ea typeface="Calibri" panose="020F0502020204030204" pitchFamily="34" charset="0"/>
                        <a:cs typeface="Clear Sans Bold" panose="020B0604020202020204" charset="0"/>
                      </a:endParaRPr>
                    </a:p>
                  </a:txBody>
                  <a:tcPr marL="68580" marR="68580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lear Sans Bold" panose="020B0604020202020204" charset="0"/>
                          <a:cs typeface="Clear Sans Bold" panose="020B0604020202020204" charset="0"/>
                        </a:rPr>
                        <a:t>37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lear Sans Bold" panose="020B0604020202020204" charset="0"/>
                        <a:cs typeface="Clear Sans Bold" panose="020B060402020202020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9337002"/>
                  </a:ext>
                </a:extLst>
              </a:tr>
              <a:tr h="2936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lear Sans Bold" panose="020B0604020202020204" charset="0"/>
                        <a:ea typeface="Calibri" panose="020F0502020204030204" pitchFamily="34" charset="0"/>
                        <a:cs typeface="Clear Sans Bold" panose="020B0604020202020204" charset="0"/>
                      </a:endParaRPr>
                    </a:p>
                  </a:txBody>
                  <a:tcPr marL="68580" marR="68580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8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Clear Sans Bold" panose="020B0604020202020204" charset="0"/>
                          <a:ea typeface="Calibri" panose="020F0502020204030204" pitchFamily="34" charset="0"/>
                          <a:cs typeface="Clear Sans Bold" panose="020B0604020202020204" charset="0"/>
                        </a:rPr>
                        <a:t>  Шегарский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Clear Sans Bold" panose="020B0604020202020204" charset="0"/>
                          <a:ea typeface="Calibri" panose="020F0502020204030204" pitchFamily="34" charset="0"/>
                          <a:cs typeface="Clear Sans Bold" panose="020B0604020202020204" charset="0"/>
                        </a:rPr>
                        <a:t>район</a:t>
                      </a:r>
                      <a:endParaRPr lang="ru-RU" sz="1800" dirty="0">
                        <a:effectLst/>
                        <a:latin typeface="Clear Sans Bold" panose="020B0604020202020204" charset="0"/>
                        <a:ea typeface="Calibri" panose="020F0502020204030204" pitchFamily="34" charset="0"/>
                        <a:cs typeface="Clear Sans Bold" panose="020B0604020202020204" charset="0"/>
                      </a:endParaRPr>
                    </a:p>
                  </a:txBody>
                  <a:tcPr marL="68580" marR="68580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A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lear Sans Bold" panose="020B0604020202020204" charset="0"/>
                          <a:cs typeface="Clear Sans Bold" panose="020B0604020202020204" charset="0"/>
                        </a:rPr>
                        <a:t>53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lear Sans Bold" panose="020B0604020202020204" charset="0"/>
                        <a:cs typeface="Clear Sans Bold" panose="020B060402020202020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A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380182"/>
                  </a:ext>
                </a:extLst>
              </a:tr>
              <a:tr h="2936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lear Sans Bold" panose="020B0604020202020204" charset="0"/>
                        <a:ea typeface="Calibri" panose="020F0502020204030204" pitchFamily="34" charset="0"/>
                        <a:cs typeface="Clear Sans Bold" panose="020B0604020202020204" charset="0"/>
                      </a:endParaRPr>
                    </a:p>
                  </a:txBody>
                  <a:tcPr marL="68580" marR="68580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8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Clear Sans Bold" panose="020B0604020202020204" charset="0"/>
                          <a:ea typeface="Calibri" panose="020F0502020204030204" pitchFamily="34" charset="0"/>
                          <a:cs typeface="Clear Sans Bold" panose="020B0604020202020204" charset="0"/>
                        </a:rPr>
                        <a:t>  г . Кедровый</a:t>
                      </a:r>
                      <a:endParaRPr lang="ru-RU" sz="1800" dirty="0">
                        <a:effectLst/>
                        <a:latin typeface="Clear Sans Bold" panose="020B0604020202020204" charset="0"/>
                        <a:ea typeface="Calibri" panose="020F0502020204030204" pitchFamily="34" charset="0"/>
                        <a:cs typeface="Clear Sans Bold" panose="020B0604020202020204" charset="0"/>
                      </a:endParaRPr>
                    </a:p>
                  </a:txBody>
                  <a:tcPr marL="68580" marR="68580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lear Sans Bold" panose="020B0604020202020204" charset="0"/>
                          <a:cs typeface="Clear Sans Bold" panose="020B0604020202020204" charset="0"/>
                        </a:rPr>
                        <a:t>15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lear Sans Bold" panose="020B0604020202020204" charset="0"/>
                        <a:cs typeface="Clear Sans Bold" panose="020B060402020202020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2680699"/>
                  </a:ext>
                </a:extLst>
              </a:tr>
              <a:tr h="2936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lear Sans Bold" panose="020B0604020202020204" charset="0"/>
                        <a:ea typeface="Calibri" panose="020F0502020204030204" pitchFamily="34" charset="0"/>
                        <a:cs typeface="Clear Sans Bold" panose="020B0604020202020204" charset="0"/>
                      </a:endParaRPr>
                    </a:p>
                  </a:txBody>
                  <a:tcPr marL="68580" marR="68580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8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Clear Sans Bold" panose="020B0604020202020204" charset="0"/>
                          <a:ea typeface="Calibri" panose="020F0502020204030204" pitchFamily="34" charset="0"/>
                          <a:cs typeface="Clear Sans Bold" panose="020B0604020202020204" charset="0"/>
                        </a:rPr>
                        <a:t>  </a:t>
                      </a:r>
                      <a:r>
                        <a:rPr lang="ru-RU" sz="1800" dirty="0" err="1" smtClean="0">
                          <a:solidFill>
                            <a:srgbClr val="000000"/>
                          </a:solidFill>
                          <a:effectLst/>
                          <a:latin typeface="Clear Sans Bold" panose="020B0604020202020204" charset="0"/>
                          <a:ea typeface="Calibri" panose="020F0502020204030204" pitchFamily="34" charset="0"/>
                          <a:cs typeface="Clear Sans Bold" panose="020B0604020202020204" charset="0"/>
                        </a:rPr>
                        <a:t>г.о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Clear Sans Bold" panose="020B0604020202020204" charset="0"/>
                          <a:ea typeface="Calibri" panose="020F0502020204030204" pitchFamily="34" charset="0"/>
                          <a:cs typeface="Clear Sans Bold" panose="020B0604020202020204" charset="0"/>
                        </a:rPr>
                        <a:t>. Стрежевой</a:t>
                      </a:r>
                      <a:endParaRPr lang="ru-RU" sz="1800" dirty="0">
                        <a:effectLst/>
                        <a:latin typeface="Clear Sans Bold" panose="020B0604020202020204" charset="0"/>
                        <a:ea typeface="Calibri" panose="020F0502020204030204" pitchFamily="34" charset="0"/>
                        <a:cs typeface="Clear Sans Bold" panose="020B0604020202020204" charset="0"/>
                      </a:endParaRPr>
                    </a:p>
                  </a:txBody>
                  <a:tcPr marL="68580" marR="68580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A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lear Sans Bold" panose="020B0604020202020204" charset="0"/>
                          <a:cs typeface="Clear Sans Bold" panose="020B0604020202020204" charset="0"/>
                        </a:rPr>
                        <a:t>65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lear Sans Bold" panose="020B0604020202020204" charset="0"/>
                        <a:cs typeface="Clear Sans Bold" panose="020B060402020202020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A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6994100"/>
                  </a:ext>
                </a:extLst>
              </a:tr>
              <a:tr h="2936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lear Sans Bold" panose="020B0604020202020204" charset="0"/>
                        <a:ea typeface="Calibri" panose="020F0502020204030204" pitchFamily="34" charset="0"/>
                        <a:cs typeface="Clear Sans Bold" panose="020B0604020202020204" charset="0"/>
                      </a:endParaRPr>
                    </a:p>
                  </a:txBody>
                  <a:tcPr marL="68580" marR="68580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8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Clear Sans Bold" panose="020B0604020202020204" charset="0"/>
                          <a:ea typeface="Calibri" panose="020F0502020204030204" pitchFamily="34" charset="0"/>
                          <a:cs typeface="Clear Sans Bold" panose="020B0604020202020204" charset="0"/>
                        </a:rPr>
                        <a:t>  ЗАТО Северск</a:t>
                      </a:r>
                      <a:endParaRPr lang="ru-RU" sz="1800" dirty="0">
                        <a:effectLst/>
                        <a:latin typeface="Clear Sans Bold" panose="020B0604020202020204" charset="0"/>
                        <a:ea typeface="Calibri" panose="020F0502020204030204" pitchFamily="34" charset="0"/>
                        <a:cs typeface="Clear Sans Bold" panose="020B0604020202020204" charset="0"/>
                      </a:endParaRPr>
                    </a:p>
                  </a:txBody>
                  <a:tcPr marL="68580" marR="68580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lear Sans Bold" panose="020B0604020202020204" charset="0"/>
                          <a:cs typeface="Clear Sans Bold" panose="020B0604020202020204" charset="0"/>
                        </a:rPr>
                        <a:t>34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lear Sans Bold" panose="020B0604020202020204" charset="0"/>
                        <a:cs typeface="Clear Sans Bold" panose="020B060402020202020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3738287"/>
                  </a:ext>
                </a:extLst>
              </a:tr>
              <a:tr h="2936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lear Sans Bold" panose="020B0604020202020204" charset="0"/>
                        <a:ea typeface="Calibri" panose="020F0502020204030204" pitchFamily="34" charset="0"/>
                        <a:cs typeface="Clear Sans Bold" panose="020B0604020202020204" charset="0"/>
                      </a:endParaRPr>
                    </a:p>
                  </a:txBody>
                  <a:tcPr marL="68580" marR="68580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8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Clear Sans Bold" panose="020B0604020202020204" charset="0"/>
                          <a:ea typeface="Calibri" panose="020F0502020204030204" pitchFamily="34" charset="0"/>
                          <a:cs typeface="Clear Sans Bold" panose="020B0604020202020204" charset="0"/>
                        </a:rPr>
                        <a:t>  г. Томск</a:t>
                      </a:r>
                      <a:endParaRPr lang="ru-RU" sz="1800" dirty="0">
                        <a:effectLst/>
                        <a:latin typeface="Clear Sans Bold" panose="020B0604020202020204" charset="0"/>
                        <a:ea typeface="Calibri" panose="020F0502020204030204" pitchFamily="34" charset="0"/>
                        <a:cs typeface="Clear Sans Bold" panose="020B0604020202020204" charset="0"/>
                      </a:endParaRPr>
                    </a:p>
                  </a:txBody>
                  <a:tcPr marL="68580" marR="68580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A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lear Sans Bold" panose="020B0604020202020204" charset="0"/>
                          <a:cs typeface="Clear Sans Bold" panose="020B0604020202020204" charset="0"/>
                        </a:rPr>
                        <a:t>297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lear Sans Bold" panose="020B0604020202020204" charset="0"/>
                        <a:cs typeface="Clear Sans Bold" panose="020B060402020202020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A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1841673"/>
                  </a:ext>
                </a:extLst>
              </a:tr>
              <a:tr h="264213">
                <a:tc>
                  <a:txBody>
                    <a:bodyPr/>
                    <a:lstStyle/>
                    <a:p>
                      <a:pPr algn="l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lear Sans Bold" panose="020B0604020202020204" charset="0"/>
                        <a:cs typeface="Clear Sans Bold" panose="020B060402020202020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8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lear Sans Bold" panose="020B0604020202020204" charset="0"/>
                          <a:cs typeface="Clear Sans Bold" panose="020B0604020202020204" charset="0"/>
                        </a:rPr>
                        <a:t>  ТОИПКРО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lear Sans Bold" panose="020B0604020202020204" charset="0"/>
                        <a:cs typeface="Clear Sans Bold" panose="020B060402020202020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lear Sans Bold" panose="020B0604020202020204" charset="0"/>
                          <a:cs typeface="Clear Sans Bold" panose="020B0604020202020204" charset="0"/>
                        </a:rPr>
                        <a:t>44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lear Sans Bold" panose="020B0604020202020204" charset="0"/>
                        <a:cs typeface="Clear Sans Bold" panose="020B060402020202020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9486792"/>
                  </a:ext>
                </a:extLst>
              </a:tr>
              <a:tr h="264213">
                <a:tc>
                  <a:txBody>
                    <a:bodyPr/>
                    <a:lstStyle/>
                    <a:p>
                      <a:pPr algn="l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lear Sans Bold" panose="020B0604020202020204" charset="0"/>
                        <a:cs typeface="Clear Sans Bold" panose="020B060402020202020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8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lear Sans Bold" panose="020B0604020202020204" charset="0"/>
                          <a:cs typeface="Clear Sans Bold" panose="020B0604020202020204" charset="0"/>
                        </a:rPr>
                        <a:t>  Томский кадетский корпус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lear Sans Bold" panose="020B0604020202020204" charset="0"/>
                        <a:cs typeface="Clear Sans Bold" panose="020B060402020202020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A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lear Sans Bold" panose="020B0604020202020204" charset="0"/>
                          <a:cs typeface="Clear Sans Bold" panose="020B0604020202020204" charset="0"/>
                        </a:rPr>
                        <a:t>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lear Sans Bold" panose="020B0604020202020204" charset="0"/>
                        <a:cs typeface="Clear Sans Bold" panose="020B060402020202020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A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8633462"/>
                  </a:ext>
                </a:extLst>
              </a:tr>
              <a:tr h="264213">
                <a:tc>
                  <a:txBody>
                    <a:bodyPr/>
                    <a:lstStyle/>
                    <a:p>
                      <a:pPr algn="l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lear Sans Bold" panose="020B0604020202020204" charset="0"/>
                        <a:cs typeface="Clear Sans Bold" panose="020B060402020202020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8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lear Sans Bold" panose="020B0604020202020204" charset="0"/>
                          <a:cs typeface="Clear Sans Bold" panose="020B0604020202020204" charset="0"/>
                        </a:rPr>
                        <a:t>  Северский кадетский корпус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lear Sans Bold" panose="020B0604020202020204" charset="0"/>
                        <a:cs typeface="Clear Sans Bold" panose="020B060402020202020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lear Sans Bold" panose="020B0604020202020204" charset="0"/>
                          <a:cs typeface="Clear Sans Bold" panose="020B0604020202020204" charset="0"/>
                        </a:rPr>
                        <a:t>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lear Sans Bold" panose="020B0604020202020204" charset="0"/>
                        <a:cs typeface="Clear Sans Bold" panose="020B060402020202020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7221330"/>
                  </a:ext>
                </a:extLst>
              </a:tr>
              <a:tr h="264213">
                <a:tc>
                  <a:txBody>
                    <a:bodyPr/>
                    <a:lstStyle/>
                    <a:p>
                      <a:pPr algn="l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lear Sans Bold" panose="020B0604020202020204" charset="0"/>
                        <a:cs typeface="Clear Sans Bold" panose="020B060402020202020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8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lear Sans Bold" panose="020B0604020202020204" charset="0"/>
                          <a:cs typeface="Clear Sans Bold" panose="020B0604020202020204" charset="0"/>
                        </a:rPr>
                        <a:t>  Колпашевский кадетский корпус	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lear Sans Bold" panose="020B0604020202020204" charset="0"/>
                        <a:cs typeface="Clear Sans Bold" panose="020B060402020202020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A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lear Sans Bold" panose="020B0604020202020204" charset="0"/>
                          <a:cs typeface="Clear Sans Bold" panose="020B0604020202020204" charset="0"/>
                        </a:rPr>
                        <a:t>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lear Sans Bold" panose="020B0604020202020204" charset="0"/>
                        <a:cs typeface="Clear Sans Bold" panose="020B060402020202020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A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6903743"/>
                  </a:ext>
                </a:extLst>
              </a:tr>
              <a:tr h="264213">
                <a:tc>
                  <a:txBody>
                    <a:bodyPr/>
                    <a:lstStyle/>
                    <a:p>
                      <a:pPr algn="l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lear Sans Bold" panose="020B0604020202020204" charset="0"/>
                        <a:cs typeface="Clear Sans Bold" panose="020B060402020202020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8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lear Sans Bold" panose="020B0604020202020204" charset="0"/>
                          <a:cs typeface="Clear Sans Bold" panose="020B0604020202020204" charset="0"/>
                        </a:rPr>
                        <a:t>  ОГБОУ ДО «ОЦДО»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lear Sans Bold" panose="020B0604020202020204" charset="0"/>
                        <a:cs typeface="Clear Sans Bold" panose="020B060402020202020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lear Sans Bold" panose="020B0604020202020204" charset="0"/>
                          <a:cs typeface="Clear Sans Bold" panose="020B0604020202020204" charset="0"/>
                        </a:rPr>
                        <a:t>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lear Sans Bold" panose="020B0604020202020204" charset="0"/>
                        <a:cs typeface="Clear Sans Bold" panose="020B060402020202020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2406663"/>
                  </a:ext>
                </a:extLst>
              </a:tr>
              <a:tr h="349328">
                <a:tc>
                  <a:txBody>
                    <a:bodyPr/>
                    <a:lstStyle/>
                    <a:p>
                      <a:pPr algn="l" fontAlgn="ctr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lear Sans Bold" panose="020B0604020202020204" charset="0"/>
                        <a:cs typeface="Clear Sans Bold" panose="020B060402020202020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8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lear Sans Bold" panose="020B0604020202020204" charset="0"/>
                          <a:cs typeface="Clear Sans Bold" panose="020B0604020202020204" charset="0"/>
                        </a:rPr>
                        <a:t>ВСЕГО</a:t>
                      </a:r>
                      <a:r>
                        <a:rPr lang="ru-RU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lear Sans Bold" panose="020B0604020202020204" charset="0"/>
                          <a:cs typeface="Clear Sans Bold" panose="020B0604020202020204" charset="0"/>
                        </a:rPr>
                        <a:t> 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lear Sans Bold" panose="020B0604020202020204" charset="0"/>
                        <a:cs typeface="Clear Sans Bold" panose="020B060402020202020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8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lear Sans Bold" panose="020B0604020202020204" charset="0"/>
                          <a:cs typeface="Clear Sans Bold" panose="020B0604020202020204" charset="0"/>
                        </a:rPr>
                        <a:t>1 310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Clear Sans Bold" panose="020B0604020202020204" charset="0"/>
                        <a:cs typeface="Clear Sans Bold" panose="020B060402020202020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8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870102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550219" y="1448615"/>
            <a:ext cx="8673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2437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педагогов Томской области, прошедших КПК из Федерального реестра </a:t>
            </a:r>
            <a:r>
              <a:rPr lang="ru-RU" sz="1600" b="1" dirty="0">
                <a:solidFill>
                  <a:srgbClr val="2437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600" b="1" dirty="0" smtClean="0">
                <a:solidFill>
                  <a:srgbClr val="2437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цифровой платформе </a:t>
            </a:r>
            <a:r>
              <a:rPr lang="ru-RU" sz="1600" b="1" dirty="0">
                <a:solidFill>
                  <a:srgbClr val="2437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ФГАОУ ДПО «Академия Минпросвещения России</a:t>
            </a:r>
            <a:r>
              <a:rPr lang="ru-RU" sz="1600" b="1" dirty="0" smtClean="0">
                <a:solidFill>
                  <a:srgbClr val="2437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2000" b="1" dirty="0" smtClean="0">
                <a:solidFill>
                  <a:srgbClr val="F784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1600" b="1" dirty="0" smtClean="0">
                <a:solidFill>
                  <a:srgbClr val="2437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1600" b="1" dirty="0">
              <a:solidFill>
                <a:srgbClr val="2437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307562" y="9763780"/>
            <a:ext cx="8673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9A1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2000" b="1" dirty="0" smtClean="0">
                <a:solidFill>
                  <a:srgbClr val="FF9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1" dirty="0" smtClean="0">
                <a:solidFill>
                  <a:srgbClr val="F784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состоянию на 19.05.2022</a:t>
            </a:r>
            <a:r>
              <a:rPr lang="ru-RU" sz="1400" b="1" i="1" dirty="0" smtClean="0">
                <a:solidFill>
                  <a:srgbClr val="F784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1400" b="1" i="1" dirty="0">
              <a:solidFill>
                <a:srgbClr val="F784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7" name="Picture 4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3366682" y="7896478"/>
            <a:ext cx="997126" cy="74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1164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808862" y="417728"/>
            <a:ext cx="8498701" cy="645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86"/>
              </a:lnSpc>
            </a:pPr>
            <a:r>
              <a:rPr lang="ru-RU" sz="4405" dirty="0" smtClean="0">
                <a:solidFill>
                  <a:srgbClr val="F9A159"/>
                </a:solidFill>
                <a:latin typeface="Clear Sans Bold"/>
              </a:rPr>
              <a:t>Методические службы</a:t>
            </a:r>
            <a:endParaRPr lang="en-US" sz="4405" dirty="0">
              <a:solidFill>
                <a:srgbClr val="F9A159"/>
              </a:solidFill>
              <a:latin typeface="Arimo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12573000" y="1293924"/>
            <a:ext cx="4129319" cy="989559"/>
            <a:chOff x="12828790" y="8725940"/>
            <a:chExt cx="4129319" cy="989559"/>
          </a:xfrm>
        </p:grpSpPr>
        <p:pic>
          <p:nvPicPr>
            <p:cNvPr id="15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12828790" y="8725940"/>
              <a:ext cx="3092373" cy="989559"/>
            </a:xfrm>
            <a:prstGeom prst="rect">
              <a:avLst/>
            </a:prstGeom>
          </p:spPr>
        </p:pic>
        <p:pic>
          <p:nvPicPr>
            <p:cNvPr id="16" name="Picture 10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flipH="1">
              <a:off x="15388229" y="8841036"/>
              <a:ext cx="1569880" cy="786903"/>
            </a:xfrm>
            <a:prstGeom prst="rect">
              <a:avLst/>
            </a:prstGeom>
          </p:spPr>
        </p:pic>
        <p:sp>
          <p:nvSpPr>
            <p:cNvPr id="17" name="Прямоугольник 16"/>
            <p:cNvSpPr/>
            <p:nvPr/>
          </p:nvSpPr>
          <p:spPr>
            <a:xfrm>
              <a:off x="13411200" y="8910606"/>
              <a:ext cx="1524000" cy="500094"/>
            </a:xfrm>
            <a:prstGeom prst="rect">
              <a:avLst/>
            </a:prstGeom>
            <a:solidFill>
              <a:srgbClr val="F9A1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3104051" y="1447803"/>
            <a:ext cx="2037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Bahnschrift Condensed" panose="020B0502040204020203" pitchFamily="34" charset="0"/>
              </a:rPr>
              <a:t>КАЧЕСТВО_3</a:t>
            </a:r>
            <a:endParaRPr lang="ru-RU" sz="3600" dirty="0">
              <a:latin typeface="Bahnschrift Condensed" panose="020B0502040204020203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2088640" y="3660952"/>
            <a:ext cx="5832227" cy="5981413"/>
            <a:chOff x="12078360" y="3700678"/>
            <a:chExt cx="5832227" cy="5981413"/>
          </a:xfrm>
        </p:grpSpPr>
        <p:pic>
          <p:nvPicPr>
            <p:cNvPr id="32" name="Picture 12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266308" y="3700678"/>
              <a:ext cx="5644279" cy="5981413"/>
            </a:xfrm>
            <a:prstGeom prst="rect">
              <a:avLst/>
            </a:prstGeom>
          </p:spPr>
        </p:pic>
        <p:sp>
          <p:nvSpPr>
            <p:cNvPr id="33" name="AutoShape 13"/>
            <p:cNvSpPr/>
            <p:nvPr/>
          </p:nvSpPr>
          <p:spPr>
            <a:xfrm>
              <a:off x="12078360" y="9629288"/>
              <a:ext cx="5832227" cy="0"/>
            </a:xfrm>
            <a:prstGeom prst="line">
              <a:avLst/>
            </a:prstGeom>
            <a:ln w="19050" cap="rnd">
              <a:solidFill>
                <a:srgbClr val="243762"/>
              </a:solidFill>
              <a:prstDash val="solid"/>
              <a:headEnd type="none" w="sm" len="sm"/>
              <a:tailEnd type="none" w="sm" len="sm"/>
            </a:ln>
          </p:spPr>
        </p:sp>
        <p:pic>
          <p:nvPicPr>
            <p:cNvPr id="34" name="Picture 4"/>
            <p:cNvPicPr>
              <a:picLocks noChangeAspect="1"/>
            </p:cNvPicPr>
            <p:nvPr/>
          </p:nvPicPr>
          <p:blipFill>
            <a:blip r:embed="rId13">
              <a:biLevel thresh="25000"/>
            </a:blip>
            <a:srcRect/>
            <a:stretch>
              <a:fillRect/>
            </a:stretch>
          </p:blipFill>
          <p:spPr>
            <a:xfrm>
              <a:off x="16348487" y="5238572"/>
              <a:ext cx="863064" cy="646219"/>
            </a:xfrm>
            <a:prstGeom prst="rect">
              <a:avLst/>
            </a:prstGeom>
          </p:spPr>
        </p:pic>
      </p:grpSp>
      <p:grpSp>
        <p:nvGrpSpPr>
          <p:cNvPr id="35" name="Group 2"/>
          <p:cNvGrpSpPr/>
          <p:nvPr/>
        </p:nvGrpSpPr>
        <p:grpSpPr>
          <a:xfrm>
            <a:off x="857121" y="1465890"/>
            <a:ext cx="7129477" cy="923330"/>
            <a:chOff x="0" y="0"/>
            <a:chExt cx="9505969" cy="1231107"/>
          </a:xfrm>
        </p:grpSpPr>
        <p:pic>
          <p:nvPicPr>
            <p:cNvPr id="36" name="Picture 3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720996" cy="720996"/>
            </a:xfrm>
            <a:prstGeom prst="rect">
              <a:avLst/>
            </a:prstGeom>
          </p:spPr>
        </p:pic>
        <p:sp>
          <p:nvSpPr>
            <p:cNvPr id="37" name="TextBox 5"/>
            <p:cNvSpPr txBox="1"/>
            <p:nvPr/>
          </p:nvSpPr>
          <p:spPr>
            <a:xfrm>
              <a:off x="941413" y="0"/>
              <a:ext cx="8564556" cy="12311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ru-RU" sz="3000" dirty="0" smtClean="0">
                  <a:solidFill>
                    <a:srgbClr val="243762"/>
                  </a:solidFill>
                  <a:latin typeface="Clear Sans Bold"/>
                </a:rPr>
                <a:t>  ЦНППМ</a:t>
              </a:r>
              <a:endParaRPr lang="en-US" sz="3000" u="sng" dirty="0">
                <a:solidFill>
                  <a:srgbClr val="243762"/>
                </a:solidFill>
                <a:latin typeface="Arimo"/>
              </a:endParaRPr>
            </a:p>
            <a:p>
              <a:pPr>
                <a:lnSpc>
                  <a:spcPts val="3600"/>
                </a:lnSpc>
              </a:pPr>
              <a:endParaRPr lang="en-US" sz="3000" u="sng" dirty="0">
                <a:solidFill>
                  <a:srgbClr val="243762"/>
                </a:solidFill>
                <a:latin typeface="Arimo"/>
              </a:endParaRPr>
            </a:p>
          </p:txBody>
        </p:sp>
      </p:grpSp>
      <p:pic>
        <p:nvPicPr>
          <p:cNvPr id="39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869132" y="2972001"/>
            <a:ext cx="540747" cy="540747"/>
          </a:xfrm>
          <a:prstGeom prst="rect">
            <a:avLst/>
          </a:prstGeom>
        </p:spPr>
      </p:pic>
      <p:pic>
        <p:nvPicPr>
          <p:cNvPr id="40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97453" y="5448300"/>
            <a:ext cx="540747" cy="540747"/>
          </a:xfrm>
          <a:prstGeom prst="rect">
            <a:avLst/>
          </a:prstGeom>
        </p:spPr>
      </p:pic>
      <p:sp>
        <p:nvSpPr>
          <p:cNvPr id="41" name="TextBox 15"/>
          <p:cNvSpPr txBox="1"/>
          <p:nvPr/>
        </p:nvSpPr>
        <p:spPr>
          <a:xfrm>
            <a:off x="1957032" y="7175489"/>
            <a:ext cx="7122288" cy="423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00"/>
              </a:lnSpc>
            </a:pPr>
            <a:r>
              <a:rPr lang="ru-RU" sz="3000" dirty="0" smtClean="0">
                <a:solidFill>
                  <a:srgbClr val="243762"/>
                </a:solidFill>
                <a:latin typeface="Rubik Medium"/>
              </a:rPr>
              <a:t>Конкурсы </a:t>
            </a:r>
            <a:r>
              <a:rPr lang="ru-RU" sz="3000" dirty="0" err="1" smtClean="0">
                <a:solidFill>
                  <a:srgbClr val="243762"/>
                </a:solidFill>
                <a:latin typeface="Rubik Medium"/>
              </a:rPr>
              <a:t>профмастерства</a:t>
            </a:r>
            <a:r>
              <a:rPr lang="ru-RU" sz="3000" dirty="0" smtClean="0">
                <a:solidFill>
                  <a:srgbClr val="243762"/>
                </a:solidFill>
                <a:latin typeface="Rubik Medium"/>
              </a:rPr>
              <a:t> и премии</a:t>
            </a:r>
            <a:endParaRPr lang="en-US" sz="3000" u="sng" dirty="0">
              <a:solidFill>
                <a:srgbClr val="243762"/>
              </a:solidFill>
              <a:latin typeface="Rubik Medium"/>
            </a:endParaRPr>
          </a:p>
        </p:txBody>
      </p:sp>
      <p:sp>
        <p:nvSpPr>
          <p:cNvPr id="42" name="TextBox 19"/>
          <p:cNvSpPr txBox="1"/>
          <p:nvPr/>
        </p:nvSpPr>
        <p:spPr>
          <a:xfrm>
            <a:off x="1767881" y="3088619"/>
            <a:ext cx="7992383" cy="846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00"/>
              </a:lnSpc>
            </a:pPr>
            <a:r>
              <a:rPr lang="ru-RU" sz="3000" dirty="0" smtClean="0">
                <a:solidFill>
                  <a:srgbClr val="243762"/>
                </a:solidFill>
                <a:latin typeface="Rubik Medium"/>
              </a:rPr>
              <a:t>Наставничество и Молодые педагоги</a:t>
            </a:r>
            <a:endParaRPr lang="en-US" sz="3000" u="sng" dirty="0" smtClean="0">
              <a:solidFill>
                <a:srgbClr val="243762"/>
              </a:solidFill>
              <a:latin typeface="Rubik Medium"/>
            </a:endParaRPr>
          </a:p>
          <a:p>
            <a:pPr marL="0" lvl="0" indent="0">
              <a:lnSpc>
                <a:spcPts val="3300"/>
              </a:lnSpc>
            </a:pPr>
            <a:endParaRPr lang="en-US" sz="3000" u="sng" dirty="0">
              <a:solidFill>
                <a:srgbClr val="243762"/>
              </a:solidFill>
              <a:latin typeface="Rubik Medium"/>
            </a:endParaRPr>
          </a:p>
        </p:txBody>
      </p:sp>
      <p:pic>
        <p:nvPicPr>
          <p:cNvPr id="43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905508" y="7269753"/>
            <a:ext cx="540747" cy="540747"/>
          </a:xfrm>
          <a:prstGeom prst="rect">
            <a:avLst/>
          </a:prstGeom>
        </p:spPr>
      </p:pic>
      <p:sp>
        <p:nvSpPr>
          <p:cNvPr id="44" name="TextBox 15"/>
          <p:cNvSpPr txBox="1"/>
          <p:nvPr/>
        </p:nvSpPr>
        <p:spPr>
          <a:xfrm>
            <a:off x="1938262" y="8632373"/>
            <a:ext cx="9832246" cy="423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00"/>
              </a:lnSpc>
            </a:pPr>
            <a:r>
              <a:rPr lang="ru-RU" sz="3000" dirty="0" smtClean="0">
                <a:solidFill>
                  <a:srgbClr val="243762"/>
                </a:solidFill>
                <a:latin typeface="Rubik Medium"/>
              </a:rPr>
              <a:t>Ассоциации и профессиональные сообщества</a:t>
            </a:r>
            <a:endParaRPr lang="en-US" sz="3000" u="sng" dirty="0">
              <a:solidFill>
                <a:srgbClr val="243762"/>
              </a:solidFill>
              <a:latin typeface="Rubik Medium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767881" y="2130239"/>
            <a:ext cx="7669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Индивидуализация образовательных целей</a:t>
            </a:r>
          </a:p>
          <a:p>
            <a:r>
              <a:rPr lang="ru-RU" dirty="0" smtClean="0"/>
              <a:t>Диагностика уровня </a:t>
            </a:r>
            <a:r>
              <a:rPr lang="ru-RU" dirty="0" err="1" smtClean="0"/>
              <a:t>сформированности</a:t>
            </a:r>
            <a:r>
              <a:rPr lang="ru-RU" dirty="0" smtClean="0"/>
              <a:t> профессиональных компетенций</a:t>
            </a:r>
            <a:endParaRPr lang="ru-RU" dirty="0"/>
          </a:p>
        </p:txBody>
      </p:sp>
      <p:sp>
        <p:nvSpPr>
          <p:cNvPr id="46" name="TextBox 45"/>
          <p:cNvSpPr txBox="1"/>
          <p:nvPr/>
        </p:nvSpPr>
        <p:spPr>
          <a:xfrm>
            <a:off x="2122449" y="7764066"/>
            <a:ext cx="7669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11 конкурсов</a:t>
            </a:r>
          </a:p>
          <a:p>
            <a:r>
              <a:rPr lang="ru-RU" dirty="0" smtClean="0"/>
              <a:t>2 премии</a:t>
            </a:r>
            <a:endParaRPr lang="ru-RU" dirty="0"/>
          </a:p>
        </p:txBody>
      </p:sp>
      <p:sp>
        <p:nvSpPr>
          <p:cNvPr id="47" name="TextBox 46"/>
          <p:cNvSpPr txBox="1"/>
          <p:nvPr/>
        </p:nvSpPr>
        <p:spPr>
          <a:xfrm>
            <a:off x="1952335" y="3553913"/>
            <a:ext cx="1237326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Распоряжение Департамента общего образования Томской области от 13.03.2020 №195-р "Об утверждении программы поддержки и сопровождения молодых педагогов на территории Томской </a:t>
            </a:r>
            <a:r>
              <a:rPr lang="ru-RU" dirty="0" smtClean="0"/>
              <a:t>области«</a:t>
            </a:r>
          </a:p>
          <a:p>
            <a:r>
              <a:rPr lang="ru-RU" dirty="0"/>
              <a:t>Распоряжение ДОО ТО от 24.04.2020 №305-р "О реализации целевой программы развития системы наставничества в сфере общего образования Томской области"</a:t>
            </a:r>
          </a:p>
          <a:p>
            <a:r>
              <a:rPr lang="ru-RU" dirty="0"/>
              <a:t>Распоряжение ДОО ТО от 27.05.2020 №420-р, ДПО ТО от 27.05.2020 №261 "О внедрении и реализации в Томской области методологии (целевой модели) наставничества обучающихся"</a:t>
            </a:r>
          </a:p>
          <a:p>
            <a:endParaRPr lang="ru-RU" dirty="0"/>
          </a:p>
        </p:txBody>
      </p:sp>
      <p:pic>
        <p:nvPicPr>
          <p:cNvPr id="50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905508" y="8572500"/>
            <a:ext cx="540747" cy="540747"/>
          </a:xfrm>
          <a:prstGeom prst="rect">
            <a:avLst/>
          </a:prstGeom>
        </p:spPr>
      </p:pic>
      <p:sp>
        <p:nvSpPr>
          <p:cNvPr id="51" name="TextBox 19"/>
          <p:cNvSpPr txBox="1"/>
          <p:nvPr/>
        </p:nvSpPr>
        <p:spPr>
          <a:xfrm>
            <a:off x="1938262" y="5517388"/>
            <a:ext cx="4628483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00"/>
              </a:lnSpc>
            </a:pPr>
            <a:r>
              <a:rPr lang="ru-RU" sz="3000" dirty="0" smtClean="0">
                <a:solidFill>
                  <a:srgbClr val="243762"/>
                </a:solidFill>
                <a:latin typeface="Rubik Medium"/>
              </a:rPr>
              <a:t>ШНОР</a:t>
            </a:r>
            <a:endParaRPr lang="en-US" sz="3000" u="sng" dirty="0" smtClean="0">
              <a:solidFill>
                <a:srgbClr val="243762"/>
              </a:solidFill>
              <a:latin typeface="Rubik Medium"/>
            </a:endParaRPr>
          </a:p>
          <a:p>
            <a:pPr marL="0" lvl="0" indent="0">
              <a:lnSpc>
                <a:spcPts val="3300"/>
              </a:lnSpc>
            </a:pPr>
            <a:endParaRPr lang="en-US" sz="3000" u="sng" dirty="0">
              <a:solidFill>
                <a:srgbClr val="243762"/>
              </a:solidFill>
              <a:latin typeface="Rubik Medium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122449" y="6050532"/>
            <a:ext cx="76691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Организация методической и ресурсной поддержки образовательным </a:t>
            </a:r>
            <a:r>
              <a:rPr lang="ru-RU" dirty="0" smtClean="0"/>
              <a:t>организациям</a:t>
            </a:r>
          </a:p>
          <a:p>
            <a:r>
              <a:rPr lang="ru-RU" dirty="0" smtClean="0"/>
              <a:t>Проект 500+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2177786" y="9242461"/>
            <a:ext cx="7669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</a:t>
            </a:r>
            <a:r>
              <a:rPr lang="en-US" dirty="0" smtClean="0"/>
              <a:t> </a:t>
            </a:r>
            <a:r>
              <a:rPr lang="ru-RU" dirty="0" smtClean="0"/>
              <a:t>предметных ассоциаций</a:t>
            </a:r>
          </a:p>
          <a:p>
            <a:r>
              <a:rPr lang="ru-RU" smtClean="0"/>
              <a:t>8 </a:t>
            </a:r>
            <a:r>
              <a:rPr lang="ru-RU" dirty="0" smtClean="0"/>
              <a:t>ассоциаций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56805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11999099" y="6060444"/>
            <a:ext cx="6288901" cy="6796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286"/>
              </a:lnSpc>
            </a:pPr>
            <a:r>
              <a:rPr lang="ru-RU" sz="4405" dirty="0" smtClean="0">
                <a:solidFill>
                  <a:srgbClr val="F9A159"/>
                </a:solidFill>
                <a:latin typeface="Clear Sans Bold"/>
              </a:rPr>
              <a:t>Методические службы</a:t>
            </a:r>
            <a:endParaRPr lang="en-US" sz="4405" dirty="0">
              <a:solidFill>
                <a:srgbClr val="F9A159"/>
              </a:solidFill>
              <a:latin typeface="Arimo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13182600" y="7007749"/>
            <a:ext cx="4129319" cy="989559"/>
            <a:chOff x="12828790" y="8725940"/>
            <a:chExt cx="4129319" cy="989559"/>
          </a:xfrm>
        </p:grpSpPr>
        <p:pic>
          <p:nvPicPr>
            <p:cNvPr id="15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12828790" y="8725940"/>
              <a:ext cx="3092373" cy="989559"/>
            </a:xfrm>
            <a:prstGeom prst="rect">
              <a:avLst/>
            </a:prstGeom>
          </p:spPr>
        </p:pic>
        <p:pic>
          <p:nvPicPr>
            <p:cNvPr id="16" name="Picture 10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flipH="1">
              <a:off x="15388229" y="8841036"/>
              <a:ext cx="1569880" cy="786903"/>
            </a:xfrm>
            <a:prstGeom prst="rect">
              <a:avLst/>
            </a:prstGeom>
          </p:spPr>
        </p:pic>
        <p:sp>
          <p:nvSpPr>
            <p:cNvPr id="17" name="Прямоугольник 16"/>
            <p:cNvSpPr/>
            <p:nvPr/>
          </p:nvSpPr>
          <p:spPr>
            <a:xfrm>
              <a:off x="13411200" y="8910606"/>
              <a:ext cx="1524000" cy="500094"/>
            </a:xfrm>
            <a:prstGeom prst="rect">
              <a:avLst/>
            </a:prstGeom>
            <a:solidFill>
              <a:srgbClr val="F9A1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3561251" y="7179364"/>
            <a:ext cx="2037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Bahnschrift Condensed" panose="020B0502040204020203" pitchFamily="34" charset="0"/>
              </a:rPr>
              <a:t>КАЧЕСТВО_3</a:t>
            </a:r>
            <a:endParaRPr lang="ru-RU" sz="3600" dirty="0">
              <a:latin typeface="Bahnschrift Condensed" panose="020B0502040204020203" pitchFamily="34" charset="0"/>
            </a:endParaRPr>
          </a:p>
        </p:txBody>
      </p:sp>
      <p:sp>
        <p:nvSpPr>
          <p:cNvPr id="28" name="TextBox 8"/>
          <p:cNvSpPr txBox="1"/>
          <p:nvPr/>
        </p:nvSpPr>
        <p:spPr>
          <a:xfrm>
            <a:off x="685800" y="6066464"/>
            <a:ext cx="5405223" cy="6796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286"/>
              </a:lnSpc>
            </a:pPr>
            <a:r>
              <a:rPr lang="ru-RU" sz="4405" dirty="0" smtClean="0">
                <a:solidFill>
                  <a:srgbClr val="F9A159"/>
                </a:solidFill>
                <a:latin typeface="Clear Sans Bold"/>
              </a:rPr>
              <a:t>Обновленные ФГОС</a:t>
            </a:r>
            <a:endParaRPr lang="en-US" sz="4405" dirty="0">
              <a:solidFill>
                <a:srgbClr val="F9A159"/>
              </a:solidFill>
              <a:latin typeface="Arimo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1143000" y="7120758"/>
            <a:ext cx="4129319" cy="989559"/>
            <a:chOff x="12828790" y="8725940"/>
            <a:chExt cx="4129319" cy="989559"/>
          </a:xfrm>
        </p:grpSpPr>
        <p:pic>
          <p:nvPicPr>
            <p:cNvPr id="3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12828790" y="8725940"/>
              <a:ext cx="3092373" cy="989559"/>
            </a:xfrm>
            <a:prstGeom prst="rect">
              <a:avLst/>
            </a:prstGeom>
          </p:spPr>
        </p:pic>
        <p:pic>
          <p:nvPicPr>
            <p:cNvPr id="31" name="Picture 10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flipH="1">
              <a:off x="15388229" y="8841036"/>
              <a:ext cx="1569880" cy="786903"/>
            </a:xfrm>
            <a:prstGeom prst="rect">
              <a:avLst/>
            </a:prstGeom>
          </p:spPr>
        </p:pic>
        <p:sp>
          <p:nvSpPr>
            <p:cNvPr id="38" name="Прямоугольник 37"/>
            <p:cNvSpPr/>
            <p:nvPr/>
          </p:nvSpPr>
          <p:spPr>
            <a:xfrm>
              <a:off x="13411200" y="8910606"/>
              <a:ext cx="1524000" cy="500094"/>
            </a:xfrm>
            <a:prstGeom prst="rect">
              <a:avLst/>
            </a:prstGeom>
            <a:solidFill>
              <a:srgbClr val="F9A1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1593293" y="7235854"/>
            <a:ext cx="2037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Bahnschrift Condensed" panose="020B0502040204020203" pitchFamily="34" charset="0"/>
              </a:rPr>
              <a:t>КАЧЕСТВО_1</a:t>
            </a:r>
            <a:endParaRPr lang="ru-RU" sz="3600" dirty="0">
              <a:latin typeface="Bahnschrift Condensed" panose="020B0502040204020203" pitchFamily="34" charset="0"/>
            </a:endParaRPr>
          </a:p>
        </p:txBody>
      </p:sp>
      <p:sp>
        <p:nvSpPr>
          <p:cNvPr id="53" name="TextBox 16"/>
          <p:cNvSpPr txBox="1"/>
          <p:nvPr/>
        </p:nvSpPr>
        <p:spPr>
          <a:xfrm>
            <a:off x="6833245" y="7073978"/>
            <a:ext cx="4707834" cy="13557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4405" dirty="0">
                <a:solidFill>
                  <a:srgbClr val="F9A159"/>
                </a:solidFill>
                <a:latin typeface="Clear Sans Bold"/>
              </a:rPr>
              <a:t>Функциональная грамотность</a:t>
            </a:r>
            <a:endParaRPr lang="en-US" sz="4405" dirty="0">
              <a:solidFill>
                <a:srgbClr val="F9A159"/>
              </a:solidFill>
              <a:latin typeface="Clear Sans Bold"/>
            </a:endParaRPr>
          </a:p>
        </p:txBody>
      </p:sp>
      <p:grpSp>
        <p:nvGrpSpPr>
          <p:cNvPr id="54" name="Группа 53"/>
          <p:cNvGrpSpPr/>
          <p:nvPr/>
        </p:nvGrpSpPr>
        <p:grpSpPr>
          <a:xfrm>
            <a:off x="7265030" y="5905500"/>
            <a:ext cx="4276049" cy="989559"/>
            <a:chOff x="6041464" y="6506858"/>
            <a:chExt cx="4129319" cy="989559"/>
          </a:xfrm>
        </p:grpSpPr>
        <p:grpSp>
          <p:nvGrpSpPr>
            <p:cNvPr id="55" name="Группа 54"/>
            <p:cNvGrpSpPr/>
            <p:nvPr/>
          </p:nvGrpSpPr>
          <p:grpSpPr>
            <a:xfrm>
              <a:off x="6041464" y="6506858"/>
              <a:ext cx="4129319" cy="989559"/>
              <a:chOff x="12828790" y="8725940"/>
              <a:chExt cx="4129319" cy="989559"/>
            </a:xfrm>
          </p:grpSpPr>
          <p:pic>
            <p:nvPicPr>
              <p:cNvPr id="57" name="Picture 9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2828790" y="8725940"/>
                <a:ext cx="3092373" cy="989559"/>
              </a:xfrm>
              <a:prstGeom prst="rect">
                <a:avLst/>
              </a:prstGeom>
            </p:spPr>
          </p:pic>
          <p:pic>
            <p:nvPicPr>
              <p:cNvPr id="58" name="Picture 10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1"/>
                  </a:ext>
                </a:extLst>
              </a:blip>
              <a:srcRect/>
              <a:stretch>
                <a:fillRect/>
              </a:stretch>
            </p:blipFill>
            <p:spPr>
              <a:xfrm flipH="1">
                <a:off x="15388229" y="8841036"/>
                <a:ext cx="1569880" cy="786903"/>
              </a:xfrm>
              <a:prstGeom prst="rect">
                <a:avLst/>
              </a:prstGeom>
            </p:spPr>
          </p:pic>
          <p:sp>
            <p:nvSpPr>
              <p:cNvPr id="59" name="Прямоугольник 58"/>
              <p:cNvSpPr/>
              <p:nvPr/>
            </p:nvSpPr>
            <p:spPr>
              <a:xfrm>
                <a:off x="13411200" y="8910606"/>
                <a:ext cx="1524000" cy="500094"/>
              </a:xfrm>
              <a:prstGeom prst="rect">
                <a:avLst/>
              </a:prstGeom>
              <a:solidFill>
                <a:srgbClr val="F9A1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6" name="TextBox 55"/>
            <p:cNvSpPr txBox="1"/>
            <p:nvPr/>
          </p:nvSpPr>
          <p:spPr>
            <a:xfrm>
              <a:off x="6453578" y="6621954"/>
              <a:ext cx="20375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 smtClean="0">
                  <a:latin typeface="Bahnschrift Condensed" panose="020B0502040204020203" pitchFamily="34" charset="0"/>
                </a:rPr>
                <a:t>КАЧЕСТВО_2</a:t>
              </a:r>
              <a:endParaRPr lang="ru-RU" sz="3600" dirty="0">
                <a:latin typeface="Bahnschrift Condensed" panose="020B0502040204020203" pitchFamily="34" charset="0"/>
              </a:endParaRPr>
            </a:p>
          </p:txBody>
        </p:sp>
      </p:grpSp>
      <p:sp>
        <p:nvSpPr>
          <p:cNvPr id="140" name="TextBox 139"/>
          <p:cNvSpPr txBox="1"/>
          <p:nvPr/>
        </p:nvSpPr>
        <p:spPr>
          <a:xfrm>
            <a:off x="326986" y="1485900"/>
            <a:ext cx="4724400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2162AE"/>
                </a:solidFill>
                <a:cs typeface="Arial" pitchFamily="34" charset="0"/>
              </a:rPr>
              <a:t>Оценка механизмов </a:t>
            </a:r>
            <a:br>
              <a:rPr lang="ru-RU" sz="3600" b="1" dirty="0" smtClean="0">
                <a:solidFill>
                  <a:srgbClr val="2162AE"/>
                </a:solidFill>
                <a:cs typeface="Arial" pitchFamily="34" charset="0"/>
              </a:rPr>
            </a:br>
            <a:r>
              <a:rPr lang="ru-RU" sz="3600" b="1" dirty="0" smtClean="0">
                <a:solidFill>
                  <a:srgbClr val="2162AE"/>
                </a:solidFill>
                <a:cs typeface="Arial" pitchFamily="34" charset="0"/>
              </a:rPr>
              <a:t>управления качеством образования</a:t>
            </a:r>
            <a:endParaRPr lang="ru-RU" sz="3200" dirty="0" smtClean="0">
              <a:solidFill>
                <a:srgbClr val="2162AE"/>
              </a:solidFill>
              <a:cs typeface="Arial" pitchFamily="34" charset="0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6430528" y="1484085"/>
            <a:ext cx="6031520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3600" b="1" dirty="0">
                <a:solidFill>
                  <a:srgbClr val="2162AE"/>
                </a:solidFill>
                <a:cs typeface="Arial" pitchFamily="34" charset="0"/>
              </a:rPr>
              <a:t>Мотивирующий мониторинг </a:t>
            </a:r>
            <a:r>
              <a:rPr lang="ru-RU" sz="3600" b="1" dirty="0" err="1">
                <a:solidFill>
                  <a:srgbClr val="2162AE"/>
                </a:solidFill>
                <a:cs typeface="Arial" pitchFamily="34" charset="0"/>
              </a:rPr>
              <a:t>Минпросвещения</a:t>
            </a:r>
            <a:r>
              <a:rPr lang="ru-RU" sz="3600" b="1" dirty="0">
                <a:solidFill>
                  <a:srgbClr val="2162AE"/>
                </a:solidFill>
                <a:cs typeface="Arial" pitchFamily="34" charset="0"/>
              </a:rPr>
              <a:t> </a:t>
            </a:r>
            <a:endParaRPr lang="ru-RU" sz="3600" b="1" dirty="0" smtClean="0">
              <a:solidFill>
                <a:srgbClr val="2162AE"/>
              </a:solidFill>
              <a:cs typeface="Arial" pitchFamily="34" charset="0"/>
            </a:endParaRPr>
          </a:p>
          <a:p>
            <a:pPr algn="ctr"/>
            <a:r>
              <a:rPr lang="ru-RU" sz="3600" b="1" dirty="0" smtClean="0">
                <a:solidFill>
                  <a:srgbClr val="2162AE"/>
                </a:solidFill>
                <a:cs typeface="Arial" pitchFamily="34" charset="0"/>
              </a:rPr>
              <a:t>России</a:t>
            </a:r>
            <a:endParaRPr lang="ru-RU" sz="3600" b="1" dirty="0">
              <a:solidFill>
                <a:srgbClr val="2162AE"/>
              </a:solidFill>
              <a:cs typeface="Arial" pitchFamily="34" charset="0"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13765010" y="1484086"/>
            <a:ext cx="4286339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3600" b="1" dirty="0">
                <a:solidFill>
                  <a:srgbClr val="2162AE"/>
                </a:solidFill>
                <a:cs typeface="Arial" pitchFamily="34" charset="0"/>
              </a:rPr>
              <a:t>Оценка качества образования </a:t>
            </a:r>
            <a:r>
              <a:rPr lang="ru-RU" sz="3600" b="1" dirty="0" err="1">
                <a:solidFill>
                  <a:srgbClr val="2162AE"/>
                </a:solidFill>
                <a:cs typeface="Arial" pitchFamily="34" charset="0"/>
              </a:rPr>
              <a:t>Рособрнадзора</a:t>
            </a:r>
            <a:endParaRPr lang="ru-RU" sz="3600" b="1" dirty="0">
              <a:solidFill>
                <a:srgbClr val="2162AE"/>
              </a:solidFill>
              <a:cs typeface="Arial" pitchFamily="34" charset="0"/>
            </a:endParaRPr>
          </a:p>
        </p:txBody>
      </p:sp>
      <p:sp>
        <p:nvSpPr>
          <p:cNvPr id="143" name="Freeform 11"/>
          <p:cNvSpPr>
            <a:spLocks/>
          </p:cNvSpPr>
          <p:nvPr/>
        </p:nvSpPr>
        <p:spPr bwMode="auto">
          <a:xfrm>
            <a:off x="5847282" y="7031335"/>
            <a:ext cx="692267" cy="714776"/>
          </a:xfrm>
          <a:custGeom>
            <a:avLst/>
            <a:gdLst/>
            <a:ahLst/>
            <a:cxnLst>
              <a:cxn ang="0">
                <a:pos x="474" y="176"/>
              </a:cxn>
              <a:cxn ang="0">
                <a:pos x="298" y="176"/>
              </a:cxn>
              <a:cxn ang="0">
                <a:pos x="298" y="0"/>
              </a:cxn>
              <a:cxn ang="0">
                <a:pos x="176" y="0"/>
              </a:cxn>
              <a:cxn ang="0">
                <a:pos x="176" y="176"/>
              </a:cxn>
              <a:cxn ang="0">
                <a:pos x="0" y="176"/>
              </a:cxn>
              <a:cxn ang="0">
                <a:pos x="0" y="298"/>
              </a:cxn>
              <a:cxn ang="0">
                <a:pos x="176" y="298"/>
              </a:cxn>
              <a:cxn ang="0">
                <a:pos x="176" y="474"/>
              </a:cxn>
              <a:cxn ang="0">
                <a:pos x="298" y="474"/>
              </a:cxn>
              <a:cxn ang="0">
                <a:pos x="298" y="298"/>
              </a:cxn>
              <a:cxn ang="0">
                <a:pos x="474" y="298"/>
              </a:cxn>
              <a:cxn ang="0">
                <a:pos x="474" y="176"/>
              </a:cxn>
            </a:cxnLst>
            <a:rect l="0" t="0" r="r" b="b"/>
            <a:pathLst>
              <a:path w="474" h="474">
                <a:moveTo>
                  <a:pt x="474" y="176"/>
                </a:moveTo>
                <a:lnTo>
                  <a:pt x="298" y="176"/>
                </a:lnTo>
                <a:lnTo>
                  <a:pt x="298" y="0"/>
                </a:lnTo>
                <a:lnTo>
                  <a:pt x="176" y="0"/>
                </a:lnTo>
                <a:lnTo>
                  <a:pt x="176" y="176"/>
                </a:lnTo>
                <a:lnTo>
                  <a:pt x="0" y="176"/>
                </a:lnTo>
                <a:lnTo>
                  <a:pt x="0" y="298"/>
                </a:lnTo>
                <a:lnTo>
                  <a:pt x="176" y="298"/>
                </a:lnTo>
                <a:lnTo>
                  <a:pt x="176" y="474"/>
                </a:lnTo>
                <a:lnTo>
                  <a:pt x="298" y="474"/>
                </a:lnTo>
                <a:lnTo>
                  <a:pt x="298" y="298"/>
                </a:lnTo>
                <a:lnTo>
                  <a:pt x="474" y="298"/>
                </a:lnTo>
                <a:lnTo>
                  <a:pt x="474" y="176"/>
                </a:lnTo>
                <a:close/>
              </a:path>
            </a:pathLst>
          </a:custGeom>
          <a:solidFill>
            <a:srgbClr val="009CA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4" name="Freeform 11"/>
          <p:cNvSpPr>
            <a:spLocks/>
          </p:cNvSpPr>
          <p:nvPr/>
        </p:nvSpPr>
        <p:spPr bwMode="auto">
          <a:xfrm>
            <a:off x="11996620" y="7167409"/>
            <a:ext cx="692267" cy="714776"/>
          </a:xfrm>
          <a:custGeom>
            <a:avLst/>
            <a:gdLst/>
            <a:ahLst/>
            <a:cxnLst>
              <a:cxn ang="0">
                <a:pos x="474" y="176"/>
              </a:cxn>
              <a:cxn ang="0">
                <a:pos x="298" y="176"/>
              </a:cxn>
              <a:cxn ang="0">
                <a:pos x="298" y="0"/>
              </a:cxn>
              <a:cxn ang="0">
                <a:pos x="176" y="0"/>
              </a:cxn>
              <a:cxn ang="0">
                <a:pos x="176" y="176"/>
              </a:cxn>
              <a:cxn ang="0">
                <a:pos x="0" y="176"/>
              </a:cxn>
              <a:cxn ang="0">
                <a:pos x="0" y="298"/>
              </a:cxn>
              <a:cxn ang="0">
                <a:pos x="176" y="298"/>
              </a:cxn>
              <a:cxn ang="0">
                <a:pos x="176" y="474"/>
              </a:cxn>
              <a:cxn ang="0">
                <a:pos x="298" y="474"/>
              </a:cxn>
              <a:cxn ang="0">
                <a:pos x="298" y="298"/>
              </a:cxn>
              <a:cxn ang="0">
                <a:pos x="474" y="298"/>
              </a:cxn>
              <a:cxn ang="0">
                <a:pos x="474" y="176"/>
              </a:cxn>
            </a:cxnLst>
            <a:rect l="0" t="0" r="r" b="b"/>
            <a:pathLst>
              <a:path w="474" h="474">
                <a:moveTo>
                  <a:pt x="474" y="176"/>
                </a:moveTo>
                <a:lnTo>
                  <a:pt x="298" y="176"/>
                </a:lnTo>
                <a:lnTo>
                  <a:pt x="298" y="0"/>
                </a:lnTo>
                <a:lnTo>
                  <a:pt x="176" y="0"/>
                </a:lnTo>
                <a:lnTo>
                  <a:pt x="176" y="176"/>
                </a:lnTo>
                <a:lnTo>
                  <a:pt x="0" y="176"/>
                </a:lnTo>
                <a:lnTo>
                  <a:pt x="0" y="298"/>
                </a:lnTo>
                <a:lnTo>
                  <a:pt x="176" y="298"/>
                </a:lnTo>
                <a:lnTo>
                  <a:pt x="176" y="474"/>
                </a:lnTo>
                <a:lnTo>
                  <a:pt x="298" y="474"/>
                </a:lnTo>
                <a:lnTo>
                  <a:pt x="298" y="298"/>
                </a:lnTo>
                <a:lnTo>
                  <a:pt x="474" y="298"/>
                </a:lnTo>
                <a:lnTo>
                  <a:pt x="474" y="176"/>
                </a:lnTo>
                <a:close/>
              </a:path>
            </a:pathLst>
          </a:custGeom>
          <a:solidFill>
            <a:srgbClr val="009CA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45" name="Группа 144"/>
          <p:cNvGrpSpPr/>
          <p:nvPr/>
        </p:nvGrpSpPr>
        <p:grpSpPr>
          <a:xfrm>
            <a:off x="838200" y="3848100"/>
            <a:ext cx="16687800" cy="1129346"/>
            <a:chOff x="2054321" y="3792008"/>
            <a:chExt cx="8257961" cy="365125"/>
          </a:xfrm>
        </p:grpSpPr>
        <p:sp>
          <p:nvSpPr>
            <p:cNvPr id="146" name="Freeform 5"/>
            <p:cNvSpPr>
              <a:spLocks/>
            </p:cNvSpPr>
            <p:nvPr/>
          </p:nvSpPr>
          <p:spPr bwMode="auto">
            <a:xfrm rot="10800000">
              <a:off x="2210327" y="3968747"/>
              <a:ext cx="7932740" cy="188386"/>
            </a:xfrm>
            <a:custGeom>
              <a:avLst/>
              <a:gdLst/>
              <a:ahLst/>
              <a:cxnLst>
                <a:cxn ang="0">
                  <a:pos x="0" y="342"/>
                </a:cxn>
                <a:cxn ang="0">
                  <a:pos x="0" y="0"/>
                </a:cxn>
                <a:cxn ang="0">
                  <a:pos x="3588" y="0"/>
                </a:cxn>
                <a:cxn ang="0">
                  <a:pos x="3588" y="342"/>
                </a:cxn>
              </a:cxnLst>
              <a:rect l="0" t="0" r="r" b="b"/>
              <a:pathLst>
                <a:path w="3588" h="342">
                  <a:moveTo>
                    <a:pt x="0" y="342"/>
                  </a:moveTo>
                  <a:lnTo>
                    <a:pt x="0" y="0"/>
                  </a:lnTo>
                  <a:lnTo>
                    <a:pt x="3588" y="0"/>
                  </a:lnTo>
                  <a:lnTo>
                    <a:pt x="3588" y="342"/>
                  </a:lnTo>
                </a:path>
              </a:pathLst>
            </a:custGeom>
            <a:noFill/>
            <a:ln w="38100">
              <a:solidFill>
                <a:srgbClr val="F3822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7" name="Freeform 7"/>
            <p:cNvSpPr>
              <a:spLocks/>
            </p:cNvSpPr>
            <p:nvPr/>
          </p:nvSpPr>
          <p:spPr bwMode="auto">
            <a:xfrm rot="10800000">
              <a:off x="2054321" y="3792008"/>
              <a:ext cx="342900" cy="234950"/>
            </a:xfrm>
            <a:custGeom>
              <a:avLst/>
              <a:gdLst/>
              <a:ahLst/>
              <a:cxnLst>
                <a:cxn ang="0">
                  <a:pos x="216" y="0"/>
                </a:cxn>
                <a:cxn ang="0">
                  <a:pos x="108" y="148"/>
                </a:cxn>
                <a:cxn ang="0">
                  <a:pos x="0" y="0"/>
                </a:cxn>
                <a:cxn ang="0">
                  <a:pos x="216" y="0"/>
                </a:cxn>
              </a:cxnLst>
              <a:rect l="0" t="0" r="r" b="b"/>
              <a:pathLst>
                <a:path w="216" h="148">
                  <a:moveTo>
                    <a:pt x="216" y="0"/>
                  </a:moveTo>
                  <a:lnTo>
                    <a:pt x="108" y="148"/>
                  </a:lnTo>
                  <a:lnTo>
                    <a:pt x="0" y="0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rgbClr val="F3822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8" name="Freeform 7"/>
            <p:cNvSpPr>
              <a:spLocks/>
            </p:cNvSpPr>
            <p:nvPr/>
          </p:nvSpPr>
          <p:spPr bwMode="auto">
            <a:xfrm rot="10800000">
              <a:off x="9969382" y="3792008"/>
              <a:ext cx="342900" cy="234950"/>
            </a:xfrm>
            <a:custGeom>
              <a:avLst/>
              <a:gdLst/>
              <a:ahLst/>
              <a:cxnLst>
                <a:cxn ang="0">
                  <a:pos x="216" y="0"/>
                </a:cxn>
                <a:cxn ang="0">
                  <a:pos x="108" y="148"/>
                </a:cxn>
                <a:cxn ang="0">
                  <a:pos x="0" y="0"/>
                </a:cxn>
                <a:cxn ang="0">
                  <a:pos x="216" y="0"/>
                </a:cxn>
              </a:cxnLst>
              <a:rect l="0" t="0" r="r" b="b"/>
              <a:pathLst>
                <a:path w="216" h="148">
                  <a:moveTo>
                    <a:pt x="216" y="0"/>
                  </a:moveTo>
                  <a:lnTo>
                    <a:pt x="108" y="148"/>
                  </a:lnTo>
                  <a:lnTo>
                    <a:pt x="0" y="0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rgbClr val="F3822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9" name="Freeform 7"/>
            <p:cNvSpPr>
              <a:spLocks/>
            </p:cNvSpPr>
            <p:nvPr/>
          </p:nvSpPr>
          <p:spPr bwMode="auto">
            <a:xfrm rot="10800000">
              <a:off x="6035101" y="3792008"/>
              <a:ext cx="342900" cy="234950"/>
            </a:xfrm>
            <a:custGeom>
              <a:avLst/>
              <a:gdLst/>
              <a:ahLst/>
              <a:cxnLst>
                <a:cxn ang="0">
                  <a:pos x="216" y="0"/>
                </a:cxn>
                <a:cxn ang="0">
                  <a:pos x="108" y="148"/>
                </a:cxn>
                <a:cxn ang="0">
                  <a:pos x="0" y="0"/>
                </a:cxn>
                <a:cxn ang="0">
                  <a:pos x="216" y="0"/>
                </a:cxn>
              </a:cxnLst>
              <a:rect l="0" t="0" r="r" b="b"/>
              <a:pathLst>
                <a:path w="216" h="148">
                  <a:moveTo>
                    <a:pt x="216" y="0"/>
                  </a:moveTo>
                  <a:lnTo>
                    <a:pt x="108" y="148"/>
                  </a:lnTo>
                  <a:lnTo>
                    <a:pt x="0" y="0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rgbClr val="F3822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cxnSp>
        <p:nvCxnSpPr>
          <p:cNvPr id="150" name="Прямая соединительная линия 149"/>
          <p:cNvCxnSpPr/>
          <p:nvPr/>
        </p:nvCxnSpPr>
        <p:spPr>
          <a:xfrm>
            <a:off x="9220200" y="4499119"/>
            <a:ext cx="0" cy="488243"/>
          </a:xfrm>
          <a:prstGeom prst="line">
            <a:avLst/>
          </a:prstGeom>
          <a:ln w="412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1" name="Freeform 9"/>
          <p:cNvSpPr>
            <a:spLocks/>
          </p:cNvSpPr>
          <p:nvPr/>
        </p:nvSpPr>
        <p:spPr bwMode="auto">
          <a:xfrm>
            <a:off x="5413400" y="2448334"/>
            <a:ext cx="1342297" cy="561566"/>
          </a:xfrm>
          <a:custGeom>
            <a:avLst/>
            <a:gdLst/>
            <a:ahLst/>
            <a:cxnLst>
              <a:cxn ang="0">
                <a:pos x="1126" y="286"/>
              </a:cxn>
              <a:cxn ang="0">
                <a:pos x="704" y="0"/>
              </a:cxn>
              <a:cxn ang="0">
                <a:pos x="704" y="156"/>
              </a:cxn>
              <a:cxn ang="0">
                <a:pos x="422" y="156"/>
              </a:cxn>
              <a:cxn ang="0">
                <a:pos x="422" y="0"/>
              </a:cxn>
              <a:cxn ang="0">
                <a:pos x="0" y="286"/>
              </a:cxn>
              <a:cxn ang="0">
                <a:pos x="422" y="574"/>
              </a:cxn>
              <a:cxn ang="0">
                <a:pos x="422" y="418"/>
              </a:cxn>
              <a:cxn ang="0">
                <a:pos x="704" y="418"/>
              </a:cxn>
              <a:cxn ang="0">
                <a:pos x="704" y="574"/>
              </a:cxn>
              <a:cxn ang="0">
                <a:pos x="1126" y="286"/>
              </a:cxn>
            </a:cxnLst>
            <a:rect l="0" t="0" r="r" b="b"/>
            <a:pathLst>
              <a:path w="1126" h="574">
                <a:moveTo>
                  <a:pt x="1126" y="286"/>
                </a:moveTo>
                <a:lnTo>
                  <a:pt x="704" y="0"/>
                </a:lnTo>
                <a:lnTo>
                  <a:pt x="704" y="156"/>
                </a:lnTo>
                <a:lnTo>
                  <a:pt x="422" y="156"/>
                </a:lnTo>
                <a:lnTo>
                  <a:pt x="422" y="0"/>
                </a:lnTo>
                <a:lnTo>
                  <a:pt x="0" y="286"/>
                </a:lnTo>
                <a:lnTo>
                  <a:pt x="422" y="574"/>
                </a:lnTo>
                <a:lnTo>
                  <a:pt x="422" y="418"/>
                </a:lnTo>
                <a:lnTo>
                  <a:pt x="704" y="418"/>
                </a:lnTo>
                <a:lnTo>
                  <a:pt x="704" y="574"/>
                </a:lnTo>
                <a:lnTo>
                  <a:pt x="1126" y="286"/>
                </a:lnTo>
                <a:close/>
              </a:path>
            </a:pathLst>
          </a:custGeom>
          <a:solidFill>
            <a:srgbClr val="009CA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2" name="Freeform 9"/>
          <p:cNvSpPr>
            <a:spLocks/>
          </p:cNvSpPr>
          <p:nvPr/>
        </p:nvSpPr>
        <p:spPr bwMode="auto">
          <a:xfrm>
            <a:off x="12511451" y="2437546"/>
            <a:ext cx="1342297" cy="561566"/>
          </a:xfrm>
          <a:custGeom>
            <a:avLst/>
            <a:gdLst/>
            <a:ahLst/>
            <a:cxnLst>
              <a:cxn ang="0">
                <a:pos x="1126" y="286"/>
              </a:cxn>
              <a:cxn ang="0">
                <a:pos x="704" y="0"/>
              </a:cxn>
              <a:cxn ang="0">
                <a:pos x="704" y="156"/>
              </a:cxn>
              <a:cxn ang="0">
                <a:pos x="422" y="156"/>
              </a:cxn>
              <a:cxn ang="0">
                <a:pos x="422" y="0"/>
              </a:cxn>
              <a:cxn ang="0">
                <a:pos x="0" y="286"/>
              </a:cxn>
              <a:cxn ang="0">
                <a:pos x="422" y="574"/>
              </a:cxn>
              <a:cxn ang="0">
                <a:pos x="422" y="418"/>
              </a:cxn>
              <a:cxn ang="0">
                <a:pos x="704" y="418"/>
              </a:cxn>
              <a:cxn ang="0">
                <a:pos x="704" y="574"/>
              </a:cxn>
              <a:cxn ang="0">
                <a:pos x="1126" y="286"/>
              </a:cxn>
            </a:cxnLst>
            <a:rect l="0" t="0" r="r" b="b"/>
            <a:pathLst>
              <a:path w="1126" h="574">
                <a:moveTo>
                  <a:pt x="1126" y="286"/>
                </a:moveTo>
                <a:lnTo>
                  <a:pt x="704" y="0"/>
                </a:lnTo>
                <a:lnTo>
                  <a:pt x="704" y="156"/>
                </a:lnTo>
                <a:lnTo>
                  <a:pt x="422" y="156"/>
                </a:lnTo>
                <a:lnTo>
                  <a:pt x="422" y="0"/>
                </a:lnTo>
                <a:lnTo>
                  <a:pt x="0" y="286"/>
                </a:lnTo>
                <a:lnTo>
                  <a:pt x="422" y="574"/>
                </a:lnTo>
                <a:lnTo>
                  <a:pt x="422" y="418"/>
                </a:lnTo>
                <a:lnTo>
                  <a:pt x="704" y="418"/>
                </a:lnTo>
                <a:lnTo>
                  <a:pt x="704" y="574"/>
                </a:lnTo>
                <a:lnTo>
                  <a:pt x="1126" y="286"/>
                </a:lnTo>
                <a:close/>
              </a:path>
            </a:pathLst>
          </a:custGeom>
          <a:solidFill>
            <a:srgbClr val="009CA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3987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Заголовок 3">
            <a:extLst>
              <a:ext uri="{FF2B5EF4-FFF2-40B4-BE49-F238E27FC236}">
                <a16:creationId xmlns:a16="http://schemas.microsoft.com/office/drawing/2014/main" id="{243F6A59-429F-94A6-476A-FEE454A95EA7}"/>
              </a:ext>
            </a:extLst>
          </p:cNvPr>
          <p:cNvSpPr txBox="1">
            <a:spLocks/>
          </p:cNvSpPr>
          <p:nvPr/>
        </p:nvSpPr>
        <p:spPr>
          <a:xfrm>
            <a:off x="8295857" y="1641082"/>
            <a:ext cx="9947722" cy="18541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>
                <a:solidFill>
                  <a:srgbClr val="F38221"/>
                </a:solidFill>
                <a:latin typeface="Clear Sans Bold" panose="020B0604020202020204" charset="0"/>
                <a:cs typeface="Clear Sans Bold" panose="020B0604020202020204" charset="0"/>
              </a:rPr>
              <a:t>РЕЙТИНГ РОСОБРНАДЗОРА СУБЪЕКТОВ РФ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dirty="0">
                <a:solidFill>
                  <a:prstClr val="black"/>
                </a:solidFill>
                <a:latin typeface="Clear Sans Bold" panose="020B0604020202020204" charset="0"/>
                <a:cs typeface="Clear Sans Bold" panose="020B0604020202020204" charset="0"/>
              </a:rPr>
              <a:t>по качеству образования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700" b="1" i="0" u="none" strike="noStrike" kern="1200" cap="none" spc="0" normalizeH="0" baseline="0" noProof="0" dirty="0">
                <a:ln>
                  <a:noFill/>
                </a:ln>
                <a:solidFill>
                  <a:srgbClr val="009CAD"/>
                </a:solidFill>
                <a:effectLst/>
                <a:uLnTx/>
                <a:uFillTx/>
                <a:latin typeface="Clear Sans Bold" panose="020B0604020202020204" charset="0"/>
                <a:cs typeface="Clear Sans Bold" panose="020B0604020202020204" charset="0"/>
              </a:rPr>
              <a:t>ТОМСКАЯ ОБЛАСТЬ</a:t>
            </a:r>
          </a:p>
        </p:txBody>
      </p:sp>
      <p:sp>
        <p:nvSpPr>
          <p:cNvPr id="34" name="Заголовок 3">
            <a:extLst>
              <a:ext uri="{FF2B5EF4-FFF2-40B4-BE49-F238E27FC236}">
                <a16:creationId xmlns:a16="http://schemas.microsoft.com/office/drawing/2014/main" id="{243F6A59-429F-94A6-476A-FEE454A95EA7}"/>
              </a:ext>
            </a:extLst>
          </p:cNvPr>
          <p:cNvSpPr txBox="1">
            <a:spLocks/>
          </p:cNvSpPr>
          <p:nvPr/>
        </p:nvSpPr>
        <p:spPr>
          <a:xfrm>
            <a:off x="307971" y="285986"/>
            <a:ext cx="13792200" cy="692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3600" b="1" cap="all" dirty="0">
                <a:solidFill>
                  <a:srgbClr val="F38221"/>
                </a:solidFill>
                <a:latin typeface="Clear Sans Bold" panose="020B0604020202020204" charset="0"/>
                <a:cs typeface="Clear Sans Bold" panose="020B0604020202020204" charset="0"/>
              </a:rPr>
              <a:t>Оценка качества образования </a:t>
            </a:r>
            <a:r>
              <a:rPr lang="ru-RU" sz="3600" b="1" cap="all" dirty="0" err="1" smtClean="0">
                <a:solidFill>
                  <a:srgbClr val="F38221"/>
                </a:solidFill>
                <a:latin typeface="Clear Sans Bold" panose="020B0604020202020204" charset="0"/>
                <a:cs typeface="Clear Sans Bold" panose="020B0604020202020204" charset="0"/>
              </a:rPr>
              <a:t>Рособрнадзора</a:t>
            </a:r>
            <a: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lear Sans Bold" panose="020B0604020202020204" charset="0"/>
                <a:cs typeface="Clear Sans Bold" panose="020B0604020202020204" charset="0"/>
              </a:rPr>
              <a:t> </a:t>
            </a:r>
            <a:endParaRPr kumimoji="0" lang="ru-RU" sz="3200" b="0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lear Sans Bold" panose="020B0604020202020204" charset="0"/>
              <a:cs typeface="Clear Sans Bold" panose="020B0604020202020204" charset="0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AB986415-E140-510E-7621-9F04DCC32AA1}"/>
              </a:ext>
            </a:extLst>
          </p:cNvPr>
          <p:cNvSpPr/>
          <p:nvPr/>
        </p:nvSpPr>
        <p:spPr>
          <a:xfrm>
            <a:off x="253548" y="1345266"/>
            <a:ext cx="339721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009CAD"/>
                </a:solidFill>
                <a:effectLst/>
                <a:uLnTx/>
                <a:uFillTx/>
                <a:latin typeface="Clear Sans Bold" panose="020B0604020202020204" charset="0"/>
                <a:ea typeface="Times New Roman" panose="02020603050405020304" pitchFamily="18" charset="0"/>
                <a:cs typeface="Clear Sans Bold" panose="020B0604020202020204" charset="0"/>
              </a:rPr>
              <a:t>3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lear Sans Bold" panose="020B0604020202020204" charset="0"/>
                <a:ea typeface="Times New Roman" panose="02020603050405020304" pitchFamily="18" charset="0"/>
                <a:cs typeface="Clear Sans Bold" panose="020B0604020202020204" charset="0"/>
              </a:rPr>
              <a:t> блока критериев 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lear Sans Bold" panose="020B0604020202020204" charset="0"/>
              <a:ea typeface="Times New Roman" panose="02020603050405020304" pitchFamily="18" charset="0"/>
              <a:cs typeface="Clear Sans Bold" panose="020B06040202020202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009CAD"/>
                </a:solidFill>
                <a:effectLst/>
                <a:uLnTx/>
                <a:uFillTx/>
                <a:latin typeface="Clear Sans Bold" panose="020B0604020202020204" charset="0"/>
                <a:ea typeface="Times New Roman" panose="02020603050405020304" pitchFamily="18" charset="0"/>
                <a:cs typeface="Clear Sans Bold" panose="020B0604020202020204" charset="0"/>
              </a:rPr>
              <a:t>12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lear Sans Bold" panose="020B0604020202020204" charset="0"/>
                <a:ea typeface="Times New Roman" panose="02020603050405020304" pitchFamily="18" charset="0"/>
                <a:cs typeface="Clear Sans Bold" panose="020B0604020202020204" charset="0"/>
              </a:rPr>
              <a:t>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lear Sans Bold" panose="020B0604020202020204" charset="0"/>
                <a:ea typeface="Times New Roman" panose="02020603050405020304" pitchFamily="18" charset="0"/>
                <a:cs typeface="Clear Sans Bold" panose="020B0604020202020204" charset="0"/>
              </a:rPr>
              <a:t>показателей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lear Sans Bold" panose="020B0604020202020204" charset="0"/>
              <a:ea typeface="Times New Roman" panose="02020603050405020304" pitchFamily="18" charset="0"/>
              <a:cs typeface="Clear Sans Bold" panose="020B0604020202020204" charset="0"/>
            </a:endParaRP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30A51A11-C9D3-0D25-88A1-943AD6E1B1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71" y="3386768"/>
            <a:ext cx="7325642" cy="62368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2AA5821C-B03E-9BEA-3A9A-C93010646345}"/>
              </a:ext>
            </a:extLst>
          </p:cNvPr>
          <p:cNvSpPr/>
          <p:nvPr/>
        </p:nvSpPr>
        <p:spPr>
          <a:xfrm>
            <a:off x="3650766" y="1801905"/>
            <a:ext cx="4204613" cy="851598"/>
          </a:xfrm>
          <a:prstGeom prst="rect">
            <a:avLst/>
          </a:prstGeom>
          <a:solidFill>
            <a:srgbClr val="009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white"/>
                </a:solidFill>
                <a:latin typeface="Calibri"/>
              </a:rPr>
              <a:t>https://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maps-oko.fioco.ru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26A17DC-32BE-2C21-71AF-611C8CCE5069}"/>
              </a:ext>
            </a:extLst>
          </p:cNvPr>
          <p:cNvSpPr txBox="1"/>
          <p:nvPr/>
        </p:nvSpPr>
        <p:spPr>
          <a:xfrm>
            <a:off x="8386119" y="3741481"/>
            <a:ext cx="36682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F38221"/>
                </a:solidFill>
                <a:effectLst/>
                <a:uLnTx/>
                <a:uFillTx/>
                <a:latin typeface="Clear Sans Bold" panose="020B0604020202020204" charset="0"/>
                <a:cs typeface="Clear Sans Bold" panose="020B0604020202020204" charset="0"/>
              </a:rPr>
              <a:t>1 место 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lear Sans Bold" panose="020B0604020202020204" charset="0"/>
                <a:cs typeface="Clear Sans Bold" panose="020B0604020202020204" charset="0"/>
              </a:rPr>
              <a:t>в СФО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lear Sans Bold" panose="020B0604020202020204" charset="0"/>
              <a:cs typeface="Clear Sans Bold" panose="020B060402020202020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E029676-6E5F-6E50-D60B-E5F08C566F54}"/>
              </a:ext>
            </a:extLst>
          </p:cNvPr>
          <p:cNvSpPr txBox="1"/>
          <p:nvPr/>
        </p:nvSpPr>
        <p:spPr>
          <a:xfrm>
            <a:off x="8295857" y="4681776"/>
            <a:ext cx="403402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lear Sans Bold" panose="020B0604020202020204" charset="0"/>
                <a:cs typeface="Clear Sans Bold" panose="020B0604020202020204" charset="0"/>
              </a:rPr>
              <a:t>1.1 Достижение минимального уровня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lear Sans Bold" panose="020B0604020202020204" charset="0"/>
                <a:cs typeface="Clear Sans Bold" panose="020B0604020202020204" charset="0"/>
              </a:rPr>
              <a:t>подготовки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lear Sans Bold" panose="020B0604020202020204" charset="0"/>
                <a:cs typeface="Clear Sans Bold" panose="020B0604020202020204" charset="0"/>
              </a:rPr>
              <a:t> (5)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lear Sans Bold" panose="020B0604020202020204" charset="0"/>
              <a:cs typeface="Clear Sans Bold" panose="020B06040202020202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lear Sans Bold" panose="020B0604020202020204" charset="0"/>
                <a:cs typeface="Clear Sans Bold" panose="020B0604020202020204" charset="0"/>
              </a:rPr>
              <a:t>1.2 Достижение высокого уровня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lear Sans Bold" panose="020B0604020202020204" charset="0"/>
                <a:cs typeface="Clear Sans Bold" panose="020B0604020202020204" charset="0"/>
              </a:rPr>
              <a:t>подготовки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lear Sans Bold" panose="020B0604020202020204" charset="0"/>
                <a:cs typeface="Clear Sans Bold" panose="020B0604020202020204" charset="0"/>
              </a:rPr>
              <a:t> (9)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lear Sans Bold" panose="020B0604020202020204" charset="0"/>
              <a:cs typeface="Clear Sans Bold" panose="020B06040202020202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lear Sans Bold" panose="020B0604020202020204" charset="0"/>
                <a:cs typeface="Clear Sans Bold" panose="020B0604020202020204" charset="0"/>
              </a:rPr>
              <a:t>1.4 Функциональная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lear Sans Bold" panose="020B0604020202020204" charset="0"/>
                <a:cs typeface="Clear Sans Bold" panose="020B0604020202020204" charset="0"/>
              </a:rPr>
              <a:t>грамотность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lear Sans Bold" panose="020B0604020202020204" charset="0"/>
                <a:cs typeface="Clear Sans Bold" panose="020B0604020202020204" charset="0"/>
              </a:rPr>
              <a:t> (6)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lear Sans Bold" panose="020B0604020202020204" charset="0"/>
              <a:cs typeface="Clear Sans Bold" panose="020B06040202020202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lear Sans Bold" panose="020B0604020202020204" charset="0"/>
                <a:cs typeface="Clear Sans Bold" panose="020B0604020202020204" charset="0"/>
              </a:rPr>
              <a:t>2.2 Использование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lear Sans Bold" panose="020B0604020202020204" charset="0"/>
                <a:cs typeface="Clear Sans Bold" panose="020B0604020202020204" charset="0"/>
              </a:rPr>
              <a:t>компьютеров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lear Sans Bold" panose="020B0604020202020204" charset="0"/>
                <a:cs typeface="Clear Sans Bold" panose="020B0604020202020204" charset="0"/>
              </a:rPr>
              <a:t> (9)</a:t>
            </a:r>
          </a:p>
          <a:p>
            <a:r>
              <a:rPr lang="ru-RU" sz="2400" dirty="0">
                <a:solidFill>
                  <a:prstClr val="black"/>
                </a:solidFill>
                <a:latin typeface="Clear Sans Bold" panose="020B0604020202020204" charset="0"/>
                <a:cs typeface="Clear Sans Bold" panose="020B0604020202020204" charset="0"/>
              </a:rPr>
              <a:t>2.4 Поступление в вузы своего региона</a:t>
            </a:r>
            <a:r>
              <a:rPr lang="en-US" sz="2400" dirty="0">
                <a:solidFill>
                  <a:prstClr val="black"/>
                </a:solidFill>
                <a:latin typeface="Clear Sans Bold" panose="020B0604020202020204" charset="0"/>
                <a:cs typeface="Clear Sans Bold" panose="020B0604020202020204" charset="0"/>
              </a:rPr>
              <a:t> (10)</a:t>
            </a:r>
            <a:endParaRPr lang="ru-RU" sz="2400" dirty="0">
              <a:solidFill>
                <a:prstClr val="black"/>
              </a:solidFill>
              <a:latin typeface="Clear Sans Bold" panose="020B0604020202020204" charset="0"/>
              <a:cs typeface="Clear Sans Bold" panose="020B06040202020202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lear Sans Bold" panose="020B0604020202020204" charset="0"/>
              <a:cs typeface="Clear Sans Bold" panose="020B060402020202020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AFCD4C7-349F-48D7-EA9F-5D45979D67C4}"/>
              </a:ext>
            </a:extLst>
          </p:cNvPr>
          <p:cNvSpPr txBox="1"/>
          <p:nvPr/>
        </p:nvSpPr>
        <p:spPr>
          <a:xfrm>
            <a:off x="12745876" y="4616589"/>
            <a:ext cx="531352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lear Sans Bold" panose="020B0604020202020204" charset="0"/>
                <a:cs typeface="Clear Sans Bold" panose="020B0604020202020204" charset="0"/>
              </a:rPr>
              <a:t>1.3 Образовательное 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lear Sans Bold" panose="020B0604020202020204" charset="0"/>
                <a:cs typeface="Clear Sans Bold" panose="020B0604020202020204" charset="0"/>
              </a:rPr>
              <a:t>равенство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lear Sans Bold" panose="020B0604020202020204" charset="0"/>
                <a:cs typeface="Clear Sans Bold" panose="020B0604020202020204" charset="0"/>
              </a:rPr>
              <a:t> (69)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lear Sans Bold" panose="020B0604020202020204" charset="0"/>
              <a:cs typeface="Clear Sans Bold" panose="020B06040202020202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lear Sans Bold" panose="020B0604020202020204" charset="0"/>
                <a:cs typeface="Clear Sans Bold" panose="020B0604020202020204" charset="0"/>
              </a:rPr>
              <a:t>2.3 Поступление в образовательные организации 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lear Sans Bold" panose="020B0604020202020204" charset="0"/>
                <a:cs typeface="Clear Sans Bold" panose="020B0604020202020204" charset="0"/>
              </a:rPr>
              <a:t>СПО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lear Sans Bold" panose="020B0604020202020204" charset="0"/>
                <a:cs typeface="Clear Sans Bold" panose="020B0604020202020204" charset="0"/>
              </a:rPr>
              <a:t> (11)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lear Sans Bold" panose="020B0604020202020204" charset="0"/>
              <a:cs typeface="Clear Sans Bold" panose="020B06040202020202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lear Sans Bold" panose="020B0604020202020204" charset="0"/>
                <a:cs typeface="Clear Sans Bold" panose="020B0604020202020204" charset="0"/>
              </a:rPr>
              <a:t>3.1 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lear Sans Bold" panose="020B0604020202020204" charset="0"/>
                <a:cs typeface="Clear Sans Bold" panose="020B0604020202020204" charset="0"/>
              </a:rPr>
              <a:t>Объективность оценочных 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lear Sans Bold" panose="020B0604020202020204" charset="0"/>
                <a:cs typeface="Clear Sans Bold" panose="020B0604020202020204" charset="0"/>
              </a:rPr>
              <a:t>процедур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lear Sans Bold" panose="020B0604020202020204" charset="0"/>
                <a:cs typeface="Clear Sans Bold" panose="020B0604020202020204" charset="0"/>
              </a:rPr>
              <a:t> (48)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lear Sans Bold" panose="020B0604020202020204" charset="0"/>
              <a:cs typeface="Clear Sans Bold" panose="020B06040202020202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lear Sans Bold" panose="020B0604020202020204" charset="0"/>
                <a:cs typeface="Clear Sans Bold" panose="020B0604020202020204" charset="0"/>
              </a:rPr>
              <a:t>3.2 Эффективность механизмов управления качеством 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lear Sans Bold" panose="020B0604020202020204" charset="0"/>
                <a:cs typeface="Clear Sans Bold" panose="020B0604020202020204" charset="0"/>
              </a:rPr>
              <a:t>образования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lear Sans Bold" panose="020B0604020202020204" charset="0"/>
                <a:cs typeface="Clear Sans Bold" panose="020B0604020202020204" charset="0"/>
              </a:rPr>
              <a:t> (52)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lear Sans Bold" panose="020B0604020202020204" charset="0"/>
              <a:cs typeface="Clear Sans Bold" panose="020B06040202020202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lear Sans Bold" panose="020B0604020202020204" charset="0"/>
                <a:cs typeface="Clear Sans Bold" panose="020B0604020202020204" charset="0"/>
              </a:rPr>
              <a:t>3.3 Эффективность организационно-технологического обеспечения 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lear Sans Bold" panose="020B0604020202020204" charset="0"/>
                <a:cs typeface="Clear Sans Bold" panose="020B0604020202020204" charset="0"/>
              </a:rPr>
              <a:t>ЕГЭ-2021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lear Sans Bold" panose="020B0604020202020204" charset="0"/>
                <a:cs typeface="Clear Sans Bold" panose="020B0604020202020204" charset="0"/>
              </a:rPr>
              <a:t> (64)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lear Sans Bold" panose="020B0604020202020204" charset="0"/>
              <a:cs typeface="Clear Sans Bold" panose="020B06040202020202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lear Sans Bold" panose="020B0604020202020204" charset="0"/>
                <a:cs typeface="Clear Sans Bold" panose="020B0604020202020204" charset="0"/>
              </a:rPr>
              <a:t>3.4 Аналитика и интерпретация результатов 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lear Sans Bold" panose="020B0604020202020204" charset="0"/>
                <a:cs typeface="Clear Sans Bold" panose="020B0604020202020204" charset="0"/>
              </a:rPr>
              <a:t>ГИА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lear Sans Bold" panose="020B0604020202020204" charset="0"/>
                <a:cs typeface="Clear Sans Bold" panose="020B0604020202020204" charset="0"/>
              </a:rPr>
              <a:t> (43)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lear Sans Bold" panose="020B0604020202020204" charset="0"/>
              <a:cs typeface="Clear Sans Bold" panose="020B06040202020202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lear Sans Bold" panose="020B0604020202020204" charset="0"/>
                <a:cs typeface="Clear Sans Bold" panose="020B0604020202020204" charset="0"/>
              </a:rPr>
              <a:t>3.5 Участие в ВПР 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lear Sans Bold" panose="020B0604020202020204" charset="0"/>
                <a:cs typeface="Clear Sans Bold" panose="020B0604020202020204" charset="0"/>
              </a:rPr>
              <a:t>СПО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lear Sans Bold" panose="020B0604020202020204" charset="0"/>
                <a:cs typeface="Clear Sans Bold" panose="020B0604020202020204" charset="0"/>
              </a:rPr>
              <a:t> (42)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lear Sans Bold" panose="020B0604020202020204" charset="0"/>
              <a:cs typeface="Clear Sans Bold" panose="020B060402020202020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BCC104C-00EF-9CD3-416B-7EA61597DAD9}"/>
              </a:ext>
            </a:extLst>
          </p:cNvPr>
          <p:cNvSpPr txBox="1"/>
          <p:nvPr/>
        </p:nvSpPr>
        <p:spPr>
          <a:xfrm>
            <a:off x="12760390" y="3543528"/>
            <a:ext cx="563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lear Sans Bold" panose="020B0604020202020204" charset="0"/>
                <a:cs typeface="Clear Sans Bold" panose="020B0604020202020204" charset="0"/>
              </a:rPr>
              <a:t>Показатели,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lear Sans Bold" panose="020B0604020202020204" charset="0"/>
                <a:cs typeface="Clear Sans Bold" panose="020B0604020202020204" charset="0"/>
              </a:rPr>
              <a:t>требующие особого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lear Sans Bold" panose="020B0604020202020204" charset="0"/>
                <a:cs typeface="Clear Sans Bold" panose="020B0604020202020204" charset="0"/>
              </a:rPr>
              <a:t>внимания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lear Sans Bold" panose="020B0604020202020204" charset="0"/>
              <a:cs typeface="Clear Sans Bold" panose="020B0604020202020204" charset="0"/>
            </a:endParaRPr>
          </a:p>
        </p:txBody>
      </p: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id="{D4C546C4-C000-FD7B-BFDB-72A72E655A1C}"/>
              </a:ext>
            </a:extLst>
          </p:cNvPr>
          <p:cNvCxnSpPr/>
          <p:nvPr/>
        </p:nvCxnSpPr>
        <p:spPr>
          <a:xfrm>
            <a:off x="8408241" y="4565571"/>
            <a:ext cx="3287887" cy="0"/>
          </a:xfrm>
          <a:prstGeom prst="line">
            <a:avLst/>
          </a:prstGeom>
          <a:ln w="57150">
            <a:solidFill>
              <a:srgbClr val="109E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9B1333D5-35F8-F7D7-2ECF-136784585D3B}"/>
              </a:ext>
            </a:extLst>
          </p:cNvPr>
          <p:cNvCxnSpPr>
            <a:cxnSpLocks/>
          </p:cNvCxnSpPr>
          <p:nvPr/>
        </p:nvCxnSpPr>
        <p:spPr>
          <a:xfrm>
            <a:off x="12844791" y="4542607"/>
            <a:ext cx="4638638" cy="0"/>
          </a:xfrm>
          <a:prstGeom prst="line">
            <a:avLst/>
          </a:prstGeom>
          <a:ln w="57150">
            <a:solidFill>
              <a:srgbClr val="109E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42123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-127557" y="-208880"/>
            <a:ext cx="18543114" cy="417760"/>
            <a:chOff x="0" y="0"/>
            <a:chExt cx="6764578" cy="152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764579" cy="152400"/>
            </a:xfrm>
            <a:custGeom>
              <a:avLst/>
              <a:gdLst/>
              <a:ahLst/>
              <a:cxnLst/>
              <a:rect l="l" t="t" r="r" b="b"/>
              <a:pathLst>
                <a:path w="6764579" h="152400">
                  <a:moveTo>
                    <a:pt x="0" y="0"/>
                  </a:moveTo>
                  <a:lnTo>
                    <a:pt x="6764579" y="0"/>
                  </a:lnTo>
                  <a:lnTo>
                    <a:pt x="6764579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F9A159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-255114" y="10078120"/>
            <a:ext cx="18543114" cy="417760"/>
            <a:chOff x="0" y="0"/>
            <a:chExt cx="6764578" cy="1524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764579" cy="152400"/>
            </a:xfrm>
            <a:custGeom>
              <a:avLst/>
              <a:gdLst/>
              <a:ahLst/>
              <a:cxnLst/>
              <a:rect l="l" t="t" r="r" b="b"/>
              <a:pathLst>
                <a:path w="6764579" h="152400">
                  <a:moveTo>
                    <a:pt x="0" y="0"/>
                  </a:moveTo>
                  <a:lnTo>
                    <a:pt x="6764579" y="0"/>
                  </a:lnTo>
                  <a:lnTo>
                    <a:pt x="6764579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65C3CF"/>
            </a:solidFill>
          </p:spPr>
        </p:sp>
      </p:grpSp>
      <p:pic>
        <p:nvPicPr>
          <p:cNvPr id="13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30133" y="2324100"/>
            <a:ext cx="6599041" cy="6953013"/>
          </a:xfrm>
          <a:prstGeom prst="rect">
            <a:avLst/>
          </a:prstGeom>
        </p:spPr>
      </p:pic>
      <p:pic>
        <p:nvPicPr>
          <p:cNvPr id="14" name="Picture 4"/>
          <p:cNvPicPr>
            <a:picLocks noChangeAspect="1"/>
          </p:cNvPicPr>
          <p:nvPr/>
        </p:nvPicPr>
        <p:blipFill>
          <a:blip r:embed="rId4">
            <a:biLevel thresh="25000"/>
          </a:blip>
          <a:srcRect/>
          <a:stretch>
            <a:fillRect/>
          </a:stretch>
        </p:blipFill>
        <p:spPr>
          <a:xfrm>
            <a:off x="3431780" y="2933700"/>
            <a:ext cx="712387" cy="533400"/>
          </a:xfrm>
          <a:prstGeom prst="rect">
            <a:avLst/>
          </a:prstGeom>
        </p:spPr>
      </p:pic>
      <p:sp>
        <p:nvSpPr>
          <p:cNvPr id="15" name="TextBox 16"/>
          <p:cNvSpPr txBox="1"/>
          <p:nvPr/>
        </p:nvSpPr>
        <p:spPr>
          <a:xfrm>
            <a:off x="9402135" y="1546214"/>
            <a:ext cx="7216208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200"/>
              </a:lnSpc>
              <a:spcBef>
                <a:spcPct val="0"/>
              </a:spcBef>
            </a:pPr>
            <a:r>
              <a:rPr lang="ru-RU" sz="4405" dirty="0" smtClean="0">
                <a:solidFill>
                  <a:srgbClr val="F9A159"/>
                </a:solidFill>
                <a:latin typeface="Clear Sans Bold"/>
              </a:rPr>
              <a:t>Цифровая трансформация</a:t>
            </a:r>
            <a:endParaRPr lang="en-US" sz="4405" dirty="0">
              <a:solidFill>
                <a:srgbClr val="F9A159"/>
              </a:solidFill>
              <a:latin typeface="Clear Sans Bold"/>
            </a:endParaRPr>
          </a:p>
        </p:txBody>
      </p:sp>
      <p:sp>
        <p:nvSpPr>
          <p:cNvPr id="16" name="TextBox 11"/>
          <p:cNvSpPr txBox="1"/>
          <p:nvPr/>
        </p:nvSpPr>
        <p:spPr>
          <a:xfrm>
            <a:off x="914400" y="454043"/>
            <a:ext cx="145161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defRPr/>
            </a:pPr>
            <a:r>
              <a:rPr lang="ru-RU" sz="6000" b="1" spc="-60" dirty="0">
                <a:solidFill>
                  <a:srgbClr val="0F9DB4"/>
                </a:solidFill>
                <a:latin typeface="Rubik Medium Bold"/>
              </a:rPr>
              <a:t>Что принципиально нового сейчас?</a:t>
            </a:r>
          </a:p>
        </p:txBody>
      </p:sp>
      <p:sp>
        <p:nvSpPr>
          <p:cNvPr id="17" name="Freeform 11"/>
          <p:cNvSpPr>
            <a:spLocks/>
          </p:cNvSpPr>
          <p:nvPr/>
        </p:nvSpPr>
        <p:spPr bwMode="auto">
          <a:xfrm>
            <a:off x="12324832" y="3265886"/>
            <a:ext cx="692267" cy="714776"/>
          </a:xfrm>
          <a:custGeom>
            <a:avLst/>
            <a:gdLst/>
            <a:ahLst/>
            <a:cxnLst>
              <a:cxn ang="0">
                <a:pos x="474" y="176"/>
              </a:cxn>
              <a:cxn ang="0">
                <a:pos x="298" y="176"/>
              </a:cxn>
              <a:cxn ang="0">
                <a:pos x="298" y="0"/>
              </a:cxn>
              <a:cxn ang="0">
                <a:pos x="176" y="0"/>
              </a:cxn>
              <a:cxn ang="0">
                <a:pos x="176" y="176"/>
              </a:cxn>
              <a:cxn ang="0">
                <a:pos x="0" y="176"/>
              </a:cxn>
              <a:cxn ang="0">
                <a:pos x="0" y="298"/>
              </a:cxn>
              <a:cxn ang="0">
                <a:pos x="176" y="298"/>
              </a:cxn>
              <a:cxn ang="0">
                <a:pos x="176" y="474"/>
              </a:cxn>
              <a:cxn ang="0">
                <a:pos x="298" y="474"/>
              </a:cxn>
              <a:cxn ang="0">
                <a:pos x="298" y="298"/>
              </a:cxn>
              <a:cxn ang="0">
                <a:pos x="474" y="298"/>
              </a:cxn>
              <a:cxn ang="0">
                <a:pos x="474" y="176"/>
              </a:cxn>
            </a:cxnLst>
            <a:rect l="0" t="0" r="r" b="b"/>
            <a:pathLst>
              <a:path w="474" h="474">
                <a:moveTo>
                  <a:pt x="474" y="176"/>
                </a:moveTo>
                <a:lnTo>
                  <a:pt x="298" y="176"/>
                </a:lnTo>
                <a:lnTo>
                  <a:pt x="298" y="0"/>
                </a:lnTo>
                <a:lnTo>
                  <a:pt x="176" y="0"/>
                </a:lnTo>
                <a:lnTo>
                  <a:pt x="176" y="176"/>
                </a:lnTo>
                <a:lnTo>
                  <a:pt x="0" y="176"/>
                </a:lnTo>
                <a:lnTo>
                  <a:pt x="0" y="298"/>
                </a:lnTo>
                <a:lnTo>
                  <a:pt x="176" y="298"/>
                </a:lnTo>
                <a:lnTo>
                  <a:pt x="176" y="474"/>
                </a:lnTo>
                <a:lnTo>
                  <a:pt x="298" y="474"/>
                </a:lnTo>
                <a:lnTo>
                  <a:pt x="298" y="298"/>
                </a:lnTo>
                <a:lnTo>
                  <a:pt x="474" y="298"/>
                </a:lnTo>
                <a:lnTo>
                  <a:pt x="474" y="176"/>
                </a:lnTo>
                <a:close/>
              </a:path>
            </a:pathLst>
          </a:custGeom>
          <a:solidFill>
            <a:srgbClr val="009CA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TextBox 16"/>
          <p:cNvSpPr txBox="1"/>
          <p:nvPr/>
        </p:nvSpPr>
        <p:spPr>
          <a:xfrm>
            <a:off x="10038439" y="4658869"/>
            <a:ext cx="59436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200"/>
              </a:lnSpc>
              <a:spcBef>
                <a:spcPct val="0"/>
              </a:spcBef>
            </a:pPr>
            <a:r>
              <a:rPr lang="ru-RU" sz="4405" dirty="0" smtClean="0">
                <a:solidFill>
                  <a:srgbClr val="F9A159"/>
                </a:solidFill>
                <a:latin typeface="Clear Sans Bold"/>
              </a:rPr>
              <a:t>Цифровая зрелость</a:t>
            </a:r>
            <a:endParaRPr lang="en-US" sz="4405" dirty="0">
              <a:solidFill>
                <a:srgbClr val="F9A159"/>
              </a:solidFill>
              <a:latin typeface="Clear Sans Bold"/>
            </a:endParaRPr>
          </a:p>
        </p:txBody>
      </p:sp>
      <p:sp>
        <p:nvSpPr>
          <p:cNvPr id="19" name="Freeform 11"/>
          <p:cNvSpPr>
            <a:spLocks/>
          </p:cNvSpPr>
          <p:nvPr/>
        </p:nvSpPr>
        <p:spPr bwMode="auto">
          <a:xfrm>
            <a:off x="12324832" y="6095851"/>
            <a:ext cx="692267" cy="714776"/>
          </a:xfrm>
          <a:custGeom>
            <a:avLst/>
            <a:gdLst/>
            <a:ahLst/>
            <a:cxnLst>
              <a:cxn ang="0">
                <a:pos x="474" y="176"/>
              </a:cxn>
              <a:cxn ang="0">
                <a:pos x="298" y="176"/>
              </a:cxn>
              <a:cxn ang="0">
                <a:pos x="298" y="0"/>
              </a:cxn>
              <a:cxn ang="0">
                <a:pos x="176" y="0"/>
              </a:cxn>
              <a:cxn ang="0">
                <a:pos x="176" y="176"/>
              </a:cxn>
              <a:cxn ang="0">
                <a:pos x="0" y="176"/>
              </a:cxn>
              <a:cxn ang="0">
                <a:pos x="0" y="298"/>
              </a:cxn>
              <a:cxn ang="0">
                <a:pos x="176" y="298"/>
              </a:cxn>
              <a:cxn ang="0">
                <a:pos x="176" y="474"/>
              </a:cxn>
              <a:cxn ang="0">
                <a:pos x="298" y="474"/>
              </a:cxn>
              <a:cxn ang="0">
                <a:pos x="298" y="298"/>
              </a:cxn>
              <a:cxn ang="0">
                <a:pos x="474" y="298"/>
              </a:cxn>
              <a:cxn ang="0">
                <a:pos x="474" y="176"/>
              </a:cxn>
            </a:cxnLst>
            <a:rect l="0" t="0" r="r" b="b"/>
            <a:pathLst>
              <a:path w="474" h="474">
                <a:moveTo>
                  <a:pt x="474" y="176"/>
                </a:moveTo>
                <a:lnTo>
                  <a:pt x="298" y="176"/>
                </a:lnTo>
                <a:lnTo>
                  <a:pt x="298" y="0"/>
                </a:lnTo>
                <a:lnTo>
                  <a:pt x="176" y="0"/>
                </a:lnTo>
                <a:lnTo>
                  <a:pt x="176" y="176"/>
                </a:lnTo>
                <a:lnTo>
                  <a:pt x="0" y="176"/>
                </a:lnTo>
                <a:lnTo>
                  <a:pt x="0" y="298"/>
                </a:lnTo>
                <a:lnTo>
                  <a:pt x="176" y="298"/>
                </a:lnTo>
                <a:lnTo>
                  <a:pt x="176" y="474"/>
                </a:lnTo>
                <a:lnTo>
                  <a:pt x="298" y="474"/>
                </a:lnTo>
                <a:lnTo>
                  <a:pt x="298" y="298"/>
                </a:lnTo>
                <a:lnTo>
                  <a:pt x="474" y="298"/>
                </a:lnTo>
                <a:lnTo>
                  <a:pt x="474" y="176"/>
                </a:lnTo>
                <a:close/>
              </a:path>
            </a:pathLst>
          </a:custGeom>
          <a:solidFill>
            <a:srgbClr val="009CA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TextBox 16"/>
          <p:cNvSpPr txBox="1"/>
          <p:nvPr/>
        </p:nvSpPr>
        <p:spPr>
          <a:xfrm>
            <a:off x="8603061" y="7211130"/>
            <a:ext cx="8814356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200"/>
              </a:lnSpc>
              <a:spcBef>
                <a:spcPct val="0"/>
              </a:spcBef>
            </a:pPr>
            <a:r>
              <a:rPr lang="ru-RU" sz="4405" dirty="0" smtClean="0">
                <a:solidFill>
                  <a:srgbClr val="F9A159"/>
                </a:solidFill>
                <a:latin typeface="Clear Sans Bold"/>
              </a:rPr>
              <a:t>Информационная безопасность</a:t>
            </a:r>
            <a:endParaRPr lang="en-US" sz="4405" dirty="0">
              <a:solidFill>
                <a:srgbClr val="F9A159"/>
              </a:solidFill>
              <a:latin typeface="Clear Sans Bold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13017099" y="8563729"/>
            <a:ext cx="4129319" cy="989559"/>
            <a:chOff x="12828790" y="8725940"/>
            <a:chExt cx="4129319" cy="989559"/>
          </a:xfrm>
        </p:grpSpPr>
        <p:pic>
          <p:nvPicPr>
            <p:cNvPr id="26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12828790" y="8725940"/>
              <a:ext cx="3092373" cy="989559"/>
            </a:xfrm>
            <a:prstGeom prst="rect">
              <a:avLst/>
            </a:prstGeom>
          </p:spPr>
        </p:pic>
        <p:pic>
          <p:nvPicPr>
            <p:cNvPr id="27" name="Picture 10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flipH="1">
              <a:off x="15388229" y="8841036"/>
              <a:ext cx="1569880" cy="786903"/>
            </a:xfrm>
            <a:prstGeom prst="rect">
              <a:avLst/>
            </a:prstGeom>
          </p:spPr>
        </p:pic>
        <p:sp>
          <p:nvSpPr>
            <p:cNvPr id="28" name="Прямоугольник 27"/>
            <p:cNvSpPr/>
            <p:nvPr/>
          </p:nvSpPr>
          <p:spPr>
            <a:xfrm>
              <a:off x="13411200" y="8910606"/>
              <a:ext cx="1524000" cy="500094"/>
            </a:xfrm>
            <a:prstGeom prst="rect">
              <a:avLst/>
            </a:prstGeom>
            <a:solidFill>
              <a:srgbClr val="F9A1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3886774" y="8704401"/>
            <a:ext cx="1463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Bahnschrift Condensed" panose="020B0502040204020203" pitchFamily="34" charset="0"/>
              </a:rPr>
              <a:t>ЦИФРА</a:t>
            </a:r>
            <a:endParaRPr lang="ru-RU" sz="3600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8241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4">
            <a:extLst>
              <a:ext uri="{FF2B5EF4-FFF2-40B4-BE49-F238E27FC236}">
                <a16:creationId xmlns:a16="http://schemas.microsoft.com/office/drawing/2014/main" id="{E5AFE59B-B5E1-4E6C-B25D-99FD5F5236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 bwMode="auto">
          <a:xfrm rot="-10800000">
            <a:off x="533400" y="7698247"/>
            <a:ext cx="1600200" cy="533400"/>
          </a:xfrm>
          <a:prstGeom prst="rect">
            <a:avLst/>
          </a:prstGeom>
        </p:spPr>
      </p:pic>
      <p:pic>
        <p:nvPicPr>
          <p:cNvPr id="97" name="Picture 4">
            <a:extLst>
              <a:ext uri="{FF2B5EF4-FFF2-40B4-BE49-F238E27FC236}">
                <a16:creationId xmlns:a16="http://schemas.microsoft.com/office/drawing/2014/main" id="{E5AFE59B-B5E1-4E6C-B25D-99FD5F5236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 bwMode="auto">
          <a:xfrm rot="-10800000">
            <a:off x="533400" y="5986980"/>
            <a:ext cx="1600200" cy="533400"/>
          </a:xfrm>
          <a:prstGeom prst="rect">
            <a:avLst/>
          </a:prstGeom>
        </p:spPr>
      </p:pic>
      <p:pic>
        <p:nvPicPr>
          <p:cNvPr id="96" name="Picture 4">
            <a:extLst>
              <a:ext uri="{FF2B5EF4-FFF2-40B4-BE49-F238E27FC236}">
                <a16:creationId xmlns:a16="http://schemas.microsoft.com/office/drawing/2014/main" id="{E5AFE59B-B5E1-4E6C-B25D-99FD5F5236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 bwMode="auto">
          <a:xfrm rot="-10800000">
            <a:off x="6248399" y="4448629"/>
            <a:ext cx="1600200" cy="533400"/>
          </a:xfrm>
          <a:prstGeom prst="rect">
            <a:avLst/>
          </a:prstGeom>
        </p:spPr>
      </p:pic>
      <p:pic>
        <p:nvPicPr>
          <p:cNvPr id="95" name="Picture 4">
            <a:extLst>
              <a:ext uri="{FF2B5EF4-FFF2-40B4-BE49-F238E27FC236}">
                <a16:creationId xmlns:a16="http://schemas.microsoft.com/office/drawing/2014/main" id="{E5AFE59B-B5E1-4E6C-B25D-99FD5F5236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 bwMode="auto">
          <a:xfrm rot="-10800000">
            <a:off x="533399" y="4457700"/>
            <a:ext cx="1149289" cy="533400"/>
          </a:xfrm>
          <a:prstGeom prst="rect">
            <a:avLst/>
          </a:prstGeom>
        </p:spPr>
      </p:pic>
      <p:pic>
        <p:nvPicPr>
          <p:cNvPr id="94" name="Picture 4">
            <a:extLst>
              <a:ext uri="{FF2B5EF4-FFF2-40B4-BE49-F238E27FC236}">
                <a16:creationId xmlns:a16="http://schemas.microsoft.com/office/drawing/2014/main" id="{E5AFE59B-B5E1-4E6C-B25D-99FD5F5236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 bwMode="auto">
          <a:xfrm rot="-10800000">
            <a:off x="533400" y="2086070"/>
            <a:ext cx="1800200" cy="660363"/>
          </a:xfrm>
          <a:prstGeom prst="rect">
            <a:avLst/>
          </a:prstGeom>
        </p:spPr>
      </p:pic>
      <p:sp>
        <p:nvSpPr>
          <p:cNvPr id="8" name="TextBox 16"/>
          <p:cNvSpPr txBox="1"/>
          <p:nvPr/>
        </p:nvSpPr>
        <p:spPr>
          <a:xfrm>
            <a:off x="775756" y="572499"/>
            <a:ext cx="10284524" cy="8426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200"/>
              </a:lnSpc>
              <a:spcBef>
                <a:spcPct val="0"/>
              </a:spcBef>
            </a:pPr>
            <a:r>
              <a:rPr lang="ru-RU" sz="4800" dirty="0">
                <a:solidFill>
                  <a:srgbClr val="F9A159"/>
                </a:solidFill>
                <a:latin typeface="Clear Sans Bold"/>
              </a:rPr>
              <a:t>Информационная </a:t>
            </a:r>
            <a:r>
              <a:rPr lang="ru-RU" sz="4800" dirty="0" smtClean="0">
                <a:solidFill>
                  <a:srgbClr val="F9A159"/>
                </a:solidFill>
                <a:latin typeface="Clear Sans Bold"/>
              </a:rPr>
              <a:t>безопасность</a:t>
            </a:r>
            <a:endParaRPr lang="en-US" sz="4800" dirty="0">
              <a:solidFill>
                <a:srgbClr val="F9A159"/>
              </a:solidFill>
              <a:latin typeface="Clear Sans Bold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12649200" y="681040"/>
            <a:ext cx="4129319" cy="989559"/>
            <a:chOff x="6041464" y="6506858"/>
            <a:chExt cx="4129319" cy="989559"/>
          </a:xfrm>
        </p:grpSpPr>
        <p:grpSp>
          <p:nvGrpSpPr>
            <p:cNvPr id="20" name="Группа 19"/>
            <p:cNvGrpSpPr/>
            <p:nvPr/>
          </p:nvGrpSpPr>
          <p:grpSpPr>
            <a:xfrm>
              <a:off x="6041464" y="6506858"/>
              <a:ext cx="4129319" cy="989559"/>
              <a:chOff x="12828790" y="8725940"/>
              <a:chExt cx="4129319" cy="989559"/>
            </a:xfrm>
          </p:grpSpPr>
          <p:pic>
            <p:nvPicPr>
              <p:cNvPr id="22" name="Picture 9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2828790" y="8725940"/>
                <a:ext cx="3092373" cy="989559"/>
              </a:xfrm>
              <a:prstGeom prst="rect">
                <a:avLst/>
              </a:prstGeom>
            </p:spPr>
          </p:pic>
          <p:pic>
            <p:nvPicPr>
              <p:cNvPr id="23" name="Picture 10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1"/>
                  </a:ext>
                </a:extLst>
              </a:blip>
              <a:srcRect/>
              <a:stretch>
                <a:fillRect/>
              </a:stretch>
            </p:blipFill>
            <p:spPr>
              <a:xfrm flipH="1">
                <a:off x="15388229" y="8841036"/>
                <a:ext cx="1569880" cy="786903"/>
              </a:xfrm>
              <a:prstGeom prst="rect">
                <a:avLst/>
              </a:prstGeom>
            </p:spPr>
          </p:pic>
          <p:sp>
            <p:nvSpPr>
              <p:cNvPr id="24" name="Прямоугольник 23"/>
              <p:cNvSpPr/>
              <p:nvPr/>
            </p:nvSpPr>
            <p:spPr>
              <a:xfrm>
                <a:off x="13411200" y="8910606"/>
                <a:ext cx="1524000" cy="500094"/>
              </a:xfrm>
              <a:prstGeom prst="rect">
                <a:avLst/>
              </a:prstGeom>
              <a:solidFill>
                <a:srgbClr val="F9A1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6803464" y="6621954"/>
              <a:ext cx="16876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 smtClean="0">
                  <a:latin typeface="Bahnschrift Condensed" panose="020B0502040204020203" pitchFamily="34" charset="0"/>
                </a:rPr>
                <a:t>ЦИФРА</a:t>
              </a:r>
              <a:endParaRPr lang="ru-RU" sz="3600" dirty="0">
                <a:latin typeface="Bahnschrift Condensed" panose="020B0502040204020203" pitchFamily="34" charset="0"/>
              </a:endParaRPr>
            </a:p>
          </p:txBody>
        </p:sp>
      </p:grpSp>
      <p:sp>
        <p:nvSpPr>
          <p:cNvPr id="90" name="Объект 2"/>
          <p:cNvSpPr txBox="1">
            <a:spLocks/>
          </p:cNvSpPr>
          <p:nvPr/>
        </p:nvSpPr>
        <p:spPr bwMode="auto">
          <a:xfrm>
            <a:off x="533400" y="2171700"/>
            <a:ext cx="9938320" cy="6934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  <a:defRPr/>
            </a:pPr>
            <a:r>
              <a:rPr lang="ru-RU" sz="2800" dirty="0" smtClean="0">
                <a:cs typeface="Rubik Medium Bold" panose="020B0604020202020204" charset="-79"/>
              </a:rPr>
              <a:t>ТОИПКРО: региональный оператор по созданию и внедрению системы защиты информации для государственных и региональных информационных систем в общем образовании, отвечающих всем требования законодательства</a:t>
            </a:r>
          </a:p>
          <a:p>
            <a:pPr marL="0" indent="0" algn="just">
              <a:buFont typeface="Arial" pitchFamily="34" charset="0"/>
              <a:buNone/>
              <a:defRPr/>
            </a:pPr>
            <a:endParaRPr lang="ru-RU" sz="2800" dirty="0" smtClean="0">
              <a:cs typeface="Rubik Medium Bold" panose="020B0604020202020204" charset="-79"/>
            </a:endParaRPr>
          </a:p>
          <a:p>
            <a:pPr marL="0" indent="0" algn="just">
              <a:buFont typeface="Arial" pitchFamily="34" charset="0"/>
              <a:buNone/>
              <a:defRPr/>
            </a:pPr>
            <a:r>
              <a:rPr lang="ru-RU" sz="2800" dirty="0" smtClean="0">
                <a:cs typeface="Rubik Medium Bold" panose="020B0604020202020204" charset="-79"/>
              </a:rPr>
              <a:t>ТУСУР с индустриальным партнером </a:t>
            </a:r>
            <a:r>
              <a:rPr lang="en-US" sz="2800" dirty="0" smtClean="0">
                <a:cs typeface="Rubik Medium Bold" panose="020B0604020202020204" charset="-79"/>
              </a:rPr>
              <a:t>Mask Safe</a:t>
            </a:r>
            <a:r>
              <a:rPr lang="ru-RU" sz="2800" dirty="0" smtClean="0">
                <a:cs typeface="Rubik Medium Bold" panose="020B0604020202020204" charset="-79"/>
              </a:rPr>
              <a:t>: исполнители по проектированию, внедрению, аттестации и обслуживанию</a:t>
            </a:r>
            <a:endParaRPr lang="en-US" sz="2800" dirty="0" smtClean="0">
              <a:cs typeface="Rubik Medium Bold" panose="020B0604020202020204" charset="-79"/>
            </a:endParaRPr>
          </a:p>
          <a:p>
            <a:pPr marL="0" indent="0" algn="just">
              <a:buFont typeface="Arial" pitchFamily="34" charset="0"/>
              <a:buNone/>
              <a:defRPr/>
            </a:pPr>
            <a:endParaRPr lang="en-US" sz="2800" dirty="0" smtClean="0">
              <a:cs typeface="Rubik Medium Bold" panose="020B0604020202020204" charset="-79"/>
            </a:endParaRPr>
          </a:p>
          <a:p>
            <a:pPr marL="0" indent="0" algn="just">
              <a:buFont typeface="Arial" pitchFamily="34" charset="0"/>
              <a:buNone/>
              <a:defRPr/>
            </a:pPr>
            <a:r>
              <a:rPr lang="ru-RU" sz="2800" dirty="0" smtClean="0">
                <a:cs typeface="Rubik Medium Bold" panose="020B0604020202020204" charset="-79"/>
              </a:rPr>
              <a:t>ОЦАИР: обеспечение бесперебойной работы и сетевой доступности. Сервера системы общего образования размещены в защищенном контуре</a:t>
            </a:r>
          </a:p>
          <a:p>
            <a:pPr marL="0" indent="0" algn="just">
              <a:buFont typeface="Arial" pitchFamily="34" charset="0"/>
              <a:buNone/>
              <a:defRPr/>
            </a:pPr>
            <a:endParaRPr lang="ru-RU" sz="2800" dirty="0">
              <a:cs typeface="Rubik Medium Bold" panose="020B0604020202020204" charset="-79"/>
            </a:endParaRPr>
          </a:p>
          <a:p>
            <a:pPr marL="0" indent="0" algn="just">
              <a:buFont typeface="Arial" pitchFamily="34" charset="0"/>
              <a:buNone/>
              <a:defRPr/>
            </a:pPr>
            <a:r>
              <a:rPr lang="ru-RU" sz="2800" dirty="0" smtClean="0">
                <a:cs typeface="Rubik Medium Bold" panose="020B0604020202020204" charset="-79"/>
              </a:rPr>
              <a:t>ШКОЛА: ведение локальных актов и документов по защите персональных данных </a:t>
            </a:r>
            <a:endParaRPr lang="ru-RU" sz="2800" dirty="0">
              <a:cs typeface="Rubik Medium Bold" panose="020B0604020202020204" charset="-79"/>
            </a:endParaRPr>
          </a:p>
        </p:txBody>
      </p:sp>
      <p:sp>
        <p:nvSpPr>
          <p:cNvPr id="99" name="Прямоугольник 98"/>
          <p:cNvSpPr/>
          <p:nvPr/>
        </p:nvSpPr>
        <p:spPr bwMode="auto">
          <a:xfrm>
            <a:off x="11060280" y="4459514"/>
            <a:ext cx="7390659" cy="1448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5" dirty="0">
                <a:solidFill>
                  <a:schemeClr val="accent5">
                    <a:lumMod val="50000"/>
                  </a:schemeClr>
                </a:solidFill>
                <a:latin typeface="Clear Sans Bold"/>
              </a:rPr>
              <a:t>Выполнение требований законодательства  </a:t>
            </a:r>
          </a:p>
        </p:txBody>
      </p:sp>
      <p:pic>
        <p:nvPicPr>
          <p:cNvPr id="100" name="Picture 2" descr="Стрелка влево эмодзи клипарт. Бесплатная загрузка. | Creazilla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4457700"/>
            <a:ext cx="2349343" cy="22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6752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6"/>
          <p:cNvSpPr txBox="1"/>
          <p:nvPr/>
        </p:nvSpPr>
        <p:spPr>
          <a:xfrm>
            <a:off x="769606" y="345464"/>
            <a:ext cx="8450594" cy="8303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200"/>
              </a:lnSpc>
              <a:spcBef>
                <a:spcPct val="0"/>
              </a:spcBef>
            </a:pPr>
            <a:r>
              <a:rPr lang="ru-RU" sz="4405" dirty="0" err="1" smtClean="0">
                <a:solidFill>
                  <a:srgbClr val="F9A159"/>
                </a:solidFill>
                <a:latin typeface="Clear Sans Bold"/>
              </a:rPr>
              <a:t>Цифровизация</a:t>
            </a:r>
            <a:endParaRPr lang="en-US" sz="4405" dirty="0">
              <a:solidFill>
                <a:srgbClr val="F9A159"/>
              </a:solidFill>
              <a:latin typeface="Clear Sans Bold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12649200" y="681040"/>
            <a:ext cx="4129319" cy="989559"/>
            <a:chOff x="6041464" y="6506858"/>
            <a:chExt cx="4129319" cy="989559"/>
          </a:xfrm>
        </p:grpSpPr>
        <p:grpSp>
          <p:nvGrpSpPr>
            <p:cNvPr id="20" name="Группа 19"/>
            <p:cNvGrpSpPr/>
            <p:nvPr/>
          </p:nvGrpSpPr>
          <p:grpSpPr>
            <a:xfrm>
              <a:off x="6041464" y="6506858"/>
              <a:ext cx="4129319" cy="989559"/>
              <a:chOff x="12828790" y="8725940"/>
              <a:chExt cx="4129319" cy="989559"/>
            </a:xfrm>
          </p:grpSpPr>
          <p:pic>
            <p:nvPicPr>
              <p:cNvPr id="22" name="Picture 9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2828790" y="8725940"/>
                <a:ext cx="3092373" cy="989559"/>
              </a:xfrm>
              <a:prstGeom prst="rect">
                <a:avLst/>
              </a:prstGeom>
            </p:spPr>
          </p:pic>
          <p:pic>
            <p:nvPicPr>
              <p:cNvPr id="23" name="Picture 10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1"/>
                  </a:ext>
                </a:extLst>
              </a:blip>
              <a:srcRect/>
              <a:stretch>
                <a:fillRect/>
              </a:stretch>
            </p:blipFill>
            <p:spPr>
              <a:xfrm flipH="1">
                <a:off x="15388229" y="8841036"/>
                <a:ext cx="1569880" cy="786903"/>
              </a:xfrm>
              <a:prstGeom prst="rect">
                <a:avLst/>
              </a:prstGeom>
            </p:spPr>
          </p:pic>
          <p:sp>
            <p:nvSpPr>
              <p:cNvPr id="24" name="Прямоугольник 23"/>
              <p:cNvSpPr/>
              <p:nvPr/>
            </p:nvSpPr>
            <p:spPr>
              <a:xfrm>
                <a:off x="13411200" y="8910606"/>
                <a:ext cx="1524000" cy="500094"/>
              </a:xfrm>
              <a:prstGeom prst="rect">
                <a:avLst/>
              </a:prstGeom>
              <a:solidFill>
                <a:srgbClr val="F9A1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6803464" y="6621954"/>
              <a:ext cx="16876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 smtClean="0">
                  <a:latin typeface="Bahnschrift Condensed" panose="020B0502040204020203" pitchFamily="34" charset="0"/>
                </a:rPr>
                <a:t>ЦИФРА</a:t>
              </a:r>
              <a:endParaRPr lang="ru-RU" sz="3600" dirty="0">
                <a:latin typeface="Bahnschrift Condensed" panose="020B0502040204020203" pitchFamily="34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990600" y="1855265"/>
            <a:ext cx="16078200" cy="7547098"/>
            <a:chOff x="1163691" y="1098393"/>
            <a:chExt cx="11328285" cy="5604399"/>
          </a:xfrm>
        </p:grpSpPr>
        <p:sp>
          <p:nvSpPr>
            <p:cNvPr id="26" name="TextBox 25"/>
            <p:cNvSpPr txBox="1"/>
            <p:nvPr/>
          </p:nvSpPr>
          <p:spPr>
            <a:xfrm>
              <a:off x="4523138" y="3782251"/>
              <a:ext cx="2691219" cy="8913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АИС</a:t>
              </a:r>
            </a:p>
            <a:p>
              <a:pPr algn="ctr"/>
              <a:r>
                <a:rPr lang="ru-RU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Сетевой город. </a:t>
              </a:r>
            </a:p>
            <a:p>
              <a:pPr algn="ctr"/>
              <a:r>
                <a:rPr lang="ru-RU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Образование</a:t>
              </a:r>
            </a:p>
            <a:p>
              <a:pPr algn="ctr"/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[</a:t>
              </a:r>
              <a:r>
                <a:rPr lang="ru-RU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Электронный журнал-дневник</a:t>
              </a:r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]</a:t>
              </a:r>
              <a:endParaRPr lang="ru-RU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910915" y="4772712"/>
              <a:ext cx="1871693" cy="5256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ГИС </a:t>
              </a:r>
            </a:p>
            <a:p>
              <a:pPr algn="ctr"/>
              <a:r>
                <a:rPr lang="ru-RU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Контингент-регион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148006" y="3817838"/>
              <a:ext cx="1575289" cy="5256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АИС СГО модуль ОДО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779889" y="3728018"/>
              <a:ext cx="1768650" cy="754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АИС Комплектование ДОО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637280" y="2868680"/>
              <a:ext cx="1856139" cy="754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Ситуационный </a:t>
              </a:r>
            </a:p>
            <a:p>
              <a:pPr algn="ctr"/>
              <a:r>
                <a:rPr lang="ru-RU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центр Губернатора</a:t>
              </a:r>
            </a:p>
            <a:p>
              <a:pPr algn="ctr"/>
              <a:r>
                <a:rPr lang="ru-RU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Томской области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767524" y="6167735"/>
              <a:ext cx="1099435" cy="297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ФГИС ДДО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539158" y="6177123"/>
              <a:ext cx="1064877" cy="5256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АИС ПФДО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621493" y="2376756"/>
              <a:ext cx="1380465" cy="754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АИС </a:t>
              </a:r>
            </a:p>
            <a:p>
              <a:pPr algn="ctr"/>
              <a:r>
                <a:rPr lang="ru-RU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Е-Услуги. </a:t>
              </a:r>
            </a:p>
            <a:p>
              <a:pPr algn="ctr"/>
              <a:r>
                <a:rPr lang="ru-RU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Образование</a:t>
              </a:r>
            </a:p>
          </p:txBody>
        </p:sp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0001" y="5607757"/>
              <a:ext cx="519179" cy="569366"/>
            </a:xfrm>
            <a:prstGeom prst="rect">
              <a:avLst/>
            </a:prstGeom>
          </p:spPr>
        </p:pic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0980" y="5683978"/>
              <a:ext cx="411563" cy="474052"/>
            </a:xfrm>
            <a:prstGeom prst="rect">
              <a:avLst/>
            </a:prstGeom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5155" y="2331307"/>
              <a:ext cx="551358" cy="551358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8824571" y="3760388"/>
              <a:ext cx="1624861" cy="982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i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АИС </a:t>
              </a:r>
            </a:p>
            <a:p>
              <a:pPr algn="ctr"/>
              <a:r>
                <a:rPr lang="ru-RU" sz="2000" b="1" i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Педагогические кадры Томской области</a:t>
              </a:r>
            </a:p>
          </p:txBody>
        </p:sp>
        <p:cxnSp>
          <p:nvCxnSpPr>
            <p:cNvPr id="38" name="Соединительная линия уступом 37"/>
            <p:cNvCxnSpPr>
              <a:endCxn id="27" idx="1"/>
            </p:cNvCxnSpPr>
            <p:nvPr/>
          </p:nvCxnSpPr>
          <p:spPr>
            <a:xfrm>
              <a:off x="3320434" y="4696165"/>
              <a:ext cx="1590482" cy="339381"/>
            </a:xfrm>
            <a:prstGeom prst="bentConnector3">
              <a:avLst>
                <a:gd name="adj1" fmla="val 50000"/>
              </a:avLst>
            </a:prstGeom>
            <a:ln w="38100"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9" name="Соединительная линия уступом 38"/>
            <p:cNvCxnSpPr>
              <a:stCxn id="28" idx="2"/>
              <a:endCxn id="27" idx="3"/>
            </p:cNvCxnSpPr>
            <p:nvPr/>
          </p:nvCxnSpPr>
          <p:spPr>
            <a:xfrm rot="5400000">
              <a:off x="7013110" y="4113005"/>
              <a:ext cx="692039" cy="1153043"/>
            </a:xfrm>
            <a:prstGeom prst="bentConnector2">
              <a:avLst/>
            </a:prstGeom>
            <a:ln w="38100"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0" name="Прямая со стрелкой 39"/>
            <p:cNvCxnSpPr>
              <a:stCxn id="27" idx="2"/>
              <a:endCxn id="35" idx="0"/>
            </p:cNvCxnSpPr>
            <p:nvPr/>
          </p:nvCxnSpPr>
          <p:spPr>
            <a:xfrm>
              <a:off x="5846761" y="5298381"/>
              <a:ext cx="0" cy="38559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5274836" y="6167498"/>
              <a:ext cx="1121755" cy="2971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ФГИС ФРИ</a:t>
              </a:r>
            </a:p>
          </p:txBody>
        </p:sp>
        <p:cxnSp>
          <p:nvCxnSpPr>
            <p:cNvPr id="42" name="Прямая со стрелкой 41"/>
            <p:cNvCxnSpPr/>
            <p:nvPr/>
          </p:nvCxnSpPr>
          <p:spPr>
            <a:xfrm>
              <a:off x="4523139" y="4254500"/>
              <a:ext cx="459846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3" name="Прямая со стрелкой 42"/>
            <p:cNvCxnSpPr/>
            <p:nvPr/>
          </p:nvCxnSpPr>
          <p:spPr>
            <a:xfrm>
              <a:off x="6602509" y="4254500"/>
              <a:ext cx="501262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4" name="Прямая со стрелкой 43"/>
            <p:cNvCxnSpPr/>
            <p:nvPr/>
          </p:nvCxnSpPr>
          <p:spPr>
            <a:xfrm>
              <a:off x="3279591" y="4673195"/>
              <a:ext cx="0" cy="89981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5" name="Прямая со стрелкой 44"/>
            <p:cNvCxnSpPr/>
            <p:nvPr/>
          </p:nvCxnSpPr>
          <p:spPr>
            <a:xfrm flipH="1">
              <a:off x="8071597" y="4466682"/>
              <a:ext cx="4862" cy="110632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46" name="Группа 45"/>
            <p:cNvGrpSpPr/>
            <p:nvPr/>
          </p:nvGrpSpPr>
          <p:grpSpPr>
            <a:xfrm>
              <a:off x="7286556" y="5522696"/>
              <a:ext cx="1597380" cy="798690"/>
              <a:chOff x="7504332" y="5763852"/>
              <a:chExt cx="1159306" cy="579653"/>
            </a:xfrm>
          </p:grpSpPr>
          <p:pic>
            <p:nvPicPr>
              <p:cNvPr id="88" name="Picture 2" descr="О выдаче сертификатов ПФДО - Новости - Документы - Сайт гимназии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backgroundRemoval t="391" b="100000" l="586" r="100000">
                            <a14:foregroundMark x1="9961" y1="30469" x2="9961" y2="30469"/>
                            <a14:foregroundMark x1="14063" y1="32031" x2="14063" y2="32031"/>
                            <a14:foregroundMark x1="10742" y1="52344" x2="10742" y2="52344"/>
                            <a14:foregroundMark x1="14453" y1="57813" x2="14453" y2="57813"/>
                            <a14:foregroundMark x1="30469" y1="49609" x2="30469" y2="49609"/>
                            <a14:foregroundMark x1="33594" y1="49219" x2="33594" y2="49219"/>
                            <a14:foregroundMark x1="38477" y1="49609" x2="38477" y2="49609"/>
                            <a14:foregroundMark x1="41797" y1="49609" x2="41797" y2="49609"/>
                            <a14:foregroundMark x1="46094" y1="49219" x2="46094" y2="49219"/>
                            <a14:foregroundMark x1="49414" y1="48047" x2="49414" y2="48047"/>
                            <a14:foregroundMark x1="53320" y1="48438" x2="53320" y2="48438"/>
                            <a14:foregroundMark x1="57617" y1="49609" x2="57617" y2="49609"/>
                            <a14:foregroundMark x1="61133" y1="49609" x2="61133" y2="49609"/>
                            <a14:foregroundMark x1="67969" y1="49219" x2="67969" y2="49219"/>
                            <a14:foregroundMark x1="73438" y1="50000" x2="73438" y2="50000"/>
                            <a14:foregroundMark x1="74805" y1="49219" x2="74805" y2="49219"/>
                            <a14:foregroundMark x1="80273" y1="47266" x2="80273" y2="47266"/>
                            <a14:foregroundMark x1="66992" y1="64063" x2="66992" y2="64063"/>
                            <a14:foregroundMark x1="97852" y1="37109" x2="97852" y2="37109"/>
                            <a14:foregroundMark x1="63867" y1="59375" x2="63867" y2="59375"/>
                            <a14:foregroundMark x1="61523" y1="63281" x2="61523" y2="63281"/>
                            <a14:foregroundMark x1="57813" y1="63281" x2="57813" y2="63281"/>
                            <a14:foregroundMark x1="53320" y1="63281" x2="53320" y2="63281"/>
                            <a14:foregroundMark x1="49219" y1="64063" x2="49219" y2="64063"/>
                            <a14:foregroundMark x1="45898" y1="62109" x2="45898" y2="62109"/>
                            <a14:foregroundMark x1="42578" y1="63281" x2="42578" y2="63281"/>
                            <a14:foregroundMark x1="37695" y1="60547" x2="37695" y2="60547"/>
                            <a14:foregroundMark x1="35352" y1="64453" x2="35352" y2="64453"/>
                            <a14:foregroundMark x1="31250" y1="61719" x2="31250" y2="61719"/>
                            <a14:foregroundMark x1="14648" y1="61719" x2="14648" y2="61719"/>
                            <a14:foregroundMark x1="26953" y1="48047" x2="26953" y2="48047"/>
                            <a14:foregroundMark x1="27734" y1="48047" x2="27734" y2="48047"/>
                            <a14:foregroundMark x1="27930" y1="42188" x2="27930" y2="42188"/>
                            <a14:foregroundMark x1="27930" y1="37891" x2="27930" y2="37891"/>
                            <a14:foregroundMark x1="27930" y1="35938" x2="27930" y2="35938"/>
                            <a14:foregroundMark x1="27930" y1="60547" x2="27930" y2="60547"/>
                            <a14:foregroundMark x1="27734" y1="56250" x2="27734" y2="5625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04332" y="5763852"/>
                <a:ext cx="1159306" cy="579653"/>
              </a:xfrm>
              <a:prstGeom prst="snipRound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89" name="Прямая соединительная линия 88"/>
              <p:cNvCxnSpPr/>
              <p:nvPr/>
            </p:nvCxnSpPr>
            <p:spPr>
              <a:xfrm>
                <a:off x="7824787" y="5907469"/>
                <a:ext cx="0" cy="268419"/>
              </a:xfrm>
              <a:prstGeom prst="line">
                <a:avLst/>
              </a:prstGeom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6962" y="1302662"/>
              <a:ext cx="996180" cy="158483"/>
            </a:xfrm>
            <a:prstGeom prst="rect">
              <a:avLst/>
            </a:prstGeom>
          </p:spPr>
        </p:pic>
        <p:cxnSp>
          <p:nvCxnSpPr>
            <p:cNvPr id="48" name="Соединительная линия уступом 47"/>
            <p:cNvCxnSpPr/>
            <p:nvPr/>
          </p:nvCxnSpPr>
          <p:spPr>
            <a:xfrm rot="16200000" flipV="1">
              <a:off x="5085924" y="3392798"/>
              <a:ext cx="679549" cy="221475"/>
            </a:xfrm>
            <a:prstGeom prst="bentConnector3">
              <a:avLst>
                <a:gd name="adj1" fmla="val 99339"/>
              </a:avLst>
            </a:prstGeom>
            <a:ln w="3810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8879703" y="3114367"/>
              <a:ext cx="824664" cy="251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ГИС РБД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8769928" y="1518254"/>
              <a:ext cx="1032530" cy="5256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ФИС ГИА </a:t>
              </a:r>
            </a:p>
            <a:p>
              <a:pPr algn="ctr"/>
              <a:r>
                <a:rPr lang="ru-RU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и Приема</a:t>
              </a:r>
            </a:p>
          </p:txBody>
        </p:sp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1958" y="1098393"/>
              <a:ext cx="573306" cy="433802"/>
            </a:xfrm>
            <a:prstGeom prst="rect">
              <a:avLst/>
            </a:prstGeom>
          </p:spPr>
        </p:pic>
        <p:cxnSp>
          <p:nvCxnSpPr>
            <p:cNvPr id="52" name="Прямая со стрелкой 51"/>
            <p:cNvCxnSpPr>
              <a:stCxn id="49" idx="0"/>
              <a:endCxn id="50" idx="2"/>
            </p:cNvCxnSpPr>
            <p:nvPr/>
          </p:nvCxnSpPr>
          <p:spPr>
            <a:xfrm flipH="1" flipV="1">
              <a:off x="9286194" y="2043923"/>
              <a:ext cx="5842" cy="107044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3" name="Прямая со стрелкой 52"/>
            <p:cNvCxnSpPr>
              <a:stCxn id="50" idx="3"/>
            </p:cNvCxnSpPr>
            <p:nvPr/>
          </p:nvCxnSpPr>
          <p:spPr>
            <a:xfrm flipV="1">
              <a:off x="9802458" y="1774090"/>
              <a:ext cx="525233" cy="699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pic>
          <p:nvPicPr>
            <p:cNvPr id="54" name="Рисунок 53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37654" y="5762522"/>
              <a:ext cx="996180" cy="158483"/>
            </a:xfrm>
            <a:prstGeom prst="rect">
              <a:avLst/>
            </a:prstGeom>
          </p:spPr>
        </p:pic>
        <p:pic>
          <p:nvPicPr>
            <p:cNvPr id="55" name="Рисунок 54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0452" y="3820351"/>
              <a:ext cx="996180" cy="158483"/>
            </a:xfrm>
            <a:prstGeom prst="rect">
              <a:avLst/>
            </a:prstGeom>
          </p:spPr>
        </p:pic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4921" y="1168546"/>
              <a:ext cx="996180" cy="158483"/>
            </a:xfrm>
            <a:prstGeom prst="rect">
              <a:avLst/>
            </a:prstGeom>
          </p:spPr>
        </p:pic>
        <p:sp>
          <p:nvSpPr>
            <p:cNvPr id="57" name="TextBox 56"/>
            <p:cNvSpPr txBox="1"/>
            <p:nvPr/>
          </p:nvSpPr>
          <p:spPr>
            <a:xfrm>
              <a:off x="10281302" y="1417211"/>
              <a:ext cx="2210674" cy="685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-144000">
                <a:buFont typeface="Arial" panose="020B0604020202020204" pitchFamily="34" charset="0"/>
                <a:buChar char="•"/>
              </a:pPr>
              <a:r>
                <a:rPr lang="ru-RU" b="1" i="1" dirty="0">
                  <a:latin typeface="Arial" panose="020B0604020202020204" pitchFamily="34" charset="0"/>
                  <a:cs typeface="Arial" panose="020B0604020202020204" pitchFamily="34" charset="0"/>
                </a:rPr>
                <a:t>Результаты ГИА</a:t>
              </a:r>
            </a:p>
            <a:p>
              <a:pPr indent="-144000">
                <a:buFont typeface="Arial" panose="020B0604020202020204" pitchFamily="34" charset="0"/>
                <a:buChar char="•"/>
              </a:pPr>
              <a:r>
                <a:rPr lang="ru-RU" b="1" i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Запись на ГИА</a:t>
              </a:r>
            </a:p>
            <a:p>
              <a:pPr indent="-144000">
                <a:buFont typeface="Arial" panose="020B0604020202020204" pitchFamily="34" charset="0"/>
                <a:buChar char="•"/>
              </a:pPr>
              <a:r>
                <a:rPr lang="ru-RU" b="1" i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Запись на апелляцию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9148377" y="5841971"/>
              <a:ext cx="2210674" cy="479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-144000">
                <a:buFont typeface="Arial" panose="020B0604020202020204" pitchFamily="34" charset="0"/>
                <a:buChar char="•"/>
              </a:pPr>
              <a:r>
                <a:rPr lang="ru-RU" b="1" i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Запись на аттестацию</a:t>
              </a:r>
            </a:p>
          </p:txBody>
        </p:sp>
        <p:cxnSp>
          <p:nvCxnSpPr>
            <p:cNvPr id="59" name="Прямая со стрелкой 58"/>
            <p:cNvCxnSpPr>
              <a:endCxn id="37" idx="2"/>
            </p:cNvCxnSpPr>
            <p:nvPr/>
          </p:nvCxnSpPr>
          <p:spPr>
            <a:xfrm flipH="1" flipV="1">
              <a:off x="9637001" y="4743160"/>
              <a:ext cx="1" cy="85782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0" name="Прямая со стрелкой 59"/>
            <p:cNvCxnSpPr>
              <a:endCxn id="61" idx="2"/>
            </p:cNvCxnSpPr>
            <p:nvPr/>
          </p:nvCxnSpPr>
          <p:spPr>
            <a:xfrm flipH="1" flipV="1">
              <a:off x="5998547" y="2035136"/>
              <a:ext cx="920" cy="178521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5666990" y="1509467"/>
              <a:ext cx="663114" cy="5256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ФИС </a:t>
              </a:r>
            </a:p>
            <a:p>
              <a:pPr algn="ctr"/>
              <a:r>
                <a:rPr lang="ru-RU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ФРДО</a:t>
              </a:r>
            </a:p>
          </p:txBody>
        </p:sp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4051" y="1102622"/>
              <a:ext cx="573306" cy="433802"/>
            </a:xfrm>
            <a:prstGeom prst="rect">
              <a:avLst/>
            </a:prstGeom>
          </p:spPr>
        </p:pic>
        <p:sp>
          <p:nvSpPr>
            <p:cNvPr id="63" name="Прямоугольник 62"/>
            <p:cNvSpPr/>
            <p:nvPr/>
          </p:nvSpPr>
          <p:spPr>
            <a:xfrm>
              <a:off x="2648069" y="2211889"/>
              <a:ext cx="7804031" cy="3142722"/>
            </a:xfrm>
            <a:prstGeom prst="rect">
              <a:avLst/>
            </a:prstGeom>
            <a:noFill/>
            <a:ln w="19050">
              <a:prstDash val="lgDash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163691" y="3917145"/>
              <a:ext cx="1389626" cy="479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-144000">
                <a:buFont typeface="Arial" panose="020B0604020202020204" pitchFamily="34" charset="0"/>
                <a:buChar char="•"/>
              </a:pPr>
              <a:r>
                <a:rPr lang="ru-RU" b="1" i="1" dirty="0">
                  <a:solidFill>
                    <a:schemeClr val="accent3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Запись </a:t>
              </a:r>
            </a:p>
            <a:p>
              <a:r>
                <a:rPr lang="ru-RU" b="1" i="1" dirty="0">
                  <a:solidFill>
                    <a:schemeClr val="accent3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детский сад</a:t>
              </a:r>
            </a:p>
          </p:txBody>
        </p:sp>
        <p:cxnSp>
          <p:nvCxnSpPr>
            <p:cNvPr id="65" name="Прямая со стрелкой 64"/>
            <p:cNvCxnSpPr/>
            <p:nvPr/>
          </p:nvCxnSpPr>
          <p:spPr>
            <a:xfrm>
              <a:off x="2310132" y="4095405"/>
              <a:ext cx="582229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41483" y="3302108"/>
              <a:ext cx="996180" cy="158483"/>
            </a:xfrm>
            <a:prstGeom prst="rect">
              <a:avLst/>
            </a:prstGeom>
          </p:spPr>
        </p:pic>
        <p:sp>
          <p:nvSpPr>
            <p:cNvPr id="67" name="TextBox 66"/>
            <p:cNvSpPr txBox="1"/>
            <p:nvPr/>
          </p:nvSpPr>
          <p:spPr>
            <a:xfrm>
              <a:off x="10654722" y="3398902"/>
              <a:ext cx="1729877" cy="685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-144000" algn="just">
                <a:buFont typeface="Arial" panose="020B0604020202020204" pitchFamily="34" charset="0"/>
                <a:buChar char="•"/>
              </a:pPr>
              <a:r>
                <a:rPr lang="ru-RU" b="1" i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Запись </a:t>
              </a:r>
            </a:p>
            <a:p>
              <a:pPr algn="just"/>
              <a:r>
                <a:rPr lang="ru-RU" b="1" i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кружки и секции</a:t>
              </a:r>
              <a:endParaRPr lang="en-US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r>
                <a:rPr lang="en-US" b="1" i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2022</a:t>
              </a:r>
              <a:endParaRPr lang="ru-RU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8" name="Соединительная линия уступом 67"/>
            <p:cNvCxnSpPr>
              <a:endCxn id="28" idx="0"/>
            </p:cNvCxnSpPr>
            <p:nvPr/>
          </p:nvCxnSpPr>
          <p:spPr>
            <a:xfrm rot="10800000" flipV="1">
              <a:off x="7935652" y="3605723"/>
              <a:ext cx="2744197" cy="212115"/>
            </a:xfrm>
            <a:prstGeom prst="bentConnector2">
              <a:avLst/>
            </a:prstGeom>
            <a:ln w="3810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9" name="Соединительная линия уступом 68"/>
            <p:cNvCxnSpPr>
              <a:endCxn id="49" idx="1"/>
            </p:cNvCxnSpPr>
            <p:nvPr/>
          </p:nvCxnSpPr>
          <p:spPr>
            <a:xfrm flipV="1">
              <a:off x="6301317" y="3240071"/>
              <a:ext cx="2578386" cy="605532"/>
            </a:xfrm>
            <a:prstGeom prst="bentConnector3">
              <a:avLst>
                <a:gd name="adj1" fmla="val 50000"/>
              </a:avLst>
            </a:prstGeom>
            <a:ln w="3810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0" name="Соединительная линия уступом 69"/>
            <p:cNvCxnSpPr/>
            <p:nvPr/>
          </p:nvCxnSpPr>
          <p:spPr>
            <a:xfrm rot="10800000" flipV="1">
              <a:off x="6193792" y="3097805"/>
              <a:ext cx="1465877" cy="737211"/>
            </a:xfrm>
            <a:prstGeom prst="bentConnector3">
              <a:avLst>
                <a:gd name="adj1" fmla="val 99783"/>
              </a:avLst>
            </a:prstGeom>
            <a:ln w="38100"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2838" y="1629689"/>
              <a:ext cx="996180" cy="158483"/>
            </a:xfrm>
            <a:prstGeom prst="rect">
              <a:avLst/>
            </a:prstGeom>
          </p:spPr>
        </p:pic>
        <p:sp>
          <p:nvSpPr>
            <p:cNvPr id="72" name="TextBox 71"/>
            <p:cNvSpPr txBox="1"/>
            <p:nvPr/>
          </p:nvSpPr>
          <p:spPr>
            <a:xfrm>
              <a:off x="6602509" y="1724573"/>
              <a:ext cx="1549978" cy="2742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-144000">
                <a:buFont typeface="Arial" panose="020B0604020202020204" pitchFamily="34" charset="0"/>
                <a:buChar char="•"/>
              </a:pPr>
              <a:r>
                <a:rPr lang="ru-RU" b="1" i="1" dirty="0">
                  <a:solidFill>
                    <a:schemeClr val="accent3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Запись в школу</a:t>
              </a:r>
            </a:p>
          </p:txBody>
        </p:sp>
        <p:cxnSp>
          <p:nvCxnSpPr>
            <p:cNvPr id="73" name="Соединительная линия уступом 72"/>
            <p:cNvCxnSpPr/>
            <p:nvPr/>
          </p:nvCxnSpPr>
          <p:spPr>
            <a:xfrm rot="16200000" flipH="1">
              <a:off x="7826873" y="2024969"/>
              <a:ext cx="565048" cy="187780"/>
            </a:xfrm>
            <a:prstGeom prst="bentConnector3">
              <a:avLst>
                <a:gd name="adj1" fmla="val 2800"/>
              </a:avLst>
            </a:prstGeom>
            <a:ln w="38100"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74" name="TextBox 73"/>
            <p:cNvSpPr txBox="1"/>
            <p:nvPr/>
          </p:nvSpPr>
          <p:spPr>
            <a:xfrm>
              <a:off x="2692041" y="2234955"/>
              <a:ext cx="1227696" cy="7999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b="1" dirty="0">
                  <a:solidFill>
                    <a:srgbClr val="92D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  <a:r>
                <a:rPr lang="ru-RU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егиональный </a:t>
              </a:r>
            </a:p>
            <a:p>
              <a:r>
                <a:rPr lang="ru-RU" sz="1600" b="1" dirty="0">
                  <a:solidFill>
                    <a:srgbClr val="92D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Ц</a:t>
              </a:r>
              <a:r>
                <a:rPr lang="ru-RU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ентр</a:t>
              </a:r>
            </a:p>
            <a:p>
              <a:r>
                <a:rPr lang="ru-RU" sz="1600" b="1" dirty="0">
                  <a:solidFill>
                    <a:srgbClr val="92D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  <a:r>
                <a:rPr lang="ru-RU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бработки</a:t>
              </a:r>
            </a:p>
            <a:p>
              <a:r>
                <a:rPr lang="ru-RU" sz="1600" b="1" dirty="0">
                  <a:solidFill>
                    <a:srgbClr val="92D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</a:t>
              </a:r>
              <a:r>
                <a:rPr lang="ru-RU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анных</a:t>
              </a:r>
            </a:p>
          </p:txBody>
        </p:sp>
        <p:cxnSp>
          <p:nvCxnSpPr>
            <p:cNvPr id="75" name="Соединительная линия уступом 74"/>
            <p:cNvCxnSpPr/>
            <p:nvPr/>
          </p:nvCxnSpPr>
          <p:spPr>
            <a:xfrm rot="5400000" flipH="1" flipV="1">
              <a:off x="7500277" y="2652243"/>
              <a:ext cx="606423" cy="323923"/>
            </a:xfrm>
            <a:prstGeom prst="bentConnector3">
              <a:avLst>
                <a:gd name="adj1" fmla="val 96728"/>
              </a:avLst>
            </a:prstGeom>
            <a:ln w="3810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6" name="Соединительная линия уступом 75"/>
            <p:cNvCxnSpPr>
              <a:stCxn id="29" idx="0"/>
            </p:cNvCxnSpPr>
            <p:nvPr/>
          </p:nvCxnSpPr>
          <p:spPr>
            <a:xfrm rot="5400000" flipH="1" flipV="1">
              <a:off x="3551025" y="3512094"/>
              <a:ext cx="329114" cy="102735"/>
            </a:xfrm>
            <a:prstGeom prst="bentConnector3">
              <a:avLst>
                <a:gd name="adj1" fmla="val 50000"/>
              </a:avLst>
            </a:prstGeom>
            <a:ln w="38100"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pic>
          <p:nvPicPr>
            <p:cNvPr id="77" name="Рисунок 76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4921" y="1761663"/>
              <a:ext cx="996180" cy="158483"/>
            </a:xfrm>
            <a:prstGeom prst="rect">
              <a:avLst/>
            </a:prstGeom>
          </p:spPr>
        </p:pic>
        <p:sp>
          <p:nvSpPr>
            <p:cNvPr id="78" name="TextBox 77"/>
            <p:cNvSpPr txBox="1"/>
            <p:nvPr/>
          </p:nvSpPr>
          <p:spPr>
            <a:xfrm>
              <a:off x="3769301" y="1309723"/>
              <a:ext cx="1549978" cy="2742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-144000">
                <a:buFont typeface="Arial" panose="020B0604020202020204" pitchFamily="34" charset="0"/>
                <a:buChar char="•"/>
              </a:pPr>
              <a:r>
                <a:rPr lang="ru-RU" b="1" i="1" dirty="0">
                  <a:latin typeface="Arial" panose="020B0604020202020204" pitchFamily="34" charset="0"/>
                  <a:cs typeface="Arial" panose="020B0604020202020204" pitchFamily="34" charset="0"/>
                </a:rPr>
                <a:t>Успеваемость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3577857" y="1886017"/>
              <a:ext cx="1648787" cy="2742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-144000">
                <a:buFont typeface="Arial" panose="020B0604020202020204" pitchFamily="34" charset="0"/>
                <a:buChar char="•"/>
              </a:pPr>
              <a:r>
                <a:rPr lang="ru-RU" b="1" i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Запись на ВСОШ</a:t>
              </a:r>
            </a:p>
          </p:txBody>
        </p:sp>
        <p:cxnSp>
          <p:nvCxnSpPr>
            <p:cNvPr id="80" name="Соединительная линия уступом 79"/>
            <p:cNvCxnSpPr/>
            <p:nvPr/>
          </p:nvCxnSpPr>
          <p:spPr>
            <a:xfrm rot="16200000" flipH="1">
              <a:off x="4513911" y="2743958"/>
              <a:ext cx="1820566" cy="397072"/>
            </a:xfrm>
            <a:prstGeom prst="bentConnector3">
              <a:avLst>
                <a:gd name="adj1" fmla="val -1173"/>
              </a:avLst>
            </a:prstGeom>
            <a:ln w="3810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1" name="Соединительная линия уступом 80"/>
            <p:cNvCxnSpPr/>
            <p:nvPr/>
          </p:nvCxnSpPr>
          <p:spPr>
            <a:xfrm rot="16200000" flipV="1">
              <a:off x="4246253" y="2376886"/>
              <a:ext cx="2387393" cy="545456"/>
            </a:xfrm>
            <a:prstGeom prst="bentConnector3">
              <a:avLst>
                <a:gd name="adj1" fmla="val 100225"/>
              </a:avLst>
            </a:prstGeom>
            <a:ln w="38100"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82" name="TextBox 81"/>
            <p:cNvSpPr txBox="1"/>
            <p:nvPr/>
          </p:nvSpPr>
          <p:spPr>
            <a:xfrm>
              <a:off x="3822531" y="5730165"/>
              <a:ext cx="1521513" cy="571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ЭОР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24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Educont.ru</a:t>
              </a:r>
              <a:endParaRPr lang="ru-RU" sz="24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83" name="Прямая со стрелкой 82"/>
            <p:cNvCxnSpPr/>
            <p:nvPr/>
          </p:nvCxnSpPr>
          <p:spPr>
            <a:xfrm flipV="1">
              <a:off x="4295155" y="5354611"/>
              <a:ext cx="0" cy="30097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4" name="Прямая соединительная линия 83"/>
            <p:cNvCxnSpPr/>
            <p:nvPr/>
          </p:nvCxnSpPr>
          <p:spPr>
            <a:xfrm>
              <a:off x="1250452" y="1287086"/>
              <a:ext cx="426335" cy="0"/>
            </a:xfrm>
            <a:prstGeom prst="line">
              <a:avLst/>
            </a:prstGeom>
            <a:ln w="3810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5" name="Прямая соединительная линия 84"/>
            <p:cNvCxnSpPr/>
            <p:nvPr/>
          </p:nvCxnSpPr>
          <p:spPr>
            <a:xfrm>
              <a:off x="1250452" y="1455917"/>
              <a:ext cx="426335" cy="0"/>
            </a:xfrm>
            <a:prstGeom prst="line">
              <a:avLst/>
            </a:prstGeom>
            <a:ln w="3810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/>
          </p:nvSpPr>
          <p:spPr>
            <a:xfrm>
              <a:off x="1654145" y="1132246"/>
              <a:ext cx="1463707" cy="479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реализовано</a:t>
              </a:r>
            </a:p>
            <a:p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в работе</a:t>
              </a:r>
            </a:p>
          </p:txBody>
        </p:sp>
        <p:cxnSp>
          <p:nvCxnSpPr>
            <p:cNvPr id="87" name="Прямая со стрелкой 86"/>
            <p:cNvCxnSpPr/>
            <p:nvPr/>
          </p:nvCxnSpPr>
          <p:spPr>
            <a:xfrm>
              <a:off x="5841785" y="4630750"/>
              <a:ext cx="0" cy="18890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37175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1"/>
          <p:cNvSpPr txBox="1"/>
          <p:nvPr/>
        </p:nvSpPr>
        <p:spPr>
          <a:xfrm>
            <a:off x="1810649" y="495300"/>
            <a:ext cx="145161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defRPr/>
            </a:pPr>
            <a:r>
              <a:rPr lang="ru-RU" sz="6000" b="1" spc="-60" dirty="0">
                <a:solidFill>
                  <a:srgbClr val="0F9DB4"/>
                </a:solidFill>
                <a:latin typeface="Rubik Medium Bold"/>
              </a:rPr>
              <a:t>Что принципиально нового сейчас?</a:t>
            </a:r>
          </a:p>
        </p:txBody>
      </p:sp>
      <p:pic>
        <p:nvPicPr>
          <p:cNvPr id="13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41"/>
          <a:stretch>
            <a:fillRect/>
          </a:stretch>
        </p:blipFill>
        <p:spPr bwMode="auto">
          <a:xfrm>
            <a:off x="1371600" y="1562099"/>
            <a:ext cx="16383000" cy="8523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Выставка «Взгляд в будущее»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9" r="9658"/>
          <a:stretch/>
        </p:blipFill>
        <p:spPr bwMode="auto">
          <a:xfrm>
            <a:off x="838200" y="1768035"/>
            <a:ext cx="5105400" cy="39166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4114800" y="9639300"/>
            <a:ext cx="990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Рисунок 10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1136" y="39133"/>
            <a:ext cx="8345964" cy="55838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473928" y="5241948"/>
            <a:ext cx="14442878" cy="4495800"/>
          </a:xfrm>
          <a:prstGeom prst="roundRect">
            <a:avLst/>
          </a:prstGeom>
          <a:solidFill>
            <a:srgbClr val="F3FAFB"/>
          </a:solidFill>
          <a:ln>
            <a:solidFill>
              <a:srgbClr val="0F9DB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16"/>
          <p:cNvSpPr txBox="1"/>
          <p:nvPr/>
        </p:nvSpPr>
        <p:spPr>
          <a:xfrm>
            <a:off x="769606" y="345464"/>
            <a:ext cx="8450594" cy="8303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200"/>
              </a:lnSpc>
              <a:spcBef>
                <a:spcPct val="0"/>
              </a:spcBef>
            </a:pPr>
            <a:r>
              <a:rPr lang="ru-RU" sz="4405" dirty="0" err="1" smtClean="0">
                <a:solidFill>
                  <a:srgbClr val="F9A159"/>
                </a:solidFill>
                <a:latin typeface="Clear Sans Bold"/>
              </a:rPr>
              <a:t>Цифровизация</a:t>
            </a:r>
            <a:endParaRPr lang="en-US" sz="4405" dirty="0">
              <a:solidFill>
                <a:srgbClr val="F9A159"/>
              </a:solidFill>
              <a:latin typeface="Clear Sans Bold"/>
            </a:endParaRPr>
          </a:p>
        </p:txBody>
      </p:sp>
      <p:grpSp>
        <p:nvGrpSpPr>
          <p:cNvPr id="107" name="Группа 106"/>
          <p:cNvGrpSpPr/>
          <p:nvPr/>
        </p:nvGrpSpPr>
        <p:grpSpPr>
          <a:xfrm>
            <a:off x="5762921" y="359557"/>
            <a:ext cx="4129319" cy="989559"/>
            <a:chOff x="12954000" y="362933"/>
            <a:chExt cx="4129319" cy="989559"/>
          </a:xfrm>
        </p:grpSpPr>
        <p:grpSp>
          <p:nvGrpSpPr>
            <p:cNvPr id="20" name="Группа 19"/>
            <p:cNvGrpSpPr/>
            <p:nvPr/>
          </p:nvGrpSpPr>
          <p:grpSpPr>
            <a:xfrm>
              <a:off x="12954000" y="362933"/>
              <a:ext cx="4129319" cy="989559"/>
              <a:chOff x="12828790" y="8725940"/>
              <a:chExt cx="4129319" cy="989559"/>
            </a:xfrm>
          </p:grpSpPr>
          <p:pic>
            <p:nvPicPr>
              <p:cNvPr id="22" name="Picture 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2828790" y="8725940"/>
                <a:ext cx="3092373" cy="989559"/>
              </a:xfrm>
              <a:prstGeom prst="rect">
                <a:avLst/>
              </a:prstGeom>
            </p:spPr>
          </p:pic>
          <p:pic>
            <p:nvPicPr>
              <p:cNvPr id="23" name="Picture 10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1"/>
                  </a:ext>
                </a:extLst>
              </a:blip>
              <a:srcRect/>
              <a:stretch>
                <a:fillRect/>
              </a:stretch>
            </p:blipFill>
            <p:spPr>
              <a:xfrm flipH="1">
                <a:off x="15388229" y="8841036"/>
                <a:ext cx="1569880" cy="786903"/>
              </a:xfrm>
              <a:prstGeom prst="rect">
                <a:avLst/>
              </a:prstGeom>
            </p:spPr>
          </p:pic>
          <p:sp>
            <p:nvSpPr>
              <p:cNvPr id="24" name="Прямоугольник 23"/>
              <p:cNvSpPr/>
              <p:nvPr/>
            </p:nvSpPr>
            <p:spPr>
              <a:xfrm>
                <a:off x="13411200" y="8910606"/>
                <a:ext cx="1524000" cy="500094"/>
              </a:xfrm>
              <a:prstGeom prst="rect">
                <a:avLst/>
              </a:prstGeom>
              <a:solidFill>
                <a:srgbClr val="F9A1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13716000" y="478029"/>
              <a:ext cx="16876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 smtClean="0">
                  <a:latin typeface="Bahnschrift Condensed" panose="020B0502040204020203" pitchFamily="34" charset="0"/>
                </a:rPr>
                <a:t>ЦИФРА</a:t>
              </a:r>
              <a:endParaRPr lang="ru-RU" sz="3600" dirty="0">
                <a:latin typeface="Bahnschrift Condensed" panose="020B0502040204020203" pitchFamily="34" charset="0"/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4559285" y="4906009"/>
            <a:ext cx="9601200" cy="3124200"/>
            <a:chOff x="6324600" y="5143500"/>
            <a:chExt cx="9601200" cy="3124200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6324600" y="5143500"/>
              <a:ext cx="5638800" cy="3124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F9D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dirty="0" smtClean="0">
                  <a:solidFill>
                    <a:srgbClr val="243762"/>
                  </a:solidFill>
                  <a:latin typeface="Clear Sans Bold" panose="020B0604020202020204" charset="0"/>
                  <a:cs typeface="Clear Sans Bold" panose="020B0604020202020204" charset="0"/>
                </a:rPr>
                <a:t>ФГИС «МОЯ ШКОЛА»</a:t>
              </a:r>
            </a:p>
            <a:p>
              <a:pPr algn="ctr"/>
              <a:endParaRPr lang="ru-RU" sz="3600" dirty="0">
                <a:solidFill>
                  <a:srgbClr val="243762"/>
                </a:solidFill>
                <a:latin typeface="Clear Sans Bold" panose="020B0604020202020204" charset="0"/>
                <a:cs typeface="Clear Sans Bold" panose="020B0604020202020204" charset="0"/>
              </a:endParaRPr>
            </a:p>
            <a:p>
              <a:pPr algn="ctr"/>
              <a:endParaRPr lang="ru-RU" sz="3600" dirty="0" smtClean="0">
                <a:solidFill>
                  <a:srgbClr val="243762"/>
                </a:solidFill>
                <a:latin typeface="Clear Sans Bold" panose="020B0604020202020204" charset="0"/>
                <a:cs typeface="Clear Sans Bold" panose="020B0604020202020204" charset="0"/>
              </a:endParaRPr>
            </a:p>
            <a:p>
              <a:pPr algn="ctr"/>
              <a:endParaRPr lang="ru-RU" sz="3200" dirty="0" smtClean="0">
                <a:solidFill>
                  <a:srgbClr val="243762"/>
                </a:solidFill>
                <a:latin typeface="Clear Sans Bold" panose="020B0604020202020204" charset="0"/>
                <a:cs typeface="Clear Sans Bold" panose="020B0604020202020204" charset="0"/>
              </a:endParaRP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6781800" y="6362008"/>
              <a:ext cx="9144000" cy="178510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ru-RU" sz="2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lear Sans Bold" panose="020B0604020202020204" charset="0"/>
                  <a:cs typeface="Clear Sans Bold" panose="020B0604020202020204" charset="0"/>
                </a:rPr>
                <a:t>-Личные кабинеты (школы +СПО)</a:t>
              </a:r>
            </a:p>
            <a:p>
              <a:r>
                <a:rPr lang="ru-RU" sz="2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lear Sans Bold" panose="020B0604020202020204" charset="0"/>
                  <a:cs typeface="Clear Sans Bold" panose="020B0604020202020204" charset="0"/>
                </a:rPr>
                <a:t>-</a:t>
              </a:r>
              <a:r>
                <a:rPr lang="ru-RU" sz="2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lear Sans Bold" panose="020B0604020202020204" charset="0"/>
                  <a:cs typeface="Clear Sans Bold" panose="020B0604020202020204" charset="0"/>
                </a:rPr>
                <a:t>Библиотека</a:t>
              </a:r>
            </a:p>
            <a:p>
              <a:r>
                <a:rPr lang="ru-RU" sz="2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lear Sans Bold" panose="020B0604020202020204" charset="0"/>
                  <a:cs typeface="Clear Sans Bold" panose="020B0604020202020204" charset="0"/>
                </a:rPr>
                <a:t>-РЭШ</a:t>
              </a:r>
              <a:endParaRPr lang="ru-RU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Clear Sans Bold" panose="020B0604020202020204" charset="0"/>
                <a:cs typeface="Clear Sans Bold" panose="020B0604020202020204" charset="0"/>
              </a:endParaRPr>
            </a:p>
            <a:p>
              <a:r>
                <a:rPr lang="ru-RU" sz="2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lear Sans Bold" panose="020B0604020202020204" charset="0"/>
                  <a:cs typeface="Clear Sans Bold" panose="020B0604020202020204" charset="0"/>
                </a:rPr>
                <a:t>-Журнал и дневник</a:t>
              </a:r>
            </a:p>
            <a:p>
              <a:r>
                <a:rPr lang="ru-RU" sz="2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lear Sans Bold" panose="020B0604020202020204" charset="0"/>
                  <a:cs typeface="Clear Sans Bold" panose="020B0604020202020204" charset="0"/>
                </a:rPr>
                <a:t>-ВКС, чаты, </a:t>
              </a:r>
              <a:r>
                <a:rPr lang="ru-RU" sz="2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lear Sans Bold" panose="020B0604020202020204" charset="0"/>
                  <a:cs typeface="Clear Sans Bold" panose="020B0604020202020204" charset="0"/>
                </a:rPr>
                <a:t>соц.сеть</a:t>
              </a:r>
              <a:endParaRPr lang="ru-RU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Clear Sans Bold" panose="020B0604020202020204" charset="0"/>
                <a:cs typeface="Clear Sans Bold" panose="020B060402020202020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762921" y="8702962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lear Sans Bold" panose="020B0604020202020204" charset="0"/>
                <a:cs typeface="Clear Sans Bold" panose="020B0604020202020204" charset="0"/>
              </a:rPr>
              <a:t>ПЛАТФОРМА ЦОС</a:t>
            </a:r>
            <a:endParaRPr lang="ru-RU" sz="2800" b="1" dirty="0">
              <a:latin typeface="Clear Sans Bold" panose="020B0604020202020204" charset="0"/>
              <a:cs typeface="Clear Sans Bold" panose="020B060402020202020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600307" y="5668263"/>
            <a:ext cx="3976919" cy="838200"/>
          </a:xfrm>
          <a:prstGeom prst="roundRect">
            <a:avLst/>
          </a:prstGeom>
          <a:solidFill>
            <a:srgbClr val="F9A1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Clear Sans Bold" panose="020B0604020202020204" charset="0"/>
                <a:cs typeface="Clear Sans Bold" panose="020B0604020202020204" charset="0"/>
              </a:rPr>
              <a:t>Инфраструктура</a:t>
            </a:r>
            <a:endParaRPr lang="ru-RU" sz="3600" dirty="0">
              <a:latin typeface="Clear Sans Bold" panose="020B0604020202020204" charset="0"/>
              <a:cs typeface="Clear Sans Bold" panose="020B0604020202020204" charset="0"/>
            </a:endParaRPr>
          </a:p>
        </p:txBody>
      </p:sp>
      <p:sp>
        <p:nvSpPr>
          <p:cNvPr id="91" name="Скругленный прямоугольник 90"/>
          <p:cNvSpPr/>
          <p:nvPr/>
        </p:nvSpPr>
        <p:spPr>
          <a:xfrm>
            <a:off x="10655706" y="6826813"/>
            <a:ext cx="3807355" cy="1024121"/>
          </a:xfrm>
          <a:prstGeom prst="roundRect">
            <a:avLst/>
          </a:prstGeom>
          <a:noFill/>
          <a:ln>
            <a:solidFill>
              <a:srgbClr val="F784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243762"/>
                </a:solidFill>
                <a:latin typeface="Clear Sans Bold" panose="020B0604020202020204" charset="0"/>
                <a:cs typeface="Clear Sans Bold" panose="020B0604020202020204" charset="0"/>
              </a:rPr>
              <a:t>Реестр участников и школ</a:t>
            </a:r>
            <a:endParaRPr lang="ru-RU" sz="2400" dirty="0">
              <a:solidFill>
                <a:srgbClr val="243762"/>
              </a:solidFill>
              <a:latin typeface="Clear Sans Bold" panose="020B0604020202020204" charset="0"/>
              <a:cs typeface="Clear Sans Bold" panose="020B0604020202020204" charset="0"/>
            </a:endParaRPr>
          </a:p>
        </p:txBody>
      </p:sp>
      <p:sp>
        <p:nvSpPr>
          <p:cNvPr id="92" name="Скругленный прямоугольник 91"/>
          <p:cNvSpPr/>
          <p:nvPr/>
        </p:nvSpPr>
        <p:spPr>
          <a:xfrm>
            <a:off x="10655706" y="8055090"/>
            <a:ext cx="3807356" cy="838200"/>
          </a:xfrm>
          <a:prstGeom prst="roundRect">
            <a:avLst>
              <a:gd name="adj" fmla="val 22901"/>
            </a:avLst>
          </a:prstGeom>
          <a:noFill/>
          <a:ln>
            <a:solidFill>
              <a:srgbClr val="F784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243762"/>
                </a:solidFill>
                <a:latin typeface="Clear Sans Bold" panose="020B0604020202020204" charset="0"/>
                <a:cs typeface="Clear Sans Bold" panose="020B0604020202020204" charset="0"/>
              </a:rPr>
              <a:t>Аналитика</a:t>
            </a:r>
            <a:endParaRPr lang="ru-RU" sz="2400" dirty="0">
              <a:solidFill>
                <a:srgbClr val="243762"/>
              </a:solidFill>
              <a:latin typeface="Clear Sans Bold" panose="020B0604020202020204" charset="0"/>
              <a:cs typeface="Clear Sans Bold" panose="020B0604020202020204" charset="0"/>
            </a:endParaRPr>
          </a:p>
        </p:txBody>
      </p:sp>
      <p:sp>
        <p:nvSpPr>
          <p:cNvPr id="93" name="Скругленный прямоугольник 92"/>
          <p:cNvSpPr/>
          <p:nvPr/>
        </p:nvSpPr>
        <p:spPr>
          <a:xfrm>
            <a:off x="903973" y="5668263"/>
            <a:ext cx="3243661" cy="838200"/>
          </a:xfrm>
          <a:prstGeom prst="roundRect">
            <a:avLst/>
          </a:prstGeom>
          <a:solidFill>
            <a:srgbClr val="F9A1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Clear Sans Bold" panose="020B0604020202020204" charset="0"/>
                <a:cs typeface="Clear Sans Bold" panose="020B0604020202020204" charset="0"/>
              </a:rPr>
              <a:t>Сервисы</a:t>
            </a:r>
            <a:endParaRPr lang="ru-RU" sz="3600" dirty="0">
              <a:latin typeface="Clear Sans Bold" panose="020B0604020202020204" charset="0"/>
              <a:cs typeface="Clear Sans Bold" panose="020B0604020202020204" charset="0"/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717954" y="6785139"/>
            <a:ext cx="3995955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243762"/>
                </a:solidFill>
                <a:latin typeface="Clear Sans Bold" panose="020B0604020202020204" charset="0"/>
                <a:cs typeface="Clear Sans Bold" panose="020B0604020202020204" charset="0"/>
              </a:rPr>
              <a:t>-Цифровая психологическая служба </a:t>
            </a:r>
          </a:p>
          <a:p>
            <a:endParaRPr lang="ru-RU" sz="900" dirty="0">
              <a:solidFill>
                <a:srgbClr val="243762"/>
              </a:solidFill>
              <a:latin typeface="Clear Sans Bold" panose="020B0604020202020204" charset="0"/>
              <a:cs typeface="Clear Sans Bold" panose="020B0604020202020204" charset="0"/>
            </a:endParaRPr>
          </a:p>
          <a:p>
            <a:r>
              <a:rPr lang="ru-RU" sz="2400" dirty="0" smtClean="0">
                <a:solidFill>
                  <a:srgbClr val="243762"/>
                </a:solidFill>
                <a:latin typeface="Clear Sans Bold" panose="020B0604020202020204" charset="0"/>
                <a:cs typeface="Clear Sans Bold" panose="020B0604020202020204" charset="0"/>
              </a:rPr>
              <a:t>-ЕАИС ДО </a:t>
            </a:r>
          </a:p>
          <a:p>
            <a:endParaRPr lang="ru-RU" sz="900" dirty="0">
              <a:solidFill>
                <a:srgbClr val="243762"/>
              </a:solidFill>
              <a:latin typeface="Clear Sans Bold" panose="020B0604020202020204" charset="0"/>
              <a:cs typeface="Clear Sans Bold" panose="020B0604020202020204" charset="0"/>
            </a:endParaRPr>
          </a:p>
          <a:p>
            <a:r>
              <a:rPr lang="ru-RU" sz="2400" dirty="0" smtClean="0">
                <a:solidFill>
                  <a:srgbClr val="243762"/>
                </a:solidFill>
                <a:latin typeface="Clear Sans Bold" panose="020B0604020202020204" charset="0"/>
                <a:cs typeface="Clear Sans Bold" panose="020B0604020202020204" charset="0"/>
              </a:rPr>
              <a:t>-Конструктор компетенций СПО </a:t>
            </a:r>
            <a:endParaRPr lang="ru-RU" sz="2400" dirty="0">
              <a:solidFill>
                <a:srgbClr val="243762"/>
              </a:solidFill>
              <a:latin typeface="Clear Sans Bold" panose="020B0604020202020204" charset="0"/>
              <a:cs typeface="Clear Sans Bold" panose="020B0604020202020204" charset="0"/>
            </a:endParaRPr>
          </a:p>
        </p:txBody>
      </p:sp>
      <p:grpSp>
        <p:nvGrpSpPr>
          <p:cNvPr id="100" name="Группа 99"/>
          <p:cNvGrpSpPr/>
          <p:nvPr/>
        </p:nvGrpSpPr>
        <p:grpSpPr>
          <a:xfrm>
            <a:off x="2005540" y="3382761"/>
            <a:ext cx="10515600" cy="990600"/>
            <a:chOff x="3389777" y="3293878"/>
            <a:chExt cx="10515600" cy="99060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389777" y="3293878"/>
              <a:ext cx="10515600" cy="990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24376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solidFill>
                    <a:srgbClr val="243762"/>
                  </a:solidFill>
                  <a:latin typeface="Clear Sans Bold" panose="020B0604020202020204" charset="0"/>
                  <a:cs typeface="Clear Sans Bold" panose="020B0604020202020204" charset="0"/>
                </a:rPr>
                <a:t>       Единая система идентификации и аутентификации </a:t>
              </a:r>
              <a:endParaRPr lang="ru-RU" sz="2400" dirty="0">
                <a:solidFill>
                  <a:srgbClr val="243762"/>
                </a:solidFill>
                <a:latin typeface="Clear Sans Bold" panose="020B0604020202020204" charset="0"/>
                <a:cs typeface="Clear Sans Bold" panose="020B0604020202020204" charset="0"/>
              </a:endParaRPr>
            </a:p>
          </p:txBody>
        </p:sp>
        <p:pic>
          <p:nvPicPr>
            <p:cNvPr id="3076" name="Picture 4" descr="https://xn--80adf9aooh.xn--p1ai/wp-content/uploads/2022/05/a11e4353f344216e5c87b865a907eda5.jpg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403" t="19093" r="36107" b="25620"/>
            <a:stretch/>
          </p:blipFill>
          <p:spPr bwMode="auto">
            <a:xfrm>
              <a:off x="3962400" y="3389783"/>
              <a:ext cx="685800" cy="742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Скругленный прямоугольник 10"/>
          <p:cNvSpPr/>
          <p:nvPr/>
        </p:nvSpPr>
        <p:spPr>
          <a:xfrm>
            <a:off x="509804" y="1897837"/>
            <a:ext cx="4032000" cy="828000"/>
          </a:xfrm>
          <a:prstGeom prst="roundRect">
            <a:avLst/>
          </a:prstGeom>
          <a:solidFill>
            <a:srgbClr val="F3FAFB"/>
          </a:solidFill>
          <a:ln>
            <a:solidFill>
              <a:srgbClr val="0F9DB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243762"/>
                </a:solidFill>
                <a:latin typeface="Clear Sans Bold" panose="020B0604020202020204" charset="0"/>
                <a:cs typeface="Clear Sans Bold" panose="020B0604020202020204" charset="0"/>
              </a:rPr>
              <a:t>Ученики и студенты</a:t>
            </a:r>
            <a:endParaRPr lang="ru-RU" sz="2400" dirty="0">
              <a:solidFill>
                <a:srgbClr val="243762"/>
              </a:solidFill>
              <a:latin typeface="Clear Sans Bold" panose="020B0604020202020204" charset="0"/>
              <a:cs typeface="Clear Sans Bold" panose="020B0604020202020204" charset="0"/>
            </a:endParaRPr>
          </a:p>
        </p:txBody>
      </p:sp>
      <p:sp>
        <p:nvSpPr>
          <p:cNvPr id="97" name="Скругленный прямоугольник 96"/>
          <p:cNvSpPr/>
          <p:nvPr/>
        </p:nvSpPr>
        <p:spPr>
          <a:xfrm>
            <a:off x="5247340" y="1881764"/>
            <a:ext cx="4032000" cy="828000"/>
          </a:xfrm>
          <a:prstGeom prst="roundRect">
            <a:avLst/>
          </a:prstGeom>
          <a:solidFill>
            <a:srgbClr val="F3FAFB"/>
          </a:solidFill>
          <a:ln>
            <a:solidFill>
              <a:srgbClr val="0F9DB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243762"/>
                </a:solidFill>
                <a:latin typeface="Clear Sans Bold" panose="020B0604020202020204" charset="0"/>
                <a:cs typeface="Clear Sans Bold" panose="020B0604020202020204" charset="0"/>
              </a:rPr>
              <a:t>Родители</a:t>
            </a:r>
            <a:endParaRPr lang="ru-RU" sz="2400" dirty="0">
              <a:solidFill>
                <a:srgbClr val="243762"/>
              </a:solidFill>
              <a:latin typeface="Clear Sans Bold" panose="020B0604020202020204" charset="0"/>
              <a:cs typeface="Clear Sans Bold" panose="020B0604020202020204" charset="0"/>
            </a:endParaRPr>
          </a:p>
        </p:txBody>
      </p:sp>
      <p:sp>
        <p:nvSpPr>
          <p:cNvPr id="98" name="Скругленный прямоугольник 97"/>
          <p:cNvSpPr/>
          <p:nvPr/>
        </p:nvSpPr>
        <p:spPr>
          <a:xfrm>
            <a:off x="9892240" y="1947003"/>
            <a:ext cx="4032000" cy="828000"/>
          </a:xfrm>
          <a:prstGeom prst="roundRect">
            <a:avLst/>
          </a:prstGeom>
          <a:solidFill>
            <a:srgbClr val="F3FAFB"/>
          </a:solidFill>
          <a:ln>
            <a:solidFill>
              <a:srgbClr val="0F9DB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243762"/>
                </a:solidFill>
                <a:latin typeface="Clear Sans Bold" panose="020B0604020202020204" charset="0"/>
                <a:cs typeface="Clear Sans Bold" panose="020B0604020202020204" charset="0"/>
              </a:rPr>
              <a:t>Учителя</a:t>
            </a:r>
            <a:endParaRPr lang="ru-RU" sz="2400" dirty="0">
              <a:solidFill>
                <a:srgbClr val="243762"/>
              </a:solidFill>
              <a:latin typeface="Clear Sans Bold" panose="020B0604020202020204" charset="0"/>
              <a:cs typeface="Clear Sans Bold" panose="020B0604020202020204" charset="0"/>
            </a:endParaRPr>
          </a:p>
        </p:txBody>
      </p:sp>
      <p:cxnSp>
        <p:nvCxnSpPr>
          <p:cNvPr id="13" name="Соединительная линия уступом 12"/>
          <p:cNvCxnSpPr>
            <a:stCxn id="11" idx="2"/>
            <a:endCxn id="98" idx="2"/>
          </p:cNvCxnSpPr>
          <p:nvPr/>
        </p:nvCxnSpPr>
        <p:spPr>
          <a:xfrm rot="16200000" flipH="1">
            <a:off x="7192439" y="-1940798"/>
            <a:ext cx="49166" cy="9382436"/>
          </a:xfrm>
          <a:prstGeom prst="bentConnector3">
            <a:avLst>
              <a:gd name="adj1" fmla="val 564955"/>
            </a:avLst>
          </a:prstGeom>
          <a:ln w="28575">
            <a:solidFill>
              <a:srgbClr val="0F9DB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97" idx="2"/>
            <a:endCxn id="9" idx="0"/>
          </p:cNvCxnSpPr>
          <p:nvPr/>
        </p:nvCxnSpPr>
        <p:spPr>
          <a:xfrm>
            <a:off x="7263340" y="2709764"/>
            <a:ext cx="0" cy="672997"/>
          </a:xfrm>
          <a:prstGeom prst="line">
            <a:avLst/>
          </a:prstGeom>
          <a:ln w="28575">
            <a:solidFill>
              <a:srgbClr val="0F9DB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>
            <a:stCxn id="9" idx="2"/>
          </p:cNvCxnSpPr>
          <p:nvPr/>
        </p:nvCxnSpPr>
        <p:spPr>
          <a:xfrm>
            <a:off x="7263340" y="4373361"/>
            <a:ext cx="0" cy="511032"/>
          </a:xfrm>
          <a:prstGeom prst="line">
            <a:avLst/>
          </a:prstGeom>
          <a:ln w="28575">
            <a:solidFill>
              <a:srgbClr val="0F9DB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object 15"/>
          <p:cNvSpPr txBox="1"/>
          <p:nvPr/>
        </p:nvSpPr>
        <p:spPr>
          <a:xfrm>
            <a:off x="15283883" y="8893290"/>
            <a:ext cx="3581399" cy="3173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2000" spc="-4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  <a:hlinkClick r:id="rId13"/>
              </a:rPr>
              <a:t>https://myschool.edu.ru</a:t>
            </a:r>
            <a:r>
              <a:rPr sz="2000" spc="-4" dirty="0" smtClean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  <a:hlinkClick r:id="rId13"/>
              </a:rPr>
              <a:t>/</a:t>
            </a:r>
            <a:r>
              <a:rPr lang="ru-RU" sz="2000" spc="-4" dirty="0" smtClean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" name="Рисунок 10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2990" y="6001021"/>
            <a:ext cx="2675703" cy="267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0965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/>
          <p:cNvGrpSpPr/>
          <p:nvPr/>
        </p:nvGrpSpPr>
        <p:grpSpPr>
          <a:xfrm>
            <a:off x="12649200" y="681040"/>
            <a:ext cx="4129319" cy="989559"/>
            <a:chOff x="6041464" y="6506858"/>
            <a:chExt cx="4129319" cy="989559"/>
          </a:xfrm>
        </p:grpSpPr>
        <p:grpSp>
          <p:nvGrpSpPr>
            <p:cNvPr id="20" name="Группа 19"/>
            <p:cNvGrpSpPr/>
            <p:nvPr/>
          </p:nvGrpSpPr>
          <p:grpSpPr>
            <a:xfrm>
              <a:off x="6041464" y="6506858"/>
              <a:ext cx="4129319" cy="989559"/>
              <a:chOff x="12828790" y="8725940"/>
              <a:chExt cx="4129319" cy="989559"/>
            </a:xfrm>
          </p:grpSpPr>
          <p:pic>
            <p:nvPicPr>
              <p:cNvPr id="22" name="Picture 9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2828790" y="8725940"/>
                <a:ext cx="3092373" cy="989559"/>
              </a:xfrm>
              <a:prstGeom prst="rect">
                <a:avLst/>
              </a:prstGeom>
            </p:spPr>
          </p:pic>
          <p:pic>
            <p:nvPicPr>
              <p:cNvPr id="23" name="Picture 10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1"/>
                  </a:ext>
                </a:extLst>
              </a:blip>
              <a:srcRect/>
              <a:stretch>
                <a:fillRect/>
              </a:stretch>
            </p:blipFill>
            <p:spPr>
              <a:xfrm flipH="1">
                <a:off x="15388229" y="8841036"/>
                <a:ext cx="1569880" cy="786903"/>
              </a:xfrm>
              <a:prstGeom prst="rect">
                <a:avLst/>
              </a:prstGeom>
            </p:spPr>
          </p:pic>
          <p:sp>
            <p:nvSpPr>
              <p:cNvPr id="24" name="Прямоугольник 23"/>
              <p:cNvSpPr/>
              <p:nvPr/>
            </p:nvSpPr>
            <p:spPr>
              <a:xfrm>
                <a:off x="13411200" y="8910606"/>
                <a:ext cx="1524000" cy="500094"/>
              </a:xfrm>
              <a:prstGeom prst="rect">
                <a:avLst/>
              </a:prstGeom>
              <a:solidFill>
                <a:srgbClr val="F9A1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6803464" y="6621954"/>
              <a:ext cx="16876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 smtClean="0">
                  <a:latin typeface="Bahnschrift Condensed" panose="020B0502040204020203" pitchFamily="34" charset="0"/>
                </a:rPr>
                <a:t>ЦИФРА</a:t>
              </a:r>
              <a:endParaRPr lang="ru-RU" sz="3600" dirty="0">
                <a:latin typeface="Bahnschrift Condensed" panose="020B0502040204020203" pitchFamily="34" charset="0"/>
              </a:endParaRPr>
            </a:p>
          </p:txBody>
        </p:sp>
      </p:grpSp>
      <p:pic>
        <p:nvPicPr>
          <p:cNvPr id="90" name="Рисунок 89"/>
          <p:cNvPicPr>
            <a:picLocks noChangeAspect="1"/>
          </p:cNvPicPr>
          <p:nvPr/>
        </p:nvPicPr>
        <p:blipFill>
          <a:blip r:embed="rId12"/>
          <a:stretch/>
        </p:blipFill>
        <p:spPr bwMode="auto">
          <a:xfrm>
            <a:off x="5315300" y="2031282"/>
            <a:ext cx="2574819" cy="2574819"/>
          </a:xfrm>
          <a:prstGeom prst="rect">
            <a:avLst/>
          </a:prstGeom>
        </p:spPr>
      </p:pic>
      <p:pic>
        <p:nvPicPr>
          <p:cNvPr id="91" name="Рисунок 90"/>
          <p:cNvPicPr>
            <a:picLocks noChangeAspect="1"/>
          </p:cNvPicPr>
          <p:nvPr/>
        </p:nvPicPr>
        <p:blipFill>
          <a:blip r:embed="rId13"/>
          <a:stretch/>
        </p:blipFill>
        <p:spPr bwMode="auto">
          <a:xfrm>
            <a:off x="8081100" y="1644016"/>
            <a:ext cx="2200216" cy="1633741"/>
          </a:xfrm>
          <a:prstGeom prst="rect">
            <a:avLst/>
          </a:prstGeom>
        </p:spPr>
      </p:pic>
      <p:pic>
        <p:nvPicPr>
          <p:cNvPr id="92" name="Рисунок 91"/>
          <p:cNvPicPr>
            <a:picLocks noChangeAspect="1"/>
          </p:cNvPicPr>
          <p:nvPr/>
        </p:nvPicPr>
        <p:blipFill>
          <a:blip r:embed="rId14"/>
          <a:stretch/>
        </p:blipFill>
        <p:spPr bwMode="auto">
          <a:xfrm>
            <a:off x="8502515" y="3530361"/>
            <a:ext cx="1972331" cy="1431052"/>
          </a:xfrm>
          <a:prstGeom prst="rect">
            <a:avLst/>
          </a:prstGeom>
        </p:spPr>
      </p:pic>
      <p:pic>
        <p:nvPicPr>
          <p:cNvPr id="93" name="Рисунок 92"/>
          <p:cNvPicPr>
            <a:picLocks noChangeAspect="1"/>
          </p:cNvPicPr>
          <p:nvPr/>
        </p:nvPicPr>
        <p:blipFill>
          <a:blip r:embed="rId15"/>
          <a:stretch/>
        </p:blipFill>
        <p:spPr bwMode="auto">
          <a:xfrm>
            <a:off x="10760736" y="1864267"/>
            <a:ext cx="1927999" cy="1434790"/>
          </a:xfrm>
          <a:prstGeom prst="rect">
            <a:avLst/>
          </a:prstGeom>
        </p:spPr>
      </p:pic>
      <p:pic>
        <p:nvPicPr>
          <p:cNvPr id="94" name="Рисунок 93"/>
          <p:cNvPicPr>
            <a:picLocks noChangeAspect="1"/>
          </p:cNvPicPr>
          <p:nvPr/>
        </p:nvPicPr>
        <p:blipFill>
          <a:blip r:embed="rId16"/>
          <a:stretch/>
        </p:blipFill>
        <p:spPr bwMode="auto">
          <a:xfrm>
            <a:off x="10760737" y="3399202"/>
            <a:ext cx="2168118" cy="1649320"/>
          </a:xfrm>
          <a:prstGeom prst="rect">
            <a:avLst/>
          </a:prstGeom>
        </p:spPr>
      </p:pic>
      <p:sp>
        <p:nvSpPr>
          <p:cNvPr id="95" name="Прямоугольник 94"/>
          <p:cNvSpPr/>
          <p:nvPr/>
        </p:nvSpPr>
        <p:spPr bwMode="auto">
          <a:xfrm>
            <a:off x="261400" y="2525536"/>
            <a:ext cx="49584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latin typeface="Bahnschrift Condensed" panose="020B0502040204020203" pitchFamily="34" charset="0"/>
              </a:rPr>
              <a:t>Сетевой </a:t>
            </a:r>
            <a:r>
              <a:rPr lang="ru-RU" sz="4000" dirty="0" err="1">
                <a:latin typeface="Bahnschrift Condensed" panose="020B0502040204020203" pitchFamily="34" charset="0"/>
              </a:rPr>
              <a:t>город.Образование</a:t>
            </a:r>
            <a:endParaRPr lang="ru-RU" sz="4000" dirty="0">
              <a:latin typeface="Bahnschrift Condensed" panose="020B0502040204020203" pitchFamily="34" charset="0"/>
            </a:endParaRPr>
          </a:p>
        </p:txBody>
      </p:sp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C8567D17-1764-440E-849A-08E2246CDAF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/>
        </p:blipFill>
        <p:spPr bwMode="auto">
          <a:xfrm>
            <a:off x="4844664" y="3676476"/>
            <a:ext cx="1203842" cy="1230640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5775B097-30BE-404A-8C9C-2487B884D745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06" t="29000" r="39690" b="28528"/>
          <a:stretch/>
        </p:blipFill>
        <p:spPr bwMode="auto">
          <a:xfrm>
            <a:off x="1297806" y="5429570"/>
            <a:ext cx="762455" cy="1093842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6A9A0CDC-6E17-4930-8AF3-5622FA9AE46F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2" t="46850" r="67852" b="7763"/>
          <a:stretch/>
        </p:blipFill>
        <p:spPr bwMode="auto">
          <a:xfrm>
            <a:off x="3397742" y="6509864"/>
            <a:ext cx="2431422" cy="3242447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id="{AF633EEB-9526-426C-9566-DF93E0555F45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31" b="54743"/>
          <a:stretch/>
        </p:blipFill>
        <p:spPr bwMode="auto">
          <a:xfrm>
            <a:off x="5894962" y="7045492"/>
            <a:ext cx="2607553" cy="2840583"/>
          </a:xfrm>
          <a:prstGeom prst="rect">
            <a:avLst/>
          </a:prstGeom>
        </p:spPr>
      </p:pic>
      <p:cxnSp>
        <p:nvCxnSpPr>
          <p:cNvPr id="100" name="Прямая со стрелкой 99">
            <a:extLst>
              <a:ext uri="{FF2B5EF4-FFF2-40B4-BE49-F238E27FC236}">
                <a16:creationId xmlns:a16="http://schemas.microsoft.com/office/drawing/2014/main" id="{40C93965-F3AE-4904-8FB1-17B294228CCC}"/>
              </a:ext>
            </a:extLst>
          </p:cNvPr>
          <p:cNvCxnSpPr>
            <a:cxnSpLocks/>
          </p:cNvCxnSpPr>
          <p:nvPr/>
        </p:nvCxnSpPr>
        <p:spPr bwMode="auto">
          <a:xfrm flipH="1">
            <a:off x="2843500" y="4586879"/>
            <a:ext cx="2354774" cy="1050790"/>
          </a:xfrm>
          <a:prstGeom prst="straightConnector1">
            <a:avLst/>
          </a:prstGeom>
          <a:ln>
            <a:solidFill>
              <a:srgbClr val="BF9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 стрелкой 100">
            <a:extLst>
              <a:ext uri="{FF2B5EF4-FFF2-40B4-BE49-F238E27FC236}">
                <a16:creationId xmlns:a16="http://schemas.microsoft.com/office/drawing/2014/main" id="{337724BE-E9C9-4645-B80E-7705691D9CDF}"/>
              </a:ext>
            </a:extLst>
          </p:cNvPr>
          <p:cNvCxnSpPr>
            <a:cxnSpLocks/>
          </p:cNvCxnSpPr>
          <p:nvPr/>
        </p:nvCxnSpPr>
        <p:spPr bwMode="auto">
          <a:xfrm flipH="1">
            <a:off x="5008973" y="5117882"/>
            <a:ext cx="1294140" cy="1508550"/>
          </a:xfrm>
          <a:prstGeom prst="straightConnector1">
            <a:avLst/>
          </a:prstGeom>
          <a:ln>
            <a:solidFill>
              <a:srgbClr val="BF9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 стрелкой 101">
            <a:extLst>
              <a:ext uri="{FF2B5EF4-FFF2-40B4-BE49-F238E27FC236}">
                <a16:creationId xmlns:a16="http://schemas.microsoft.com/office/drawing/2014/main" id="{4ABE0B9C-200E-4580-81E4-F72208076D49}"/>
              </a:ext>
            </a:extLst>
          </p:cNvPr>
          <p:cNvCxnSpPr>
            <a:cxnSpLocks/>
          </p:cNvCxnSpPr>
          <p:nvPr/>
        </p:nvCxnSpPr>
        <p:spPr bwMode="auto">
          <a:xfrm flipH="1">
            <a:off x="6676280" y="5289260"/>
            <a:ext cx="161379" cy="1601890"/>
          </a:xfrm>
          <a:prstGeom prst="straightConnector1">
            <a:avLst/>
          </a:prstGeom>
          <a:ln>
            <a:solidFill>
              <a:srgbClr val="BF9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 стрелкой 102">
            <a:extLst>
              <a:ext uri="{FF2B5EF4-FFF2-40B4-BE49-F238E27FC236}">
                <a16:creationId xmlns:a16="http://schemas.microsoft.com/office/drawing/2014/main" id="{AD3DC696-98B2-4F68-9983-2D330EAC458B}"/>
              </a:ext>
            </a:extLst>
          </p:cNvPr>
          <p:cNvCxnSpPr>
            <a:cxnSpLocks/>
          </p:cNvCxnSpPr>
          <p:nvPr/>
        </p:nvCxnSpPr>
        <p:spPr bwMode="auto">
          <a:xfrm>
            <a:off x="7439011" y="5275275"/>
            <a:ext cx="1470911" cy="1934207"/>
          </a:xfrm>
          <a:prstGeom prst="straightConnector1">
            <a:avLst/>
          </a:prstGeom>
          <a:ln>
            <a:solidFill>
              <a:srgbClr val="BF9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 стрелкой 103">
            <a:extLst>
              <a:ext uri="{FF2B5EF4-FFF2-40B4-BE49-F238E27FC236}">
                <a16:creationId xmlns:a16="http://schemas.microsoft.com/office/drawing/2014/main" id="{51B807A8-5FC4-4175-BD0D-CE3B049A5DAA}"/>
              </a:ext>
            </a:extLst>
          </p:cNvPr>
          <p:cNvCxnSpPr>
            <a:cxnSpLocks/>
          </p:cNvCxnSpPr>
          <p:nvPr/>
        </p:nvCxnSpPr>
        <p:spPr bwMode="auto">
          <a:xfrm>
            <a:off x="7671721" y="4979561"/>
            <a:ext cx="4168925" cy="1085753"/>
          </a:xfrm>
          <a:prstGeom prst="straightConnector1">
            <a:avLst/>
          </a:prstGeom>
          <a:ln>
            <a:solidFill>
              <a:srgbClr val="BF9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" name="Рисунок 104">
            <a:extLst>
              <a:ext uri="{FF2B5EF4-FFF2-40B4-BE49-F238E27FC236}">
                <a16:creationId xmlns:a16="http://schemas.microsoft.com/office/drawing/2014/main" id="{AC0A09CF-BE5C-4DA4-B5E9-375D487DACDC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4" t="5257" r="63495" b="64652"/>
          <a:stretch/>
        </p:blipFill>
        <p:spPr bwMode="auto">
          <a:xfrm>
            <a:off x="12688735" y="6066253"/>
            <a:ext cx="3132547" cy="2259312"/>
          </a:xfrm>
          <a:prstGeom prst="rect">
            <a:avLst/>
          </a:prstGeom>
        </p:spPr>
      </p:pic>
      <p:sp>
        <p:nvSpPr>
          <p:cNvPr id="106" name="Прямоугольник 105"/>
          <p:cNvSpPr/>
          <p:nvPr/>
        </p:nvSpPr>
        <p:spPr bwMode="auto">
          <a:xfrm>
            <a:off x="946030" y="6697327"/>
            <a:ext cx="11480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latin typeface="Bahnschrift Condensed" panose="020B0502040204020203" pitchFamily="34" charset="0"/>
              </a:rPr>
              <a:t>Школа</a:t>
            </a:r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2D7E4E5F-2F00-46EA-AA82-5B4DA8CCAF2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/>
        </p:blipFill>
        <p:spPr bwMode="auto">
          <a:xfrm>
            <a:off x="11972644" y="5794918"/>
            <a:ext cx="1223342" cy="1250574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04D636F0-4A48-4604-93C7-CD87F0718903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98" t="53990" r="5466" b="5900"/>
          <a:stretch/>
        </p:blipFill>
        <p:spPr bwMode="auto">
          <a:xfrm>
            <a:off x="9041920" y="6989715"/>
            <a:ext cx="2464279" cy="2721794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id="{2D7E4E5F-2F00-46EA-AA82-5B4DA8CCAF2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/>
        </p:blipFill>
        <p:spPr bwMode="auto">
          <a:xfrm>
            <a:off x="8875682" y="6043494"/>
            <a:ext cx="1040441" cy="1063602"/>
          </a:xfrm>
          <a:prstGeom prst="rect">
            <a:avLst/>
          </a:prstGeom>
        </p:spPr>
      </p:pic>
      <p:pic>
        <p:nvPicPr>
          <p:cNvPr id="110" name="Рисунок 109">
            <a:extLst>
              <a:ext uri="{FF2B5EF4-FFF2-40B4-BE49-F238E27FC236}">
                <a16:creationId xmlns:a16="http://schemas.microsoft.com/office/drawing/2014/main" id="{2D7E4E5F-2F00-46EA-AA82-5B4DA8CCAF2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/>
        </p:blipFill>
        <p:spPr bwMode="auto">
          <a:xfrm>
            <a:off x="2306204" y="5687686"/>
            <a:ext cx="898482" cy="918483"/>
          </a:xfrm>
          <a:prstGeom prst="rect">
            <a:avLst/>
          </a:prstGeom>
        </p:spPr>
      </p:pic>
      <p:sp>
        <p:nvSpPr>
          <p:cNvPr id="111" name="TextBox 16"/>
          <p:cNvSpPr txBox="1"/>
          <p:nvPr/>
        </p:nvSpPr>
        <p:spPr>
          <a:xfrm>
            <a:off x="775756" y="572499"/>
            <a:ext cx="10284524" cy="8426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200"/>
              </a:lnSpc>
              <a:spcBef>
                <a:spcPct val="0"/>
              </a:spcBef>
            </a:pPr>
            <a:r>
              <a:rPr lang="ru-RU" sz="4800" dirty="0">
                <a:solidFill>
                  <a:srgbClr val="F9A159"/>
                </a:solidFill>
                <a:latin typeface="Clear Sans Bold"/>
              </a:rPr>
              <a:t>Информационная </a:t>
            </a:r>
            <a:r>
              <a:rPr lang="ru-RU" sz="4800" dirty="0" smtClean="0">
                <a:solidFill>
                  <a:srgbClr val="F9A159"/>
                </a:solidFill>
                <a:latin typeface="Clear Sans Bold"/>
              </a:rPr>
              <a:t>безопасность</a:t>
            </a:r>
            <a:endParaRPr lang="en-US" sz="4800" dirty="0">
              <a:solidFill>
                <a:srgbClr val="F9A159"/>
              </a:solidFill>
              <a:latin typeface="Clear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36631363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6"/>
          <p:cNvSpPr txBox="1"/>
          <p:nvPr/>
        </p:nvSpPr>
        <p:spPr>
          <a:xfrm>
            <a:off x="769606" y="345464"/>
            <a:ext cx="8450594" cy="8303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200"/>
              </a:lnSpc>
              <a:spcBef>
                <a:spcPct val="0"/>
              </a:spcBef>
            </a:pPr>
            <a:r>
              <a:rPr lang="ru-RU" sz="4405" dirty="0" smtClean="0">
                <a:solidFill>
                  <a:srgbClr val="F9A159"/>
                </a:solidFill>
                <a:latin typeface="Clear Sans Bold"/>
              </a:rPr>
              <a:t>Цифровая зрелость</a:t>
            </a:r>
            <a:endParaRPr lang="en-US" sz="4405" dirty="0">
              <a:solidFill>
                <a:srgbClr val="F9A159"/>
              </a:solidFill>
              <a:latin typeface="Clear Sans Bold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12649200" y="681040"/>
            <a:ext cx="4129319" cy="989559"/>
            <a:chOff x="6041464" y="6506858"/>
            <a:chExt cx="4129319" cy="989559"/>
          </a:xfrm>
        </p:grpSpPr>
        <p:grpSp>
          <p:nvGrpSpPr>
            <p:cNvPr id="20" name="Группа 19"/>
            <p:cNvGrpSpPr/>
            <p:nvPr/>
          </p:nvGrpSpPr>
          <p:grpSpPr>
            <a:xfrm>
              <a:off x="6041464" y="6506858"/>
              <a:ext cx="4129319" cy="989559"/>
              <a:chOff x="12828790" y="8725940"/>
              <a:chExt cx="4129319" cy="989559"/>
            </a:xfrm>
          </p:grpSpPr>
          <p:pic>
            <p:nvPicPr>
              <p:cNvPr id="22" name="Picture 9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2828790" y="8725940"/>
                <a:ext cx="3092373" cy="989559"/>
              </a:xfrm>
              <a:prstGeom prst="rect">
                <a:avLst/>
              </a:prstGeom>
            </p:spPr>
          </p:pic>
          <p:pic>
            <p:nvPicPr>
              <p:cNvPr id="23" name="Picture 10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1"/>
                  </a:ext>
                </a:extLst>
              </a:blip>
              <a:srcRect/>
              <a:stretch>
                <a:fillRect/>
              </a:stretch>
            </p:blipFill>
            <p:spPr>
              <a:xfrm flipH="1">
                <a:off x="15388229" y="8841036"/>
                <a:ext cx="1569880" cy="786903"/>
              </a:xfrm>
              <a:prstGeom prst="rect">
                <a:avLst/>
              </a:prstGeom>
            </p:spPr>
          </p:pic>
          <p:sp>
            <p:nvSpPr>
              <p:cNvPr id="24" name="Прямоугольник 23"/>
              <p:cNvSpPr/>
              <p:nvPr/>
            </p:nvSpPr>
            <p:spPr>
              <a:xfrm>
                <a:off x="13411200" y="8910606"/>
                <a:ext cx="1524000" cy="500094"/>
              </a:xfrm>
              <a:prstGeom prst="rect">
                <a:avLst/>
              </a:prstGeom>
              <a:solidFill>
                <a:srgbClr val="F9A1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6803464" y="6621954"/>
              <a:ext cx="16876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 smtClean="0">
                  <a:latin typeface="Bahnschrift Condensed" panose="020B0502040204020203" pitchFamily="34" charset="0"/>
                </a:rPr>
                <a:t>ЦИФРА</a:t>
              </a:r>
              <a:endParaRPr lang="ru-RU" sz="3600" dirty="0">
                <a:latin typeface="Bahnschrift Condensed" panose="020B0502040204020203" pitchFamily="34" charset="0"/>
              </a:endParaRPr>
            </a:p>
          </p:txBody>
        </p:sp>
      </p:grpSp>
      <p:sp>
        <p:nvSpPr>
          <p:cNvPr id="90" name="Прямоугольник 89"/>
          <p:cNvSpPr/>
          <p:nvPr/>
        </p:nvSpPr>
        <p:spPr>
          <a:xfrm>
            <a:off x="343771" y="1361913"/>
            <a:ext cx="65904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PT Astra Serif" panose="020A0603040505020204" pitchFamily="18" charset="-52"/>
                <a:cs typeface="Arial" panose="020B0604020202020204" pitchFamily="34" charset="0"/>
              </a:rPr>
              <a:t>Приказ Минцифры России от 18.11.2020 № 600</a:t>
            </a:r>
            <a:endParaRPr kumimoji="0" lang="ru-RU" sz="28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PT Astra Serif" panose="020A0603040505020204" pitchFamily="18" charset="-52"/>
              <a:cs typeface="Arial" panose="020B0604020202020204" pitchFamily="34" charset="0"/>
            </a:endParaRPr>
          </a:p>
        </p:txBody>
      </p:sp>
      <p:graphicFrame>
        <p:nvGraphicFramePr>
          <p:cNvPr id="91" name="Таблица 9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8612899"/>
              </p:ext>
            </p:extLst>
          </p:nvPr>
        </p:nvGraphicFramePr>
        <p:xfrm>
          <a:off x="1124452" y="2126373"/>
          <a:ext cx="15791949" cy="5001450"/>
        </p:xfrm>
        <a:graphic>
          <a:graphicData uri="http://schemas.openxmlformats.org/drawingml/2006/table">
            <a:tbl>
              <a:tblPr firstRow="1" firstCol="1" bandRow="1">
                <a:tableStyleId>{17292A2E-F333-43FB-9621-5CBBE7FDCDCB}</a:tableStyleId>
              </a:tblPr>
              <a:tblGrid>
                <a:gridCol w="648895">
                  <a:extLst>
                    <a:ext uri="{9D8B030D-6E8A-4147-A177-3AD203B41FA5}">
                      <a16:colId xmlns:a16="http://schemas.microsoft.com/office/drawing/2014/main" val="3261949601"/>
                    </a:ext>
                  </a:extLst>
                </a:gridCol>
                <a:gridCol w="7588060">
                  <a:extLst>
                    <a:ext uri="{9D8B030D-6E8A-4147-A177-3AD203B41FA5}">
                      <a16:colId xmlns:a16="http://schemas.microsoft.com/office/drawing/2014/main" val="772838026"/>
                    </a:ext>
                  </a:extLst>
                </a:gridCol>
                <a:gridCol w="2352996">
                  <a:extLst>
                    <a:ext uri="{9D8B030D-6E8A-4147-A177-3AD203B41FA5}">
                      <a16:colId xmlns:a16="http://schemas.microsoft.com/office/drawing/2014/main" val="281346715"/>
                    </a:ext>
                  </a:extLst>
                </a:gridCol>
                <a:gridCol w="5201998">
                  <a:extLst>
                    <a:ext uri="{9D8B030D-6E8A-4147-A177-3AD203B41FA5}">
                      <a16:colId xmlns:a16="http://schemas.microsoft.com/office/drawing/2014/main" val="2596635622"/>
                    </a:ext>
                  </a:extLst>
                </a:gridCol>
              </a:tblGrid>
              <a:tr h="692302">
                <a:tc>
                  <a:txBody>
                    <a:bodyPr/>
                    <a:lstStyle/>
                    <a:p>
                      <a:pPr marR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</a:t>
                      </a:r>
                      <a:r>
                        <a:rPr lang="ru-RU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п.п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211" marR="41211" marT="0" marB="0" anchor="ctr"/>
                </a:tc>
                <a:tc>
                  <a:txBody>
                    <a:bodyPr/>
                    <a:lstStyle/>
                    <a:p>
                      <a:pPr marR="2038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</a:t>
                      </a:r>
                    </a:p>
                    <a:p>
                      <a:pPr marR="2038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показателя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211" marR="412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Целевое значение (текущий год)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211" marR="412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Инструменты достижения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целевых значений показателей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211" marR="41211" marT="0" marB="0" anchor="ctr"/>
                </a:tc>
                <a:extLst>
                  <a:ext uri="{0D108BD9-81ED-4DB2-BD59-A6C34878D82A}">
                    <a16:rowId xmlns:a16="http://schemas.microsoft.com/office/drawing/2014/main" val="106417138"/>
                  </a:ext>
                </a:extLst>
              </a:tr>
              <a:tr h="7350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4.1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211" marR="4121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учащихся, по которым осуществляется ведение цифрового профиля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211" marR="412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</a:t>
                      </a:r>
                      <a:r>
                        <a:rPr lang="ru-RU" sz="3200" b="1" baseline="0" dirty="0" smtClean="0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3200" b="1" dirty="0" smtClean="0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3200" b="1" dirty="0">
                        <a:solidFill>
                          <a:srgbClr val="92D05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211" marR="4121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Региональный электронный журнал-дневник (АИС СГО</a:t>
                      </a:r>
                      <a:r>
                        <a:rPr lang="ru-RU" sz="2000" kern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– </a:t>
                      </a:r>
                      <a:r>
                        <a:rPr lang="ru-RU" sz="2000" kern="1200" baseline="0" dirty="0" smtClean="0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r>
                        <a:rPr lang="ru-RU" sz="2000" kern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 01.09.2021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211" marR="41211" marT="0" marB="0" anchor="ctr"/>
                </a:tc>
                <a:extLst>
                  <a:ext uri="{0D108BD9-81ED-4DB2-BD59-A6C34878D82A}">
                    <a16:rowId xmlns:a16="http://schemas.microsoft.com/office/drawing/2014/main" val="2384024874"/>
                  </a:ext>
                </a:extLst>
              </a:tr>
              <a:tr h="9961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211" marR="4121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учащихся, которым предложены рекомендации по повышению качества обучения и формированию индивидуальных траекторий с использованием данных цифрового портфолио учащегося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211" marR="412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9,13 %</a:t>
                      </a:r>
                      <a:endParaRPr lang="ru-RU" sz="32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211" marR="41211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АИС СГО </a:t>
                      </a:r>
                      <a:r>
                        <a:rPr lang="ru-RU" sz="2000" kern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</a:t>
                      </a:r>
                      <a:r>
                        <a:rPr lang="en-US" sz="2000" kern="1200" baseline="0" dirty="0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ru-RU" sz="2000" kern="1200" baseline="0" dirty="0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r>
                        <a:rPr lang="ru-RU" sz="2000" kern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 </a:t>
                      </a:r>
                      <a:r>
                        <a:rPr lang="ru-RU" sz="2000" kern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01.0</a:t>
                      </a:r>
                      <a:r>
                        <a:rPr lang="ru-RU" sz="2000" kern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r>
                        <a:rPr lang="ru-RU" sz="2000" kern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.2022</a:t>
                      </a:r>
                      <a:endParaRPr lang="en-US" sz="2000" kern="12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</a:t>
                      </a:r>
                      <a:r>
                        <a:rPr lang="ru-RU" sz="20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2000" kern="1200" baseline="0" dirty="0" smtClean="0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ru-RU" sz="2000" kern="1200" baseline="0" dirty="0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r>
                        <a:rPr lang="ru-RU" sz="2000" kern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 </a:t>
                      </a:r>
                      <a:r>
                        <a:rPr lang="ru-RU" sz="2000" kern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01.12.2022</a:t>
                      </a:r>
                      <a:endParaRPr lang="en-US" sz="2000" kern="1200" baseline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1211" marR="41211" marT="0" marB="0" anchor="ctr"/>
                </a:tc>
                <a:extLst>
                  <a:ext uri="{0D108BD9-81ED-4DB2-BD59-A6C34878D82A}">
                    <a16:rowId xmlns:a16="http://schemas.microsoft.com/office/drawing/2014/main" val="606969686"/>
                  </a:ext>
                </a:extLst>
              </a:tr>
              <a:tr h="8170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4.3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211" marR="4121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пед. работников, получивших возможность использования верифицированного цифрового образовательного контента и цифровых образовательных сервисов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211" marR="412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76,62*</a:t>
                      </a:r>
                      <a:r>
                        <a:rPr lang="ru-RU" sz="32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3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211" marR="41211" marT="0" marB="0" anchor="ctr"/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en-US" sz="2000" dirty="0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</a:t>
                      </a:r>
                      <a:r>
                        <a:rPr lang="ru-RU" sz="2000" dirty="0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АИС</a:t>
                      </a:r>
                      <a:r>
                        <a:rPr lang="ru-RU" sz="2000" baseline="0" dirty="0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aseline="0" dirty="0" err="1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ПедКадры</a:t>
                      </a:r>
                      <a:r>
                        <a:rPr lang="en-US" sz="2000" dirty="0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]</a:t>
                      </a:r>
                      <a:r>
                        <a:rPr lang="ru-RU" sz="2000" dirty="0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r>
                        <a:rPr lang="ru-RU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ЦОР</a:t>
                      </a:r>
                      <a:endParaRPr lang="ru-RU" sz="20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211" marR="41211" marT="0" marB="0"/>
                </a:tc>
                <a:extLst>
                  <a:ext uri="{0D108BD9-81ED-4DB2-BD59-A6C34878D82A}">
                    <a16:rowId xmlns:a16="http://schemas.microsoft.com/office/drawing/2014/main" val="267531307"/>
                  </a:ext>
                </a:extLst>
              </a:tr>
              <a:tr h="8170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4.4</a:t>
                      </a:r>
                      <a:endParaRPr lang="ru-RU" sz="18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1211" marR="4121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учащихся, имеющих возможность бесплатного доступа к верифицированному цифровому образовательному контенту и сервисам для самостоятельной подготовки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211" marR="412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73,</a:t>
                      </a:r>
                      <a:r>
                        <a:rPr lang="ru-RU" sz="32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99* </a:t>
                      </a:r>
                      <a:r>
                        <a:rPr lang="ru-RU" sz="3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211" marR="41211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АИС СГО +</a:t>
                      </a:r>
                      <a:r>
                        <a:rPr lang="ru-RU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ЦОР </a:t>
                      </a:r>
                      <a:r>
                        <a:rPr lang="ru-RU" sz="2000" kern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</a:t>
                      </a:r>
                      <a:r>
                        <a:rPr lang="ru-RU" sz="2000" kern="1200" baseline="0" dirty="0" smtClean="0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80% </a:t>
                      </a:r>
                      <a:r>
                        <a:rPr lang="ru-RU" sz="2000" kern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 20.12.2022</a:t>
                      </a:r>
                      <a:endParaRPr lang="en-US" sz="2000" kern="12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</a:t>
                      </a:r>
                      <a:r>
                        <a:rPr lang="ru-RU" sz="2000" kern="1200" baseline="0" dirty="0" smtClean="0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 </a:t>
                      </a:r>
                      <a:r>
                        <a:rPr lang="ru-RU" sz="2000" kern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 20.12.2023</a:t>
                      </a:r>
                      <a:endParaRPr lang="ru-RU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211" marR="41211" marT="0" marB="0"/>
                </a:tc>
                <a:extLst>
                  <a:ext uri="{0D108BD9-81ED-4DB2-BD59-A6C34878D82A}">
                    <a16:rowId xmlns:a16="http://schemas.microsoft.com/office/drawing/2014/main" val="3615342861"/>
                  </a:ext>
                </a:extLst>
              </a:tr>
              <a:tr h="8170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4.5</a:t>
                      </a:r>
                      <a:endParaRPr lang="ru-RU" sz="18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1211" marR="41211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заданий в электронной форме для учащихся, проверяемых с использованием технологий автоматизированной проверки</a:t>
                      </a:r>
                      <a:endParaRPr lang="ru-RU" sz="18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211" marR="412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ru-RU" sz="3200" b="1" dirty="0">
                        <a:solidFill>
                          <a:srgbClr val="92D05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211" marR="41211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211" marR="41211" marT="0" marB="0" anchor="ctr"/>
                </a:tc>
                <a:extLst>
                  <a:ext uri="{0D108BD9-81ED-4DB2-BD59-A6C34878D82A}">
                    <a16:rowId xmlns:a16="http://schemas.microsoft.com/office/drawing/2014/main" val="13231425"/>
                  </a:ext>
                </a:extLst>
              </a:tr>
            </a:tbl>
          </a:graphicData>
        </a:graphic>
      </p:graphicFrame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id="{2B72395E-954D-4053-9BAD-5FF9C9985DD8}"/>
              </a:ext>
            </a:extLst>
          </p:cNvPr>
          <p:cNvSpPr/>
          <p:nvPr/>
        </p:nvSpPr>
        <p:spPr>
          <a:xfrm>
            <a:off x="3638985" y="9736877"/>
            <a:ext cx="13406465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defRPr/>
            </a:pP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показатели являются актуальными по текущим методикам расчета, утвержденными </a:t>
            </a:r>
            <a:r>
              <a:rPr lang="ru-RU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Минцифры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России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3" name="Рисунок 9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52" y="8241390"/>
            <a:ext cx="6906045" cy="1257686"/>
          </a:xfrm>
          <a:prstGeom prst="rect">
            <a:avLst/>
          </a:prstGeom>
        </p:spPr>
      </p:pic>
      <p:sp>
        <p:nvSpPr>
          <p:cNvPr id="94" name="Прямоугольник 93"/>
          <p:cNvSpPr/>
          <p:nvPr/>
        </p:nvSpPr>
        <p:spPr>
          <a:xfrm>
            <a:off x="13042308" y="8343900"/>
            <a:ext cx="486703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en-US" sz="6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~ 7</a:t>
            </a:r>
            <a:r>
              <a:rPr lang="ru-RU" sz="6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,2 балла</a:t>
            </a:r>
            <a:endParaRPr lang="ru-RU" sz="66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8745793" y="8505988"/>
            <a:ext cx="260039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en-US" sz="6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7</a:t>
            </a:r>
            <a:r>
              <a:rPr lang="ru-RU" sz="6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2 %</a:t>
            </a:r>
            <a:endParaRPr lang="ru-RU" sz="6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CDCEEA73-B567-41E5-BCF7-E3D0039CE8ED}"/>
              </a:ext>
            </a:extLst>
          </p:cNvPr>
          <p:cNvSpPr txBox="1"/>
          <p:nvPr/>
        </p:nvSpPr>
        <p:spPr>
          <a:xfrm>
            <a:off x="6432257" y="7247536"/>
            <a:ext cx="30358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*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EDUCONT.RU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B8DE840C-E90D-4C41-B230-77BB262A0E3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48800" y="7162253"/>
            <a:ext cx="832992" cy="75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1981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6"/>
          <p:cNvSpPr txBox="1"/>
          <p:nvPr/>
        </p:nvSpPr>
        <p:spPr>
          <a:xfrm>
            <a:off x="769606" y="345464"/>
            <a:ext cx="8450594" cy="8303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200"/>
              </a:lnSpc>
              <a:spcBef>
                <a:spcPct val="0"/>
              </a:spcBef>
            </a:pPr>
            <a:r>
              <a:rPr lang="ru-RU" sz="4405" dirty="0" smtClean="0">
                <a:solidFill>
                  <a:srgbClr val="F9A159"/>
                </a:solidFill>
                <a:latin typeface="Clear Sans Bold"/>
              </a:rPr>
              <a:t>Цифровая зрелость</a:t>
            </a:r>
            <a:endParaRPr lang="en-US" sz="4405" dirty="0">
              <a:solidFill>
                <a:srgbClr val="F9A159"/>
              </a:solidFill>
              <a:latin typeface="Clear Sans Bold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12649200" y="681040"/>
            <a:ext cx="4129319" cy="989559"/>
            <a:chOff x="6041464" y="6506858"/>
            <a:chExt cx="4129319" cy="989559"/>
          </a:xfrm>
        </p:grpSpPr>
        <p:grpSp>
          <p:nvGrpSpPr>
            <p:cNvPr id="20" name="Группа 19"/>
            <p:cNvGrpSpPr/>
            <p:nvPr/>
          </p:nvGrpSpPr>
          <p:grpSpPr>
            <a:xfrm>
              <a:off x="6041464" y="6506858"/>
              <a:ext cx="4129319" cy="989559"/>
              <a:chOff x="12828790" y="8725940"/>
              <a:chExt cx="4129319" cy="989559"/>
            </a:xfrm>
          </p:grpSpPr>
          <p:pic>
            <p:nvPicPr>
              <p:cNvPr id="22" name="Picture 9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2828790" y="8725940"/>
                <a:ext cx="3092373" cy="989559"/>
              </a:xfrm>
              <a:prstGeom prst="rect">
                <a:avLst/>
              </a:prstGeom>
            </p:spPr>
          </p:pic>
          <p:pic>
            <p:nvPicPr>
              <p:cNvPr id="23" name="Picture 10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1"/>
                  </a:ext>
                </a:extLst>
              </a:blip>
              <a:srcRect/>
              <a:stretch>
                <a:fillRect/>
              </a:stretch>
            </p:blipFill>
            <p:spPr>
              <a:xfrm flipH="1">
                <a:off x="15388229" y="8841036"/>
                <a:ext cx="1569880" cy="786903"/>
              </a:xfrm>
              <a:prstGeom prst="rect">
                <a:avLst/>
              </a:prstGeom>
            </p:spPr>
          </p:pic>
          <p:sp>
            <p:nvSpPr>
              <p:cNvPr id="24" name="Прямоугольник 23"/>
              <p:cNvSpPr/>
              <p:nvPr/>
            </p:nvSpPr>
            <p:spPr>
              <a:xfrm>
                <a:off x="13411200" y="8910606"/>
                <a:ext cx="1524000" cy="500094"/>
              </a:xfrm>
              <a:prstGeom prst="rect">
                <a:avLst/>
              </a:prstGeom>
              <a:solidFill>
                <a:srgbClr val="F9A1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6803464" y="6621954"/>
              <a:ext cx="16876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 smtClean="0">
                  <a:latin typeface="Bahnschrift Condensed" panose="020B0502040204020203" pitchFamily="34" charset="0"/>
                </a:rPr>
                <a:t>ЦИФРА</a:t>
              </a:r>
              <a:endParaRPr lang="ru-RU" sz="3600" dirty="0">
                <a:latin typeface="Bahnschrift Condensed" panose="020B0502040204020203" pitchFamily="34" charset="0"/>
              </a:endParaRPr>
            </a:p>
          </p:txBody>
        </p:sp>
      </p:grpSp>
      <p:sp>
        <p:nvSpPr>
          <p:cNvPr id="90" name="Заголовок 1">
            <a:extLst>
              <a:ext uri="{FF2B5EF4-FFF2-40B4-BE49-F238E27FC236}">
                <a16:creationId xmlns:a16="http://schemas.microsoft.com/office/drawing/2014/main" id="{62AD6CD9-32C6-44AC-9CB4-7D9AC1F86BC6}"/>
              </a:ext>
            </a:extLst>
          </p:cNvPr>
          <p:cNvSpPr txBox="1">
            <a:spLocks/>
          </p:cNvSpPr>
          <p:nvPr/>
        </p:nvSpPr>
        <p:spPr>
          <a:xfrm>
            <a:off x="520196" y="663145"/>
            <a:ext cx="11085661" cy="11541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Цифровой образовательный контент – бесплатный!</a:t>
            </a:r>
          </a:p>
        </p:txBody>
      </p:sp>
      <p:pic>
        <p:nvPicPr>
          <p:cNvPr id="91" name="Picture 8" descr="Министерство просвещения Российской Федерации — Википедия">
            <a:extLst>
              <a:ext uri="{FF2B5EF4-FFF2-40B4-BE49-F238E27FC236}">
                <a16:creationId xmlns:a16="http://schemas.microsoft.com/office/drawing/2014/main" id="{6F7018D5-080E-4E0D-8D67-666DEFE9A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52" y="2912027"/>
            <a:ext cx="1522556" cy="1287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TextBox 91">
            <a:extLst>
              <a:ext uri="{FF2B5EF4-FFF2-40B4-BE49-F238E27FC236}">
                <a16:creationId xmlns:a16="http://schemas.microsoft.com/office/drawing/2014/main" id="{FE539C8B-A3DA-4479-8E2E-DB13959818F5}"/>
              </a:ext>
            </a:extLst>
          </p:cNvPr>
          <p:cNvSpPr txBox="1"/>
          <p:nvPr/>
        </p:nvSpPr>
        <p:spPr>
          <a:xfrm>
            <a:off x="1883595" y="2731189"/>
            <a:ext cx="23859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Министерство просвещения 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Российской Федерации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54AA9C2A-AFD4-41A4-8E27-E11658315E13}"/>
              </a:ext>
            </a:extLst>
          </p:cNvPr>
          <p:cNvSpPr txBox="1"/>
          <p:nvPr/>
        </p:nvSpPr>
        <p:spPr>
          <a:xfrm>
            <a:off x="3613617" y="3091324"/>
            <a:ext cx="8200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D7B2C265-E319-49AC-B074-CC8E3B03412F}"/>
              </a:ext>
            </a:extLst>
          </p:cNvPr>
          <p:cNvSpPr/>
          <p:nvPr/>
        </p:nvSpPr>
        <p:spPr>
          <a:xfrm>
            <a:off x="6547595" y="2304636"/>
            <a:ext cx="23163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Министерство цифрового развития,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связи и массовых коммуникаций 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Российской Федерации</a:t>
            </a:r>
          </a:p>
        </p:txBody>
      </p:sp>
      <p:pic>
        <p:nvPicPr>
          <p:cNvPr id="95" name="Picture 10" descr="Министерство цифрового развития, связи и массовых коммуникаций Российской  Федерации — Википедия">
            <a:extLst>
              <a:ext uri="{FF2B5EF4-FFF2-40B4-BE49-F238E27FC236}">
                <a16:creationId xmlns:a16="http://schemas.microsoft.com/office/drawing/2014/main" id="{23CCDC88-6040-4BF6-B1C3-334DA7933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667" y="2896965"/>
            <a:ext cx="1436582" cy="1499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" name="TextBox 95">
            <a:extLst>
              <a:ext uri="{FF2B5EF4-FFF2-40B4-BE49-F238E27FC236}">
                <a16:creationId xmlns:a16="http://schemas.microsoft.com/office/drawing/2014/main" id="{CDCEEA73-B567-41E5-BCF7-E3D0039CE8ED}"/>
              </a:ext>
            </a:extLst>
          </p:cNvPr>
          <p:cNvSpPr txBox="1"/>
          <p:nvPr/>
        </p:nvSpPr>
        <p:spPr>
          <a:xfrm>
            <a:off x="1484810" y="4840832"/>
            <a:ext cx="32410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EDUCONT.RU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B8DE840C-E90D-4C41-B230-77BB262A0E3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67856" y="4762118"/>
            <a:ext cx="1066759" cy="967315"/>
          </a:xfrm>
          <a:prstGeom prst="rect">
            <a:avLst/>
          </a:prstGeom>
        </p:spPr>
      </p:pic>
      <p:sp>
        <p:nvSpPr>
          <p:cNvPr id="98" name="Прямоугольник 97"/>
          <p:cNvSpPr/>
          <p:nvPr/>
        </p:nvSpPr>
        <p:spPr>
          <a:xfrm>
            <a:off x="9948431" y="2340230"/>
            <a:ext cx="7835970" cy="7109639"/>
          </a:xfrm>
          <a:prstGeom prst="rect">
            <a:avLst/>
          </a:prstGeom>
          <a:solidFill>
            <a:srgbClr val="EEF9FB"/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Директор делает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запрос на получение начального логина и пароля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en-US" sz="24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800 </a:t>
            </a:r>
            <a:r>
              <a:rPr lang="en-US" sz="24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550-63-73</a:t>
            </a:r>
            <a:r>
              <a:rPr lang="ru-RU" sz="24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hlinkClick r:id="rId15"/>
              </a:rPr>
              <a:t>help@educont.ru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Директор проходит авторизацию через Госуслуги, подтверждая официальный статус.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Директор подтверждает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педагогических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работников и учеников и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отправляет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отчет.</a:t>
            </a:r>
          </a:p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учеников и учителей: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Учителя регистрируются по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ссылке –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  <a:hlinkClick r:id="rId16"/>
              </a:rPr>
              <a:t>https://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  <a:hlinkClick r:id="rId16"/>
              </a:rPr>
              <a:t>educont.ru/smart-code/teacher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учеников регистрируют родители по ссылке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  <a:hlinkClick r:id="rId17"/>
              </a:rPr>
              <a:t>https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  <a:hlinkClick r:id="rId17"/>
              </a:rPr>
              <a:t>://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  <a:hlinkClick r:id="rId17"/>
              </a:rPr>
              <a:t>educont.ru/smart-code/student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указанную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почту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придет письмо «Спасибо за регистрацию на платформе educont.ru»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  <a:hlinkClick r:id="rId18"/>
              </a:rPr>
              <a:t>info@educont.ru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Откройте письмо выберите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 перейдите по ссылке из письма на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желаемую платформу.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Зарегистрируйтесь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или авторизуйтесь на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желаемой платформе.</a:t>
            </a:r>
          </a:p>
        </p:txBody>
      </p:sp>
      <p:sp>
        <p:nvSpPr>
          <p:cNvPr id="99" name="Прямоугольник 98"/>
          <p:cNvSpPr/>
          <p:nvPr/>
        </p:nvSpPr>
        <p:spPr>
          <a:xfrm rot="16200000">
            <a:off x="5119722" y="5396929"/>
            <a:ext cx="87129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Регистрация на платформе – основные шаги 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0" name="Рисунок 99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51"/>
          <a:stretch/>
        </p:blipFill>
        <p:spPr>
          <a:xfrm>
            <a:off x="592425" y="7952382"/>
            <a:ext cx="2379186" cy="827994"/>
          </a:xfrm>
          <a:prstGeom prst="rect">
            <a:avLst/>
          </a:prstGeom>
        </p:spPr>
      </p:pic>
      <p:pic>
        <p:nvPicPr>
          <p:cNvPr id="101" name="Рисунок 100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17" y="5920197"/>
            <a:ext cx="2165306" cy="1090442"/>
          </a:xfrm>
          <a:prstGeom prst="rect">
            <a:avLst/>
          </a:prstGeom>
        </p:spPr>
      </p:pic>
      <p:pic>
        <p:nvPicPr>
          <p:cNvPr id="102" name="Рисунок 101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6" t="16881" r="11461" b="16625"/>
          <a:stretch/>
        </p:blipFill>
        <p:spPr>
          <a:xfrm>
            <a:off x="6880447" y="6781655"/>
            <a:ext cx="2048782" cy="835172"/>
          </a:xfrm>
          <a:prstGeom prst="rect">
            <a:avLst/>
          </a:prstGeom>
        </p:spPr>
      </p:pic>
      <p:pic>
        <p:nvPicPr>
          <p:cNvPr id="103" name="Рисунок 102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6" t="14383" r="7446" b="17334"/>
          <a:stretch/>
        </p:blipFill>
        <p:spPr>
          <a:xfrm>
            <a:off x="7012542" y="5895050"/>
            <a:ext cx="1854472" cy="639847"/>
          </a:xfrm>
          <a:prstGeom prst="rect">
            <a:avLst/>
          </a:prstGeom>
        </p:spPr>
      </p:pic>
      <p:pic>
        <p:nvPicPr>
          <p:cNvPr id="104" name="Рисунок 103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3" t="17579" r="494" b="18302"/>
          <a:stretch/>
        </p:blipFill>
        <p:spPr>
          <a:xfrm>
            <a:off x="4374827" y="7222860"/>
            <a:ext cx="2448658" cy="699256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3" t="20500" r="20010" b="8098"/>
          <a:stretch/>
        </p:blipFill>
        <p:spPr>
          <a:xfrm>
            <a:off x="4952463" y="5920197"/>
            <a:ext cx="1222596" cy="1012655"/>
          </a:xfrm>
          <a:prstGeom prst="rect">
            <a:avLst/>
          </a:prstGeom>
        </p:spPr>
      </p:pic>
      <p:pic>
        <p:nvPicPr>
          <p:cNvPr id="106" name="Рисунок 105"/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99" b="16466"/>
          <a:stretch/>
        </p:blipFill>
        <p:spPr>
          <a:xfrm>
            <a:off x="589431" y="9110254"/>
            <a:ext cx="2132514" cy="904776"/>
          </a:xfrm>
          <a:prstGeom prst="rect">
            <a:avLst/>
          </a:prstGeom>
        </p:spPr>
      </p:pic>
      <p:pic>
        <p:nvPicPr>
          <p:cNvPr id="107" name="Рисунок 106"/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6" t="21042" b="14620"/>
          <a:stretch/>
        </p:blipFill>
        <p:spPr>
          <a:xfrm>
            <a:off x="4269583" y="8094804"/>
            <a:ext cx="2660844" cy="864498"/>
          </a:xfrm>
          <a:prstGeom prst="rect">
            <a:avLst/>
          </a:prstGeom>
        </p:spPr>
      </p:pic>
      <p:pic>
        <p:nvPicPr>
          <p:cNvPr id="108" name="Рисунок 107"/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26"/>
          <a:stretch/>
        </p:blipFill>
        <p:spPr>
          <a:xfrm>
            <a:off x="5458757" y="9110254"/>
            <a:ext cx="2177675" cy="771417"/>
          </a:xfrm>
          <a:prstGeom prst="rect">
            <a:avLst/>
          </a:prstGeom>
        </p:spPr>
      </p:pic>
      <p:pic>
        <p:nvPicPr>
          <p:cNvPr id="109" name="Рисунок 108"/>
          <p:cNvPicPr>
            <a:picLocks noChangeAspect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4" t="14625" r="8420" b="14132"/>
          <a:stretch/>
        </p:blipFill>
        <p:spPr>
          <a:xfrm>
            <a:off x="610119" y="7127276"/>
            <a:ext cx="1307770" cy="632793"/>
          </a:xfrm>
          <a:prstGeom prst="rect">
            <a:avLst/>
          </a:prstGeom>
        </p:spPr>
      </p:pic>
      <p:pic>
        <p:nvPicPr>
          <p:cNvPr id="110" name="Рисунок 109"/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9" r="15548" b="9149"/>
          <a:stretch/>
        </p:blipFill>
        <p:spPr>
          <a:xfrm>
            <a:off x="3053726" y="7815220"/>
            <a:ext cx="1194268" cy="1200689"/>
          </a:xfrm>
          <a:prstGeom prst="rect">
            <a:avLst/>
          </a:prstGeom>
        </p:spPr>
      </p:pic>
      <p:pic>
        <p:nvPicPr>
          <p:cNvPr id="111" name="Рисунок 110"/>
          <p:cNvPicPr>
            <a:picLocks noChangeAspect="1"/>
          </p:cNvPicPr>
          <p:nvPr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5" r="11517" b="14690"/>
          <a:stretch/>
        </p:blipFill>
        <p:spPr>
          <a:xfrm>
            <a:off x="2801118" y="5935017"/>
            <a:ext cx="1598049" cy="1323872"/>
          </a:xfrm>
          <a:prstGeom prst="rect">
            <a:avLst/>
          </a:prstGeom>
        </p:spPr>
      </p:pic>
      <p:pic>
        <p:nvPicPr>
          <p:cNvPr id="112" name="Рисунок 111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542" y="7837085"/>
            <a:ext cx="1907356" cy="1108328"/>
          </a:xfrm>
          <a:prstGeom prst="rect">
            <a:avLst/>
          </a:prstGeom>
        </p:spPr>
      </p:pic>
      <p:pic>
        <p:nvPicPr>
          <p:cNvPr id="113" name="Рисунок 112"/>
          <p:cNvPicPr>
            <a:picLocks noChangeAspect="1"/>
          </p:cNvPicPr>
          <p:nvPr/>
        </p:nvPicPr>
        <p:blipFill rotWithShape="1"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80" r="19018" b="33534"/>
          <a:stretch/>
        </p:blipFill>
        <p:spPr>
          <a:xfrm>
            <a:off x="2902493" y="9211554"/>
            <a:ext cx="2090398" cy="626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9779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328285" y="4937392"/>
            <a:ext cx="4694963" cy="4781630"/>
          </a:xfrm>
          <a:prstGeom prst="rect">
            <a:avLst/>
          </a:prstGeom>
        </p:spPr>
      </p:pic>
      <p:sp>
        <p:nvSpPr>
          <p:cNvPr id="8" name="TextBox 16"/>
          <p:cNvSpPr txBox="1"/>
          <p:nvPr/>
        </p:nvSpPr>
        <p:spPr>
          <a:xfrm>
            <a:off x="769606" y="345464"/>
            <a:ext cx="8450594" cy="8303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200"/>
              </a:lnSpc>
              <a:spcBef>
                <a:spcPct val="0"/>
              </a:spcBef>
            </a:pPr>
            <a:r>
              <a:rPr lang="ru-RU" sz="4405" dirty="0" smtClean="0">
                <a:solidFill>
                  <a:srgbClr val="F9A159"/>
                </a:solidFill>
                <a:latin typeface="Clear Sans Bold"/>
              </a:rPr>
              <a:t>Цифровая трансформация</a:t>
            </a:r>
            <a:endParaRPr lang="en-US" sz="4405" dirty="0">
              <a:solidFill>
                <a:srgbClr val="F9A159"/>
              </a:solidFill>
              <a:latin typeface="Clear Sans Bold"/>
            </a:endParaRPr>
          </a:p>
        </p:txBody>
      </p:sp>
      <p:grpSp>
        <p:nvGrpSpPr>
          <p:cNvPr id="9" name="Group 2"/>
          <p:cNvGrpSpPr/>
          <p:nvPr/>
        </p:nvGrpSpPr>
        <p:grpSpPr>
          <a:xfrm>
            <a:off x="769606" y="2579203"/>
            <a:ext cx="9247270" cy="1949252"/>
            <a:chOff x="0" y="0"/>
            <a:chExt cx="12329692" cy="3561474"/>
          </a:xfrm>
        </p:grpSpPr>
        <p:sp>
          <p:nvSpPr>
            <p:cNvPr id="10" name="TextBox 3"/>
            <p:cNvSpPr txBox="1"/>
            <p:nvPr/>
          </p:nvSpPr>
          <p:spPr>
            <a:xfrm>
              <a:off x="1736914" y="0"/>
              <a:ext cx="10592778" cy="35614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40"/>
                </a:lnSpc>
              </a:pPr>
              <a:r>
                <a:rPr lang="ru-RU" sz="3200" dirty="0">
                  <a:solidFill>
                    <a:srgbClr val="0F9DB4"/>
                  </a:solidFill>
                  <a:latin typeface="Clear Sans Bold"/>
                </a:rPr>
                <a:t>КПК «Развитие цифровых педагогических компетенций в рамках проекта «ЦОС</a:t>
              </a:r>
              <a:r>
                <a:rPr lang="ru-RU" sz="3200" dirty="0" smtClean="0">
                  <a:solidFill>
                    <a:srgbClr val="0F9DB4"/>
                  </a:solidFill>
                  <a:latin typeface="Clear Sans Bold"/>
                </a:rPr>
                <a:t>», </a:t>
              </a:r>
              <a:r>
                <a:rPr lang="ru-RU" sz="3200" dirty="0">
                  <a:solidFill>
                    <a:srgbClr val="0F9DB4"/>
                  </a:solidFill>
                  <a:latin typeface="Clear Sans Bold"/>
                </a:rPr>
                <a:t>58 </a:t>
              </a:r>
              <a:r>
                <a:rPr lang="ru-RU" sz="3200" dirty="0" err="1">
                  <a:solidFill>
                    <a:srgbClr val="0F9DB4"/>
                  </a:solidFill>
                  <a:latin typeface="Clear Sans Bold"/>
                </a:rPr>
                <a:t>ак.часа</a:t>
              </a:r>
              <a:r>
                <a:rPr lang="ru-RU" sz="3200" dirty="0">
                  <a:solidFill>
                    <a:srgbClr val="0F9DB4"/>
                  </a:solidFill>
                  <a:latin typeface="Clear Sans Bold"/>
                </a:rPr>
                <a:t> </a:t>
              </a:r>
            </a:p>
            <a:p>
              <a:pPr>
                <a:lnSpc>
                  <a:spcPts val="3840"/>
                </a:lnSpc>
              </a:pPr>
              <a:endParaRPr lang="en-US" sz="3200" dirty="0">
                <a:solidFill>
                  <a:srgbClr val="0F9DB4"/>
                </a:solidFill>
                <a:latin typeface="Clear Sans Bold"/>
              </a:endParaRPr>
            </a:p>
          </p:txBody>
        </p:sp>
        <p:sp>
          <p:nvSpPr>
            <p:cNvPr id="11" name="TextBox 5"/>
            <p:cNvSpPr txBox="1"/>
            <p:nvPr/>
          </p:nvSpPr>
          <p:spPr>
            <a:xfrm>
              <a:off x="0" y="0"/>
              <a:ext cx="1103633" cy="8903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40"/>
                </a:lnSpc>
              </a:pPr>
              <a:r>
                <a:rPr lang="en-US" sz="3200" dirty="0">
                  <a:solidFill>
                    <a:schemeClr val="tx2">
                      <a:lumMod val="75000"/>
                    </a:schemeClr>
                  </a:solidFill>
                  <a:latin typeface="Clear Sans Bold"/>
                </a:rPr>
                <a:t>01</a:t>
              </a:r>
            </a:p>
          </p:txBody>
        </p:sp>
      </p:grpSp>
      <p:grpSp>
        <p:nvGrpSpPr>
          <p:cNvPr id="12" name="Group 2"/>
          <p:cNvGrpSpPr/>
          <p:nvPr/>
        </p:nvGrpSpPr>
        <p:grpSpPr>
          <a:xfrm>
            <a:off x="769606" y="5219700"/>
            <a:ext cx="9247270" cy="1461939"/>
            <a:chOff x="0" y="0"/>
            <a:chExt cx="12329692" cy="2671107"/>
          </a:xfrm>
        </p:grpSpPr>
        <p:sp>
          <p:nvSpPr>
            <p:cNvPr id="13" name="TextBox 3"/>
            <p:cNvSpPr txBox="1"/>
            <p:nvPr/>
          </p:nvSpPr>
          <p:spPr>
            <a:xfrm>
              <a:off x="1736914" y="0"/>
              <a:ext cx="10592778" cy="26711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40"/>
                </a:lnSpc>
              </a:pPr>
              <a:r>
                <a:rPr lang="ru-RU" sz="3200" dirty="0">
                  <a:solidFill>
                    <a:srgbClr val="0F9DB4"/>
                  </a:solidFill>
                  <a:latin typeface="Clear Sans Bold"/>
                </a:rPr>
                <a:t>КПК «Управленческие аспекты реализации цифровой образовательной среды в школе</a:t>
              </a:r>
              <a:r>
                <a:rPr lang="ru-RU" sz="3200" dirty="0" smtClean="0">
                  <a:solidFill>
                    <a:srgbClr val="0F9DB4"/>
                  </a:solidFill>
                  <a:latin typeface="Clear Sans Bold"/>
                </a:rPr>
                <a:t>», 40 </a:t>
              </a:r>
              <a:r>
                <a:rPr lang="ru-RU" sz="3200" dirty="0" err="1">
                  <a:solidFill>
                    <a:srgbClr val="0F9DB4"/>
                  </a:solidFill>
                  <a:latin typeface="Clear Sans Bold"/>
                </a:rPr>
                <a:t>ак.часов</a:t>
              </a:r>
              <a:r>
                <a:rPr lang="ru-RU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sz="3200" dirty="0">
                <a:solidFill>
                  <a:srgbClr val="0F9DB4"/>
                </a:solidFill>
                <a:latin typeface="Clear Sans Bold"/>
              </a:endParaRPr>
            </a:p>
          </p:txBody>
        </p:sp>
        <p:sp>
          <p:nvSpPr>
            <p:cNvPr id="14" name="TextBox 5"/>
            <p:cNvSpPr txBox="1"/>
            <p:nvPr/>
          </p:nvSpPr>
          <p:spPr>
            <a:xfrm>
              <a:off x="0" y="0"/>
              <a:ext cx="1103633" cy="8903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40"/>
                </a:lnSpc>
              </a:pPr>
              <a:r>
                <a:rPr lang="en-US" sz="3200" dirty="0" smtClean="0">
                  <a:solidFill>
                    <a:schemeClr val="tx2">
                      <a:lumMod val="75000"/>
                    </a:schemeClr>
                  </a:solidFill>
                  <a:latin typeface="Clear Sans Bold"/>
                </a:rPr>
                <a:t>0</a:t>
              </a:r>
              <a:r>
                <a:rPr lang="ru-RU" sz="3200" dirty="0" smtClean="0">
                  <a:solidFill>
                    <a:schemeClr val="tx2">
                      <a:lumMod val="75000"/>
                    </a:schemeClr>
                  </a:solidFill>
                  <a:latin typeface="Clear Sans Bold"/>
                </a:rPr>
                <a:t>2</a:t>
              </a:r>
              <a:endParaRPr lang="en-US" sz="3200" dirty="0">
                <a:solidFill>
                  <a:schemeClr val="tx2">
                    <a:lumMod val="75000"/>
                  </a:schemeClr>
                </a:solidFill>
                <a:latin typeface="Clear Sans Bold"/>
              </a:endParaRPr>
            </a:p>
          </p:txBody>
        </p:sp>
      </p:grpSp>
      <p:grpSp>
        <p:nvGrpSpPr>
          <p:cNvPr id="15" name="Group 2"/>
          <p:cNvGrpSpPr/>
          <p:nvPr/>
        </p:nvGrpSpPr>
        <p:grpSpPr>
          <a:xfrm>
            <a:off x="685800" y="7425417"/>
            <a:ext cx="9247270" cy="2462213"/>
            <a:chOff x="0" y="0"/>
            <a:chExt cx="12329692" cy="4498706"/>
          </a:xfrm>
        </p:grpSpPr>
        <p:sp>
          <p:nvSpPr>
            <p:cNvPr id="16" name="TextBox 3"/>
            <p:cNvSpPr txBox="1"/>
            <p:nvPr/>
          </p:nvSpPr>
          <p:spPr>
            <a:xfrm>
              <a:off x="1736914" y="0"/>
              <a:ext cx="10592778" cy="44987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r>
                <a:rPr lang="ru-RU" sz="3200" dirty="0">
                  <a:solidFill>
                    <a:srgbClr val="0F9DB4"/>
                  </a:solidFill>
                  <a:latin typeface="Clear Sans Bold"/>
                </a:rPr>
                <a:t>Выездные стажировки</a:t>
              </a:r>
            </a:p>
            <a:p>
              <a:r>
                <a:rPr lang="ru-RU" sz="3200" dirty="0">
                  <a:solidFill>
                    <a:srgbClr val="0F9DB4"/>
                  </a:solidFill>
                  <a:latin typeface="Clear Sans Bold"/>
                </a:rPr>
                <a:t>«Управленческие аспекты реализации </a:t>
              </a:r>
            </a:p>
            <a:p>
              <a:r>
                <a:rPr lang="ru-RU" sz="3200" dirty="0">
                  <a:solidFill>
                    <a:srgbClr val="0F9DB4"/>
                  </a:solidFill>
                  <a:latin typeface="Clear Sans Bold"/>
                </a:rPr>
                <a:t>цифровой образовательной среды в образовательной организации</a:t>
              </a:r>
              <a:r>
                <a:rPr lang="ru-RU" sz="3200" dirty="0" smtClean="0">
                  <a:solidFill>
                    <a:srgbClr val="0F9DB4"/>
                  </a:solidFill>
                  <a:latin typeface="Clear Sans Bold"/>
                </a:rPr>
                <a:t>», 32-40 </a:t>
              </a:r>
              <a:r>
                <a:rPr lang="ru-RU" sz="3200" dirty="0" err="1" smtClean="0">
                  <a:solidFill>
                    <a:srgbClr val="0F9DB4"/>
                  </a:solidFill>
                  <a:latin typeface="Clear Sans Bold"/>
                </a:rPr>
                <a:t>ак.часов</a:t>
              </a:r>
              <a:endPara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5"/>
            <p:cNvSpPr txBox="1"/>
            <p:nvPr/>
          </p:nvSpPr>
          <p:spPr>
            <a:xfrm>
              <a:off x="0" y="0"/>
              <a:ext cx="1103633" cy="8903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40"/>
                </a:lnSpc>
              </a:pPr>
              <a:r>
                <a:rPr lang="en-US" sz="3200" dirty="0" smtClean="0">
                  <a:solidFill>
                    <a:schemeClr val="tx2">
                      <a:lumMod val="75000"/>
                    </a:schemeClr>
                  </a:solidFill>
                  <a:latin typeface="Clear Sans Bold"/>
                </a:rPr>
                <a:t>0</a:t>
              </a:r>
              <a:r>
                <a:rPr lang="ru-RU" sz="3200" dirty="0" smtClean="0">
                  <a:solidFill>
                    <a:schemeClr val="tx2">
                      <a:lumMod val="75000"/>
                    </a:schemeClr>
                  </a:solidFill>
                  <a:latin typeface="Clear Sans Bold"/>
                </a:rPr>
                <a:t>3</a:t>
              </a:r>
              <a:endParaRPr lang="en-US" sz="3200" dirty="0">
                <a:solidFill>
                  <a:schemeClr val="tx2">
                    <a:lumMod val="75000"/>
                  </a:schemeClr>
                </a:solidFill>
                <a:latin typeface="Clear Sans Bold"/>
              </a:endParaRPr>
            </a:p>
          </p:txBody>
        </p:sp>
      </p:grpSp>
      <p:pic>
        <p:nvPicPr>
          <p:cNvPr id="18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213248" y="8016849"/>
            <a:ext cx="1708644" cy="1279347"/>
          </a:xfrm>
          <a:prstGeom prst="rect">
            <a:avLst/>
          </a:prstGeom>
        </p:spPr>
      </p:pic>
      <p:grpSp>
        <p:nvGrpSpPr>
          <p:cNvPr id="19" name="Группа 18"/>
          <p:cNvGrpSpPr/>
          <p:nvPr/>
        </p:nvGrpSpPr>
        <p:grpSpPr>
          <a:xfrm>
            <a:off x="12496800" y="760642"/>
            <a:ext cx="4129319" cy="989559"/>
            <a:chOff x="6041464" y="6506858"/>
            <a:chExt cx="4129319" cy="989559"/>
          </a:xfrm>
        </p:grpSpPr>
        <p:grpSp>
          <p:nvGrpSpPr>
            <p:cNvPr id="20" name="Группа 19"/>
            <p:cNvGrpSpPr/>
            <p:nvPr/>
          </p:nvGrpSpPr>
          <p:grpSpPr>
            <a:xfrm>
              <a:off x="6041464" y="6506858"/>
              <a:ext cx="4129319" cy="989559"/>
              <a:chOff x="12828790" y="8725940"/>
              <a:chExt cx="4129319" cy="989559"/>
            </a:xfrm>
          </p:grpSpPr>
          <p:pic>
            <p:nvPicPr>
              <p:cNvPr id="22" name="Picture 9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2828790" y="8725940"/>
                <a:ext cx="3092373" cy="989559"/>
              </a:xfrm>
              <a:prstGeom prst="rect">
                <a:avLst/>
              </a:prstGeom>
            </p:spPr>
          </p:pic>
          <p:pic>
            <p:nvPicPr>
              <p:cNvPr id="23" name="Picture 10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1"/>
                  </a:ext>
                </a:extLst>
              </a:blip>
              <a:srcRect/>
              <a:stretch>
                <a:fillRect/>
              </a:stretch>
            </p:blipFill>
            <p:spPr>
              <a:xfrm flipH="1">
                <a:off x="15388229" y="8841036"/>
                <a:ext cx="1569880" cy="786903"/>
              </a:xfrm>
              <a:prstGeom prst="rect">
                <a:avLst/>
              </a:prstGeom>
            </p:spPr>
          </p:pic>
          <p:sp>
            <p:nvSpPr>
              <p:cNvPr id="24" name="Прямоугольник 23"/>
              <p:cNvSpPr/>
              <p:nvPr/>
            </p:nvSpPr>
            <p:spPr>
              <a:xfrm>
                <a:off x="13411200" y="8910606"/>
                <a:ext cx="1524000" cy="500094"/>
              </a:xfrm>
              <a:prstGeom prst="rect">
                <a:avLst/>
              </a:prstGeom>
              <a:solidFill>
                <a:srgbClr val="F9A1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6803464" y="6621954"/>
              <a:ext cx="16876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>
                  <a:latin typeface="Bahnschrift Condensed" panose="020B0502040204020203" pitchFamily="34" charset="0"/>
                </a:rPr>
                <a:t>ЦИФРА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11136512" y="2564013"/>
            <a:ext cx="666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Clear Sans Bold"/>
              </a:rPr>
              <a:t>Результаты повышения квалификации педагогов </a:t>
            </a:r>
          </a:p>
          <a:p>
            <a:pPr algn="ctr"/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Clear Sans Bold"/>
              </a:rPr>
              <a:t>и административного персонала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1049000" y="3447253"/>
            <a:ext cx="1573010" cy="826746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759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3041582" y="3431157"/>
            <a:ext cx="1296876" cy="84522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+2954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4671925" y="3431157"/>
            <a:ext cx="1463904" cy="794613"/>
          </a:xfrm>
          <a:prstGeom prst="rect">
            <a:avLst/>
          </a:prstGeom>
          <a:solidFill>
            <a:srgbClr val="3EAED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+2376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12443813" y="4522982"/>
            <a:ext cx="550235" cy="3069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14457264" y="4522982"/>
            <a:ext cx="429321" cy="3323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16368629" y="3431158"/>
            <a:ext cx="1543722" cy="754862"/>
          </a:xfrm>
          <a:prstGeom prst="rect">
            <a:avLst/>
          </a:prstGeom>
          <a:solidFill>
            <a:srgbClr val="FF9933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+2056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16361367" y="4598678"/>
            <a:ext cx="422980" cy="3627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1209705" y="4345278"/>
            <a:ext cx="6702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		   2020	 2021  	  2022</a:t>
            </a:r>
            <a:endParaRPr lang="ru-RU" sz="2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196258" y="4909358"/>
            <a:ext cx="394691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dirty="0" smtClean="0">
                <a:latin typeface="Bahnschrift Condensed" panose="020B0502040204020203" pitchFamily="34" charset="0"/>
              </a:rPr>
              <a:t>8145 человек</a:t>
            </a:r>
            <a:endParaRPr lang="ru-RU" sz="6600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156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1028700" y="1485900"/>
            <a:ext cx="3791771" cy="6796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286"/>
              </a:lnSpc>
            </a:pPr>
            <a:r>
              <a:rPr lang="ru-RU" sz="4405" dirty="0" smtClean="0">
                <a:solidFill>
                  <a:srgbClr val="F9A159"/>
                </a:solidFill>
                <a:latin typeface="Clear Sans Bold"/>
              </a:rPr>
              <a:t>Воспитание</a:t>
            </a:r>
            <a:endParaRPr lang="en-US" sz="4405" dirty="0">
              <a:solidFill>
                <a:srgbClr val="F9A159"/>
              </a:solidFill>
              <a:latin typeface="Arimo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890811" y="388299"/>
            <a:ext cx="145161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defRPr/>
            </a:pPr>
            <a:r>
              <a:rPr lang="ru-RU" sz="5400" b="1" spc="-60" dirty="0">
                <a:solidFill>
                  <a:srgbClr val="0F9DB4"/>
                </a:solidFill>
                <a:latin typeface="Rubik Medium Bold"/>
              </a:rPr>
              <a:t>Что принципиально нового сейчас?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13868400" y="496341"/>
            <a:ext cx="4129319" cy="989559"/>
            <a:chOff x="13792200" y="8738438"/>
            <a:chExt cx="4129319" cy="989559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13792200" y="8738438"/>
              <a:ext cx="4129319" cy="989559"/>
              <a:chOff x="12828790" y="8725940"/>
              <a:chExt cx="4129319" cy="989559"/>
            </a:xfrm>
          </p:grpSpPr>
          <p:pic>
            <p:nvPicPr>
              <p:cNvPr id="15" name="Picture 9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2828790" y="8725940"/>
                <a:ext cx="3092373" cy="989559"/>
              </a:xfrm>
              <a:prstGeom prst="rect">
                <a:avLst/>
              </a:prstGeom>
            </p:spPr>
          </p:pic>
          <p:pic>
            <p:nvPicPr>
              <p:cNvPr id="16" name="Picture 10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1"/>
                  </a:ext>
                </a:extLst>
              </a:blip>
              <a:srcRect/>
              <a:stretch>
                <a:fillRect/>
              </a:stretch>
            </p:blipFill>
            <p:spPr>
              <a:xfrm flipH="1">
                <a:off x="15388229" y="8841036"/>
                <a:ext cx="1569880" cy="786903"/>
              </a:xfrm>
              <a:prstGeom prst="rect">
                <a:avLst/>
              </a:prstGeom>
            </p:spPr>
          </p:pic>
          <p:sp>
            <p:nvSpPr>
              <p:cNvPr id="17" name="Прямоугольник 16"/>
              <p:cNvSpPr/>
              <p:nvPr/>
            </p:nvSpPr>
            <p:spPr>
              <a:xfrm>
                <a:off x="13411200" y="8910606"/>
                <a:ext cx="1524000" cy="500094"/>
              </a:xfrm>
              <a:prstGeom prst="rect">
                <a:avLst/>
              </a:prstGeom>
              <a:solidFill>
                <a:srgbClr val="F9A1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14223732" y="8910053"/>
              <a:ext cx="22895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 smtClean="0">
                  <a:latin typeface="Bahnschrift Condensed" panose="020B0502040204020203" pitchFamily="34" charset="0"/>
                </a:rPr>
                <a:t>ВОСПИТАНИЕ</a:t>
              </a:r>
              <a:endParaRPr lang="ru-RU" sz="3600" dirty="0">
                <a:latin typeface="Bahnschrift Condensed" panose="020B0502040204020203" pitchFamily="34" charset="0"/>
              </a:endParaRP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2"/>
          <a:srcRect r="5443"/>
          <a:stretch/>
        </p:blipFill>
        <p:spPr>
          <a:xfrm>
            <a:off x="8932349" y="1825736"/>
            <a:ext cx="9355652" cy="846126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7548860"/>
            <a:ext cx="2286418" cy="228641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19200" y="3086100"/>
            <a:ext cx="80010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243762"/>
                </a:solidFill>
                <a:latin typeface="Clear Sans Bold" panose="020B0604020202020204" charset="0"/>
                <a:cs typeface="Clear Sans Bold" panose="020B0604020202020204" charset="0"/>
              </a:rPr>
              <a:t>Советник </a:t>
            </a:r>
            <a:r>
              <a:rPr lang="ru-RU" sz="3600" dirty="0">
                <a:solidFill>
                  <a:srgbClr val="243762"/>
                </a:solidFill>
                <a:latin typeface="Clear Sans Bold" panose="020B0604020202020204" charset="0"/>
                <a:cs typeface="Clear Sans Bold" panose="020B0604020202020204" charset="0"/>
              </a:rPr>
              <a:t>директора по </a:t>
            </a:r>
            <a:r>
              <a:rPr lang="ru-RU" sz="3600" dirty="0" smtClean="0">
                <a:solidFill>
                  <a:srgbClr val="243762"/>
                </a:solidFill>
                <a:latin typeface="Clear Sans Bold" panose="020B0604020202020204" charset="0"/>
                <a:cs typeface="Clear Sans Bold" panose="020B0604020202020204" charset="0"/>
              </a:rPr>
              <a:t>воспитанию</a:t>
            </a:r>
          </a:p>
          <a:p>
            <a:endParaRPr lang="ru-RU" sz="3200" dirty="0" smtClean="0">
              <a:solidFill>
                <a:srgbClr val="243762"/>
              </a:solidFill>
              <a:latin typeface="Clear Sans Bold" panose="020B0604020202020204" charset="0"/>
              <a:cs typeface="Clear Sans Bold" panose="020B0604020202020204" charset="0"/>
            </a:endParaRPr>
          </a:p>
          <a:p>
            <a:r>
              <a:rPr lang="ru-RU" sz="3600" dirty="0" smtClean="0">
                <a:solidFill>
                  <a:srgbClr val="243762"/>
                </a:solidFill>
                <a:latin typeface="Clear Sans Bold" panose="020B0604020202020204" charset="0"/>
                <a:cs typeface="Clear Sans Bold" panose="020B0604020202020204" charset="0"/>
              </a:rPr>
              <a:t>Цикл внеурочных занятий «Разговоры </a:t>
            </a:r>
            <a:r>
              <a:rPr lang="ru-RU" sz="3600" dirty="0" smtClean="0">
                <a:solidFill>
                  <a:srgbClr val="243762"/>
                </a:solidFill>
                <a:latin typeface="Clear Sans Bold" panose="020B0604020202020204" charset="0"/>
                <a:cs typeface="Clear Sans Bold" panose="020B0604020202020204" charset="0"/>
              </a:rPr>
              <a:t>о </a:t>
            </a:r>
            <a:r>
              <a:rPr lang="ru-RU" sz="3600" dirty="0" smtClean="0">
                <a:solidFill>
                  <a:srgbClr val="243762"/>
                </a:solidFill>
                <a:latin typeface="Clear Sans Bold" panose="020B0604020202020204" charset="0"/>
                <a:cs typeface="Clear Sans Bold" panose="020B0604020202020204" charset="0"/>
              </a:rPr>
              <a:t>важном»</a:t>
            </a:r>
          </a:p>
          <a:p>
            <a:endParaRPr lang="ru-RU" sz="3200" dirty="0" smtClean="0">
              <a:solidFill>
                <a:srgbClr val="243762"/>
              </a:solidFill>
              <a:latin typeface="Clear Sans Bold" panose="020B0604020202020204" charset="0"/>
              <a:cs typeface="Clear Sans Bold" panose="020B0604020202020204" charset="0"/>
            </a:endParaRPr>
          </a:p>
          <a:p>
            <a:r>
              <a:rPr lang="ru-RU" sz="3600" dirty="0">
                <a:solidFill>
                  <a:srgbClr val="243762"/>
                </a:solidFill>
                <a:latin typeface="Clear Sans Bold" panose="020B0604020202020204" charset="0"/>
                <a:cs typeface="Clear Sans Bold" panose="020B0604020202020204" charset="0"/>
              </a:rPr>
              <a:t>Российское движение детей и </a:t>
            </a:r>
            <a:r>
              <a:rPr lang="ru-RU" sz="3600" dirty="0" smtClean="0">
                <a:solidFill>
                  <a:srgbClr val="243762"/>
                </a:solidFill>
                <a:latin typeface="Clear Sans Bold" panose="020B0604020202020204" charset="0"/>
                <a:cs typeface="Clear Sans Bold" panose="020B0604020202020204" charset="0"/>
              </a:rPr>
              <a:t>молодежи</a:t>
            </a:r>
            <a:endParaRPr lang="ru-RU" sz="3600" dirty="0"/>
          </a:p>
        </p:txBody>
      </p:sp>
      <p:pic>
        <p:nvPicPr>
          <p:cNvPr id="19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26053" y="3171936"/>
            <a:ext cx="540747" cy="540747"/>
          </a:xfrm>
          <a:prstGeom prst="rect">
            <a:avLst/>
          </a:prstGeom>
        </p:spPr>
      </p:pic>
      <p:pic>
        <p:nvPicPr>
          <p:cNvPr id="20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26053" y="4923995"/>
            <a:ext cx="540747" cy="540747"/>
          </a:xfrm>
          <a:prstGeom prst="rect">
            <a:avLst/>
          </a:prstGeom>
        </p:spPr>
      </p:pic>
      <p:pic>
        <p:nvPicPr>
          <p:cNvPr id="21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26053" y="6492359"/>
            <a:ext cx="540747" cy="540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5661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990600" y="774901"/>
            <a:ext cx="4724400" cy="6796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286"/>
              </a:lnSpc>
            </a:pPr>
            <a:r>
              <a:rPr lang="ru-RU" sz="5400" dirty="0" smtClean="0">
                <a:solidFill>
                  <a:srgbClr val="F9A159"/>
                </a:solidFill>
                <a:latin typeface="Clear Sans Bold"/>
              </a:rPr>
              <a:t>Воспитание</a:t>
            </a:r>
            <a:endParaRPr lang="en-US" sz="5400" dirty="0">
              <a:solidFill>
                <a:srgbClr val="F9A159"/>
              </a:solidFill>
              <a:latin typeface="Arimo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13716000" y="8724900"/>
            <a:ext cx="4129319" cy="989559"/>
            <a:chOff x="13792200" y="8738438"/>
            <a:chExt cx="4129319" cy="989559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13792200" y="8738438"/>
              <a:ext cx="4129319" cy="989559"/>
              <a:chOff x="12828790" y="8725940"/>
              <a:chExt cx="4129319" cy="989559"/>
            </a:xfrm>
          </p:grpSpPr>
          <p:pic>
            <p:nvPicPr>
              <p:cNvPr id="15" name="Picture 9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2828790" y="8725940"/>
                <a:ext cx="3092373" cy="989559"/>
              </a:xfrm>
              <a:prstGeom prst="rect">
                <a:avLst/>
              </a:prstGeom>
            </p:spPr>
          </p:pic>
          <p:pic>
            <p:nvPicPr>
              <p:cNvPr id="16" name="Picture 10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1"/>
                  </a:ext>
                </a:extLst>
              </a:blip>
              <a:srcRect/>
              <a:stretch>
                <a:fillRect/>
              </a:stretch>
            </p:blipFill>
            <p:spPr>
              <a:xfrm flipH="1">
                <a:off x="15388229" y="8841036"/>
                <a:ext cx="1569880" cy="786903"/>
              </a:xfrm>
              <a:prstGeom prst="rect">
                <a:avLst/>
              </a:prstGeom>
            </p:spPr>
          </p:pic>
          <p:sp>
            <p:nvSpPr>
              <p:cNvPr id="17" name="Прямоугольник 16"/>
              <p:cNvSpPr/>
              <p:nvPr/>
            </p:nvSpPr>
            <p:spPr>
              <a:xfrm>
                <a:off x="13411200" y="8910606"/>
                <a:ext cx="1524000" cy="500094"/>
              </a:xfrm>
              <a:prstGeom prst="rect">
                <a:avLst/>
              </a:prstGeom>
              <a:solidFill>
                <a:srgbClr val="F9A1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14223732" y="8910053"/>
              <a:ext cx="22895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 smtClean="0">
                  <a:latin typeface="Bahnschrift Condensed" panose="020B0502040204020203" pitchFamily="34" charset="0"/>
                </a:rPr>
                <a:t>ВОСПИТАНИЕ</a:t>
              </a:r>
              <a:endParaRPr lang="ru-RU" sz="3600" dirty="0">
                <a:latin typeface="Bahnschrift Condensed" panose="020B0502040204020203" pitchFamily="34" charset="0"/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33600" y="1801085"/>
            <a:ext cx="15240000" cy="63173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90600" y="7658100"/>
            <a:ext cx="6129192" cy="227435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C0A09CF-BE5C-4DA4-B5E9-375D487DACDC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4" t="5257" r="63495" b="64652"/>
          <a:stretch/>
        </p:blipFill>
        <p:spPr bwMode="auto">
          <a:xfrm>
            <a:off x="838200" y="2781300"/>
            <a:ext cx="1901732" cy="1371600"/>
          </a:xfrm>
          <a:prstGeom prst="rect">
            <a:avLst/>
          </a:prstGeom>
        </p:spPr>
      </p:pic>
      <p:pic>
        <p:nvPicPr>
          <p:cNvPr id="12" name="Picture 2" descr="log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405112"/>
            <a:ext cx="1453131" cy="153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7505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990600" y="689202"/>
            <a:ext cx="4572000" cy="6796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286"/>
              </a:lnSpc>
            </a:pPr>
            <a:r>
              <a:rPr lang="ru-RU" sz="5400" dirty="0" smtClean="0">
                <a:solidFill>
                  <a:srgbClr val="F9A159"/>
                </a:solidFill>
                <a:latin typeface="Clear Sans Bold"/>
              </a:rPr>
              <a:t>Воспитание</a:t>
            </a:r>
            <a:endParaRPr lang="en-US" sz="5400" dirty="0">
              <a:solidFill>
                <a:srgbClr val="F9A159"/>
              </a:solidFill>
              <a:latin typeface="Arimo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13716000" y="8724900"/>
            <a:ext cx="4129319" cy="989559"/>
            <a:chOff x="13792200" y="8738438"/>
            <a:chExt cx="4129319" cy="989559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13792200" y="8738438"/>
              <a:ext cx="4129319" cy="989559"/>
              <a:chOff x="12828790" y="8725940"/>
              <a:chExt cx="4129319" cy="989559"/>
            </a:xfrm>
          </p:grpSpPr>
          <p:pic>
            <p:nvPicPr>
              <p:cNvPr id="15" name="Picture 9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2828790" y="8725940"/>
                <a:ext cx="3092373" cy="989559"/>
              </a:xfrm>
              <a:prstGeom prst="rect">
                <a:avLst/>
              </a:prstGeom>
            </p:spPr>
          </p:pic>
          <p:pic>
            <p:nvPicPr>
              <p:cNvPr id="16" name="Picture 10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1"/>
                  </a:ext>
                </a:extLst>
              </a:blip>
              <a:srcRect/>
              <a:stretch>
                <a:fillRect/>
              </a:stretch>
            </p:blipFill>
            <p:spPr>
              <a:xfrm flipH="1">
                <a:off x="15388229" y="8841036"/>
                <a:ext cx="1569880" cy="786903"/>
              </a:xfrm>
              <a:prstGeom prst="rect">
                <a:avLst/>
              </a:prstGeom>
            </p:spPr>
          </p:pic>
          <p:sp>
            <p:nvSpPr>
              <p:cNvPr id="17" name="Прямоугольник 16"/>
              <p:cNvSpPr/>
              <p:nvPr/>
            </p:nvSpPr>
            <p:spPr>
              <a:xfrm>
                <a:off x="13411200" y="8910606"/>
                <a:ext cx="1524000" cy="500094"/>
              </a:xfrm>
              <a:prstGeom prst="rect">
                <a:avLst/>
              </a:prstGeom>
              <a:solidFill>
                <a:srgbClr val="F9A1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14223732" y="8910053"/>
              <a:ext cx="22895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 smtClean="0">
                  <a:latin typeface="Bahnschrift Condensed" panose="020B0502040204020203" pitchFamily="34" charset="0"/>
                </a:rPr>
                <a:t>ВОСПИТАНИЕ</a:t>
              </a:r>
              <a:endParaRPr lang="ru-RU" sz="3600" dirty="0">
                <a:latin typeface="Bahnschrift Condensed" panose="020B0502040204020203" pitchFamily="34" charset="0"/>
              </a:endParaRP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7010400" y="784100"/>
            <a:ext cx="105218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0F9DB4"/>
                </a:solidFill>
                <a:latin typeface="Clear Sans Bold"/>
              </a:rPr>
              <a:t>Закон </a:t>
            </a:r>
            <a:r>
              <a:rPr lang="ru-RU" sz="3200" dirty="0" smtClean="0">
                <a:solidFill>
                  <a:srgbClr val="0F9DB4"/>
                </a:solidFill>
                <a:latin typeface="Clear Sans Bold"/>
              </a:rPr>
              <a:t>«О </a:t>
            </a:r>
            <a:r>
              <a:rPr lang="ru-RU" sz="3200" dirty="0">
                <a:solidFill>
                  <a:srgbClr val="0F9DB4"/>
                </a:solidFill>
                <a:latin typeface="Clear Sans Bold"/>
              </a:rPr>
              <a:t>российском движении детей и </a:t>
            </a:r>
            <a:r>
              <a:rPr lang="ru-RU" sz="3200" dirty="0" smtClean="0">
                <a:solidFill>
                  <a:srgbClr val="0F9DB4"/>
                </a:solidFill>
                <a:latin typeface="Clear Sans Bold"/>
              </a:rPr>
              <a:t>молодежи»</a:t>
            </a:r>
            <a:endParaRPr lang="ru-RU" sz="3200" dirty="0">
              <a:solidFill>
                <a:srgbClr val="0F9DB4"/>
              </a:solidFill>
              <a:latin typeface="Clear Sans Bold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63592" y="1368875"/>
            <a:ext cx="6046808" cy="874994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090647" y="2552700"/>
            <a:ext cx="8731173" cy="5762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992692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670802" y="1788058"/>
            <a:ext cx="14873998" cy="6796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286"/>
              </a:lnSpc>
            </a:pPr>
            <a:r>
              <a:rPr lang="ru-RU" sz="4405" dirty="0" smtClean="0">
                <a:solidFill>
                  <a:srgbClr val="F9A159"/>
                </a:solidFill>
                <a:latin typeface="Clear Sans Bold"/>
              </a:rPr>
              <a:t>Проект «Школа Министерства Просвещения России»</a:t>
            </a:r>
            <a:endParaRPr lang="en-US" sz="4405" dirty="0">
              <a:solidFill>
                <a:srgbClr val="F9A159"/>
              </a:solidFill>
              <a:latin typeface="Arimo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70802" y="605097"/>
            <a:ext cx="145161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defRPr/>
            </a:pPr>
            <a:r>
              <a:rPr lang="ru-RU" sz="6000" b="1" spc="-60" dirty="0">
                <a:solidFill>
                  <a:srgbClr val="0F9DB4"/>
                </a:solidFill>
                <a:latin typeface="Rubik Medium Bold"/>
              </a:rPr>
              <a:t>Что принципиально нового сейчас?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14630400" y="798499"/>
            <a:ext cx="4129319" cy="989559"/>
            <a:chOff x="13792200" y="8738438"/>
            <a:chExt cx="4129319" cy="989559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13792200" y="8738438"/>
              <a:ext cx="4129319" cy="989559"/>
              <a:chOff x="12828790" y="8725940"/>
              <a:chExt cx="4129319" cy="989559"/>
            </a:xfrm>
          </p:grpSpPr>
          <p:pic>
            <p:nvPicPr>
              <p:cNvPr id="15" name="Picture 9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2828790" y="8725940"/>
                <a:ext cx="3092373" cy="989559"/>
              </a:xfrm>
              <a:prstGeom prst="rect">
                <a:avLst/>
              </a:prstGeom>
            </p:spPr>
          </p:pic>
          <p:pic>
            <p:nvPicPr>
              <p:cNvPr id="16" name="Picture 10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1"/>
                  </a:ext>
                </a:extLst>
              </a:blip>
              <a:srcRect/>
              <a:stretch>
                <a:fillRect/>
              </a:stretch>
            </p:blipFill>
            <p:spPr>
              <a:xfrm flipH="1">
                <a:off x="15388229" y="8841036"/>
                <a:ext cx="1569880" cy="786903"/>
              </a:xfrm>
              <a:prstGeom prst="rect">
                <a:avLst/>
              </a:prstGeom>
            </p:spPr>
          </p:pic>
          <p:sp>
            <p:nvSpPr>
              <p:cNvPr id="17" name="Прямоугольник 16"/>
              <p:cNvSpPr/>
              <p:nvPr/>
            </p:nvSpPr>
            <p:spPr>
              <a:xfrm>
                <a:off x="13411200" y="8910606"/>
                <a:ext cx="1524000" cy="500094"/>
              </a:xfrm>
              <a:prstGeom prst="rect">
                <a:avLst/>
              </a:prstGeom>
              <a:solidFill>
                <a:srgbClr val="F9A1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13871726" y="8847025"/>
              <a:ext cx="30541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latin typeface="Bahnschrift Condensed" panose="020B0502040204020203" pitchFamily="34" charset="0"/>
                </a:rPr>
                <a:t>ШКОЛА</a:t>
              </a:r>
              <a:r>
                <a:rPr lang="ru-RU" sz="3600" dirty="0" smtClean="0">
                  <a:latin typeface="Bahnschrift Condensed" panose="020B0502040204020203" pitchFamily="34" charset="0"/>
                </a:rPr>
                <a:t> </a:t>
              </a:r>
              <a:r>
                <a:rPr lang="ru-RU" sz="3200" dirty="0" smtClean="0">
                  <a:latin typeface="Bahnschrift Condensed" panose="020B0502040204020203" pitchFamily="34" charset="0"/>
                </a:rPr>
                <a:t>МИНПРОСА</a:t>
              </a:r>
              <a:endParaRPr lang="ru-RU" sz="3200" dirty="0">
                <a:latin typeface="Bahnschrift Condensed" panose="020B0502040204020203" pitchFamily="34" charset="0"/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90600" y="2494945"/>
            <a:ext cx="11620500" cy="676621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325475" y="2639346"/>
            <a:ext cx="4438650" cy="752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1435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364212" y="233922"/>
            <a:ext cx="14873998" cy="6455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286"/>
              </a:lnSpc>
            </a:pPr>
            <a:r>
              <a:rPr lang="ru-RU" sz="4000" dirty="0" smtClean="0">
                <a:solidFill>
                  <a:srgbClr val="F9A159"/>
                </a:solidFill>
                <a:latin typeface="Clear Sans Bold"/>
              </a:rPr>
              <a:t>Проект «Школа Министерства Просвещения России»</a:t>
            </a:r>
            <a:endParaRPr lang="en-US" sz="4000" dirty="0">
              <a:solidFill>
                <a:srgbClr val="F9A159"/>
              </a:solidFill>
              <a:latin typeface="Arimo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110305"/>
            <a:ext cx="16427839" cy="9202588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13944600" y="120746"/>
            <a:ext cx="4541680" cy="989559"/>
            <a:chOff x="13792200" y="8738438"/>
            <a:chExt cx="4541680" cy="989559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13792200" y="8738438"/>
              <a:ext cx="4541680" cy="989559"/>
              <a:chOff x="12828790" y="8725940"/>
              <a:chExt cx="4541680" cy="989559"/>
            </a:xfrm>
          </p:grpSpPr>
          <p:pic>
            <p:nvPicPr>
              <p:cNvPr id="15" name="Picture 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2828790" y="8725940"/>
                <a:ext cx="3092373" cy="989559"/>
              </a:xfrm>
              <a:prstGeom prst="rect">
                <a:avLst/>
              </a:prstGeom>
            </p:spPr>
          </p:pic>
          <p:pic>
            <p:nvPicPr>
              <p:cNvPr id="16" name="Picture 10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1"/>
                  </a:ext>
                </a:extLst>
              </a:blip>
              <a:srcRect/>
              <a:stretch>
                <a:fillRect/>
              </a:stretch>
            </p:blipFill>
            <p:spPr>
              <a:xfrm flipH="1">
                <a:off x="15800590" y="8827715"/>
                <a:ext cx="1569880" cy="786903"/>
              </a:xfrm>
              <a:prstGeom prst="rect">
                <a:avLst/>
              </a:prstGeom>
            </p:spPr>
          </p:pic>
          <p:sp>
            <p:nvSpPr>
              <p:cNvPr id="17" name="Прямоугольник 16"/>
              <p:cNvSpPr/>
              <p:nvPr/>
            </p:nvSpPr>
            <p:spPr>
              <a:xfrm>
                <a:off x="13411200" y="8910606"/>
                <a:ext cx="1524000" cy="500094"/>
              </a:xfrm>
              <a:prstGeom prst="rect">
                <a:avLst/>
              </a:prstGeom>
              <a:solidFill>
                <a:srgbClr val="F9A1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13830374" y="8867672"/>
              <a:ext cx="30541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 smtClean="0">
                  <a:latin typeface="Bahnschrift Condensed" panose="020B0502040204020203" pitchFamily="34" charset="0"/>
                </a:rPr>
                <a:t>ШКОЛА МИНПРОСА</a:t>
              </a:r>
              <a:endParaRPr lang="ru-RU" sz="3600" dirty="0">
                <a:latin typeface="Bahnschrift Condensed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6153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1788878" y="5601822"/>
            <a:ext cx="3131275" cy="3656478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1028700" y="9234488"/>
            <a:ext cx="7589385" cy="0"/>
          </a:xfrm>
          <a:prstGeom prst="line">
            <a:avLst/>
          </a:prstGeom>
          <a:ln w="19050" cap="rnd">
            <a:solidFill>
              <a:srgbClr val="243762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664200" y="7552718"/>
            <a:ext cx="3474334" cy="170558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781626" y="7922928"/>
            <a:ext cx="713817" cy="1335372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678536" y="1790700"/>
            <a:ext cx="8498701" cy="2301280"/>
            <a:chOff x="0" y="9525"/>
            <a:chExt cx="11331601" cy="3068373"/>
          </a:xfrm>
        </p:grpSpPr>
        <p:sp>
          <p:nvSpPr>
            <p:cNvPr id="7" name="TextBox 7"/>
            <p:cNvSpPr txBox="1"/>
            <p:nvPr/>
          </p:nvSpPr>
          <p:spPr>
            <a:xfrm>
              <a:off x="0" y="2152773"/>
              <a:ext cx="11331601" cy="925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5999"/>
                </a:lnSpc>
              </a:pPr>
              <a:endParaRPr lang="en-US" sz="3999" dirty="0">
                <a:solidFill>
                  <a:srgbClr val="243762"/>
                </a:solidFill>
                <a:latin typeface="Arimo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9525"/>
              <a:ext cx="11331601" cy="8610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286"/>
                </a:lnSpc>
              </a:pPr>
              <a:r>
                <a:rPr lang="ru-RU" sz="4405" dirty="0" smtClean="0">
                  <a:solidFill>
                    <a:srgbClr val="F9A159"/>
                  </a:solidFill>
                  <a:latin typeface="Clear Sans Bold"/>
                </a:rPr>
                <a:t>Обновленные ФГОС</a:t>
              </a:r>
              <a:endParaRPr lang="en-US" sz="4405" dirty="0">
                <a:solidFill>
                  <a:srgbClr val="F9A159"/>
                </a:solidFill>
                <a:latin typeface="Arimo"/>
              </a:endParaRP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609600" y="419100"/>
            <a:ext cx="145161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defRPr/>
            </a:pPr>
            <a:r>
              <a:rPr lang="ru-RU" sz="6000" b="1" spc="-60" dirty="0">
                <a:solidFill>
                  <a:srgbClr val="0F9DB4"/>
                </a:solidFill>
                <a:latin typeface="Rubik Medium Bold"/>
              </a:rPr>
              <a:t>Что принципиально нового сейчас?</a:t>
            </a:r>
          </a:p>
        </p:txBody>
      </p:sp>
      <p:pic>
        <p:nvPicPr>
          <p:cNvPr id="12" name="Picture 4"/>
          <p:cNvPicPr>
            <a:picLocks noChangeAspect="1"/>
          </p:cNvPicPr>
          <p:nvPr/>
        </p:nvPicPr>
        <p:blipFill>
          <a:blip r:embed="rId8">
            <a:biLevel thresh="25000"/>
          </a:blip>
          <a:srcRect/>
          <a:stretch>
            <a:fillRect/>
          </a:stretch>
        </p:blipFill>
        <p:spPr>
          <a:xfrm>
            <a:off x="3599509" y="5912151"/>
            <a:ext cx="863064" cy="646219"/>
          </a:xfrm>
          <a:prstGeom prst="rect">
            <a:avLst/>
          </a:prstGeom>
        </p:spPr>
      </p:pic>
      <p:sp>
        <p:nvSpPr>
          <p:cNvPr id="13" name="Google Shape;97;p2"/>
          <p:cNvSpPr txBox="1"/>
          <p:nvPr/>
        </p:nvSpPr>
        <p:spPr>
          <a:xfrm>
            <a:off x="591180" y="2505007"/>
            <a:ext cx="7742785" cy="3077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just"/>
            <a:r>
              <a:rPr lang="ru-RU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Приказ Министерства просвещения Российской Федерации от 31 мая 2021 г. № 286 «Об утверждении Федерального Государственного образовательного стандарта начального общего образования»</a:t>
            </a:r>
          </a:p>
          <a:p>
            <a:pPr algn="just"/>
            <a:endParaRPr lang="ru-RU" sz="2000" dirty="0">
              <a:solidFill>
                <a:schemeClr val="dk1"/>
              </a:solidFill>
              <a:latin typeface="Montserrat"/>
              <a:ea typeface="Montserrat"/>
              <a:cs typeface="Montserrat"/>
            </a:endParaRPr>
          </a:p>
          <a:p>
            <a:pPr algn="just"/>
            <a:r>
              <a:rPr lang="ru-RU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Приказ Министерства просвещения Российской Федерации от 31 мая 2021 г. № 287 «Об утверждении Федерального Государственного образовательного стандарта основного общего образования»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13908734" y="1204533"/>
            <a:ext cx="4129319" cy="989559"/>
            <a:chOff x="12649200" y="8763520"/>
            <a:chExt cx="4129319" cy="989559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12649200" y="8763520"/>
              <a:ext cx="4129319" cy="989559"/>
              <a:chOff x="12828790" y="8725940"/>
              <a:chExt cx="4129319" cy="989559"/>
            </a:xfrm>
          </p:grpSpPr>
          <p:pic>
            <p:nvPicPr>
              <p:cNvPr id="15" name="Picture 9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2828790" y="8725940"/>
                <a:ext cx="3092373" cy="989559"/>
              </a:xfrm>
              <a:prstGeom prst="rect">
                <a:avLst/>
              </a:prstGeom>
            </p:spPr>
          </p:pic>
          <p:pic>
            <p:nvPicPr>
              <p:cNvPr id="16" name="Picture 10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2"/>
                  </a:ext>
                </a:extLst>
              </a:blip>
              <a:srcRect/>
              <a:stretch>
                <a:fillRect/>
              </a:stretch>
            </p:blipFill>
            <p:spPr>
              <a:xfrm flipH="1">
                <a:off x="15388229" y="8841036"/>
                <a:ext cx="1569880" cy="786903"/>
              </a:xfrm>
              <a:prstGeom prst="rect">
                <a:avLst/>
              </a:prstGeom>
            </p:spPr>
          </p:pic>
          <p:sp>
            <p:nvSpPr>
              <p:cNvPr id="17" name="Прямоугольник 16"/>
              <p:cNvSpPr/>
              <p:nvPr/>
            </p:nvSpPr>
            <p:spPr>
              <a:xfrm>
                <a:off x="13411200" y="8910606"/>
                <a:ext cx="1524000" cy="500094"/>
              </a:xfrm>
              <a:prstGeom prst="rect">
                <a:avLst/>
              </a:prstGeom>
              <a:solidFill>
                <a:srgbClr val="F9A1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13185699" y="8841036"/>
              <a:ext cx="23024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 smtClean="0">
                  <a:latin typeface="Bahnschrift Condensed" panose="020B0502040204020203" pitchFamily="34" charset="0"/>
                </a:rPr>
                <a:t>КАЧЕСТВО_1</a:t>
              </a:r>
              <a:endParaRPr lang="ru-RU" sz="3600" dirty="0">
                <a:latin typeface="Bahnschrift Condensed" panose="020B0502040204020203" pitchFamily="34" charset="0"/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9356916" y="1581346"/>
            <a:ext cx="8681137" cy="7755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1600" indent="0" algn="just">
              <a:spcBef>
                <a:spcPts val="0"/>
              </a:spcBef>
              <a:buNone/>
            </a:pPr>
            <a:r>
              <a:rPr lang="ru-RU" sz="3000" dirty="0">
                <a:solidFill>
                  <a:srgbClr val="243762"/>
                </a:solidFill>
                <a:latin typeface="Clear Sans Bold"/>
              </a:rPr>
              <a:t>Введенные понятия</a:t>
            </a:r>
          </a:p>
          <a:p>
            <a:pPr marL="101600" indent="0" algn="just">
              <a:spcBef>
                <a:spcPts val="0"/>
              </a:spcBef>
              <a:buNone/>
            </a:pPr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</a:pPr>
            <a:r>
              <a:rPr lang="ru-RU" sz="2400" dirty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«</a:t>
            </a:r>
            <a:r>
              <a:rPr lang="ru-RU" sz="24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функциональная грамотность</a:t>
            </a:r>
            <a:r>
              <a:rPr lang="ru-RU" sz="2400" dirty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»</a:t>
            </a:r>
          </a:p>
          <a:p>
            <a:pPr marL="101600" indent="0" algn="just">
              <a:spcBef>
                <a:spcPts val="0"/>
              </a:spcBef>
              <a:buNone/>
            </a:pPr>
            <a:r>
              <a:rPr lang="ru-RU" sz="2400" dirty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В целях обеспечения реализации программы основного общего образования …должны создаваться условия, обеспечивающие  возможность… «формирования функциональной грамотности обучающихся (способности решать учебные задачи и жизненные проблемные ситуации на основе сформированных предметных, </a:t>
            </a:r>
            <a:r>
              <a:rPr lang="ru-RU" sz="24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метапредметных</a:t>
            </a:r>
            <a:r>
              <a:rPr lang="ru-RU" sz="2400" dirty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 и универсальных способов деятельности), включающей овладение ключевыми компетенциями, составляющими основу дальнейшего успешного образования и ориентации в мире профессий»</a:t>
            </a:r>
          </a:p>
          <a:p>
            <a:pPr marL="101600" indent="0" algn="just">
              <a:spcBef>
                <a:spcPts val="0"/>
              </a:spcBef>
              <a:buNone/>
            </a:pPr>
            <a:endParaRPr lang="ru-RU" sz="2400" dirty="0">
              <a:solidFill>
                <a:schemeClr val="dk1"/>
              </a:solidFill>
              <a:latin typeface="Montserrat"/>
              <a:ea typeface="Montserrat"/>
              <a:cs typeface="Montserrat"/>
            </a:endParaRPr>
          </a:p>
          <a:p>
            <a:pPr algn="just">
              <a:spcBef>
                <a:spcPts val="0"/>
              </a:spcBef>
            </a:pPr>
            <a:r>
              <a:rPr lang="ru-RU" sz="2400" dirty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«</a:t>
            </a:r>
            <a:r>
              <a:rPr lang="ru-RU" sz="24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дистанционные образовательные технологии</a:t>
            </a:r>
            <a:r>
              <a:rPr lang="ru-RU" sz="2400" dirty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»</a:t>
            </a:r>
          </a:p>
          <a:p>
            <a:pPr algn="just">
              <a:spcBef>
                <a:spcPts val="0"/>
              </a:spcBef>
            </a:pPr>
            <a:endParaRPr lang="ru-RU" sz="2400" dirty="0">
              <a:solidFill>
                <a:schemeClr val="dk1"/>
              </a:solidFill>
              <a:latin typeface="Montserrat"/>
              <a:ea typeface="Montserrat"/>
              <a:cs typeface="Montserrat"/>
            </a:endParaRPr>
          </a:p>
          <a:p>
            <a:pPr algn="just">
              <a:spcBef>
                <a:spcPts val="0"/>
              </a:spcBef>
            </a:pPr>
            <a:r>
              <a:rPr lang="ru-RU" sz="2400" dirty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«</a:t>
            </a:r>
            <a:r>
              <a:rPr lang="ru-RU" sz="24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верифицированные образовательные ресурсы</a:t>
            </a:r>
            <a:r>
              <a:rPr lang="ru-RU" sz="2400" dirty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» (в контексте понятия «безопасность»)</a:t>
            </a:r>
          </a:p>
          <a:p>
            <a:pPr algn="just">
              <a:spcBef>
                <a:spcPts val="0"/>
              </a:spcBef>
            </a:pPr>
            <a:endParaRPr lang="ru-RU" sz="2400" dirty="0">
              <a:solidFill>
                <a:schemeClr val="dk1"/>
              </a:solidFill>
              <a:latin typeface="Montserrat"/>
              <a:ea typeface="Montserrat"/>
              <a:cs typeface="Montserrat"/>
            </a:endParaRPr>
          </a:p>
          <a:p>
            <a:pPr algn="just">
              <a:spcBef>
                <a:spcPts val="0"/>
              </a:spcBef>
            </a:pPr>
            <a:r>
              <a:rPr lang="ru-RU" sz="2400" dirty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«</a:t>
            </a:r>
            <a:r>
              <a:rPr lang="ru-RU" sz="24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учебно-исследовательская деятельность</a:t>
            </a:r>
            <a:r>
              <a:rPr lang="ru-RU" sz="2400" dirty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», «</a:t>
            </a:r>
            <a:r>
              <a:rPr lang="ru-RU" sz="24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проектная деятельность</a:t>
            </a:r>
            <a:r>
              <a:rPr lang="ru-RU" sz="2400" dirty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» (понятия разделены)</a:t>
            </a:r>
          </a:p>
        </p:txBody>
      </p:sp>
      <p:pic>
        <p:nvPicPr>
          <p:cNvPr id="19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8744021" y="1653345"/>
            <a:ext cx="540747" cy="540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9609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457200" y="1554674"/>
            <a:ext cx="14873998" cy="6796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286"/>
              </a:lnSpc>
            </a:pPr>
            <a:r>
              <a:rPr lang="ru-RU" sz="4405" dirty="0" smtClean="0">
                <a:solidFill>
                  <a:srgbClr val="F9A159"/>
                </a:solidFill>
                <a:latin typeface="Clear Sans Bold"/>
              </a:rPr>
              <a:t>Проекты регионального уровня </a:t>
            </a:r>
            <a:endParaRPr lang="en-US" sz="4405" dirty="0">
              <a:solidFill>
                <a:srgbClr val="F9A159"/>
              </a:solidFill>
              <a:latin typeface="Arimo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57200" y="320510"/>
            <a:ext cx="145161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defRPr/>
            </a:pPr>
            <a:r>
              <a:rPr lang="ru-RU" sz="6000" b="1" spc="-60" dirty="0">
                <a:solidFill>
                  <a:srgbClr val="0F9DB4"/>
                </a:solidFill>
                <a:latin typeface="Rubik Medium Bold"/>
              </a:rPr>
              <a:t>Что принципиально нового сейчас?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13944600" y="7697880"/>
            <a:ext cx="4129319" cy="989559"/>
            <a:chOff x="13792200" y="8738438"/>
            <a:chExt cx="4129319" cy="989559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13792200" y="8738438"/>
              <a:ext cx="4129319" cy="989559"/>
              <a:chOff x="12828790" y="8725940"/>
              <a:chExt cx="4129319" cy="989559"/>
            </a:xfrm>
          </p:grpSpPr>
          <p:pic>
            <p:nvPicPr>
              <p:cNvPr id="15" name="Picture 9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2828790" y="8725940"/>
                <a:ext cx="3092373" cy="989559"/>
              </a:xfrm>
              <a:prstGeom prst="rect">
                <a:avLst/>
              </a:prstGeom>
            </p:spPr>
          </p:pic>
          <p:pic>
            <p:nvPicPr>
              <p:cNvPr id="16" name="Picture 10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1"/>
                  </a:ext>
                </a:extLst>
              </a:blip>
              <a:srcRect/>
              <a:stretch>
                <a:fillRect/>
              </a:stretch>
            </p:blipFill>
            <p:spPr>
              <a:xfrm flipH="1">
                <a:off x="15388229" y="8841036"/>
                <a:ext cx="1569880" cy="786903"/>
              </a:xfrm>
              <a:prstGeom prst="rect">
                <a:avLst/>
              </a:prstGeom>
            </p:spPr>
          </p:pic>
          <p:sp>
            <p:nvSpPr>
              <p:cNvPr id="17" name="Прямоугольник 16"/>
              <p:cNvSpPr/>
              <p:nvPr/>
            </p:nvSpPr>
            <p:spPr>
              <a:xfrm>
                <a:off x="13411200" y="8910606"/>
                <a:ext cx="1524000" cy="500094"/>
              </a:xfrm>
              <a:prstGeom prst="rect">
                <a:avLst/>
              </a:prstGeom>
              <a:solidFill>
                <a:srgbClr val="F9A1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14630400" y="8910051"/>
              <a:ext cx="22723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 smtClean="0">
                  <a:latin typeface="Bahnschrift Condensed" panose="020B0502040204020203" pitchFamily="34" charset="0"/>
                </a:rPr>
                <a:t>РЕГИОН</a:t>
              </a:r>
              <a:endParaRPr lang="ru-RU" sz="3600" dirty="0">
                <a:latin typeface="Bahnschrift Condensed" panose="020B0502040204020203" pitchFamily="34" charset="0"/>
              </a:endParaRPr>
            </a:p>
          </p:txBody>
        </p:sp>
      </p:grpSp>
      <p:grpSp>
        <p:nvGrpSpPr>
          <p:cNvPr id="22" name="Group 2"/>
          <p:cNvGrpSpPr/>
          <p:nvPr/>
        </p:nvGrpSpPr>
        <p:grpSpPr>
          <a:xfrm>
            <a:off x="771372" y="2384162"/>
            <a:ext cx="13097029" cy="1472198"/>
            <a:chOff x="0" y="-29486"/>
            <a:chExt cx="11716198" cy="2689850"/>
          </a:xfrm>
        </p:grpSpPr>
        <p:sp>
          <p:nvSpPr>
            <p:cNvPr id="23" name="TextBox 3"/>
            <p:cNvSpPr txBox="1"/>
            <p:nvPr/>
          </p:nvSpPr>
          <p:spPr>
            <a:xfrm>
              <a:off x="1123420" y="-29486"/>
              <a:ext cx="10592778" cy="2689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r>
                <a:rPr lang="ru-RU" sz="3200" dirty="0">
                  <a:solidFill>
                    <a:schemeClr val="accent3">
                      <a:lumMod val="75000"/>
                    </a:schemeClr>
                  </a:solidFill>
                  <a:latin typeface="Clear Sans Bold"/>
                </a:rPr>
                <a:t>Профилактика детского дорожно-транспортного травматизма</a:t>
              </a:r>
            </a:p>
            <a:p>
              <a:pPr>
                <a:lnSpc>
                  <a:spcPts val="3840"/>
                </a:lnSpc>
              </a:pPr>
              <a:endParaRPr lang="en-US" sz="3200" dirty="0">
                <a:solidFill>
                  <a:srgbClr val="0F9DB4"/>
                </a:solidFill>
                <a:latin typeface="Clear Sans Bold"/>
              </a:endParaRPr>
            </a:p>
          </p:txBody>
        </p:sp>
        <p:sp>
          <p:nvSpPr>
            <p:cNvPr id="24" name="TextBox 5"/>
            <p:cNvSpPr txBox="1"/>
            <p:nvPr/>
          </p:nvSpPr>
          <p:spPr>
            <a:xfrm>
              <a:off x="0" y="0"/>
              <a:ext cx="1103633" cy="8903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40"/>
                </a:lnSpc>
              </a:pPr>
              <a:r>
                <a:rPr lang="en-US" sz="3200" dirty="0">
                  <a:solidFill>
                    <a:schemeClr val="tx2">
                      <a:lumMod val="75000"/>
                    </a:schemeClr>
                  </a:solidFill>
                  <a:latin typeface="Clear Sans Bold"/>
                </a:rPr>
                <a:t>01</a:t>
              </a:r>
            </a:p>
          </p:txBody>
        </p:sp>
      </p:grpSp>
      <p:grpSp>
        <p:nvGrpSpPr>
          <p:cNvPr id="25" name="Group 2"/>
          <p:cNvGrpSpPr/>
          <p:nvPr/>
        </p:nvGrpSpPr>
        <p:grpSpPr>
          <a:xfrm>
            <a:off x="791224" y="3619500"/>
            <a:ext cx="15363176" cy="1461939"/>
            <a:chOff x="0" y="0"/>
            <a:chExt cx="20484232" cy="2671107"/>
          </a:xfrm>
        </p:grpSpPr>
        <p:sp>
          <p:nvSpPr>
            <p:cNvPr id="26" name="TextBox 3"/>
            <p:cNvSpPr txBox="1"/>
            <p:nvPr/>
          </p:nvSpPr>
          <p:spPr>
            <a:xfrm>
              <a:off x="1736913" y="0"/>
              <a:ext cx="18747319" cy="26711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840"/>
                </a:lnSpc>
              </a:pPr>
              <a:r>
                <a:rPr lang="ru-RU" sz="3200" dirty="0">
                  <a:solidFill>
                    <a:schemeClr val="accent3">
                      <a:lumMod val="75000"/>
                    </a:schemeClr>
                  </a:solidFill>
                  <a:latin typeface="Clear Sans Bold"/>
                </a:rPr>
                <a:t>Развитие детско-юношеского туризма и </a:t>
              </a:r>
              <a:r>
                <a:rPr lang="ru-RU" sz="3200" dirty="0" err="1" smtClean="0">
                  <a:solidFill>
                    <a:schemeClr val="accent3">
                      <a:lumMod val="75000"/>
                    </a:schemeClr>
                  </a:solidFill>
                  <a:latin typeface="Clear Sans Bold"/>
                </a:rPr>
                <a:t>туриско</a:t>
              </a:r>
              <a:r>
                <a:rPr lang="ru-RU" sz="3200" dirty="0" smtClean="0">
                  <a:solidFill>
                    <a:schemeClr val="accent3">
                      <a:lumMod val="75000"/>
                    </a:schemeClr>
                  </a:solidFill>
                  <a:latin typeface="Clear Sans Bold"/>
                </a:rPr>
                <a:t>-краеведческой </a:t>
              </a:r>
              <a:r>
                <a:rPr lang="ru-RU" sz="3200" dirty="0">
                  <a:solidFill>
                    <a:schemeClr val="accent3">
                      <a:lumMod val="75000"/>
                    </a:schemeClr>
                  </a:solidFill>
                  <a:latin typeface="Clear Sans Bold"/>
                </a:rPr>
                <a:t>деятельности </a:t>
              </a:r>
              <a:r>
                <a:rPr lang="ru-RU" sz="3200" dirty="0" smtClean="0">
                  <a:solidFill>
                    <a:schemeClr val="accent3">
                      <a:lumMod val="75000"/>
                    </a:schemeClr>
                  </a:solidFill>
                  <a:latin typeface="Clear Sans Bold"/>
                </a:rPr>
                <a:t>обучающихся </a:t>
              </a:r>
              <a:r>
                <a:rPr lang="ru-RU" sz="3200" dirty="0">
                  <a:solidFill>
                    <a:schemeClr val="accent3">
                      <a:lumMod val="75000"/>
                    </a:schemeClr>
                  </a:solidFill>
                  <a:latin typeface="Clear Sans Bold"/>
                </a:rPr>
                <a:t>Томской области</a:t>
              </a:r>
            </a:p>
            <a:p>
              <a:pPr>
                <a:lnSpc>
                  <a:spcPts val="3840"/>
                </a:lnSpc>
              </a:pPr>
              <a:endParaRPr lang="en-US" sz="3200" dirty="0">
                <a:solidFill>
                  <a:srgbClr val="0F9DB4"/>
                </a:solidFill>
                <a:latin typeface="Clear Sans Bold"/>
              </a:endParaRPr>
            </a:p>
          </p:txBody>
        </p:sp>
        <p:sp>
          <p:nvSpPr>
            <p:cNvPr id="27" name="TextBox 5"/>
            <p:cNvSpPr txBox="1"/>
            <p:nvPr/>
          </p:nvSpPr>
          <p:spPr>
            <a:xfrm>
              <a:off x="0" y="0"/>
              <a:ext cx="1103633" cy="8903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40"/>
                </a:lnSpc>
              </a:pPr>
              <a:r>
                <a:rPr lang="en-US" sz="3200" dirty="0" smtClean="0">
                  <a:solidFill>
                    <a:schemeClr val="tx2">
                      <a:lumMod val="75000"/>
                    </a:schemeClr>
                  </a:solidFill>
                  <a:latin typeface="Clear Sans Bold"/>
                </a:rPr>
                <a:t>0</a:t>
              </a:r>
              <a:r>
                <a:rPr lang="ru-RU" sz="3200" dirty="0" smtClean="0">
                  <a:solidFill>
                    <a:schemeClr val="tx2">
                      <a:lumMod val="75000"/>
                    </a:schemeClr>
                  </a:solidFill>
                  <a:latin typeface="Clear Sans Bold"/>
                </a:rPr>
                <a:t>2</a:t>
              </a:r>
              <a:endParaRPr lang="en-US" sz="3200" dirty="0">
                <a:solidFill>
                  <a:schemeClr val="tx2">
                    <a:lumMod val="75000"/>
                  </a:schemeClr>
                </a:solidFill>
                <a:latin typeface="Clear Sans Bold"/>
              </a:endParaRPr>
            </a:p>
          </p:txBody>
        </p:sp>
      </p:grpSp>
      <p:grpSp>
        <p:nvGrpSpPr>
          <p:cNvPr id="28" name="Group 2"/>
          <p:cNvGrpSpPr/>
          <p:nvPr/>
        </p:nvGrpSpPr>
        <p:grpSpPr>
          <a:xfrm>
            <a:off x="735513" y="4914900"/>
            <a:ext cx="13478027" cy="984885"/>
            <a:chOff x="0" y="0"/>
            <a:chExt cx="17970701" cy="1799482"/>
          </a:xfrm>
        </p:grpSpPr>
        <p:sp>
          <p:nvSpPr>
            <p:cNvPr id="29" name="TextBox 3"/>
            <p:cNvSpPr txBox="1"/>
            <p:nvPr/>
          </p:nvSpPr>
          <p:spPr>
            <a:xfrm>
              <a:off x="1736913" y="0"/>
              <a:ext cx="16233788" cy="179948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ru-RU" sz="3200" dirty="0">
                  <a:solidFill>
                    <a:schemeClr val="accent3">
                      <a:lumMod val="75000"/>
                    </a:schemeClr>
                  </a:solidFill>
                  <a:latin typeface="Clear Sans Bold"/>
                </a:rPr>
                <a:t>Патриотическое воспитание обучающихся системы общего образования Томской области</a:t>
              </a:r>
            </a:p>
          </p:txBody>
        </p:sp>
        <p:sp>
          <p:nvSpPr>
            <p:cNvPr id="30" name="TextBox 5"/>
            <p:cNvSpPr txBox="1"/>
            <p:nvPr/>
          </p:nvSpPr>
          <p:spPr>
            <a:xfrm>
              <a:off x="0" y="0"/>
              <a:ext cx="1103633" cy="8903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40"/>
                </a:lnSpc>
              </a:pPr>
              <a:r>
                <a:rPr lang="en-US" sz="3200" dirty="0" smtClean="0">
                  <a:solidFill>
                    <a:schemeClr val="tx2">
                      <a:lumMod val="75000"/>
                    </a:schemeClr>
                  </a:solidFill>
                  <a:latin typeface="Clear Sans Bold"/>
                </a:rPr>
                <a:t>0</a:t>
              </a:r>
              <a:r>
                <a:rPr lang="ru-RU" sz="3200" dirty="0" smtClean="0">
                  <a:solidFill>
                    <a:schemeClr val="tx2">
                      <a:lumMod val="75000"/>
                    </a:schemeClr>
                  </a:solidFill>
                  <a:latin typeface="Clear Sans Bold"/>
                </a:rPr>
                <a:t>3</a:t>
              </a:r>
              <a:endParaRPr lang="en-US" sz="3200" dirty="0">
                <a:solidFill>
                  <a:schemeClr val="tx2">
                    <a:lumMod val="75000"/>
                  </a:schemeClr>
                </a:solidFill>
                <a:latin typeface="Clear Sans Bold"/>
              </a:endParaRPr>
            </a:p>
          </p:txBody>
        </p:sp>
      </p:grpSp>
      <p:grpSp>
        <p:nvGrpSpPr>
          <p:cNvPr id="31" name="Group 2"/>
          <p:cNvGrpSpPr/>
          <p:nvPr/>
        </p:nvGrpSpPr>
        <p:grpSpPr>
          <a:xfrm>
            <a:off x="784820" y="6362700"/>
            <a:ext cx="15656466" cy="984885"/>
            <a:chOff x="0" y="0"/>
            <a:chExt cx="20875285" cy="1799482"/>
          </a:xfrm>
        </p:grpSpPr>
        <p:sp>
          <p:nvSpPr>
            <p:cNvPr id="32" name="TextBox 3"/>
            <p:cNvSpPr txBox="1"/>
            <p:nvPr/>
          </p:nvSpPr>
          <p:spPr>
            <a:xfrm>
              <a:off x="1736913" y="0"/>
              <a:ext cx="19138372" cy="179948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ru-RU" sz="3200" dirty="0">
                  <a:solidFill>
                    <a:schemeClr val="accent3">
                      <a:lumMod val="75000"/>
                    </a:schemeClr>
                  </a:solidFill>
                  <a:latin typeface="Clear Sans Bold"/>
                </a:rPr>
                <a:t>Развитие природоохранной и учебно-исследовательской деятельности обучающихся Томской области в Межведомственном взаимодействии</a:t>
              </a:r>
            </a:p>
          </p:txBody>
        </p:sp>
        <p:sp>
          <p:nvSpPr>
            <p:cNvPr id="33" name="TextBox 5"/>
            <p:cNvSpPr txBox="1"/>
            <p:nvPr/>
          </p:nvSpPr>
          <p:spPr>
            <a:xfrm>
              <a:off x="0" y="0"/>
              <a:ext cx="1103633" cy="8903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40"/>
                </a:lnSpc>
              </a:pPr>
              <a:r>
                <a:rPr lang="en-US" sz="3200" dirty="0" smtClean="0">
                  <a:solidFill>
                    <a:schemeClr val="tx2">
                      <a:lumMod val="75000"/>
                    </a:schemeClr>
                  </a:solidFill>
                  <a:latin typeface="Clear Sans Bold"/>
                </a:rPr>
                <a:t>0</a:t>
              </a:r>
              <a:r>
                <a:rPr lang="ru-RU" sz="3200" dirty="0">
                  <a:solidFill>
                    <a:schemeClr val="tx2">
                      <a:lumMod val="75000"/>
                    </a:schemeClr>
                  </a:solidFill>
                  <a:latin typeface="Clear Sans Bold"/>
                </a:rPr>
                <a:t>4</a:t>
              </a:r>
              <a:endParaRPr lang="en-US" sz="3200" dirty="0">
                <a:solidFill>
                  <a:schemeClr val="tx2">
                    <a:lumMod val="75000"/>
                  </a:schemeClr>
                </a:solidFill>
                <a:latin typeface="Clear Sans Bold"/>
              </a:endParaRPr>
            </a:p>
          </p:txBody>
        </p:sp>
      </p:grpSp>
      <p:grpSp>
        <p:nvGrpSpPr>
          <p:cNvPr id="34" name="Group 2"/>
          <p:cNvGrpSpPr/>
          <p:nvPr/>
        </p:nvGrpSpPr>
        <p:grpSpPr>
          <a:xfrm>
            <a:off x="730207" y="7810500"/>
            <a:ext cx="12631812" cy="492443"/>
            <a:chOff x="0" y="0"/>
            <a:chExt cx="11926331" cy="899742"/>
          </a:xfrm>
        </p:grpSpPr>
        <p:sp>
          <p:nvSpPr>
            <p:cNvPr id="35" name="TextBox 3"/>
            <p:cNvSpPr txBox="1"/>
            <p:nvPr/>
          </p:nvSpPr>
          <p:spPr>
            <a:xfrm>
              <a:off x="1333553" y="0"/>
              <a:ext cx="10592778" cy="8997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r>
                <a:rPr lang="ru-RU" sz="3200" dirty="0">
                  <a:solidFill>
                    <a:schemeClr val="accent3">
                      <a:lumMod val="75000"/>
                    </a:schemeClr>
                  </a:solidFill>
                  <a:latin typeface="Clear Sans Bold"/>
                </a:rPr>
                <a:t>Развитие детско-юношеского спорта Томской области</a:t>
              </a:r>
              <a:endParaRPr lang="ru-RU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TextBox 5"/>
            <p:cNvSpPr txBox="1"/>
            <p:nvPr/>
          </p:nvSpPr>
          <p:spPr>
            <a:xfrm>
              <a:off x="0" y="0"/>
              <a:ext cx="1103633" cy="8903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40"/>
                </a:lnSpc>
              </a:pPr>
              <a:r>
                <a:rPr lang="en-US" sz="3200" dirty="0" smtClean="0">
                  <a:solidFill>
                    <a:schemeClr val="tx2">
                      <a:lumMod val="75000"/>
                    </a:schemeClr>
                  </a:solidFill>
                  <a:latin typeface="Clear Sans Bold"/>
                </a:rPr>
                <a:t>0</a:t>
              </a:r>
              <a:r>
                <a:rPr lang="ru-RU" sz="3200" dirty="0" smtClean="0">
                  <a:solidFill>
                    <a:schemeClr val="tx2">
                      <a:lumMod val="75000"/>
                    </a:schemeClr>
                  </a:solidFill>
                  <a:latin typeface="Clear Sans Bold"/>
                </a:rPr>
                <a:t>5</a:t>
              </a:r>
              <a:endParaRPr lang="en-US" sz="3200" dirty="0">
                <a:solidFill>
                  <a:schemeClr val="tx2">
                    <a:lumMod val="75000"/>
                  </a:schemeClr>
                </a:solidFill>
                <a:latin typeface="Clear Sans Bold"/>
              </a:endParaRPr>
            </a:p>
          </p:txBody>
        </p:sp>
      </p:grpSp>
      <p:pic>
        <p:nvPicPr>
          <p:cNvPr id="1026" name="Picture 2" descr="Областной центр дополнительного образования — Томская энциклопедия Жизни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3300" y="742606"/>
            <a:ext cx="2540389" cy="298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" name="Group 2"/>
          <p:cNvGrpSpPr/>
          <p:nvPr/>
        </p:nvGrpSpPr>
        <p:grpSpPr>
          <a:xfrm>
            <a:off x="730207" y="8953500"/>
            <a:ext cx="16109993" cy="984885"/>
            <a:chOff x="0" y="-29486"/>
            <a:chExt cx="14411503" cy="1799483"/>
          </a:xfrm>
        </p:grpSpPr>
        <p:sp>
          <p:nvSpPr>
            <p:cNvPr id="38" name="TextBox 3"/>
            <p:cNvSpPr txBox="1"/>
            <p:nvPr/>
          </p:nvSpPr>
          <p:spPr>
            <a:xfrm>
              <a:off x="1123420" y="-29486"/>
              <a:ext cx="13288083" cy="179948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ru-RU" sz="3200" dirty="0">
                  <a:solidFill>
                    <a:schemeClr val="accent3">
                      <a:lumMod val="75000"/>
                    </a:schemeClr>
                  </a:solidFill>
                  <a:latin typeface="Clear Sans Bold"/>
                </a:rPr>
                <a:t>Художественное и социально-гуманитарной  воспитание и обучение обучающихся Томской области</a:t>
              </a:r>
            </a:p>
          </p:txBody>
        </p:sp>
        <p:sp>
          <p:nvSpPr>
            <p:cNvPr id="39" name="TextBox 5"/>
            <p:cNvSpPr txBox="1"/>
            <p:nvPr/>
          </p:nvSpPr>
          <p:spPr>
            <a:xfrm>
              <a:off x="0" y="0"/>
              <a:ext cx="1103633" cy="8903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40"/>
                </a:lnSpc>
              </a:pPr>
              <a:r>
                <a:rPr lang="en-US" sz="3200" dirty="0" smtClean="0">
                  <a:solidFill>
                    <a:schemeClr val="tx2">
                      <a:lumMod val="75000"/>
                    </a:schemeClr>
                  </a:solidFill>
                  <a:latin typeface="Clear Sans Bold"/>
                </a:rPr>
                <a:t>0</a:t>
              </a:r>
              <a:r>
                <a:rPr lang="ru-RU" sz="3200" dirty="0" smtClean="0">
                  <a:solidFill>
                    <a:schemeClr val="tx2">
                      <a:lumMod val="75000"/>
                    </a:schemeClr>
                  </a:solidFill>
                  <a:latin typeface="Clear Sans Bold"/>
                </a:rPr>
                <a:t>6</a:t>
              </a:r>
              <a:endParaRPr lang="en-US" sz="3200" dirty="0">
                <a:solidFill>
                  <a:schemeClr val="tx2">
                    <a:lumMod val="75000"/>
                  </a:schemeClr>
                </a:solidFill>
                <a:latin typeface="Clear Sans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04518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457200" y="1554674"/>
            <a:ext cx="14873998" cy="6796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286"/>
              </a:lnSpc>
            </a:pPr>
            <a:r>
              <a:rPr lang="ru-RU" sz="4405" dirty="0" smtClean="0">
                <a:solidFill>
                  <a:srgbClr val="F9A159"/>
                </a:solidFill>
                <a:latin typeface="Clear Sans Bold"/>
              </a:rPr>
              <a:t>Проекты регионального уровня </a:t>
            </a:r>
            <a:endParaRPr lang="en-US" sz="4405" dirty="0">
              <a:solidFill>
                <a:srgbClr val="F9A159"/>
              </a:solidFill>
              <a:latin typeface="Arimo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57200" y="320510"/>
            <a:ext cx="145161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defRPr/>
            </a:pPr>
            <a:r>
              <a:rPr lang="ru-RU" sz="6000" b="1" spc="-60" dirty="0">
                <a:solidFill>
                  <a:srgbClr val="0F9DB4"/>
                </a:solidFill>
                <a:latin typeface="Rubik Medium Bold"/>
              </a:rPr>
              <a:t>Что принципиально нового сейчас?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13886330" y="8717269"/>
            <a:ext cx="4129319" cy="989559"/>
            <a:chOff x="13792200" y="8738438"/>
            <a:chExt cx="4129319" cy="989559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13792200" y="8738438"/>
              <a:ext cx="4129319" cy="989559"/>
              <a:chOff x="12828790" y="8725940"/>
              <a:chExt cx="4129319" cy="989559"/>
            </a:xfrm>
          </p:grpSpPr>
          <p:pic>
            <p:nvPicPr>
              <p:cNvPr id="15" name="Picture 9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2828790" y="8725940"/>
                <a:ext cx="3092373" cy="989559"/>
              </a:xfrm>
              <a:prstGeom prst="rect">
                <a:avLst/>
              </a:prstGeom>
            </p:spPr>
          </p:pic>
          <p:pic>
            <p:nvPicPr>
              <p:cNvPr id="16" name="Picture 10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1"/>
                  </a:ext>
                </a:extLst>
              </a:blip>
              <a:srcRect/>
              <a:stretch>
                <a:fillRect/>
              </a:stretch>
            </p:blipFill>
            <p:spPr>
              <a:xfrm flipH="1">
                <a:off x="15388229" y="8841036"/>
                <a:ext cx="1569880" cy="786903"/>
              </a:xfrm>
              <a:prstGeom prst="rect">
                <a:avLst/>
              </a:prstGeom>
            </p:spPr>
          </p:pic>
          <p:sp>
            <p:nvSpPr>
              <p:cNvPr id="17" name="Прямоугольник 16"/>
              <p:cNvSpPr/>
              <p:nvPr/>
            </p:nvSpPr>
            <p:spPr>
              <a:xfrm>
                <a:off x="13411200" y="8910606"/>
                <a:ext cx="1524000" cy="500094"/>
              </a:xfrm>
              <a:prstGeom prst="rect">
                <a:avLst/>
              </a:prstGeom>
              <a:solidFill>
                <a:srgbClr val="F9A1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14630400" y="8910051"/>
              <a:ext cx="22723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 smtClean="0">
                  <a:latin typeface="Bahnschrift Condensed" panose="020B0502040204020203" pitchFamily="34" charset="0"/>
                </a:rPr>
                <a:t>РЕГИОН</a:t>
              </a:r>
              <a:endParaRPr lang="ru-RU" sz="3600" dirty="0">
                <a:latin typeface="Bahnschrift Condensed" panose="020B0502040204020203" pitchFamily="34" charset="0"/>
              </a:endParaRPr>
            </a:p>
          </p:txBody>
        </p:sp>
      </p:grpSp>
      <p:grpSp>
        <p:nvGrpSpPr>
          <p:cNvPr id="22" name="Group 2"/>
          <p:cNvGrpSpPr/>
          <p:nvPr/>
        </p:nvGrpSpPr>
        <p:grpSpPr>
          <a:xfrm>
            <a:off x="771372" y="2384162"/>
            <a:ext cx="13097029" cy="984885"/>
            <a:chOff x="0" y="-29486"/>
            <a:chExt cx="11716198" cy="1799481"/>
          </a:xfrm>
        </p:grpSpPr>
        <p:sp>
          <p:nvSpPr>
            <p:cNvPr id="23" name="TextBox 3"/>
            <p:cNvSpPr txBox="1"/>
            <p:nvPr/>
          </p:nvSpPr>
          <p:spPr>
            <a:xfrm>
              <a:off x="1123420" y="-29486"/>
              <a:ext cx="10592778" cy="17994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r>
                <a:rPr lang="ru-RU" sz="3200" dirty="0">
                  <a:solidFill>
                    <a:schemeClr val="accent3">
                      <a:lumMod val="75000"/>
                    </a:schemeClr>
                  </a:solidFill>
                  <a:latin typeface="Clear Sans Bold"/>
                </a:rPr>
                <a:t>Развитие гражданского образования в образовательных организациях Томской области</a:t>
              </a:r>
              <a:endParaRPr lang="en-US" sz="3200" dirty="0">
                <a:solidFill>
                  <a:schemeClr val="accent3">
                    <a:lumMod val="75000"/>
                  </a:schemeClr>
                </a:solidFill>
                <a:latin typeface="Clear Sans Bold"/>
              </a:endParaRPr>
            </a:p>
          </p:txBody>
        </p:sp>
        <p:sp>
          <p:nvSpPr>
            <p:cNvPr id="24" name="TextBox 5"/>
            <p:cNvSpPr txBox="1"/>
            <p:nvPr/>
          </p:nvSpPr>
          <p:spPr>
            <a:xfrm>
              <a:off x="0" y="0"/>
              <a:ext cx="1103633" cy="8903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40"/>
                </a:lnSpc>
              </a:pPr>
              <a:r>
                <a:rPr lang="en-US" sz="3200" dirty="0">
                  <a:solidFill>
                    <a:schemeClr val="tx2">
                      <a:lumMod val="75000"/>
                    </a:schemeClr>
                  </a:solidFill>
                  <a:latin typeface="Clear Sans Bold"/>
                </a:rPr>
                <a:t>01</a:t>
              </a:r>
            </a:p>
          </p:txBody>
        </p:sp>
      </p:grpSp>
      <p:grpSp>
        <p:nvGrpSpPr>
          <p:cNvPr id="25" name="Group 2"/>
          <p:cNvGrpSpPr/>
          <p:nvPr/>
        </p:nvGrpSpPr>
        <p:grpSpPr>
          <a:xfrm>
            <a:off x="791224" y="3619500"/>
            <a:ext cx="17224425" cy="1461939"/>
            <a:chOff x="0" y="0"/>
            <a:chExt cx="22965897" cy="2671107"/>
          </a:xfrm>
        </p:grpSpPr>
        <p:sp>
          <p:nvSpPr>
            <p:cNvPr id="26" name="TextBox 3"/>
            <p:cNvSpPr txBox="1"/>
            <p:nvPr/>
          </p:nvSpPr>
          <p:spPr>
            <a:xfrm>
              <a:off x="1736913" y="0"/>
              <a:ext cx="21228984" cy="26711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840"/>
                </a:lnSpc>
              </a:pPr>
              <a:r>
                <a:rPr lang="ru-RU" sz="3200" dirty="0">
                  <a:solidFill>
                    <a:schemeClr val="accent3">
                      <a:lumMod val="75000"/>
                    </a:schemeClr>
                  </a:solidFill>
                  <a:latin typeface="Clear Sans Bold"/>
                </a:rPr>
                <a:t>Формирование </a:t>
              </a:r>
              <a:r>
                <a:rPr lang="ru-RU" sz="3200" dirty="0" err="1">
                  <a:solidFill>
                    <a:schemeClr val="accent3">
                      <a:lumMod val="75000"/>
                    </a:schemeClr>
                  </a:solidFill>
                  <a:latin typeface="Clear Sans Bold"/>
                </a:rPr>
                <a:t>безбарьерной</a:t>
              </a:r>
              <a:r>
                <a:rPr lang="ru-RU" sz="3200" dirty="0">
                  <a:solidFill>
                    <a:schemeClr val="accent3">
                      <a:lumMod val="75000"/>
                    </a:schemeClr>
                  </a:solidFill>
                  <a:latin typeface="Clear Sans Bold"/>
                </a:rPr>
                <a:t> этнокультурной </a:t>
              </a:r>
              <a:r>
                <a:rPr lang="ru-RU" sz="3200" dirty="0" smtClean="0">
                  <a:solidFill>
                    <a:schemeClr val="accent3">
                      <a:lumMod val="75000"/>
                    </a:schemeClr>
                  </a:solidFill>
                  <a:latin typeface="Clear Sans Bold"/>
                </a:rPr>
                <a:t>межэтнической </a:t>
              </a:r>
              <a:r>
                <a:rPr lang="ru-RU" sz="3200" dirty="0">
                  <a:solidFill>
                    <a:schemeClr val="accent3">
                      <a:lumMod val="75000"/>
                    </a:schemeClr>
                  </a:solidFill>
                  <a:latin typeface="Clear Sans Bold"/>
                </a:rPr>
                <a:t>образовательной среды, способствующей гармонизации </a:t>
              </a:r>
              <a:r>
                <a:rPr lang="ru-RU" sz="3200" dirty="0" smtClean="0">
                  <a:solidFill>
                    <a:schemeClr val="accent3">
                      <a:lumMod val="75000"/>
                    </a:schemeClr>
                  </a:solidFill>
                  <a:latin typeface="Clear Sans Bold"/>
                </a:rPr>
                <a:t>ме</a:t>
              </a:r>
              <a:r>
                <a:rPr lang="ru-RU" sz="3200" dirty="0">
                  <a:solidFill>
                    <a:schemeClr val="accent3">
                      <a:lumMod val="75000"/>
                    </a:schemeClr>
                  </a:solidFill>
                  <a:latin typeface="Clear Sans Bold"/>
                </a:rPr>
                <a:t>ж</a:t>
              </a:r>
              <a:r>
                <a:rPr lang="ru-RU" sz="3200" dirty="0" smtClean="0">
                  <a:solidFill>
                    <a:schemeClr val="accent3">
                      <a:lumMod val="75000"/>
                    </a:schemeClr>
                  </a:solidFill>
                  <a:latin typeface="Clear Sans Bold"/>
                </a:rPr>
                <a:t>национальных </a:t>
              </a:r>
              <a:r>
                <a:rPr lang="ru-RU" sz="3200" dirty="0">
                  <a:solidFill>
                    <a:schemeClr val="accent3">
                      <a:lumMod val="75000"/>
                    </a:schemeClr>
                  </a:solidFill>
                  <a:latin typeface="Clear Sans Bold"/>
                </a:rPr>
                <a:t>отношений, укреплению гражданского самосознания и противодействию экстремизма</a:t>
              </a:r>
              <a:endParaRPr lang="en-US" sz="3200" dirty="0">
                <a:solidFill>
                  <a:schemeClr val="accent3">
                    <a:lumMod val="75000"/>
                  </a:schemeClr>
                </a:solidFill>
                <a:latin typeface="Clear Sans Bold"/>
              </a:endParaRPr>
            </a:p>
          </p:txBody>
        </p:sp>
        <p:sp>
          <p:nvSpPr>
            <p:cNvPr id="27" name="TextBox 5"/>
            <p:cNvSpPr txBox="1"/>
            <p:nvPr/>
          </p:nvSpPr>
          <p:spPr>
            <a:xfrm>
              <a:off x="0" y="0"/>
              <a:ext cx="1103633" cy="8903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40"/>
                </a:lnSpc>
              </a:pPr>
              <a:r>
                <a:rPr lang="en-US" sz="3200" dirty="0" smtClean="0">
                  <a:solidFill>
                    <a:schemeClr val="tx2">
                      <a:lumMod val="75000"/>
                    </a:schemeClr>
                  </a:solidFill>
                  <a:latin typeface="Clear Sans Bold"/>
                </a:rPr>
                <a:t>0</a:t>
              </a:r>
              <a:r>
                <a:rPr lang="ru-RU" sz="3200" dirty="0" smtClean="0">
                  <a:solidFill>
                    <a:schemeClr val="tx2">
                      <a:lumMod val="75000"/>
                    </a:schemeClr>
                  </a:solidFill>
                  <a:latin typeface="Clear Sans Bold"/>
                </a:rPr>
                <a:t>2</a:t>
              </a:r>
              <a:endParaRPr lang="en-US" sz="3200" dirty="0">
                <a:solidFill>
                  <a:schemeClr val="tx2">
                    <a:lumMod val="75000"/>
                  </a:schemeClr>
                </a:solidFill>
                <a:latin typeface="Clear Sans Bold"/>
              </a:endParaRPr>
            </a:p>
          </p:txBody>
        </p:sp>
      </p:grpSp>
      <p:grpSp>
        <p:nvGrpSpPr>
          <p:cNvPr id="28" name="Group 2"/>
          <p:cNvGrpSpPr/>
          <p:nvPr/>
        </p:nvGrpSpPr>
        <p:grpSpPr>
          <a:xfrm>
            <a:off x="728449" y="5338229"/>
            <a:ext cx="16981810" cy="1024471"/>
            <a:chOff x="0" y="0"/>
            <a:chExt cx="17653236" cy="1871810"/>
          </a:xfrm>
        </p:grpSpPr>
        <p:sp>
          <p:nvSpPr>
            <p:cNvPr id="29" name="TextBox 3"/>
            <p:cNvSpPr txBox="1"/>
            <p:nvPr/>
          </p:nvSpPr>
          <p:spPr>
            <a:xfrm>
              <a:off x="1419448" y="72328"/>
              <a:ext cx="16233788" cy="179948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ru-RU" sz="3200" dirty="0">
                  <a:solidFill>
                    <a:schemeClr val="accent3">
                      <a:lumMod val="75000"/>
                    </a:schemeClr>
                  </a:solidFill>
                  <a:latin typeface="Clear Sans Bold"/>
                </a:rPr>
                <a:t>Формирование благоприятно </a:t>
              </a:r>
              <a:r>
                <a:rPr lang="ru-RU" sz="3200" dirty="0" err="1">
                  <a:solidFill>
                    <a:schemeClr val="accent3">
                      <a:lumMod val="75000"/>
                    </a:schemeClr>
                  </a:solidFill>
                  <a:latin typeface="Clear Sans Bold"/>
                </a:rPr>
                <a:t>медиаобразовательной</a:t>
              </a:r>
              <a:r>
                <a:rPr lang="ru-RU" sz="3200" dirty="0">
                  <a:solidFill>
                    <a:schemeClr val="accent3">
                      <a:lumMod val="75000"/>
                    </a:schemeClr>
                  </a:solidFill>
                  <a:latin typeface="Clear Sans Bold"/>
                </a:rPr>
                <a:t> среды в системе общего образования Томской области</a:t>
              </a:r>
            </a:p>
          </p:txBody>
        </p:sp>
        <p:sp>
          <p:nvSpPr>
            <p:cNvPr id="30" name="TextBox 5"/>
            <p:cNvSpPr txBox="1"/>
            <p:nvPr/>
          </p:nvSpPr>
          <p:spPr>
            <a:xfrm>
              <a:off x="0" y="0"/>
              <a:ext cx="1103633" cy="8903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40"/>
                </a:lnSpc>
              </a:pPr>
              <a:r>
                <a:rPr lang="en-US" sz="3200" dirty="0" smtClean="0">
                  <a:solidFill>
                    <a:schemeClr val="tx2">
                      <a:lumMod val="75000"/>
                    </a:schemeClr>
                  </a:solidFill>
                  <a:latin typeface="Clear Sans Bold"/>
                </a:rPr>
                <a:t>0</a:t>
              </a:r>
              <a:r>
                <a:rPr lang="ru-RU" sz="3200" dirty="0" smtClean="0">
                  <a:solidFill>
                    <a:schemeClr val="tx2">
                      <a:lumMod val="75000"/>
                    </a:schemeClr>
                  </a:solidFill>
                  <a:latin typeface="Clear Sans Bold"/>
                </a:rPr>
                <a:t>3</a:t>
              </a:r>
              <a:endParaRPr lang="en-US" sz="3200" dirty="0">
                <a:solidFill>
                  <a:schemeClr val="tx2">
                    <a:lumMod val="75000"/>
                  </a:schemeClr>
                </a:solidFill>
                <a:latin typeface="Clear Sans Bold"/>
              </a:endParaRPr>
            </a:p>
          </p:txBody>
        </p:sp>
      </p:grpSp>
      <p:grpSp>
        <p:nvGrpSpPr>
          <p:cNvPr id="31" name="Group 2"/>
          <p:cNvGrpSpPr/>
          <p:nvPr/>
        </p:nvGrpSpPr>
        <p:grpSpPr>
          <a:xfrm>
            <a:off x="719484" y="7775257"/>
            <a:ext cx="15656466" cy="492443"/>
            <a:chOff x="0" y="0"/>
            <a:chExt cx="20875285" cy="899742"/>
          </a:xfrm>
        </p:grpSpPr>
        <p:sp>
          <p:nvSpPr>
            <p:cNvPr id="32" name="TextBox 3"/>
            <p:cNvSpPr txBox="1"/>
            <p:nvPr/>
          </p:nvSpPr>
          <p:spPr>
            <a:xfrm>
              <a:off x="1736913" y="0"/>
              <a:ext cx="19138372" cy="89974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ru-RU" sz="3200" dirty="0">
                  <a:solidFill>
                    <a:srgbClr val="0F9DB4"/>
                  </a:solidFill>
                  <a:latin typeface="Clear Sans Bold"/>
                </a:rPr>
                <a:t>Формирование финансовой грамотности обучающихся Томской области</a:t>
              </a:r>
            </a:p>
          </p:txBody>
        </p:sp>
        <p:sp>
          <p:nvSpPr>
            <p:cNvPr id="33" name="TextBox 5"/>
            <p:cNvSpPr txBox="1"/>
            <p:nvPr/>
          </p:nvSpPr>
          <p:spPr>
            <a:xfrm>
              <a:off x="0" y="0"/>
              <a:ext cx="1103633" cy="8903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40"/>
                </a:lnSpc>
              </a:pPr>
              <a:r>
                <a:rPr lang="en-US" sz="3200" dirty="0" smtClean="0">
                  <a:solidFill>
                    <a:schemeClr val="tx2">
                      <a:lumMod val="75000"/>
                    </a:schemeClr>
                  </a:solidFill>
                  <a:latin typeface="Clear Sans Bold"/>
                </a:rPr>
                <a:t>0</a:t>
              </a:r>
              <a:r>
                <a:rPr lang="ru-RU" sz="3200" dirty="0" smtClean="0">
                  <a:solidFill>
                    <a:schemeClr val="tx2">
                      <a:lumMod val="75000"/>
                    </a:schemeClr>
                  </a:solidFill>
                  <a:latin typeface="Clear Sans Bold"/>
                </a:rPr>
                <a:t>5</a:t>
              </a:r>
              <a:endParaRPr lang="en-US" sz="3200" dirty="0">
                <a:solidFill>
                  <a:schemeClr val="tx2">
                    <a:lumMod val="75000"/>
                  </a:schemeClr>
                </a:solidFill>
                <a:latin typeface="Clear Sans Bold"/>
              </a:endParaRPr>
            </a:p>
          </p:txBody>
        </p:sp>
      </p:grpSp>
      <p:grpSp>
        <p:nvGrpSpPr>
          <p:cNvPr id="34" name="Group 2"/>
          <p:cNvGrpSpPr/>
          <p:nvPr/>
        </p:nvGrpSpPr>
        <p:grpSpPr>
          <a:xfrm>
            <a:off x="719484" y="8582520"/>
            <a:ext cx="12631812" cy="492443"/>
            <a:chOff x="0" y="0"/>
            <a:chExt cx="11926331" cy="899742"/>
          </a:xfrm>
        </p:grpSpPr>
        <p:sp>
          <p:nvSpPr>
            <p:cNvPr id="35" name="TextBox 3"/>
            <p:cNvSpPr txBox="1"/>
            <p:nvPr/>
          </p:nvSpPr>
          <p:spPr>
            <a:xfrm>
              <a:off x="1333553" y="0"/>
              <a:ext cx="10592778" cy="8997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r>
                <a:rPr lang="ru-RU" sz="3200" dirty="0">
                  <a:solidFill>
                    <a:srgbClr val="0F9DB4"/>
                  </a:solidFill>
                  <a:latin typeface="Clear Sans Bold"/>
                </a:rPr>
                <a:t>Профориентации обучающихся</a:t>
              </a:r>
              <a:endPara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TextBox 5"/>
            <p:cNvSpPr txBox="1"/>
            <p:nvPr/>
          </p:nvSpPr>
          <p:spPr>
            <a:xfrm>
              <a:off x="0" y="0"/>
              <a:ext cx="1103633" cy="8903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40"/>
                </a:lnSpc>
              </a:pPr>
              <a:r>
                <a:rPr lang="en-US" sz="3200" dirty="0" smtClean="0">
                  <a:solidFill>
                    <a:schemeClr val="tx2">
                      <a:lumMod val="75000"/>
                    </a:schemeClr>
                  </a:solidFill>
                  <a:latin typeface="Clear Sans Bold"/>
                </a:rPr>
                <a:t>0</a:t>
              </a:r>
              <a:r>
                <a:rPr lang="ru-RU" sz="3200" dirty="0" smtClean="0">
                  <a:solidFill>
                    <a:schemeClr val="tx2">
                      <a:lumMod val="75000"/>
                    </a:schemeClr>
                  </a:solidFill>
                  <a:latin typeface="Clear Sans Bold"/>
                </a:rPr>
                <a:t>6</a:t>
              </a:r>
              <a:endParaRPr lang="en-US" sz="3200" dirty="0">
                <a:solidFill>
                  <a:schemeClr val="tx2">
                    <a:lumMod val="75000"/>
                  </a:schemeClr>
                </a:solidFill>
                <a:latin typeface="Clear Sans Bold"/>
              </a:endParaRPr>
            </a:p>
          </p:txBody>
        </p:sp>
      </p:grpSp>
      <p:grpSp>
        <p:nvGrpSpPr>
          <p:cNvPr id="37" name="Group 2"/>
          <p:cNvGrpSpPr/>
          <p:nvPr/>
        </p:nvGrpSpPr>
        <p:grpSpPr>
          <a:xfrm>
            <a:off x="728449" y="9354852"/>
            <a:ext cx="16259322" cy="503451"/>
            <a:chOff x="0" y="-29486"/>
            <a:chExt cx="14545088" cy="919855"/>
          </a:xfrm>
        </p:grpSpPr>
        <p:sp>
          <p:nvSpPr>
            <p:cNvPr id="38" name="TextBox 3"/>
            <p:cNvSpPr txBox="1"/>
            <p:nvPr/>
          </p:nvSpPr>
          <p:spPr>
            <a:xfrm>
              <a:off x="1257005" y="-29486"/>
              <a:ext cx="13288083" cy="89974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ru-RU" sz="3200" dirty="0">
                  <a:solidFill>
                    <a:srgbClr val="0F9DB4"/>
                  </a:solidFill>
                  <a:latin typeface="Clear Sans Bold"/>
                </a:rPr>
                <a:t>Выявление и поддержка одаренных детей</a:t>
              </a:r>
            </a:p>
          </p:txBody>
        </p:sp>
        <p:sp>
          <p:nvSpPr>
            <p:cNvPr id="39" name="TextBox 5"/>
            <p:cNvSpPr txBox="1"/>
            <p:nvPr/>
          </p:nvSpPr>
          <p:spPr>
            <a:xfrm>
              <a:off x="0" y="0"/>
              <a:ext cx="1103633" cy="8903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40"/>
                </a:lnSpc>
              </a:pPr>
              <a:r>
                <a:rPr lang="en-US" sz="3200" dirty="0" smtClean="0">
                  <a:solidFill>
                    <a:schemeClr val="tx2">
                      <a:lumMod val="75000"/>
                    </a:schemeClr>
                  </a:solidFill>
                  <a:latin typeface="Clear Sans Bold"/>
                </a:rPr>
                <a:t>0</a:t>
              </a:r>
              <a:r>
                <a:rPr lang="ru-RU" sz="3200" dirty="0" smtClean="0">
                  <a:solidFill>
                    <a:schemeClr val="tx2">
                      <a:lumMod val="75000"/>
                    </a:schemeClr>
                  </a:solidFill>
                  <a:latin typeface="Clear Sans Bold"/>
                </a:rPr>
                <a:t>7</a:t>
              </a:r>
              <a:endParaRPr lang="en-US" sz="3200" dirty="0">
                <a:solidFill>
                  <a:schemeClr val="tx2">
                    <a:lumMod val="75000"/>
                  </a:schemeClr>
                </a:solidFill>
                <a:latin typeface="Clear Sans Bold"/>
              </a:endParaRPr>
            </a:p>
          </p:txBody>
        </p:sp>
      </p:grpSp>
      <p:pic>
        <p:nvPicPr>
          <p:cNvPr id="40" name="Picture 10" descr="http://rcro.tomsk.ru/wp-content/uploads/2019/03/Logo_RCRO_new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3300" y="419100"/>
            <a:ext cx="2823231" cy="289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Group 2"/>
          <p:cNvGrpSpPr/>
          <p:nvPr/>
        </p:nvGrpSpPr>
        <p:grpSpPr>
          <a:xfrm>
            <a:off x="683625" y="6453500"/>
            <a:ext cx="17026633" cy="1128400"/>
            <a:chOff x="0" y="0"/>
            <a:chExt cx="17699832" cy="2061698"/>
          </a:xfrm>
        </p:grpSpPr>
        <p:sp>
          <p:nvSpPr>
            <p:cNvPr id="42" name="TextBox 3"/>
            <p:cNvSpPr txBox="1"/>
            <p:nvPr/>
          </p:nvSpPr>
          <p:spPr>
            <a:xfrm>
              <a:off x="1466044" y="262216"/>
              <a:ext cx="16233788" cy="179948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ru-RU" sz="3200" dirty="0">
                  <a:solidFill>
                    <a:srgbClr val="0F9DB4"/>
                  </a:solidFill>
                  <a:latin typeface="Clear Sans Bold"/>
                </a:rPr>
                <a:t>Формирование предпринимательской компетентности детей и молодежи Томской области</a:t>
              </a:r>
            </a:p>
          </p:txBody>
        </p:sp>
        <p:sp>
          <p:nvSpPr>
            <p:cNvPr id="43" name="TextBox 5"/>
            <p:cNvSpPr txBox="1"/>
            <p:nvPr/>
          </p:nvSpPr>
          <p:spPr>
            <a:xfrm>
              <a:off x="0" y="0"/>
              <a:ext cx="1103633" cy="8903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40"/>
                </a:lnSpc>
              </a:pPr>
              <a:r>
                <a:rPr lang="en-US" sz="3200" dirty="0" smtClean="0">
                  <a:solidFill>
                    <a:schemeClr val="tx2">
                      <a:lumMod val="75000"/>
                    </a:schemeClr>
                  </a:solidFill>
                  <a:latin typeface="Clear Sans Bold"/>
                </a:rPr>
                <a:t>0</a:t>
              </a:r>
              <a:r>
                <a:rPr lang="ru-RU" sz="3200" dirty="0" smtClean="0">
                  <a:solidFill>
                    <a:schemeClr val="tx2">
                      <a:lumMod val="75000"/>
                    </a:schemeClr>
                  </a:solidFill>
                  <a:latin typeface="Clear Sans Bold"/>
                </a:rPr>
                <a:t>4</a:t>
              </a:r>
              <a:endParaRPr lang="en-US" sz="3200" dirty="0">
                <a:solidFill>
                  <a:schemeClr val="tx2">
                    <a:lumMod val="75000"/>
                  </a:schemeClr>
                </a:solidFill>
                <a:latin typeface="Clear Sans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55813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457200" y="1554674"/>
            <a:ext cx="14873998" cy="6457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286"/>
              </a:lnSpc>
            </a:pPr>
            <a:r>
              <a:rPr lang="ru-RU" sz="4405" dirty="0" smtClean="0">
                <a:solidFill>
                  <a:srgbClr val="F9A159"/>
                </a:solidFill>
                <a:latin typeface="Clear Sans Bold"/>
              </a:rPr>
              <a:t>Проекты регионального уровня</a:t>
            </a:r>
            <a:endParaRPr lang="en-US" sz="4405" dirty="0">
              <a:solidFill>
                <a:srgbClr val="F9A159"/>
              </a:solidFill>
              <a:latin typeface="Arimo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57200" y="320510"/>
            <a:ext cx="145161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defRPr/>
            </a:pPr>
            <a:r>
              <a:rPr lang="ru-RU" sz="6000" b="1" spc="-60" dirty="0">
                <a:solidFill>
                  <a:srgbClr val="0F9DB4"/>
                </a:solidFill>
                <a:latin typeface="Rubik Medium Bold"/>
              </a:rPr>
              <a:t>Что принципиально нового сейчас?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13487400" y="1267592"/>
            <a:ext cx="4129319" cy="989559"/>
            <a:chOff x="13792200" y="8738438"/>
            <a:chExt cx="4129319" cy="989559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13792200" y="8738438"/>
              <a:ext cx="4129319" cy="989559"/>
              <a:chOff x="12828790" y="8725940"/>
              <a:chExt cx="4129319" cy="989559"/>
            </a:xfrm>
          </p:grpSpPr>
          <p:pic>
            <p:nvPicPr>
              <p:cNvPr id="15" name="Picture 9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2828790" y="8725940"/>
                <a:ext cx="3092373" cy="989559"/>
              </a:xfrm>
              <a:prstGeom prst="rect">
                <a:avLst/>
              </a:prstGeom>
            </p:spPr>
          </p:pic>
          <p:pic>
            <p:nvPicPr>
              <p:cNvPr id="16" name="Picture 10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1"/>
                  </a:ext>
                </a:extLst>
              </a:blip>
              <a:srcRect/>
              <a:stretch>
                <a:fillRect/>
              </a:stretch>
            </p:blipFill>
            <p:spPr>
              <a:xfrm flipH="1">
                <a:off x="15388229" y="8841036"/>
                <a:ext cx="1569880" cy="786903"/>
              </a:xfrm>
              <a:prstGeom prst="rect">
                <a:avLst/>
              </a:prstGeom>
            </p:spPr>
          </p:pic>
          <p:sp>
            <p:nvSpPr>
              <p:cNvPr id="17" name="Прямоугольник 16"/>
              <p:cNvSpPr/>
              <p:nvPr/>
            </p:nvSpPr>
            <p:spPr>
              <a:xfrm>
                <a:off x="13411200" y="8910606"/>
                <a:ext cx="1524000" cy="500094"/>
              </a:xfrm>
              <a:prstGeom prst="rect">
                <a:avLst/>
              </a:prstGeom>
              <a:solidFill>
                <a:srgbClr val="F9A1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14630400" y="8910051"/>
              <a:ext cx="22723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 smtClean="0">
                  <a:latin typeface="Bahnschrift Condensed" panose="020B0502040204020203" pitchFamily="34" charset="0"/>
                </a:rPr>
                <a:t>РЕГИОН</a:t>
              </a:r>
              <a:endParaRPr lang="ru-RU" sz="3600" dirty="0">
                <a:latin typeface="Bahnschrift Condensed" panose="020B0502040204020203" pitchFamily="34" charset="0"/>
              </a:endParaRPr>
            </a:p>
          </p:txBody>
        </p:sp>
      </p:grpSp>
      <p:grpSp>
        <p:nvGrpSpPr>
          <p:cNvPr id="22" name="Group 2"/>
          <p:cNvGrpSpPr/>
          <p:nvPr/>
        </p:nvGrpSpPr>
        <p:grpSpPr>
          <a:xfrm>
            <a:off x="771373" y="2400300"/>
            <a:ext cx="12868426" cy="1964640"/>
            <a:chOff x="0" y="0"/>
            <a:chExt cx="17157899" cy="3589590"/>
          </a:xfrm>
        </p:grpSpPr>
        <p:sp>
          <p:nvSpPr>
            <p:cNvPr id="23" name="TextBox 3"/>
            <p:cNvSpPr txBox="1"/>
            <p:nvPr/>
          </p:nvSpPr>
          <p:spPr>
            <a:xfrm>
              <a:off x="1736913" y="0"/>
              <a:ext cx="15420986" cy="358959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ru-RU" sz="3200" dirty="0">
                  <a:solidFill>
                    <a:srgbClr val="0F9DB4"/>
                  </a:solidFill>
                  <a:latin typeface="Clear Sans Bold"/>
                </a:rPr>
                <a:t>Развитие пространственного мышления дошкольников как основы формирования естественно-научных, цифровых и инженерных компетенций человека будущего</a:t>
              </a:r>
            </a:p>
            <a:p>
              <a:pPr>
                <a:lnSpc>
                  <a:spcPts val="3840"/>
                </a:lnSpc>
              </a:pPr>
              <a:endParaRPr lang="en-US" sz="3200" dirty="0">
                <a:solidFill>
                  <a:srgbClr val="0F9DB4"/>
                </a:solidFill>
                <a:latin typeface="Clear Sans Bold"/>
              </a:endParaRPr>
            </a:p>
          </p:txBody>
        </p:sp>
        <p:sp>
          <p:nvSpPr>
            <p:cNvPr id="24" name="TextBox 5"/>
            <p:cNvSpPr txBox="1"/>
            <p:nvPr/>
          </p:nvSpPr>
          <p:spPr>
            <a:xfrm>
              <a:off x="0" y="0"/>
              <a:ext cx="1103633" cy="8903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40"/>
                </a:lnSpc>
              </a:pPr>
              <a:r>
                <a:rPr lang="en-US" sz="3200" dirty="0">
                  <a:solidFill>
                    <a:schemeClr val="tx2">
                      <a:lumMod val="75000"/>
                    </a:schemeClr>
                  </a:solidFill>
                  <a:latin typeface="Clear Sans Bold"/>
                </a:rPr>
                <a:t>01</a:t>
              </a:r>
            </a:p>
          </p:txBody>
        </p:sp>
      </p:grpSp>
      <p:grpSp>
        <p:nvGrpSpPr>
          <p:cNvPr id="25" name="Group 2"/>
          <p:cNvGrpSpPr/>
          <p:nvPr/>
        </p:nvGrpSpPr>
        <p:grpSpPr>
          <a:xfrm>
            <a:off x="896471" y="6362853"/>
            <a:ext cx="10038140" cy="492443"/>
            <a:chOff x="0" y="0"/>
            <a:chExt cx="13384185" cy="899742"/>
          </a:xfrm>
        </p:grpSpPr>
        <p:sp>
          <p:nvSpPr>
            <p:cNvPr id="26" name="TextBox 3"/>
            <p:cNvSpPr txBox="1"/>
            <p:nvPr/>
          </p:nvSpPr>
          <p:spPr>
            <a:xfrm>
              <a:off x="1736913" y="0"/>
              <a:ext cx="11647272" cy="89974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ru-RU" sz="3200" dirty="0">
                  <a:solidFill>
                    <a:srgbClr val="0F9DB4"/>
                  </a:solidFill>
                  <a:latin typeface="Clear Sans Bold"/>
                </a:rPr>
                <a:t>Развитие образовательной робототехники</a:t>
              </a:r>
              <a:endPara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Box 5"/>
            <p:cNvSpPr txBox="1"/>
            <p:nvPr/>
          </p:nvSpPr>
          <p:spPr>
            <a:xfrm>
              <a:off x="0" y="0"/>
              <a:ext cx="1103633" cy="8903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40"/>
                </a:lnSpc>
              </a:pPr>
              <a:r>
                <a:rPr lang="en-US" sz="3200" dirty="0" smtClean="0">
                  <a:solidFill>
                    <a:schemeClr val="tx2">
                      <a:lumMod val="75000"/>
                    </a:schemeClr>
                  </a:solidFill>
                  <a:latin typeface="Clear Sans Bold"/>
                </a:rPr>
                <a:t>0</a:t>
              </a:r>
              <a:r>
                <a:rPr lang="ru-RU" sz="3200" dirty="0" smtClean="0">
                  <a:solidFill>
                    <a:schemeClr val="tx2">
                      <a:lumMod val="75000"/>
                    </a:schemeClr>
                  </a:solidFill>
                  <a:latin typeface="Clear Sans Bold"/>
                </a:rPr>
                <a:t>3</a:t>
              </a:r>
              <a:endParaRPr lang="en-US" sz="3200" dirty="0">
                <a:solidFill>
                  <a:schemeClr val="tx2">
                    <a:lumMod val="75000"/>
                  </a:schemeClr>
                </a:solidFill>
                <a:latin typeface="Clear Sans Bold"/>
              </a:endParaRPr>
            </a:p>
          </p:txBody>
        </p:sp>
      </p:grpSp>
      <p:grpSp>
        <p:nvGrpSpPr>
          <p:cNvPr id="28" name="Group 2"/>
          <p:cNvGrpSpPr/>
          <p:nvPr/>
        </p:nvGrpSpPr>
        <p:grpSpPr>
          <a:xfrm>
            <a:off x="914400" y="7565663"/>
            <a:ext cx="9247270" cy="492443"/>
            <a:chOff x="0" y="0"/>
            <a:chExt cx="12329692" cy="899742"/>
          </a:xfrm>
        </p:grpSpPr>
        <p:sp>
          <p:nvSpPr>
            <p:cNvPr id="29" name="TextBox 3"/>
            <p:cNvSpPr txBox="1"/>
            <p:nvPr/>
          </p:nvSpPr>
          <p:spPr>
            <a:xfrm>
              <a:off x="1736914" y="0"/>
              <a:ext cx="10592778" cy="8997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r>
                <a:rPr lang="ru-RU" sz="3200" dirty="0">
                  <a:solidFill>
                    <a:srgbClr val="0F9DB4"/>
                  </a:solidFill>
                  <a:latin typeface="Clear Sans Bold"/>
                </a:rPr>
                <a:t>Эмоциональное образование</a:t>
              </a:r>
              <a:endPara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TextBox 5"/>
            <p:cNvSpPr txBox="1"/>
            <p:nvPr/>
          </p:nvSpPr>
          <p:spPr>
            <a:xfrm>
              <a:off x="0" y="0"/>
              <a:ext cx="1103633" cy="8903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40"/>
                </a:lnSpc>
              </a:pPr>
              <a:r>
                <a:rPr lang="en-US" sz="3200" dirty="0" smtClean="0">
                  <a:solidFill>
                    <a:schemeClr val="tx2">
                      <a:lumMod val="75000"/>
                    </a:schemeClr>
                  </a:solidFill>
                  <a:latin typeface="Clear Sans Bold"/>
                </a:rPr>
                <a:t>0</a:t>
              </a:r>
              <a:r>
                <a:rPr lang="ru-RU" sz="3200" dirty="0" smtClean="0">
                  <a:solidFill>
                    <a:schemeClr val="tx2">
                      <a:lumMod val="75000"/>
                    </a:schemeClr>
                  </a:solidFill>
                  <a:latin typeface="Clear Sans Bold"/>
                </a:rPr>
                <a:t>4</a:t>
              </a:r>
              <a:endParaRPr lang="en-US" sz="3200" dirty="0">
                <a:solidFill>
                  <a:schemeClr val="tx2">
                    <a:lumMod val="75000"/>
                  </a:schemeClr>
                </a:solidFill>
                <a:latin typeface="Clear Sans Bold"/>
              </a:endParaRPr>
            </a:p>
          </p:txBody>
        </p:sp>
      </p:grpSp>
      <p:grpSp>
        <p:nvGrpSpPr>
          <p:cNvPr id="37" name="Group 2"/>
          <p:cNvGrpSpPr/>
          <p:nvPr/>
        </p:nvGrpSpPr>
        <p:grpSpPr>
          <a:xfrm>
            <a:off x="896471" y="4719080"/>
            <a:ext cx="13276729" cy="984885"/>
            <a:chOff x="0" y="0"/>
            <a:chExt cx="17702303" cy="1799482"/>
          </a:xfrm>
        </p:grpSpPr>
        <p:sp>
          <p:nvSpPr>
            <p:cNvPr id="38" name="TextBox 3"/>
            <p:cNvSpPr txBox="1"/>
            <p:nvPr/>
          </p:nvSpPr>
          <p:spPr>
            <a:xfrm>
              <a:off x="1736913" y="0"/>
              <a:ext cx="15965390" cy="179948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ru-RU" sz="3200" dirty="0">
                  <a:solidFill>
                    <a:srgbClr val="0F9DB4"/>
                  </a:solidFill>
                  <a:latin typeface="Clear Sans Bold"/>
                </a:rPr>
                <a:t>Создание условий для обучения и развития детей с особыми образовательными потребностями</a:t>
              </a:r>
              <a:endPara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Box 5"/>
            <p:cNvSpPr txBox="1"/>
            <p:nvPr/>
          </p:nvSpPr>
          <p:spPr>
            <a:xfrm>
              <a:off x="0" y="0"/>
              <a:ext cx="1103633" cy="8903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40"/>
                </a:lnSpc>
              </a:pPr>
              <a:r>
                <a:rPr lang="en-US" sz="3200" dirty="0" smtClean="0">
                  <a:solidFill>
                    <a:schemeClr val="tx2">
                      <a:lumMod val="75000"/>
                    </a:schemeClr>
                  </a:solidFill>
                  <a:latin typeface="Clear Sans Bold"/>
                </a:rPr>
                <a:t>0</a:t>
              </a:r>
              <a:r>
                <a:rPr lang="ru-RU" sz="3200" dirty="0" smtClean="0">
                  <a:solidFill>
                    <a:schemeClr val="tx2">
                      <a:lumMod val="75000"/>
                    </a:schemeClr>
                  </a:solidFill>
                  <a:latin typeface="Clear Sans Bold"/>
                </a:rPr>
                <a:t>2</a:t>
              </a:r>
              <a:endParaRPr lang="en-US" sz="3200" dirty="0">
                <a:solidFill>
                  <a:schemeClr val="tx2">
                    <a:lumMod val="75000"/>
                  </a:schemeClr>
                </a:solidFill>
                <a:latin typeface="Clear Sans Bold"/>
              </a:endParaRPr>
            </a:p>
          </p:txBody>
        </p:sp>
      </p:grpSp>
      <p:pic>
        <p:nvPicPr>
          <p:cNvPr id="43" name="Picture 4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4941939" y="2887613"/>
            <a:ext cx="2422363" cy="1813744"/>
          </a:xfrm>
          <a:prstGeom prst="rect">
            <a:avLst/>
          </a:prstGeom>
        </p:spPr>
      </p:pic>
      <p:pic>
        <p:nvPicPr>
          <p:cNvPr id="2050" name="Picture 2" descr="Контакты | Томский физико-технический лицей &lt;br&gt;Tomsk physical technical  Lyceum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7029" y="5399208"/>
            <a:ext cx="3316957" cy="2695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tropa.tomsk.ru/upload/resize_cache/iblock/649/360_200_1/logotip-svetlinsk-licey3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4531" y="7124700"/>
            <a:ext cx="3124200" cy="298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0" descr="Губернаторский Светленский лиц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8730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2"/>
          <p:cNvGrpSpPr/>
          <p:nvPr/>
        </p:nvGrpSpPr>
        <p:grpSpPr>
          <a:xfrm>
            <a:off x="769606" y="2579203"/>
            <a:ext cx="9247270" cy="974626"/>
            <a:chOff x="0" y="0"/>
            <a:chExt cx="12329692" cy="1780737"/>
          </a:xfrm>
        </p:grpSpPr>
        <p:sp>
          <p:nvSpPr>
            <p:cNvPr id="10" name="TextBox 3"/>
            <p:cNvSpPr txBox="1"/>
            <p:nvPr/>
          </p:nvSpPr>
          <p:spPr>
            <a:xfrm>
              <a:off x="1736914" y="0"/>
              <a:ext cx="10592778" cy="1780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40"/>
                </a:lnSpc>
              </a:pPr>
              <a:r>
                <a:rPr lang="ru-RU" sz="3200" dirty="0" smtClean="0">
                  <a:solidFill>
                    <a:srgbClr val="0F9DB4"/>
                  </a:solidFill>
                  <a:latin typeface="Clear Sans Bold"/>
                </a:rPr>
                <a:t>Внедрение обновленных ФГОС</a:t>
              </a:r>
              <a:endParaRPr lang="ru-RU" sz="3200" dirty="0">
                <a:solidFill>
                  <a:srgbClr val="0F9DB4"/>
                </a:solidFill>
                <a:latin typeface="Clear Sans Bold"/>
              </a:endParaRPr>
            </a:p>
            <a:p>
              <a:pPr>
                <a:lnSpc>
                  <a:spcPts val="3840"/>
                </a:lnSpc>
              </a:pPr>
              <a:endParaRPr lang="en-US" sz="3200" dirty="0">
                <a:solidFill>
                  <a:srgbClr val="0F9DB4"/>
                </a:solidFill>
                <a:latin typeface="Clear Sans Bold"/>
              </a:endParaRPr>
            </a:p>
          </p:txBody>
        </p:sp>
        <p:sp>
          <p:nvSpPr>
            <p:cNvPr id="11" name="TextBox 5"/>
            <p:cNvSpPr txBox="1"/>
            <p:nvPr/>
          </p:nvSpPr>
          <p:spPr>
            <a:xfrm>
              <a:off x="0" y="0"/>
              <a:ext cx="1103633" cy="8903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40"/>
                </a:lnSpc>
              </a:pPr>
              <a:r>
                <a:rPr lang="en-US" sz="3200" dirty="0">
                  <a:solidFill>
                    <a:schemeClr val="tx2">
                      <a:lumMod val="75000"/>
                    </a:schemeClr>
                  </a:solidFill>
                  <a:latin typeface="Clear Sans Bold"/>
                </a:rPr>
                <a:t>01</a:t>
              </a:r>
            </a:p>
          </p:txBody>
        </p:sp>
      </p:grpSp>
      <p:grpSp>
        <p:nvGrpSpPr>
          <p:cNvPr id="12" name="Group 2"/>
          <p:cNvGrpSpPr/>
          <p:nvPr/>
        </p:nvGrpSpPr>
        <p:grpSpPr>
          <a:xfrm>
            <a:off x="769606" y="4200198"/>
            <a:ext cx="9247270" cy="974626"/>
            <a:chOff x="0" y="0"/>
            <a:chExt cx="12329692" cy="1780738"/>
          </a:xfrm>
        </p:grpSpPr>
        <p:sp>
          <p:nvSpPr>
            <p:cNvPr id="13" name="TextBox 3"/>
            <p:cNvSpPr txBox="1"/>
            <p:nvPr/>
          </p:nvSpPr>
          <p:spPr>
            <a:xfrm>
              <a:off x="1736914" y="0"/>
              <a:ext cx="10592778" cy="17807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40"/>
                </a:lnSpc>
              </a:pPr>
              <a:r>
                <a:rPr lang="ru-RU" sz="3200" dirty="0" smtClean="0">
                  <a:solidFill>
                    <a:srgbClr val="0F9DB4"/>
                  </a:solidFill>
                  <a:latin typeface="Clear Sans Bold"/>
                </a:rPr>
                <a:t>Формирование функциональной грамотности у детей</a:t>
              </a:r>
              <a:r>
                <a:rPr lang="ru-RU" sz="3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sz="3200" dirty="0">
                <a:solidFill>
                  <a:srgbClr val="0F9DB4"/>
                </a:solidFill>
                <a:latin typeface="Clear Sans Bold"/>
              </a:endParaRPr>
            </a:p>
          </p:txBody>
        </p:sp>
        <p:sp>
          <p:nvSpPr>
            <p:cNvPr id="14" name="TextBox 5"/>
            <p:cNvSpPr txBox="1"/>
            <p:nvPr/>
          </p:nvSpPr>
          <p:spPr>
            <a:xfrm>
              <a:off x="0" y="0"/>
              <a:ext cx="1103633" cy="8903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40"/>
                </a:lnSpc>
              </a:pPr>
              <a:r>
                <a:rPr lang="en-US" sz="3200" dirty="0" smtClean="0">
                  <a:solidFill>
                    <a:schemeClr val="tx2">
                      <a:lumMod val="75000"/>
                    </a:schemeClr>
                  </a:solidFill>
                  <a:latin typeface="Clear Sans Bold"/>
                </a:rPr>
                <a:t>0</a:t>
              </a:r>
              <a:r>
                <a:rPr lang="ru-RU" sz="3200" dirty="0" smtClean="0">
                  <a:solidFill>
                    <a:schemeClr val="tx2">
                      <a:lumMod val="75000"/>
                    </a:schemeClr>
                  </a:solidFill>
                  <a:latin typeface="Clear Sans Bold"/>
                </a:rPr>
                <a:t>2</a:t>
              </a:r>
              <a:endParaRPr lang="en-US" sz="3200" dirty="0">
                <a:solidFill>
                  <a:schemeClr val="tx2">
                    <a:lumMod val="75000"/>
                  </a:schemeClr>
                </a:solidFill>
                <a:latin typeface="Clear Sans Bold"/>
              </a:endParaRPr>
            </a:p>
          </p:txBody>
        </p:sp>
      </p:grpSp>
      <p:grpSp>
        <p:nvGrpSpPr>
          <p:cNvPr id="15" name="Group 2"/>
          <p:cNvGrpSpPr/>
          <p:nvPr/>
        </p:nvGrpSpPr>
        <p:grpSpPr>
          <a:xfrm>
            <a:off x="738230" y="6115381"/>
            <a:ext cx="9247270" cy="492443"/>
            <a:chOff x="0" y="0"/>
            <a:chExt cx="12329692" cy="899742"/>
          </a:xfrm>
        </p:grpSpPr>
        <p:sp>
          <p:nvSpPr>
            <p:cNvPr id="16" name="TextBox 3"/>
            <p:cNvSpPr txBox="1"/>
            <p:nvPr/>
          </p:nvSpPr>
          <p:spPr>
            <a:xfrm>
              <a:off x="1736914" y="0"/>
              <a:ext cx="10592778" cy="8997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r>
                <a:rPr lang="ru-RU" sz="3200" dirty="0" smtClean="0">
                  <a:solidFill>
                    <a:srgbClr val="0F9DB4"/>
                  </a:solidFill>
                  <a:latin typeface="Clear Sans Bold"/>
                </a:rPr>
                <a:t>Возрождение методической службы</a:t>
              </a:r>
              <a:endPara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5"/>
            <p:cNvSpPr txBox="1"/>
            <p:nvPr/>
          </p:nvSpPr>
          <p:spPr>
            <a:xfrm>
              <a:off x="0" y="0"/>
              <a:ext cx="1103633" cy="8903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40"/>
                </a:lnSpc>
              </a:pPr>
              <a:r>
                <a:rPr lang="en-US" sz="3200" dirty="0" smtClean="0">
                  <a:solidFill>
                    <a:schemeClr val="tx2">
                      <a:lumMod val="75000"/>
                    </a:schemeClr>
                  </a:solidFill>
                  <a:latin typeface="Clear Sans Bold"/>
                </a:rPr>
                <a:t>0</a:t>
              </a:r>
              <a:r>
                <a:rPr lang="ru-RU" sz="3200" dirty="0" smtClean="0">
                  <a:solidFill>
                    <a:schemeClr val="tx2">
                      <a:lumMod val="75000"/>
                    </a:schemeClr>
                  </a:solidFill>
                  <a:latin typeface="Clear Sans Bold"/>
                </a:rPr>
                <a:t>3</a:t>
              </a:r>
              <a:endParaRPr lang="en-US" sz="3200" dirty="0">
                <a:solidFill>
                  <a:schemeClr val="tx2">
                    <a:lumMod val="75000"/>
                  </a:schemeClr>
                </a:solidFill>
                <a:latin typeface="Clear Sans Bold"/>
              </a:endParaRPr>
            </a:p>
          </p:txBody>
        </p:sp>
      </p:grpSp>
      <p:sp>
        <p:nvSpPr>
          <p:cNvPr id="34" name="TextBox 11"/>
          <p:cNvSpPr txBox="1"/>
          <p:nvPr/>
        </p:nvSpPr>
        <p:spPr>
          <a:xfrm>
            <a:off x="457200" y="320510"/>
            <a:ext cx="14516100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defRPr/>
            </a:pPr>
            <a:r>
              <a:rPr lang="ru-RU" sz="6000" b="1" spc="-60" dirty="0">
                <a:solidFill>
                  <a:srgbClr val="0F9DB4"/>
                </a:solidFill>
                <a:latin typeface="Rubik Medium Bold"/>
              </a:rPr>
              <a:t>Что принципиально нового сейчас</a:t>
            </a:r>
            <a:r>
              <a:rPr lang="ru-RU" sz="6000" b="1" spc="-60" dirty="0" smtClean="0">
                <a:solidFill>
                  <a:srgbClr val="0F9DB4"/>
                </a:solidFill>
                <a:latin typeface="Rubik Medium Bold"/>
              </a:rPr>
              <a:t>?</a:t>
            </a:r>
            <a:endParaRPr lang="en-US" sz="6000" b="1" spc="-60" dirty="0" smtClean="0">
              <a:solidFill>
                <a:srgbClr val="0F9DB4"/>
              </a:solidFill>
              <a:latin typeface="Rubik Medium Bold"/>
            </a:endParaRPr>
          </a:p>
          <a:p>
            <a:pPr>
              <a:defRPr/>
            </a:pPr>
            <a:r>
              <a:rPr lang="ru-RU" sz="4800" b="1" spc="-60" dirty="0" smtClean="0">
                <a:solidFill>
                  <a:schemeClr val="accent6">
                    <a:lumMod val="75000"/>
                  </a:schemeClr>
                </a:solidFill>
                <a:latin typeface="Rubik Medium Bold"/>
              </a:rPr>
              <a:t>Заключение</a:t>
            </a:r>
            <a:endParaRPr lang="ru-RU" sz="4800" b="1" spc="-60" dirty="0">
              <a:solidFill>
                <a:schemeClr val="accent6">
                  <a:lumMod val="75000"/>
                </a:schemeClr>
              </a:solidFill>
              <a:latin typeface="Rubik Medium Bold"/>
            </a:endParaRPr>
          </a:p>
        </p:txBody>
      </p:sp>
      <p:grpSp>
        <p:nvGrpSpPr>
          <p:cNvPr id="51" name="Group 2"/>
          <p:cNvGrpSpPr/>
          <p:nvPr/>
        </p:nvGrpSpPr>
        <p:grpSpPr>
          <a:xfrm>
            <a:off x="774088" y="7977467"/>
            <a:ext cx="9247270" cy="492443"/>
            <a:chOff x="0" y="0"/>
            <a:chExt cx="12329692" cy="899742"/>
          </a:xfrm>
        </p:grpSpPr>
        <p:sp>
          <p:nvSpPr>
            <p:cNvPr id="52" name="TextBox 3"/>
            <p:cNvSpPr txBox="1"/>
            <p:nvPr/>
          </p:nvSpPr>
          <p:spPr>
            <a:xfrm>
              <a:off x="1736914" y="0"/>
              <a:ext cx="10592778" cy="8997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r>
                <a:rPr lang="ru-RU" sz="3200" dirty="0" smtClean="0">
                  <a:solidFill>
                    <a:srgbClr val="0F9DB4"/>
                  </a:solidFill>
                  <a:latin typeface="Clear Sans Bold"/>
                </a:rPr>
                <a:t>Цифровая трансформация</a:t>
              </a:r>
              <a:endPara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TextBox 5"/>
            <p:cNvSpPr txBox="1"/>
            <p:nvPr/>
          </p:nvSpPr>
          <p:spPr>
            <a:xfrm>
              <a:off x="0" y="0"/>
              <a:ext cx="1103633" cy="8903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40"/>
                </a:lnSpc>
              </a:pPr>
              <a:r>
                <a:rPr lang="en-US" sz="3200" dirty="0" smtClean="0">
                  <a:solidFill>
                    <a:schemeClr val="tx2">
                      <a:lumMod val="75000"/>
                    </a:schemeClr>
                  </a:solidFill>
                  <a:latin typeface="Clear Sans Bold"/>
                </a:rPr>
                <a:t>0</a:t>
              </a:r>
              <a:r>
                <a:rPr lang="ru-RU" sz="3200" dirty="0" smtClean="0">
                  <a:solidFill>
                    <a:schemeClr val="tx2">
                      <a:lumMod val="75000"/>
                    </a:schemeClr>
                  </a:solidFill>
                  <a:latin typeface="Clear Sans Bold"/>
                </a:rPr>
                <a:t>4</a:t>
              </a:r>
              <a:endParaRPr lang="en-US" sz="3200" dirty="0">
                <a:solidFill>
                  <a:schemeClr val="tx2">
                    <a:lumMod val="75000"/>
                  </a:schemeClr>
                </a:solidFill>
                <a:latin typeface="Clear Sans Bold"/>
              </a:endParaRPr>
            </a:p>
          </p:txBody>
        </p:sp>
      </p:grpSp>
      <p:grpSp>
        <p:nvGrpSpPr>
          <p:cNvPr id="60" name="Group 2"/>
          <p:cNvGrpSpPr/>
          <p:nvPr/>
        </p:nvGrpSpPr>
        <p:grpSpPr>
          <a:xfrm>
            <a:off x="9296400" y="2526106"/>
            <a:ext cx="9247270" cy="492443"/>
            <a:chOff x="0" y="0"/>
            <a:chExt cx="12329692" cy="899742"/>
          </a:xfrm>
        </p:grpSpPr>
        <p:sp>
          <p:nvSpPr>
            <p:cNvPr id="61" name="TextBox 3"/>
            <p:cNvSpPr txBox="1"/>
            <p:nvPr/>
          </p:nvSpPr>
          <p:spPr>
            <a:xfrm>
              <a:off x="1736914" y="0"/>
              <a:ext cx="10592778" cy="8997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r>
                <a:rPr lang="ru-RU" sz="3200" dirty="0" smtClean="0">
                  <a:solidFill>
                    <a:srgbClr val="0F9DB4"/>
                  </a:solidFill>
                  <a:latin typeface="Clear Sans Bold"/>
                </a:rPr>
                <a:t>Формирование системы воспитания</a:t>
              </a:r>
              <a:endPara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TextBox 5"/>
            <p:cNvSpPr txBox="1"/>
            <p:nvPr/>
          </p:nvSpPr>
          <p:spPr>
            <a:xfrm>
              <a:off x="0" y="0"/>
              <a:ext cx="1103633" cy="8903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40"/>
                </a:lnSpc>
              </a:pPr>
              <a:r>
                <a:rPr lang="en-US" sz="3200" dirty="0" smtClean="0">
                  <a:solidFill>
                    <a:schemeClr val="tx2">
                      <a:lumMod val="75000"/>
                    </a:schemeClr>
                  </a:solidFill>
                  <a:latin typeface="Clear Sans Bold"/>
                </a:rPr>
                <a:t>0</a:t>
              </a:r>
              <a:r>
                <a:rPr lang="ru-RU" sz="3200" dirty="0" smtClean="0">
                  <a:solidFill>
                    <a:schemeClr val="tx2">
                      <a:lumMod val="75000"/>
                    </a:schemeClr>
                  </a:solidFill>
                  <a:latin typeface="Clear Sans Bold"/>
                </a:rPr>
                <a:t>5</a:t>
              </a:r>
              <a:endParaRPr lang="en-US" sz="3200" dirty="0">
                <a:solidFill>
                  <a:schemeClr val="tx2">
                    <a:lumMod val="75000"/>
                  </a:schemeClr>
                </a:solidFill>
                <a:latin typeface="Clear Sans Bold"/>
              </a:endParaRPr>
            </a:p>
          </p:txBody>
        </p:sp>
      </p:grpSp>
      <p:grpSp>
        <p:nvGrpSpPr>
          <p:cNvPr id="69" name="Group 2"/>
          <p:cNvGrpSpPr/>
          <p:nvPr/>
        </p:nvGrpSpPr>
        <p:grpSpPr>
          <a:xfrm>
            <a:off x="9296400" y="4200198"/>
            <a:ext cx="9247270" cy="974626"/>
            <a:chOff x="0" y="0"/>
            <a:chExt cx="12329692" cy="1780738"/>
          </a:xfrm>
        </p:grpSpPr>
        <p:sp>
          <p:nvSpPr>
            <p:cNvPr id="70" name="TextBox 3"/>
            <p:cNvSpPr txBox="1"/>
            <p:nvPr/>
          </p:nvSpPr>
          <p:spPr>
            <a:xfrm>
              <a:off x="1736914" y="0"/>
              <a:ext cx="10592778" cy="17807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40"/>
                </a:lnSpc>
              </a:pPr>
              <a:r>
                <a:rPr lang="ru-RU" sz="3200" dirty="0">
                  <a:solidFill>
                    <a:srgbClr val="0F9DB4"/>
                  </a:solidFill>
                  <a:latin typeface="Clear Sans Bold"/>
                </a:rPr>
                <a:t>Проект «Школа Министерства Просвещения России»</a:t>
              </a:r>
              <a:endParaRPr lang="en-US" sz="3200" dirty="0">
                <a:solidFill>
                  <a:srgbClr val="0F9DB4"/>
                </a:solidFill>
                <a:latin typeface="Clear Sans Bold"/>
              </a:endParaRPr>
            </a:p>
          </p:txBody>
        </p:sp>
        <p:sp>
          <p:nvSpPr>
            <p:cNvPr id="71" name="TextBox 5"/>
            <p:cNvSpPr txBox="1"/>
            <p:nvPr/>
          </p:nvSpPr>
          <p:spPr>
            <a:xfrm>
              <a:off x="0" y="0"/>
              <a:ext cx="1103633" cy="8903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40"/>
                </a:lnSpc>
              </a:pPr>
              <a:r>
                <a:rPr lang="en-US" sz="3200" dirty="0" smtClean="0">
                  <a:solidFill>
                    <a:schemeClr val="tx2">
                      <a:lumMod val="75000"/>
                    </a:schemeClr>
                  </a:solidFill>
                  <a:latin typeface="Clear Sans Bold"/>
                </a:rPr>
                <a:t>0</a:t>
              </a:r>
              <a:r>
                <a:rPr lang="ru-RU" sz="3200" dirty="0" smtClean="0">
                  <a:solidFill>
                    <a:schemeClr val="tx2">
                      <a:lumMod val="75000"/>
                    </a:schemeClr>
                  </a:solidFill>
                  <a:latin typeface="Clear Sans Bold"/>
                </a:rPr>
                <a:t>6</a:t>
              </a:r>
              <a:endParaRPr lang="en-US" sz="3200" dirty="0">
                <a:solidFill>
                  <a:schemeClr val="tx2">
                    <a:lumMod val="75000"/>
                  </a:schemeClr>
                </a:solidFill>
                <a:latin typeface="Clear Sans Bold"/>
              </a:endParaRPr>
            </a:p>
          </p:txBody>
        </p:sp>
      </p:grpSp>
      <p:grpSp>
        <p:nvGrpSpPr>
          <p:cNvPr id="72" name="Группа 71"/>
          <p:cNvGrpSpPr/>
          <p:nvPr/>
        </p:nvGrpSpPr>
        <p:grpSpPr>
          <a:xfrm>
            <a:off x="11353800" y="5295900"/>
            <a:ext cx="4319831" cy="4439184"/>
            <a:chOff x="11658600" y="3255390"/>
            <a:chExt cx="4694963" cy="4781630"/>
          </a:xfrm>
        </p:grpSpPr>
        <p:pic>
          <p:nvPicPr>
            <p:cNvPr id="73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1658600" y="3255390"/>
              <a:ext cx="4694963" cy="4781630"/>
            </a:xfrm>
            <a:prstGeom prst="rect">
              <a:avLst/>
            </a:prstGeom>
          </p:spPr>
        </p:pic>
        <p:pic>
          <p:nvPicPr>
            <p:cNvPr id="74" name="Picture 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2297437" y="6288741"/>
              <a:ext cx="1708644" cy="12793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480788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11"/>
          <p:cNvSpPr txBox="1"/>
          <p:nvPr/>
        </p:nvSpPr>
        <p:spPr>
          <a:xfrm>
            <a:off x="457200" y="320510"/>
            <a:ext cx="14516100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defRPr/>
            </a:pPr>
            <a:r>
              <a:rPr lang="ru-RU" sz="6000" b="1" spc="-60" dirty="0">
                <a:solidFill>
                  <a:srgbClr val="0F9DB4"/>
                </a:solidFill>
                <a:latin typeface="Rubik Medium Bold"/>
              </a:rPr>
              <a:t>Что принципиально нового сейчас</a:t>
            </a:r>
            <a:r>
              <a:rPr lang="ru-RU" sz="6000" b="1" spc="-60" dirty="0" smtClean="0">
                <a:solidFill>
                  <a:srgbClr val="0F9DB4"/>
                </a:solidFill>
                <a:latin typeface="Rubik Medium Bold"/>
              </a:rPr>
              <a:t>?</a:t>
            </a:r>
            <a:endParaRPr lang="en-US" sz="6000" b="1" spc="-60" dirty="0" smtClean="0">
              <a:solidFill>
                <a:srgbClr val="0F9DB4"/>
              </a:solidFill>
              <a:latin typeface="Rubik Medium Bold"/>
            </a:endParaRPr>
          </a:p>
          <a:p>
            <a:pPr>
              <a:defRPr/>
            </a:pPr>
            <a:r>
              <a:rPr lang="ru-RU" sz="4800" b="1" spc="-60" dirty="0" smtClean="0">
                <a:solidFill>
                  <a:schemeClr val="accent6">
                    <a:lumMod val="75000"/>
                  </a:schemeClr>
                </a:solidFill>
                <a:latin typeface="Rubik Medium Bold"/>
              </a:rPr>
              <a:t>Заключение</a:t>
            </a:r>
            <a:endParaRPr lang="ru-RU" sz="4800" b="1" spc="-60" dirty="0">
              <a:solidFill>
                <a:schemeClr val="accent6">
                  <a:lumMod val="75000"/>
                </a:schemeClr>
              </a:solidFill>
              <a:latin typeface="Rubik Medium Bold"/>
            </a:endParaRPr>
          </a:p>
        </p:txBody>
      </p:sp>
      <p:grpSp>
        <p:nvGrpSpPr>
          <p:cNvPr id="35" name="Группа 34"/>
          <p:cNvGrpSpPr/>
          <p:nvPr/>
        </p:nvGrpSpPr>
        <p:grpSpPr>
          <a:xfrm>
            <a:off x="2427017" y="3133411"/>
            <a:ext cx="4129319" cy="989559"/>
            <a:chOff x="12649200" y="8763520"/>
            <a:chExt cx="4129319" cy="989559"/>
          </a:xfrm>
        </p:grpSpPr>
        <p:grpSp>
          <p:nvGrpSpPr>
            <p:cNvPr id="36" name="Группа 35"/>
            <p:cNvGrpSpPr/>
            <p:nvPr/>
          </p:nvGrpSpPr>
          <p:grpSpPr>
            <a:xfrm>
              <a:off x="12649200" y="8763520"/>
              <a:ext cx="4129319" cy="989559"/>
              <a:chOff x="12828790" y="8725940"/>
              <a:chExt cx="4129319" cy="989559"/>
            </a:xfrm>
          </p:grpSpPr>
          <p:pic>
            <p:nvPicPr>
              <p:cNvPr id="38" name="Picture 9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2828790" y="8725940"/>
                <a:ext cx="3092373" cy="989559"/>
              </a:xfrm>
              <a:prstGeom prst="rect">
                <a:avLst/>
              </a:prstGeom>
            </p:spPr>
          </p:pic>
          <p:pic>
            <p:nvPicPr>
              <p:cNvPr id="39" name="Picture 10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2"/>
                  </a:ext>
                </a:extLst>
              </a:blip>
              <a:srcRect/>
              <a:stretch>
                <a:fillRect/>
              </a:stretch>
            </p:blipFill>
            <p:spPr>
              <a:xfrm flipH="1">
                <a:off x="15388229" y="8841036"/>
                <a:ext cx="1569880" cy="786903"/>
              </a:xfrm>
              <a:prstGeom prst="rect">
                <a:avLst/>
              </a:prstGeom>
            </p:spPr>
          </p:pic>
          <p:sp>
            <p:nvSpPr>
              <p:cNvPr id="40" name="Прямоугольник 39"/>
              <p:cNvSpPr/>
              <p:nvPr/>
            </p:nvSpPr>
            <p:spPr>
              <a:xfrm>
                <a:off x="13411200" y="8910606"/>
                <a:ext cx="1524000" cy="500094"/>
              </a:xfrm>
              <a:prstGeom prst="rect">
                <a:avLst/>
              </a:prstGeom>
              <a:solidFill>
                <a:srgbClr val="F9A1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13185699" y="8841036"/>
              <a:ext cx="23024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 smtClean="0">
                  <a:latin typeface="Bahnschrift Condensed" panose="020B0502040204020203" pitchFamily="34" charset="0"/>
                </a:rPr>
                <a:t>КАЧЕСТВО_1</a:t>
              </a:r>
              <a:endParaRPr lang="ru-RU" sz="3600" dirty="0">
                <a:latin typeface="Bahnschrift Condensed" panose="020B0502040204020203" pitchFamily="34" charset="0"/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13384399" y="5404147"/>
            <a:ext cx="4129319" cy="989559"/>
            <a:chOff x="6041464" y="6506858"/>
            <a:chExt cx="4129319" cy="989559"/>
          </a:xfrm>
        </p:grpSpPr>
        <p:grpSp>
          <p:nvGrpSpPr>
            <p:cNvPr id="42" name="Группа 41"/>
            <p:cNvGrpSpPr/>
            <p:nvPr/>
          </p:nvGrpSpPr>
          <p:grpSpPr>
            <a:xfrm>
              <a:off x="6041464" y="6506858"/>
              <a:ext cx="4129319" cy="989559"/>
              <a:chOff x="12828790" y="8725940"/>
              <a:chExt cx="4129319" cy="989559"/>
            </a:xfrm>
          </p:grpSpPr>
          <p:pic>
            <p:nvPicPr>
              <p:cNvPr id="44" name="Picture 9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2828790" y="8725940"/>
                <a:ext cx="3092373" cy="989559"/>
              </a:xfrm>
              <a:prstGeom prst="rect">
                <a:avLst/>
              </a:prstGeom>
            </p:spPr>
          </p:pic>
          <p:pic>
            <p:nvPicPr>
              <p:cNvPr id="45" name="Picture 10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3"/>
                  </a:ext>
                </a:extLst>
              </a:blip>
              <a:srcRect/>
              <a:stretch>
                <a:fillRect/>
              </a:stretch>
            </p:blipFill>
            <p:spPr>
              <a:xfrm flipH="1">
                <a:off x="15388229" y="8841036"/>
                <a:ext cx="1569880" cy="786903"/>
              </a:xfrm>
              <a:prstGeom prst="rect">
                <a:avLst/>
              </a:prstGeom>
            </p:spPr>
          </p:pic>
          <p:sp>
            <p:nvSpPr>
              <p:cNvPr id="46" name="Прямоугольник 45"/>
              <p:cNvSpPr/>
              <p:nvPr/>
            </p:nvSpPr>
            <p:spPr>
              <a:xfrm>
                <a:off x="13411200" y="8910606"/>
                <a:ext cx="1524000" cy="500094"/>
              </a:xfrm>
              <a:prstGeom prst="rect">
                <a:avLst/>
              </a:prstGeom>
              <a:solidFill>
                <a:srgbClr val="F9A1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6453578" y="6621954"/>
              <a:ext cx="20375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 smtClean="0">
                  <a:latin typeface="Bahnschrift Condensed" panose="020B0502040204020203" pitchFamily="34" charset="0"/>
                </a:rPr>
                <a:t>КАЧЕСТВО_2</a:t>
              </a:r>
              <a:endParaRPr lang="ru-RU" sz="3600" dirty="0">
                <a:latin typeface="Bahnschrift Condensed" panose="020B0502040204020203" pitchFamily="34" charset="0"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11326836" y="8618048"/>
            <a:ext cx="4129319" cy="989559"/>
            <a:chOff x="10016876" y="7353300"/>
            <a:chExt cx="4129319" cy="989559"/>
          </a:xfrm>
        </p:grpSpPr>
        <p:grpSp>
          <p:nvGrpSpPr>
            <p:cNvPr id="47" name="Группа 46"/>
            <p:cNvGrpSpPr/>
            <p:nvPr/>
          </p:nvGrpSpPr>
          <p:grpSpPr>
            <a:xfrm>
              <a:off x="10016876" y="7353300"/>
              <a:ext cx="4129319" cy="989559"/>
              <a:chOff x="12828790" y="8725940"/>
              <a:chExt cx="4129319" cy="989559"/>
            </a:xfrm>
          </p:grpSpPr>
          <p:pic>
            <p:nvPicPr>
              <p:cNvPr id="48" name="Picture 9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4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2828790" y="8725940"/>
                <a:ext cx="3092373" cy="989559"/>
              </a:xfrm>
              <a:prstGeom prst="rect">
                <a:avLst/>
              </a:prstGeom>
            </p:spPr>
          </p:pic>
          <p:pic>
            <p:nvPicPr>
              <p:cNvPr id="49" name="Picture 10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5"/>
                  </a:ext>
                </a:extLst>
              </a:blip>
              <a:srcRect/>
              <a:stretch>
                <a:fillRect/>
              </a:stretch>
            </p:blipFill>
            <p:spPr>
              <a:xfrm flipH="1">
                <a:off x="15388229" y="8841036"/>
                <a:ext cx="1569880" cy="786903"/>
              </a:xfrm>
              <a:prstGeom prst="rect">
                <a:avLst/>
              </a:prstGeom>
            </p:spPr>
          </p:pic>
          <p:sp>
            <p:nvSpPr>
              <p:cNvPr id="50" name="Прямоугольник 49"/>
              <p:cNvSpPr/>
              <p:nvPr/>
            </p:nvSpPr>
            <p:spPr>
              <a:xfrm>
                <a:off x="13411200" y="8910606"/>
                <a:ext cx="1524000" cy="500094"/>
              </a:xfrm>
              <a:prstGeom prst="rect">
                <a:avLst/>
              </a:prstGeom>
              <a:solidFill>
                <a:srgbClr val="F9A1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" name="Прямоугольник 4"/>
            <p:cNvSpPr/>
            <p:nvPr/>
          </p:nvSpPr>
          <p:spPr>
            <a:xfrm>
              <a:off x="10491881" y="7475120"/>
              <a:ext cx="202972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600" dirty="0" smtClean="0">
                  <a:latin typeface="Bahnschrift Condensed" panose="020B0502040204020203" pitchFamily="34" charset="0"/>
                </a:rPr>
                <a:t>КАЧЕСТВО_3</a:t>
              </a:r>
              <a:endParaRPr lang="ru-RU" sz="3600" dirty="0">
                <a:latin typeface="Bahnschrift Condensed" panose="020B0502040204020203" pitchFamily="34" charset="0"/>
              </a:endParaRPr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4491677" y="8678115"/>
            <a:ext cx="4129319" cy="989559"/>
            <a:chOff x="6041464" y="6506858"/>
            <a:chExt cx="4129319" cy="989559"/>
          </a:xfrm>
        </p:grpSpPr>
        <p:grpSp>
          <p:nvGrpSpPr>
            <p:cNvPr id="55" name="Группа 54"/>
            <p:cNvGrpSpPr/>
            <p:nvPr/>
          </p:nvGrpSpPr>
          <p:grpSpPr>
            <a:xfrm>
              <a:off x="6041464" y="6506858"/>
              <a:ext cx="4129319" cy="989559"/>
              <a:chOff x="12828790" y="8725940"/>
              <a:chExt cx="4129319" cy="989559"/>
            </a:xfrm>
          </p:grpSpPr>
          <p:pic>
            <p:nvPicPr>
              <p:cNvPr id="57" name="Picture 9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6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2828790" y="8725940"/>
                <a:ext cx="3092373" cy="989559"/>
              </a:xfrm>
              <a:prstGeom prst="rect">
                <a:avLst/>
              </a:prstGeom>
            </p:spPr>
          </p:pic>
          <p:pic>
            <p:nvPicPr>
              <p:cNvPr id="58" name="Picture 10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7"/>
                  </a:ext>
                </a:extLst>
              </a:blip>
              <a:srcRect/>
              <a:stretch>
                <a:fillRect/>
              </a:stretch>
            </p:blipFill>
            <p:spPr>
              <a:xfrm flipH="1">
                <a:off x="15388229" y="8841036"/>
                <a:ext cx="1569880" cy="786903"/>
              </a:xfrm>
              <a:prstGeom prst="rect">
                <a:avLst/>
              </a:prstGeom>
            </p:spPr>
          </p:pic>
          <p:sp>
            <p:nvSpPr>
              <p:cNvPr id="59" name="Прямоугольник 58"/>
              <p:cNvSpPr/>
              <p:nvPr/>
            </p:nvSpPr>
            <p:spPr>
              <a:xfrm>
                <a:off x="13411200" y="8910606"/>
                <a:ext cx="1524000" cy="500094"/>
              </a:xfrm>
              <a:prstGeom prst="rect">
                <a:avLst/>
              </a:prstGeom>
              <a:solidFill>
                <a:srgbClr val="F9A1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6" name="TextBox 55"/>
            <p:cNvSpPr txBox="1"/>
            <p:nvPr/>
          </p:nvSpPr>
          <p:spPr>
            <a:xfrm>
              <a:off x="6803464" y="6621954"/>
              <a:ext cx="16876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 smtClean="0">
                  <a:latin typeface="Bahnschrift Condensed" panose="020B0502040204020203" pitchFamily="34" charset="0"/>
                </a:rPr>
                <a:t>ЦИФРА</a:t>
              </a:r>
              <a:endParaRPr lang="ru-RU" sz="3600" dirty="0">
                <a:latin typeface="Bahnschrift Condensed" panose="020B0502040204020203" pitchFamily="34" charset="0"/>
              </a:endParaRPr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9364519" y="2219513"/>
            <a:ext cx="4129319" cy="989559"/>
            <a:chOff x="13792200" y="8738438"/>
            <a:chExt cx="4129319" cy="989559"/>
          </a:xfrm>
        </p:grpSpPr>
        <p:grpSp>
          <p:nvGrpSpPr>
            <p:cNvPr id="64" name="Группа 63"/>
            <p:cNvGrpSpPr/>
            <p:nvPr/>
          </p:nvGrpSpPr>
          <p:grpSpPr>
            <a:xfrm>
              <a:off x="13792200" y="8738438"/>
              <a:ext cx="4129319" cy="989559"/>
              <a:chOff x="12828790" y="8725940"/>
              <a:chExt cx="4129319" cy="989559"/>
            </a:xfrm>
          </p:grpSpPr>
          <p:pic>
            <p:nvPicPr>
              <p:cNvPr id="66" name="Picture 9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8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2828790" y="8725940"/>
                <a:ext cx="3092373" cy="989559"/>
              </a:xfrm>
              <a:prstGeom prst="rect">
                <a:avLst/>
              </a:prstGeom>
            </p:spPr>
          </p:pic>
          <p:pic>
            <p:nvPicPr>
              <p:cNvPr id="67" name="Picture 10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9"/>
                  </a:ext>
                </a:extLst>
              </a:blip>
              <a:srcRect/>
              <a:stretch>
                <a:fillRect/>
              </a:stretch>
            </p:blipFill>
            <p:spPr>
              <a:xfrm flipH="1">
                <a:off x="15388229" y="8841036"/>
                <a:ext cx="1569880" cy="786903"/>
              </a:xfrm>
              <a:prstGeom prst="rect">
                <a:avLst/>
              </a:prstGeom>
            </p:spPr>
          </p:pic>
          <p:sp>
            <p:nvSpPr>
              <p:cNvPr id="68" name="Прямоугольник 67"/>
              <p:cNvSpPr/>
              <p:nvPr/>
            </p:nvSpPr>
            <p:spPr>
              <a:xfrm>
                <a:off x="13411200" y="8910606"/>
                <a:ext cx="1524000" cy="500094"/>
              </a:xfrm>
              <a:prstGeom prst="rect">
                <a:avLst/>
              </a:prstGeom>
              <a:solidFill>
                <a:srgbClr val="F9A1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65" name="TextBox 64"/>
            <p:cNvSpPr txBox="1"/>
            <p:nvPr/>
          </p:nvSpPr>
          <p:spPr>
            <a:xfrm>
              <a:off x="14223732" y="8910053"/>
              <a:ext cx="22895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 smtClean="0">
                  <a:latin typeface="Bahnschrift Condensed" panose="020B0502040204020203" pitchFamily="34" charset="0"/>
                </a:rPr>
                <a:t>ВОСПИТАНИЕ</a:t>
              </a:r>
              <a:endParaRPr lang="ru-RU" sz="3600" dirty="0">
                <a:latin typeface="Bahnschrift Condensed" panose="020B0502040204020203" pitchFamily="34" charset="0"/>
              </a:endParaRPr>
            </a:p>
          </p:txBody>
        </p:sp>
      </p:grpSp>
      <p:grpSp>
        <p:nvGrpSpPr>
          <p:cNvPr id="69" name="Группа 68"/>
          <p:cNvGrpSpPr/>
          <p:nvPr/>
        </p:nvGrpSpPr>
        <p:grpSpPr>
          <a:xfrm>
            <a:off x="1069802" y="5849565"/>
            <a:ext cx="4206815" cy="989559"/>
            <a:chOff x="13792200" y="8738438"/>
            <a:chExt cx="4206815" cy="989559"/>
          </a:xfrm>
        </p:grpSpPr>
        <p:grpSp>
          <p:nvGrpSpPr>
            <p:cNvPr id="70" name="Группа 69"/>
            <p:cNvGrpSpPr/>
            <p:nvPr/>
          </p:nvGrpSpPr>
          <p:grpSpPr>
            <a:xfrm>
              <a:off x="13792200" y="8738438"/>
              <a:ext cx="4206815" cy="989559"/>
              <a:chOff x="12828790" y="8725940"/>
              <a:chExt cx="4206815" cy="989559"/>
            </a:xfrm>
          </p:grpSpPr>
          <p:pic>
            <p:nvPicPr>
              <p:cNvPr id="72" name="Picture 9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2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2828790" y="8725940"/>
                <a:ext cx="3092373" cy="989559"/>
              </a:xfrm>
              <a:prstGeom prst="rect">
                <a:avLst/>
              </a:prstGeom>
            </p:spPr>
          </p:pic>
          <p:pic>
            <p:nvPicPr>
              <p:cNvPr id="73" name="Picture 10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21"/>
                  </a:ext>
                </a:extLst>
              </a:blip>
              <a:srcRect/>
              <a:stretch>
                <a:fillRect/>
              </a:stretch>
            </p:blipFill>
            <p:spPr>
              <a:xfrm flipH="1">
                <a:off x="15465725" y="8775302"/>
                <a:ext cx="1569880" cy="786903"/>
              </a:xfrm>
              <a:prstGeom prst="rect">
                <a:avLst/>
              </a:prstGeom>
            </p:spPr>
          </p:pic>
          <p:sp>
            <p:nvSpPr>
              <p:cNvPr id="74" name="Прямоугольник 73"/>
              <p:cNvSpPr/>
              <p:nvPr/>
            </p:nvSpPr>
            <p:spPr>
              <a:xfrm>
                <a:off x="13411200" y="8910606"/>
                <a:ext cx="1524000" cy="500094"/>
              </a:xfrm>
              <a:prstGeom prst="rect">
                <a:avLst/>
              </a:prstGeom>
              <a:solidFill>
                <a:srgbClr val="F9A1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71" name="TextBox 70"/>
            <p:cNvSpPr txBox="1"/>
            <p:nvPr/>
          </p:nvSpPr>
          <p:spPr>
            <a:xfrm>
              <a:off x="13848517" y="8910051"/>
              <a:ext cx="30541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 smtClean="0">
                  <a:latin typeface="Bahnschrift Condensed" panose="020B0502040204020203" pitchFamily="34" charset="0"/>
                </a:rPr>
                <a:t>ШКОЛА МИНПРОС</a:t>
              </a:r>
              <a:endParaRPr lang="ru-RU" sz="3600" dirty="0">
                <a:latin typeface="Bahnschrift Condensed" panose="020B0502040204020203" pitchFamily="34" charset="0"/>
              </a:endParaRP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364" y="3401894"/>
            <a:ext cx="5076283" cy="507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6642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144000" y="9239250"/>
            <a:ext cx="7589385" cy="0"/>
          </a:xfrm>
          <a:prstGeom prst="line">
            <a:avLst/>
          </a:prstGeom>
          <a:ln w="19050" cap="rnd">
            <a:solidFill>
              <a:srgbClr val="243762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9510269" y="1655716"/>
            <a:ext cx="7749031" cy="766449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384784" y="3446357"/>
            <a:ext cx="863064" cy="646219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-127557" y="-208880"/>
            <a:ext cx="18543114" cy="417760"/>
            <a:chOff x="0" y="0"/>
            <a:chExt cx="6764578" cy="152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764579" cy="152400"/>
            </a:xfrm>
            <a:custGeom>
              <a:avLst/>
              <a:gdLst/>
              <a:ahLst/>
              <a:cxnLst/>
              <a:rect l="l" t="t" r="r" b="b"/>
              <a:pathLst>
                <a:path w="6764579" h="152400">
                  <a:moveTo>
                    <a:pt x="0" y="0"/>
                  </a:moveTo>
                  <a:lnTo>
                    <a:pt x="6764579" y="0"/>
                  </a:lnTo>
                  <a:lnTo>
                    <a:pt x="6764579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F9A159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-255114" y="10078120"/>
            <a:ext cx="18543114" cy="417760"/>
            <a:chOff x="0" y="0"/>
            <a:chExt cx="6764578" cy="1524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764579" cy="152400"/>
            </a:xfrm>
            <a:custGeom>
              <a:avLst/>
              <a:gdLst/>
              <a:ahLst/>
              <a:cxnLst/>
              <a:rect l="l" t="t" r="r" b="b"/>
              <a:pathLst>
                <a:path w="6764579" h="152400">
                  <a:moveTo>
                    <a:pt x="0" y="0"/>
                  </a:moveTo>
                  <a:lnTo>
                    <a:pt x="6764579" y="0"/>
                  </a:lnTo>
                  <a:lnTo>
                    <a:pt x="6764579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65C3CF"/>
            </a:solidFill>
          </p:spPr>
        </p:sp>
      </p:grpSp>
      <p:sp>
        <p:nvSpPr>
          <p:cNvPr id="12" name="TextBox 8"/>
          <p:cNvSpPr txBox="1"/>
          <p:nvPr/>
        </p:nvSpPr>
        <p:spPr>
          <a:xfrm>
            <a:off x="1959165" y="2340799"/>
            <a:ext cx="6406976" cy="5078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00"/>
              </a:lnSpc>
            </a:pPr>
            <a:r>
              <a:rPr lang="ru-RU" sz="6000" b="1" spc="-60" dirty="0" smtClean="0">
                <a:solidFill>
                  <a:srgbClr val="0F9DB4"/>
                </a:solidFill>
                <a:latin typeface="Rubik Medium Bold"/>
              </a:rPr>
              <a:t>Тренды и тенденции </a:t>
            </a:r>
            <a:r>
              <a:rPr lang="ru-RU" sz="6000" spc="-60" dirty="0" smtClean="0">
                <a:solidFill>
                  <a:srgbClr val="0F9DB4"/>
                </a:solidFill>
                <a:latin typeface="Rubik Medium Bold"/>
              </a:rPr>
              <a:t>развития образования </a:t>
            </a:r>
          </a:p>
          <a:p>
            <a:pPr>
              <a:lnSpc>
                <a:spcPts val="6600"/>
              </a:lnSpc>
            </a:pPr>
            <a:r>
              <a:rPr lang="ru-RU" sz="6000" spc="-60" dirty="0" smtClean="0">
                <a:solidFill>
                  <a:srgbClr val="0F9DB4"/>
                </a:solidFill>
                <a:latin typeface="Rubik Medium Bold"/>
              </a:rPr>
              <a:t>в условиях современности</a:t>
            </a:r>
            <a:endParaRPr lang="en-US" sz="6000" spc="-60" dirty="0">
              <a:solidFill>
                <a:srgbClr val="0F9DB4"/>
              </a:solidFill>
              <a:latin typeface="Rubik Medium Bold"/>
            </a:endParaRPr>
          </a:p>
        </p:txBody>
      </p:sp>
    </p:spTree>
    <p:extLst>
      <p:ext uri="{BB962C8B-B14F-4D97-AF65-F5344CB8AC3E}">
        <p14:creationId xmlns:p14="http://schemas.microsoft.com/office/powerpoint/2010/main" val="3725670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90600" y="2034063"/>
            <a:ext cx="7129477" cy="1846659"/>
            <a:chOff x="0" y="0"/>
            <a:chExt cx="9505969" cy="246221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720996" cy="720996"/>
            </a:xfrm>
            <a:prstGeom prst="rect">
              <a:avLst/>
            </a:prstGeom>
          </p:spPr>
        </p:pic>
        <p:sp>
          <p:nvSpPr>
            <p:cNvPr id="5" name="TextBox 5"/>
            <p:cNvSpPr txBox="1"/>
            <p:nvPr/>
          </p:nvSpPr>
          <p:spPr>
            <a:xfrm>
              <a:off x="941413" y="0"/>
              <a:ext cx="8564556" cy="24622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ru-RU" sz="3000" dirty="0" smtClean="0">
                  <a:solidFill>
                    <a:srgbClr val="243762"/>
                  </a:solidFill>
                  <a:latin typeface="Clear Sans Bold"/>
                </a:rPr>
                <a:t>Сформулированы требования к результатам: личностным, </a:t>
              </a:r>
              <a:r>
                <a:rPr lang="ru-RU" sz="3000" dirty="0" err="1" smtClean="0">
                  <a:solidFill>
                    <a:srgbClr val="243762"/>
                  </a:solidFill>
                  <a:latin typeface="Clear Sans Bold"/>
                </a:rPr>
                <a:t>метапредметным</a:t>
              </a:r>
              <a:r>
                <a:rPr lang="ru-RU" sz="3000" dirty="0" smtClean="0">
                  <a:solidFill>
                    <a:srgbClr val="243762"/>
                  </a:solidFill>
                  <a:latin typeface="Clear Sans Bold"/>
                </a:rPr>
                <a:t> и предметным </a:t>
              </a:r>
              <a:endParaRPr lang="en-US" sz="3000" u="sng" dirty="0">
                <a:solidFill>
                  <a:srgbClr val="243762"/>
                </a:solidFill>
                <a:latin typeface="Arimo"/>
              </a:endParaRPr>
            </a:p>
            <a:p>
              <a:pPr>
                <a:lnSpc>
                  <a:spcPts val="3600"/>
                </a:lnSpc>
              </a:pPr>
              <a:endParaRPr lang="en-US" sz="3000" u="sng" dirty="0">
                <a:solidFill>
                  <a:srgbClr val="243762"/>
                </a:solidFill>
                <a:latin typeface="Arimo"/>
              </a:endParaRPr>
            </a:p>
          </p:txBody>
        </p:sp>
        <p:sp>
          <p:nvSpPr>
            <p:cNvPr id="6" name="AutoShape 6"/>
            <p:cNvSpPr/>
            <p:nvPr/>
          </p:nvSpPr>
          <p:spPr>
            <a:xfrm flipV="1">
              <a:off x="941413" y="2113915"/>
              <a:ext cx="7999386" cy="1"/>
            </a:xfrm>
            <a:prstGeom prst="line">
              <a:avLst/>
            </a:prstGeom>
            <a:ln w="25400" cap="rnd">
              <a:solidFill>
                <a:srgbClr val="243762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7" name="Group 7"/>
          <p:cNvGrpSpPr/>
          <p:nvPr/>
        </p:nvGrpSpPr>
        <p:grpSpPr>
          <a:xfrm>
            <a:off x="-127557" y="-208880"/>
            <a:ext cx="18543114" cy="417760"/>
            <a:chOff x="0" y="0"/>
            <a:chExt cx="6764578" cy="1524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764579" cy="152400"/>
            </a:xfrm>
            <a:custGeom>
              <a:avLst/>
              <a:gdLst/>
              <a:ahLst/>
              <a:cxnLst/>
              <a:rect l="l" t="t" r="r" b="b"/>
              <a:pathLst>
                <a:path w="6764579" h="152400">
                  <a:moveTo>
                    <a:pt x="0" y="0"/>
                  </a:moveTo>
                  <a:lnTo>
                    <a:pt x="6764579" y="0"/>
                  </a:lnTo>
                  <a:lnTo>
                    <a:pt x="6764579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F9A159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-255114" y="10078120"/>
            <a:ext cx="18543114" cy="417760"/>
            <a:chOff x="0" y="0"/>
            <a:chExt cx="6764578" cy="1524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764579" cy="152400"/>
            </a:xfrm>
            <a:custGeom>
              <a:avLst/>
              <a:gdLst/>
              <a:ahLst/>
              <a:cxnLst/>
              <a:rect l="l" t="t" r="r" b="b"/>
              <a:pathLst>
                <a:path w="6764579" h="152400">
                  <a:moveTo>
                    <a:pt x="0" y="0"/>
                  </a:moveTo>
                  <a:lnTo>
                    <a:pt x="6764579" y="0"/>
                  </a:lnTo>
                  <a:lnTo>
                    <a:pt x="6764579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65C3CF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045421" y="4262495"/>
            <a:ext cx="540747" cy="540747"/>
          </a:xfrm>
          <a:prstGeom prst="rect">
            <a:avLst/>
          </a:prstGeom>
        </p:spPr>
      </p:pic>
      <p:sp>
        <p:nvSpPr>
          <p:cNvPr id="13" name="AutoShape 13"/>
          <p:cNvSpPr/>
          <p:nvPr/>
        </p:nvSpPr>
        <p:spPr>
          <a:xfrm flipV="1">
            <a:off x="5117754" y="5690068"/>
            <a:ext cx="3759514" cy="13395"/>
          </a:xfrm>
          <a:prstGeom prst="line">
            <a:avLst/>
          </a:prstGeom>
          <a:ln w="25400" cap="rnd">
            <a:solidFill>
              <a:srgbClr val="243762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961082" y="6883779"/>
            <a:ext cx="540747" cy="540747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5667141" y="6883779"/>
            <a:ext cx="8066209" cy="138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3000" dirty="0" smtClean="0">
                <a:solidFill>
                  <a:srgbClr val="243762"/>
                </a:solidFill>
                <a:latin typeface="Clear Sans Bold"/>
              </a:rPr>
              <a:t> </a:t>
            </a:r>
            <a:r>
              <a:rPr lang="ru-RU" sz="3000" dirty="0" smtClean="0">
                <a:solidFill>
                  <a:srgbClr val="243762"/>
                </a:solidFill>
                <a:latin typeface="Clear Sans Bold"/>
              </a:rPr>
              <a:t>Результаты обучения соотнесены с видами функциональной грамотности</a:t>
            </a:r>
            <a:endParaRPr lang="en-US" sz="3000" dirty="0">
              <a:solidFill>
                <a:srgbClr val="0F9DB4"/>
              </a:solidFill>
              <a:latin typeface="Clear Sans Bold"/>
            </a:endParaRPr>
          </a:p>
          <a:p>
            <a:pPr>
              <a:lnSpc>
                <a:spcPts val="3600"/>
              </a:lnSpc>
            </a:pPr>
            <a:endParaRPr lang="en-US" sz="3000" dirty="0">
              <a:solidFill>
                <a:srgbClr val="0F9DB4"/>
              </a:solidFill>
              <a:latin typeface="Clear Sans Bold"/>
            </a:endParaRPr>
          </a:p>
        </p:txBody>
      </p:sp>
      <p:sp>
        <p:nvSpPr>
          <p:cNvPr id="16" name="AutoShape 16"/>
          <p:cNvSpPr/>
          <p:nvPr/>
        </p:nvSpPr>
        <p:spPr>
          <a:xfrm>
            <a:off x="5805835" y="8039099"/>
            <a:ext cx="7927515" cy="4119"/>
          </a:xfrm>
          <a:prstGeom prst="line">
            <a:avLst/>
          </a:prstGeom>
          <a:ln w="25400" cap="rnd">
            <a:solidFill>
              <a:srgbClr val="243762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119035" y="7650121"/>
            <a:ext cx="3474334" cy="1705582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5092927" y="3892390"/>
            <a:ext cx="4628483" cy="21159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00"/>
              </a:lnSpc>
            </a:pPr>
            <a:r>
              <a:rPr lang="ru-RU" sz="3000" dirty="0" smtClean="0">
                <a:solidFill>
                  <a:srgbClr val="243762"/>
                </a:solidFill>
                <a:latin typeface="Rubik Medium"/>
              </a:rPr>
              <a:t>Содержание и результаты конкретизированы </a:t>
            </a:r>
          </a:p>
          <a:p>
            <a:pPr>
              <a:lnSpc>
                <a:spcPts val="3300"/>
              </a:lnSpc>
            </a:pPr>
            <a:r>
              <a:rPr lang="ru-RU" sz="3000" dirty="0" smtClean="0">
                <a:solidFill>
                  <a:srgbClr val="243762"/>
                </a:solidFill>
                <a:latin typeface="Rubik Medium"/>
              </a:rPr>
              <a:t>по годам обучения</a:t>
            </a:r>
            <a:r>
              <a:rPr lang="ru-RU" sz="3000" u="sng" dirty="0" smtClean="0">
                <a:solidFill>
                  <a:srgbClr val="243762"/>
                </a:solidFill>
                <a:latin typeface="Rubik Medium"/>
              </a:rPr>
              <a:t> </a:t>
            </a:r>
            <a:endParaRPr lang="en-US" sz="3000" u="sng" dirty="0">
              <a:solidFill>
                <a:srgbClr val="243762"/>
              </a:solidFill>
              <a:latin typeface="Rubik Medium"/>
            </a:endParaRPr>
          </a:p>
          <a:p>
            <a:pPr marL="0" lvl="0" indent="0">
              <a:lnSpc>
                <a:spcPts val="3300"/>
              </a:lnSpc>
            </a:pPr>
            <a:endParaRPr lang="en-US" sz="3000" u="sng" dirty="0">
              <a:solidFill>
                <a:srgbClr val="243762"/>
              </a:solidFill>
              <a:latin typeface="Rubik Medium"/>
            </a:endParaRPr>
          </a:p>
        </p:txBody>
      </p:sp>
      <p:sp>
        <p:nvSpPr>
          <p:cNvPr id="21" name="TextBox 8"/>
          <p:cNvSpPr txBox="1"/>
          <p:nvPr/>
        </p:nvSpPr>
        <p:spPr>
          <a:xfrm>
            <a:off x="336817" y="474496"/>
            <a:ext cx="8498701" cy="645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86"/>
              </a:lnSpc>
            </a:pPr>
            <a:r>
              <a:rPr lang="ru-RU" sz="4405" dirty="0" smtClean="0">
                <a:solidFill>
                  <a:srgbClr val="F9A159"/>
                </a:solidFill>
                <a:latin typeface="Clear Sans Bold"/>
              </a:rPr>
              <a:t>Обновленные ФГОС</a:t>
            </a:r>
            <a:endParaRPr lang="en-US" sz="4405" dirty="0">
              <a:solidFill>
                <a:srgbClr val="F9A159"/>
              </a:solidFill>
              <a:latin typeface="Arimo"/>
            </a:endParaRPr>
          </a:p>
        </p:txBody>
      </p:sp>
      <p:sp>
        <p:nvSpPr>
          <p:cNvPr id="22" name="Прямоугольник с двумя скругленными противолежащими углами 21"/>
          <p:cNvSpPr/>
          <p:nvPr/>
        </p:nvSpPr>
        <p:spPr>
          <a:xfrm>
            <a:off x="10900176" y="360989"/>
            <a:ext cx="6936329" cy="6306512"/>
          </a:xfrm>
          <a:prstGeom prst="round2Diag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Формулировки личностных результатов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dirty="0" smtClean="0"/>
              <a:t>«</a:t>
            </a:r>
            <a:r>
              <a:rPr lang="ru-RU" sz="2400" dirty="0"/>
              <a:t>ценностное отношение к…» </a:t>
            </a:r>
            <a:endParaRPr lang="ru-RU" sz="2400" dirty="0" smtClean="0"/>
          </a:p>
          <a:p>
            <a:pPr algn="ctr"/>
            <a:r>
              <a:rPr lang="ru-RU" sz="2400" dirty="0" smtClean="0"/>
              <a:t>«</a:t>
            </a:r>
            <a:r>
              <a:rPr lang="ru-RU" sz="2400" dirty="0"/>
              <a:t>уважительное отношение к…» </a:t>
            </a:r>
            <a:endParaRPr lang="ru-RU" sz="2400" dirty="0" smtClean="0"/>
          </a:p>
          <a:p>
            <a:pPr algn="ctr"/>
            <a:r>
              <a:rPr lang="ru-RU" sz="2400" dirty="0" smtClean="0"/>
              <a:t>«</a:t>
            </a:r>
            <a:r>
              <a:rPr lang="ru-RU" sz="2400" dirty="0"/>
              <a:t>интерес к…» </a:t>
            </a:r>
            <a:r>
              <a:rPr lang="ru-RU" sz="2400" dirty="0" smtClean="0"/>
              <a:t> 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Формулировки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метапредметных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результатов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2400" dirty="0"/>
              <a:t>«находить…» </a:t>
            </a:r>
            <a:endParaRPr lang="ru-RU" sz="2400" dirty="0" smtClean="0"/>
          </a:p>
          <a:p>
            <a:pPr algn="ctr"/>
            <a:r>
              <a:rPr lang="ru-RU" sz="2400" dirty="0" smtClean="0"/>
              <a:t>«</a:t>
            </a:r>
            <a:r>
              <a:rPr lang="ru-RU" sz="2400" dirty="0"/>
              <a:t>выявлять…» </a:t>
            </a:r>
            <a:endParaRPr lang="ru-RU" sz="2400" dirty="0" smtClean="0"/>
          </a:p>
          <a:p>
            <a:pPr algn="ctr"/>
            <a:r>
              <a:rPr lang="ru-RU" sz="2400" dirty="0" smtClean="0"/>
              <a:t>«</a:t>
            </a:r>
            <a:r>
              <a:rPr lang="ru-RU" sz="2400" dirty="0"/>
              <a:t>устанавливать..» </a:t>
            </a:r>
            <a:endParaRPr lang="ru-RU" sz="2400" dirty="0" smtClean="0"/>
          </a:p>
          <a:p>
            <a:pPr algn="ctr"/>
            <a:r>
              <a:rPr lang="ru-RU" sz="2400" dirty="0" smtClean="0"/>
              <a:t>«</a:t>
            </a:r>
            <a:r>
              <a:rPr lang="ru-RU" sz="2400" dirty="0"/>
              <a:t>выбирать…» </a:t>
            </a:r>
            <a:endParaRPr lang="ru-RU" sz="2400" dirty="0" smtClean="0"/>
          </a:p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Формулировки предметных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результатов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2400" dirty="0"/>
              <a:t>«осознавать…» </a:t>
            </a:r>
            <a:endParaRPr lang="ru-RU" sz="2400" dirty="0" smtClean="0"/>
          </a:p>
          <a:p>
            <a:pPr algn="ctr"/>
            <a:r>
              <a:rPr lang="ru-RU" sz="2400" dirty="0" smtClean="0"/>
              <a:t>«</a:t>
            </a:r>
            <a:r>
              <a:rPr lang="ru-RU" sz="2400" dirty="0"/>
              <a:t>понимать…» </a:t>
            </a:r>
            <a:endParaRPr lang="ru-RU" sz="2400" dirty="0" smtClean="0"/>
          </a:p>
          <a:p>
            <a:pPr algn="ctr"/>
            <a:r>
              <a:rPr lang="ru-RU" sz="2400" dirty="0" smtClean="0"/>
              <a:t>«</a:t>
            </a:r>
            <a:r>
              <a:rPr lang="ru-RU" sz="2400" dirty="0"/>
              <a:t>владеть…» </a:t>
            </a:r>
            <a:endParaRPr lang="ru-RU" sz="2400" dirty="0" smtClean="0"/>
          </a:p>
          <a:p>
            <a:pPr algn="ctr"/>
            <a:r>
              <a:rPr lang="ru-RU" sz="2400" dirty="0" smtClean="0"/>
              <a:t>«</a:t>
            </a:r>
            <a:r>
              <a:rPr lang="ru-RU" sz="2400" dirty="0"/>
              <a:t>использовать…» </a:t>
            </a:r>
            <a:endParaRPr lang="ru-RU" sz="2400" dirty="0" smtClean="0"/>
          </a:p>
          <a:p>
            <a:pPr algn="ctr"/>
            <a:r>
              <a:rPr lang="ru-RU" sz="2400" dirty="0" smtClean="0"/>
              <a:t>«</a:t>
            </a:r>
            <a:r>
              <a:rPr lang="ru-RU" sz="2400" dirty="0"/>
              <a:t>приобретение опыта…»</a:t>
            </a:r>
          </a:p>
        </p:txBody>
      </p:sp>
      <p:sp>
        <p:nvSpPr>
          <p:cNvPr id="23" name="Прямоугольник с двумя скругленными противолежащими углами 22"/>
          <p:cNvSpPr/>
          <p:nvPr/>
        </p:nvSpPr>
        <p:spPr>
          <a:xfrm>
            <a:off x="336817" y="4891314"/>
            <a:ext cx="4458953" cy="5110753"/>
          </a:xfrm>
          <a:prstGeom prst="round2Diag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/>
          </a:p>
        </p:txBody>
      </p:sp>
      <p:sp>
        <p:nvSpPr>
          <p:cNvPr id="24" name="Прямоугольник 23"/>
          <p:cNvSpPr/>
          <p:nvPr/>
        </p:nvSpPr>
        <p:spPr>
          <a:xfrm>
            <a:off x="515810" y="4958834"/>
            <a:ext cx="37871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МЕТАПРЕДМЕТНЫЕ РЕЗУЛЬТАТЫ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207431" y="8344827"/>
            <a:ext cx="54367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Планируемые результаты освоения учебного предмета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«Физика»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 уровне основного общего образования</a:t>
            </a:r>
          </a:p>
        </p:txBody>
      </p:sp>
      <p:pic>
        <p:nvPicPr>
          <p:cNvPr id="1026" name="Picture 2" descr="Стрелка влево эмодзи клипарт. Бесплатная загрузка. | Creazill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050" y="7796628"/>
            <a:ext cx="2349343" cy="22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508378" y="5330354"/>
            <a:ext cx="423105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Естественнонаучная грамотность: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solidFill>
                  <a:schemeClr val="bg1"/>
                </a:solidFill>
              </a:rPr>
              <a:t>выявлять </a:t>
            </a:r>
            <a:r>
              <a:rPr lang="ru-RU" sz="2000" dirty="0">
                <a:solidFill>
                  <a:schemeClr val="bg1"/>
                </a:solidFill>
              </a:rPr>
              <a:t>и характеризовать </a:t>
            </a:r>
            <a:r>
              <a:rPr lang="ru-RU" sz="2000" dirty="0" smtClean="0">
                <a:solidFill>
                  <a:schemeClr val="bg1"/>
                </a:solidFill>
              </a:rPr>
              <a:t>существенные </a:t>
            </a:r>
            <a:r>
              <a:rPr lang="ru-RU" sz="2000" dirty="0">
                <a:solidFill>
                  <a:schemeClr val="bg1"/>
                </a:solidFill>
              </a:rPr>
              <a:t>признаки объектов (явлений</a:t>
            </a:r>
            <a:r>
              <a:rPr lang="ru-RU" sz="2000" dirty="0" smtClean="0">
                <a:solidFill>
                  <a:schemeClr val="bg1"/>
                </a:solidFill>
              </a:rPr>
              <a:t>);</a:t>
            </a:r>
          </a:p>
          <a:p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Читательская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грамотность:</a:t>
            </a:r>
          </a:p>
          <a:p>
            <a:pPr marL="285750" indent="-285750">
              <a:buFontTx/>
              <a:buChar char="-"/>
            </a:pPr>
            <a:r>
              <a:rPr lang="ru-RU" sz="2000" dirty="0">
                <a:solidFill>
                  <a:schemeClr val="bg1"/>
                </a:solidFill>
              </a:rPr>
              <a:t>анализировать, систематизировать и интерпретировать информацию различных видов и форм представления</a:t>
            </a:r>
            <a:r>
              <a:rPr lang="ru-RU" sz="2000" dirty="0" smtClean="0">
                <a:solidFill>
                  <a:schemeClr val="bg1"/>
                </a:solidFill>
              </a:rPr>
              <a:t>;</a:t>
            </a:r>
          </a:p>
          <a:p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Глобальные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компетенции:</a:t>
            </a:r>
          </a:p>
          <a:p>
            <a:pPr marL="285750" indent="-285750">
              <a:buFontTx/>
              <a:buChar char="-"/>
            </a:pPr>
            <a:r>
              <a:rPr lang="ru-RU" sz="2000" dirty="0">
                <a:solidFill>
                  <a:schemeClr val="bg1"/>
                </a:solidFill>
              </a:rPr>
              <a:t>признавать свое право на ошибку при решении физических задач или в утверждениях на научные темы и такое же право другого.</a:t>
            </a:r>
          </a:p>
        </p:txBody>
      </p:sp>
      <p:pic>
        <p:nvPicPr>
          <p:cNvPr id="28" name="Picture 4"/>
          <p:cNvPicPr>
            <a:picLocks noChangeAspect="1"/>
          </p:cNvPicPr>
          <p:nvPr/>
        </p:nvPicPr>
        <p:blipFill>
          <a:blip r:embed="rId7">
            <a:biLevel thresh="25000"/>
          </a:blip>
          <a:srcRect/>
          <a:stretch>
            <a:fillRect/>
          </a:stretch>
        </p:blipFill>
        <p:spPr>
          <a:xfrm>
            <a:off x="14619235" y="7842454"/>
            <a:ext cx="1694538" cy="1268785"/>
          </a:xfrm>
          <a:prstGeom prst="rect">
            <a:avLst/>
          </a:prstGeom>
        </p:spPr>
      </p:pic>
      <p:grpSp>
        <p:nvGrpSpPr>
          <p:cNvPr id="29" name="Группа 28"/>
          <p:cNvGrpSpPr/>
          <p:nvPr/>
        </p:nvGrpSpPr>
        <p:grpSpPr>
          <a:xfrm>
            <a:off x="6770858" y="425158"/>
            <a:ext cx="4129319" cy="989559"/>
            <a:chOff x="12828790" y="8725940"/>
            <a:chExt cx="4129319" cy="989559"/>
          </a:xfrm>
        </p:grpSpPr>
        <p:pic>
          <p:nvPicPr>
            <p:cNvPr id="30" name="Picture 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12828790" y="8725940"/>
              <a:ext cx="3092373" cy="989559"/>
            </a:xfrm>
            <a:prstGeom prst="rect">
              <a:avLst/>
            </a:prstGeom>
          </p:spPr>
        </p:pic>
        <p:pic>
          <p:nvPicPr>
            <p:cNvPr id="31" name="Picture 10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flipH="1">
              <a:off x="15388229" y="8841036"/>
              <a:ext cx="1569880" cy="786903"/>
            </a:xfrm>
            <a:prstGeom prst="rect">
              <a:avLst/>
            </a:prstGeom>
          </p:spPr>
        </p:pic>
        <p:sp>
          <p:nvSpPr>
            <p:cNvPr id="32" name="Прямоугольник 31"/>
            <p:cNvSpPr/>
            <p:nvPr/>
          </p:nvSpPr>
          <p:spPr>
            <a:xfrm>
              <a:off x="13411200" y="8910606"/>
              <a:ext cx="1524000" cy="500094"/>
            </a:xfrm>
            <a:prstGeom prst="rect">
              <a:avLst/>
            </a:prstGeom>
            <a:solidFill>
              <a:srgbClr val="F9A1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7127767" y="540254"/>
            <a:ext cx="2302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Bahnschrift Condensed" panose="020B0502040204020203" pitchFamily="34" charset="0"/>
              </a:rPr>
              <a:t>КАЧЕСТВО_1</a:t>
            </a:r>
            <a:endParaRPr lang="ru-RU" sz="3600" dirty="0">
              <a:latin typeface="Bahnschrift Condensed" panose="020B0502040204020203" pitchFamily="34" charset="0"/>
            </a:endParaRPr>
          </a:p>
        </p:txBody>
      </p:sp>
      <p:pic>
        <p:nvPicPr>
          <p:cNvPr id="34" name="Picture 2" descr="Стрелка влево эмодзи клипарт. Бесплатная загрузка. | Creazill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330297" y="3570675"/>
            <a:ext cx="2349343" cy="22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1000" y="1081670"/>
            <a:ext cx="9425082" cy="3693319"/>
            <a:chOff x="0" y="-542373"/>
            <a:chExt cx="7960224" cy="4924424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06003" cy="990390"/>
            </a:xfrm>
            <a:prstGeom prst="rect">
              <a:avLst/>
            </a:prstGeom>
          </p:spPr>
        </p:pic>
        <p:sp>
          <p:nvSpPr>
            <p:cNvPr id="5" name="TextBox 5"/>
            <p:cNvSpPr txBox="1"/>
            <p:nvPr/>
          </p:nvSpPr>
          <p:spPr>
            <a:xfrm>
              <a:off x="338051" y="-542373"/>
              <a:ext cx="7622173" cy="492442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3600"/>
                </a:lnSpc>
              </a:pPr>
              <a:endParaRPr lang="ru-RU" sz="2800" dirty="0" smtClean="0">
                <a:solidFill>
                  <a:srgbClr val="243762"/>
                </a:solidFill>
                <a:latin typeface="Clear Sans Bold"/>
              </a:endParaRPr>
            </a:p>
            <a:p>
              <a:pPr marL="457200" indent="-457200" algn="just">
                <a:lnSpc>
                  <a:spcPts val="3600"/>
                </a:lnSpc>
                <a:buClr>
                  <a:srgbClr val="65C3CF"/>
                </a:buClr>
                <a:buSzPct val="116000"/>
                <a:buFont typeface="Wingdings" panose="05000000000000000000" pitchFamily="2" charset="2"/>
                <a:buChar char="§"/>
              </a:pPr>
              <a:endParaRPr lang="ru-RU" sz="2800" dirty="0">
                <a:solidFill>
                  <a:srgbClr val="243762"/>
                </a:solidFill>
                <a:latin typeface="Clear Sans Bold"/>
              </a:endParaRPr>
            </a:p>
            <a:p>
              <a:pPr marL="457200" indent="-457200" algn="just">
                <a:lnSpc>
                  <a:spcPts val="3600"/>
                </a:lnSpc>
                <a:buClr>
                  <a:srgbClr val="65C3CF"/>
                </a:buClr>
                <a:buSzPct val="116000"/>
                <a:buFont typeface="Wingdings" panose="05000000000000000000" pitchFamily="2" charset="2"/>
                <a:buChar char="§"/>
              </a:pPr>
              <a:endParaRPr lang="ru-RU" sz="2800" dirty="0" smtClean="0">
                <a:solidFill>
                  <a:srgbClr val="243762"/>
                </a:solidFill>
                <a:latin typeface="Clear Sans Bold"/>
              </a:endParaRPr>
            </a:p>
            <a:p>
              <a:pPr marL="457200" indent="-457200" algn="just">
                <a:lnSpc>
                  <a:spcPts val="3600"/>
                </a:lnSpc>
                <a:buClr>
                  <a:srgbClr val="65C3CF"/>
                </a:buClr>
                <a:buSzPct val="116000"/>
                <a:buFont typeface="Wingdings" panose="05000000000000000000" pitchFamily="2" charset="2"/>
                <a:buChar char="§"/>
              </a:pPr>
              <a:r>
                <a:rPr lang="ru-RU" sz="2800" dirty="0" smtClean="0">
                  <a:solidFill>
                    <a:srgbClr val="243762"/>
                  </a:solidFill>
                  <a:latin typeface="Clear Sans Bold"/>
                </a:rPr>
                <a:t>сочетать </a:t>
              </a:r>
              <a:r>
                <a:rPr lang="ru-RU" sz="2800" dirty="0">
                  <a:solidFill>
                    <a:srgbClr val="243762"/>
                  </a:solidFill>
                  <a:latin typeface="Clear Sans Bold"/>
                </a:rPr>
                <a:t>различные учебные </a:t>
              </a:r>
              <a:r>
                <a:rPr lang="ru-RU" sz="2800" dirty="0" smtClean="0">
                  <a:solidFill>
                    <a:srgbClr val="243762"/>
                  </a:solidFill>
                  <a:latin typeface="Clear Sans Bold"/>
                </a:rPr>
                <a:t>единицы (предметы</a:t>
              </a:r>
              <a:r>
                <a:rPr lang="ru-RU" sz="2800" dirty="0">
                  <a:solidFill>
                    <a:srgbClr val="243762"/>
                  </a:solidFill>
                  <a:latin typeface="Clear Sans Bold"/>
                </a:rPr>
                <a:t>, курсы, </a:t>
              </a:r>
              <a:r>
                <a:rPr lang="ru-RU" sz="2800" dirty="0" smtClean="0">
                  <a:solidFill>
                    <a:srgbClr val="243762"/>
                  </a:solidFill>
                  <a:latin typeface="Clear Sans Bold"/>
                </a:rPr>
                <a:t>модули)</a:t>
              </a:r>
              <a:endParaRPr lang="ru-RU" sz="2800" dirty="0">
                <a:solidFill>
                  <a:srgbClr val="243762"/>
                </a:solidFill>
                <a:latin typeface="Clear Sans Bold"/>
              </a:endParaRPr>
            </a:p>
            <a:p>
              <a:pPr marL="457200" indent="-457200" algn="just">
                <a:lnSpc>
                  <a:spcPts val="3600"/>
                </a:lnSpc>
                <a:buClr>
                  <a:srgbClr val="65C3CF"/>
                </a:buClr>
                <a:buSzPct val="116000"/>
                <a:buFont typeface="Wingdings" panose="05000000000000000000" pitchFamily="2" charset="2"/>
                <a:buChar char="§"/>
              </a:pPr>
              <a:r>
                <a:rPr lang="ru-RU" sz="3200" dirty="0" smtClean="0">
                  <a:latin typeface="Clear Sans Bold"/>
                </a:rPr>
                <a:t>ВВОДИТЬ УГЛУБЛЕННОЕ ИЗУЧЕНИЕ ПРЕДМЕТА</a:t>
              </a:r>
            </a:p>
            <a:p>
              <a:pPr marL="457200" indent="-457200" algn="just">
                <a:lnSpc>
                  <a:spcPts val="3600"/>
                </a:lnSpc>
                <a:buClr>
                  <a:srgbClr val="65C3CF"/>
                </a:buClr>
                <a:buSzPct val="116000"/>
                <a:buFont typeface="Wingdings" panose="05000000000000000000" pitchFamily="2" charset="2"/>
                <a:buChar char="§"/>
              </a:pPr>
              <a:r>
                <a:rPr lang="ru-RU" sz="2800" dirty="0" smtClean="0">
                  <a:solidFill>
                    <a:srgbClr val="243762"/>
                  </a:solidFill>
                  <a:latin typeface="Clear Sans Bold"/>
                </a:rPr>
                <a:t>разрабатывать </a:t>
              </a:r>
              <a:r>
                <a:rPr lang="ru-RU" sz="2800" dirty="0">
                  <a:solidFill>
                    <a:srgbClr val="243762"/>
                  </a:solidFill>
                  <a:latin typeface="Clear Sans Bold"/>
                </a:rPr>
                <a:t>индивидуальный учебный план</a:t>
              </a:r>
              <a:endParaRPr lang="en-US" sz="2800" u="sng" dirty="0">
                <a:solidFill>
                  <a:srgbClr val="243762"/>
                </a:solidFill>
                <a:latin typeface="Arimo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127557" y="-208880"/>
            <a:ext cx="18543114" cy="417760"/>
            <a:chOff x="0" y="0"/>
            <a:chExt cx="6764578" cy="1524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764579" cy="152400"/>
            </a:xfrm>
            <a:custGeom>
              <a:avLst/>
              <a:gdLst/>
              <a:ahLst/>
              <a:cxnLst/>
              <a:rect l="l" t="t" r="r" b="b"/>
              <a:pathLst>
                <a:path w="6764579" h="152400">
                  <a:moveTo>
                    <a:pt x="0" y="0"/>
                  </a:moveTo>
                  <a:lnTo>
                    <a:pt x="6764579" y="0"/>
                  </a:lnTo>
                  <a:lnTo>
                    <a:pt x="6764579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F9A159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-255114" y="10078120"/>
            <a:ext cx="18543114" cy="417760"/>
            <a:chOff x="0" y="0"/>
            <a:chExt cx="6764578" cy="152400"/>
          </a:xfrm>
          <a:solidFill>
            <a:srgbClr val="65C3CF"/>
          </a:solidFill>
        </p:grpSpPr>
        <p:sp>
          <p:nvSpPr>
            <p:cNvPr id="10" name="Freeform 10"/>
            <p:cNvSpPr/>
            <p:nvPr/>
          </p:nvSpPr>
          <p:spPr>
            <a:xfrm>
              <a:off x="0" y="0"/>
              <a:ext cx="6764579" cy="152400"/>
            </a:xfrm>
            <a:custGeom>
              <a:avLst/>
              <a:gdLst/>
              <a:ahLst/>
              <a:cxnLst/>
              <a:rect l="l" t="t" r="r" b="b"/>
              <a:pathLst>
                <a:path w="6764579" h="152400">
                  <a:moveTo>
                    <a:pt x="0" y="0"/>
                  </a:moveTo>
                  <a:lnTo>
                    <a:pt x="6764579" y="0"/>
                  </a:lnTo>
                  <a:lnTo>
                    <a:pt x="6764579" y="152400"/>
                  </a:lnTo>
                  <a:lnTo>
                    <a:pt x="0" y="152400"/>
                  </a:lnTo>
                  <a:close/>
                </a:path>
              </a:pathLst>
            </a:custGeom>
            <a:grpFill/>
          </p:spPr>
        </p:sp>
      </p:grpSp>
      <p:sp>
        <p:nvSpPr>
          <p:cNvPr id="21" name="TextBox 8"/>
          <p:cNvSpPr txBox="1"/>
          <p:nvPr/>
        </p:nvSpPr>
        <p:spPr>
          <a:xfrm>
            <a:off x="550985" y="440192"/>
            <a:ext cx="8498701" cy="645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86"/>
              </a:lnSpc>
            </a:pPr>
            <a:r>
              <a:rPr lang="ru-RU" sz="4405" dirty="0" smtClean="0">
                <a:solidFill>
                  <a:srgbClr val="F9A159"/>
                </a:solidFill>
                <a:latin typeface="Clear Sans Bold"/>
              </a:rPr>
              <a:t>Обновленные ФГОС</a:t>
            </a:r>
            <a:endParaRPr lang="en-US" sz="4405" dirty="0">
              <a:solidFill>
                <a:srgbClr val="F9A159"/>
              </a:solidFill>
              <a:latin typeface="Arimo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684728" y="4867277"/>
            <a:ext cx="754915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300" dirty="0" smtClean="0">
                <a:solidFill>
                  <a:srgbClr val="FF9800"/>
                </a:solidFill>
                <a:latin typeface="Clear Sans Bold"/>
              </a:rPr>
              <a:t>ФИЗИКА</a:t>
            </a:r>
          </a:p>
          <a:p>
            <a:pPr algn="ctr"/>
            <a:r>
              <a:rPr lang="ru-RU" sz="3300" dirty="0" smtClean="0">
                <a:solidFill>
                  <a:srgbClr val="FF9800"/>
                </a:solidFill>
                <a:latin typeface="Clear Sans Bold"/>
              </a:rPr>
              <a:t>ХИМИЯ</a:t>
            </a:r>
          </a:p>
          <a:p>
            <a:pPr algn="ctr"/>
            <a:r>
              <a:rPr lang="ru-RU" sz="3300" dirty="0" smtClean="0">
                <a:solidFill>
                  <a:srgbClr val="FF9800"/>
                </a:solidFill>
                <a:latin typeface="Clear Sans Bold"/>
              </a:rPr>
              <a:t>БИОЛОГИЯ</a:t>
            </a:r>
          </a:p>
          <a:p>
            <a:pPr algn="ctr"/>
            <a:r>
              <a:rPr lang="ru-RU" sz="3300" dirty="0" smtClean="0">
                <a:solidFill>
                  <a:srgbClr val="FF9800"/>
                </a:solidFill>
                <a:latin typeface="Clear Sans Bold"/>
              </a:rPr>
              <a:t>МАТЕМАТИКА</a:t>
            </a:r>
          </a:p>
          <a:p>
            <a:pPr algn="ctr"/>
            <a:r>
              <a:rPr lang="ru-RU" sz="3300" dirty="0" smtClean="0">
                <a:solidFill>
                  <a:srgbClr val="FF9800"/>
                </a:solidFill>
                <a:latin typeface="Clear Sans Bold"/>
              </a:rPr>
              <a:t>ИНФОРМАТИКА</a:t>
            </a:r>
            <a:endParaRPr lang="ru-RU" sz="3300" b="1" dirty="0">
              <a:solidFill>
                <a:srgbClr val="FF9800"/>
              </a:solidFill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802320" y="5823822"/>
            <a:ext cx="2053226" cy="1919174"/>
            <a:chOff x="601615" y="8032349"/>
            <a:chExt cx="2053226" cy="1919174"/>
          </a:xfrm>
        </p:grpSpPr>
        <p:grpSp>
          <p:nvGrpSpPr>
            <p:cNvPr id="51" name="Google Shape;250;p17"/>
            <p:cNvGrpSpPr/>
            <p:nvPr/>
          </p:nvGrpSpPr>
          <p:grpSpPr>
            <a:xfrm rot="636024">
              <a:off x="1191552" y="8032349"/>
              <a:ext cx="1371325" cy="1256295"/>
              <a:chOff x="6632499" y="3643380"/>
              <a:chExt cx="418526" cy="400257"/>
            </a:xfrm>
          </p:grpSpPr>
          <p:sp>
            <p:nvSpPr>
              <p:cNvPr id="52" name="Google Shape;251;p17"/>
              <p:cNvSpPr/>
              <p:nvPr/>
            </p:nvSpPr>
            <p:spPr>
              <a:xfrm>
                <a:off x="6794075" y="3815250"/>
                <a:ext cx="211300" cy="211300"/>
              </a:xfrm>
              <a:custGeom>
                <a:avLst/>
                <a:gdLst/>
                <a:ahLst/>
                <a:cxnLst/>
                <a:rect l="l" t="t" r="r" b="b"/>
                <a:pathLst>
                  <a:path w="8452" h="8452" fill="none" extrusionOk="0">
                    <a:moveTo>
                      <a:pt x="0" y="8135"/>
                    </a:moveTo>
                    <a:lnTo>
                      <a:pt x="0" y="8135"/>
                    </a:lnTo>
                    <a:lnTo>
                      <a:pt x="438" y="8257"/>
                    </a:lnTo>
                    <a:lnTo>
                      <a:pt x="852" y="8354"/>
                    </a:lnTo>
                    <a:lnTo>
                      <a:pt x="1291" y="8403"/>
                    </a:lnTo>
                    <a:lnTo>
                      <a:pt x="1729" y="8452"/>
                    </a:lnTo>
                    <a:lnTo>
                      <a:pt x="2168" y="8452"/>
                    </a:lnTo>
                    <a:lnTo>
                      <a:pt x="2606" y="8427"/>
                    </a:lnTo>
                    <a:lnTo>
                      <a:pt x="3020" y="8378"/>
                    </a:lnTo>
                    <a:lnTo>
                      <a:pt x="3458" y="8281"/>
                    </a:lnTo>
                    <a:lnTo>
                      <a:pt x="3872" y="8184"/>
                    </a:lnTo>
                    <a:lnTo>
                      <a:pt x="4311" y="8037"/>
                    </a:lnTo>
                    <a:lnTo>
                      <a:pt x="4701" y="7867"/>
                    </a:lnTo>
                    <a:lnTo>
                      <a:pt x="5115" y="7672"/>
                    </a:lnTo>
                    <a:lnTo>
                      <a:pt x="5504" y="7429"/>
                    </a:lnTo>
                    <a:lnTo>
                      <a:pt x="5870" y="7185"/>
                    </a:lnTo>
                    <a:lnTo>
                      <a:pt x="6235" y="6893"/>
                    </a:lnTo>
                    <a:lnTo>
                      <a:pt x="6576" y="6576"/>
                    </a:lnTo>
                    <a:lnTo>
                      <a:pt x="6576" y="6576"/>
                    </a:lnTo>
                    <a:lnTo>
                      <a:pt x="6892" y="6235"/>
                    </a:lnTo>
                    <a:lnTo>
                      <a:pt x="7185" y="5870"/>
                    </a:lnTo>
                    <a:lnTo>
                      <a:pt x="7428" y="5505"/>
                    </a:lnTo>
                    <a:lnTo>
                      <a:pt x="7672" y="5115"/>
                    </a:lnTo>
                    <a:lnTo>
                      <a:pt x="7867" y="4701"/>
                    </a:lnTo>
                    <a:lnTo>
                      <a:pt x="8037" y="4311"/>
                    </a:lnTo>
                    <a:lnTo>
                      <a:pt x="8183" y="3873"/>
                    </a:lnTo>
                    <a:lnTo>
                      <a:pt x="8281" y="3459"/>
                    </a:lnTo>
                    <a:lnTo>
                      <a:pt x="8378" y="3020"/>
                    </a:lnTo>
                    <a:lnTo>
                      <a:pt x="8427" y="2606"/>
                    </a:lnTo>
                    <a:lnTo>
                      <a:pt x="8451" y="2168"/>
                    </a:lnTo>
                    <a:lnTo>
                      <a:pt x="8451" y="1730"/>
                    </a:lnTo>
                    <a:lnTo>
                      <a:pt x="8402" y="1291"/>
                    </a:lnTo>
                    <a:lnTo>
                      <a:pt x="8354" y="853"/>
                    </a:lnTo>
                    <a:lnTo>
                      <a:pt x="8256" y="439"/>
                    </a:lnTo>
                    <a:lnTo>
                      <a:pt x="8135" y="0"/>
                    </a:lnTo>
                  </a:path>
                </a:pathLst>
              </a:custGeom>
              <a:noFill/>
              <a:ln w="28575" cap="rnd" cmpd="sng">
                <a:solidFill>
                  <a:srgbClr val="B4C4D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252;p17"/>
              <p:cNvSpPr/>
              <p:nvPr/>
            </p:nvSpPr>
            <p:spPr>
              <a:xfrm>
                <a:off x="6632499" y="3643380"/>
                <a:ext cx="418526" cy="400257"/>
              </a:xfrm>
              <a:custGeom>
                <a:avLst/>
                <a:gdLst/>
                <a:ahLst/>
                <a:cxnLst/>
                <a:rect l="l" t="t" r="r" b="b"/>
                <a:pathLst>
                  <a:path w="16318" h="16319" fill="none" extrusionOk="0">
                    <a:moveTo>
                      <a:pt x="16074" y="244"/>
                    </a:moveTo>
                    <a:lnTo>
                      <a:pt x="16074" y="244"/>
                    </a:lnTo>
                    <a:lnTo>
                      <a:pt x="15928" y="122"/>
                    </a:lnTo>
                    <a:lnTo>
                      <a:pt x="15758" y="49"/>
                    </a:lnTo>
                    <a:lnTo>
                      <a:pt x="15538" y="0"/>
                    </a:lnTo>
                    <a:lnTo>
                      <a:pt x="15319" y="0"/>
                    </a:lnTo>
                    <a:lnTo>
                      <a:pt x="15051" y="25"/>
                    </a:lnTo>
                    <a:lnTo>
                      <a:pt x="14759" y="73"/>
                    </a:lnTo>
                    <a:lnTo>
                      <a:pt x="14442" y="171"/>
                    </a:lnTo>
                    <a:lnTo>
                      <a:pt x="14102" y="293"/>
                    </a:lnTo>
                    <a:lnTo>
                      <a:pt x="13736" y="439"/>
                    </a:lnTo>
                    <a:lnTo>
                      <a:pt x="13347" y="609"/>
                    </a:lnTo>
                    <a:lnTo>
                      <a:pt x="12957" y="828"/>
                    </a:lnTo>
                    <a:lnTo>
                      <a:pt x="12543" y="1048"/>
                    </a:lnTo>
                    <a:lnTo>
                      <a:pt x="11666" y="1608"/>
                    </a:lnTo>
                    <a:lnTo>
                      <a:pt x="10716" y="2265"/>
                    </a:lnTo>
                    <a:lnTo>
                      <a:pt x="10716" y="2265"/>
                    </a:lnTo>
                    <a:lnTo>
                      <a:pt x="10278" y="2095"/>
                    </a:lnTo>
                    <a:lnTo>
                      <a:pt x="9815" y="1949"/>
                    </a:lnTo>
                    <a:lnTo>
                      <a:pt x="9352" y="1851"/>
                    </a:lnTo>
                    <a:lnTo>
                      <a:pt x="8890" y="1778"/>
                    </a:lnTo>
                    <a:lnTo>
                      <a:pt x="8427" y="1730"/>
                    </a:lnTo>
                    <a:lnTo>
                      <a:pt x="7940" y="1730"/>
                    </a:lnTo>
                    <a:lnTo>
                      <a:pt x="7477" y="1778"/>
                    </a:lnTo>
                    <a:lnTo>
                      <a:pt x="7014" y="1827"/>
                    </a:lnTo>
                    <a:lnTo>
                      <a:pt x="6551" y="1924"/>
                    </a:lnTo>
                    <a:lnTo>
                      <a:pt x="6089" y="2070"/>
                    </a:lnTo>
                    <a:lnTo>
                      <a:pt x="5650" y="2241"/>
                    </a:lnTo>
                    <a:lnTo>
                      <a:pt x="5212" y="2436"/>
                    </a:lnTo>
                    <a:lnTo>
                      <a:pt x="4774" y="2679"/>
                    </a:lnTo>
                    <a:lnTo>
                      <a:pt x="4384" y="2972"/>
                    </a:lnTo>
                    <a:lnTo>
                      <a:pt x="3994" y="3264"/>
                    </a:lnTo>
                    <a:lnTo>
                      <a:pt x="3605" y="3605"/>
                    </a:lnTo>
                    <a:lnTo>
                      <a:pt x="3605" y="3605"/>
                    </a:lnTo>
                    <a:lnTo>
                      <a:pt x="3264" y="3995"/>
                    </a:lnTo>
                    <a:lnTo>
                      <a:pt x="2971" y="4384"/>
                    </a:lnTo>
                    <a:lnTo>
                      <a:pt x="2679" y="4774"/>
                    </a:lnTo>
                    <a:lnTo>
                      <a:pt x="2436" y="5212"/>
                    </a:lnTo>
                    <a:lnTo>
                      <a:pt x="2241" y="5651"/>
                    </a:lnTo>
                    <a:lnTo>
                      <a:pt x="2070" y="6089"/>
                    </a:lnTo>
                    <a:lnTo>
                      <a:pt x="1924" y="6552"/>
                    </a:lnTo>
                    <a:lnTo>
                      <a:pt x="1827" y="7015"/>
                    </a:lnTo>
                    <a:lnTo>
                      <a:pt x="1778" y="7477"/>
                    </a:lnTo>
                    <a:lnTo>
                      <a:pt x="1729" y="7940"/>
                    </a:lnTo>
                    <a:lnTo>
                      <a:pt x="1729" y="8427"/>
                    </a:lnTo>
                    <a:lnTo>
                      <a:pt x="1778" y="8890"/>
                    </a:lnTo>
                    <a:lnTo>
                      <a:pt x="1851" y="9353"/>
                    </a:lnTo>
                    <a:lnTo>
                      <a:pt x="1948" y="9815"/>
                    </a:lnTo>
                    <a:lnTo>
                      <a:pt x="2095" y="10278"/>
                    </a:lnTo>
                    <a:lnTo>
                      <a:pt x="2265" y="10716"/>
                    </a:lnTo>
                    <a:lnTo>
                      <a:pt x="2265" y="10716"/>
                    </a:lnTo>
                    <a:lnTo>
                      <a:pt x="1607" y="11666"/>
                    </a:lnTo>
                    <a:lnTo>
                      <a:pt x="1047" y="12543"/>
                    </a:lnTo>
                    <a:lnTo>
                      <a:pt x="828" y="12957"/>
                    </a:lnTo>
                    <a:lnTo>
                      <a:pt x="609" y="13347"/>
                    </a:lnTo>
                    <a:lnTo>
                      <a:pt x="438" y="13737"/>
                    </a:lnTo>
                    <a:lnTo>
                      <a:pt x="292" y="14102"/>
                    </a:lnTo>
                    <a:lnTo>
                      <a:pt x="170" y="14443"/>
                    </a:lnTo>
                    <a:lnTo>
                      <a:pt x="73" y="14759"/>
                    </a:lnTo>
                    <a:lnTo>
                      <a:pt x="24" y="15052"/>
                    </a:lnTo>
                    <a:lnTo>
                      <a:pt x="0" y="15320"/>
                    </a:lnTo>
                    <a:lnTo>
                      <a:pt x="0" y="15539"/>
                    </a:lnTo>
                    <a:lnTo>
                      <a:pt x="49" y="15758"/>
                    </a:lnTo>
                    <a:lnTo>
                      <a:pt x="122" y="15928"/>
                    </a:lnTo>
                    <a:lnTo>
                      <a:pt x="244" y="16075"/>
                    </a:lnTo>
                    <a:lnTo>
                      <a:pt x="244" y="16075"/>
                    </a:lnTo>
                    <a:lnTo>
                      <a:pt x="341" y="16172"/>
                    </a:lnTo>
                    <a:lnTo>
                      <a:pt x="487" y="16245"/>
                    </a:lnTo>
                    <a:lnTo>
                      <a:pt x="633" y="16294"/>
                    </a:lnTo>
                    <a:lnTo>
                      <a:pt x="804" y="16318"/>
                    </a:lnTo>
                    <a:lnTo>
                      <a:pt x="974" y="16318"/>
                    </a:lnTo>
                    <a:lnTo>
                      <a:pt x="1169" y="16318"/>
                    </a:lnTo>
                    <a:lnTo>
                      <a:pt x="1388" y="16269"/>
                    </a:lnTo>
                    <a:lnTo>
                      <a:pt x="1632" y="16221"/>
                    </a:lnTo>
                    <a:lnTo>
                      <a:pt x="2143" y="16075"/>
                    </a:lnTo>
                    <a:lnTo>
                      <a:pt x="2703" y="15831"/>
                    </a:lnTo>
                    <a:lnTo>
                      <a:pt x="3312" y="15539"/>
                    </a:lnTo>
                    <a:lnTo>
                      <a:pt x="3946" y="15149"/>
                    </a:lnTo>
                    <a:lnTo>
                      <a:pt x="4652" y="14711"/>
                    </a:lnTo>
                    <a:lnTo>
                      <a:pt x="5358" y="14224"/>
                    </a:lnTo>
                    <a:lnTo>
                      <a:pt x="6113" y="13663"/>
                    </a:lnTo>
                    <a:lnTo>
                      <a:pt x="6892" y="13055"/>
                    </a:lnTo>
                    <a:lnTo>
                      <a:pt x="7696" y="12397"/>
                    </a:lnTo>
                    <a:lnTo>
                      <a:pt x="8500" y="11691"/>
                    </a:lnTo>
                    <a:lnTo>
                      <a:pt x="9304" y="10936"/>
                    </a:lnTo>
                    <a:lnTo>
                      <a:pt x="10132" y="10132"/>
                    </a:lnTo>
                    <a:lnTo>
                      <a:pt x="10132" y="10132"/>
                    </a:lnTo>
                    <a:lnTo>
                      <a:pt x="10935" y="9304"/>
                    </a:lnTo>
                    <a:lnTo>
                      <a:pt x="11690" y="8500"/>
                    </a:lnTo>
                    <a:lnTo>
                      <a:pt x="12397" y="7696"/>
                    </a:lnTo>
                    <a:lnTo>
                      <a:pt x="13054" y="6893"/>
                    </a:lnTo>
                    <a:lnTo>
                      <a:pt x="13663" y="6113"/>
                    </a:lnTo>
                    <a:lnTo>
                      <a:pt x="14223" y="5358"/>
                    </a:lnTo>
                    <a:lnTo>
                      <a:pt x="14710" y="4652"/>
                    </a:lnTo>
                    <a:lnTo>
                      <a:pt x="15149" y="3946"/>
                    </a:lnTo>
                    <a:lnTo>
                      <a:pt x="15538" y="3313"/>
                    </a:lnTo>
                    <a:lnTo>
                      <a:pt x="15831" y="2704"/>
                    </a:lnTo>
                    <a:lnTo>
                      <a:pt x="16074" y="2144"/>
                    </a:lnTo>
                    <a:lnTo>
                      <a:pt x="16220" y="1632"/>
                    </a:lnTo>
                    <a:lnTo>
                      <a:pt x="16269" y="1389"/>
                    </a:lnTo>
                    <a:lnTo>
                      <a:pt x="16318" y="1169"/>
                    </a:lnTo>
                    <a:lnTo>
                      <a:pt x="16318" y="975"/>
                    </a:lnTo>
                    <a:lnTo>
                      <a:pt x="16318" y="804"/>
                    </a:lnTo>
                    <a:lnTo>
                      <a:pt x="16293" y="634"/>
                    </a:lnTo>
                    <a:lnTo>
                      <a:pt x="16245" y="487"/>
                    </a:lnTo>
                    <a:lnTo>
                      <a:pt x="16172" y="341"/>
                    </a:lnTo>
                    <a:lnTo>
                      <a:pt x="16074" y="244"/>
                    </a:lnTo>
                    <a:lnTo>
                      <a:pt x="16074" y="244"/>
                    </a:lnTo>
                    <a:close/>
                    <a:moveTo>
                      <a:pt x="1827" y="13810"/>
                    </a:moveTo>
                    <a:lnTo>
                      <a:pt x="1827" y="13810"/>
                    </a:lnTo>
                    <a:lnTo>
                      <a:pt x="1754" y="13737"/>
                    </a:lnTo>
                    <a:lnTo>
                      <a:pt x="1729" y="13639"/>
                    </a:lnTo>
                    <a:lnTo>
                      <a:pt x="1681" y="13542"/>
                    </a:lnTo>
                    <a:lnTo>
                      <a:pt x="1681" y="13444"/>
                    </a:lnTo>
                    <a:lnTo>
                      <a:pt x="1681" y="13176"/>
                    </a:lnTo>
                    <a:lnTo>
                      <a:pt x="1754" y="12884"/>
                    </a:lnTo>
                    <a:lnTo>
                      <a:pt x="1875" y="12519"/>
                    </a:lnTo>
                    <a:lnTo>
                      <a:pt x="2046" y="12153"/>
                    </a:lnTo>
                    <a:lnTo>
                      <a:pt x="2265" y="11715"/>
                    </a:lnTo>
                    <a:lnTo>
                      <a:pt x="2533" y="11277"/>
                    </a:lnTo>
                    <a:lnTo>
                      <a:pt x="2533" y="11277"/>
                    </a:lnTo>
                    <a:lnTo>
                      <a:pt x="2752" y="11642"/>
                    </a:lnTo>
                    <a:lnTo>
                      <a:pt x="3020" y="12007"/>
                    </a:lnTo>
                    <a:lnTo>
                      <a:pt x="3288" y="12373"/>
                    </a:lnTo>
                    <a:lnTo>
                      <a:pt x="3605" y="12714"/>
                    </a:lnTo>
                    <a:lnTo>
                      <a:pt x="3605" y="12714"/>
                    </a:lnTo>
                    <a:lnTo>
                      <a:pt x="3897" y="12957"/>
                    </a:lnTo>
                    <a:lnTo>
                      <a:pt x="4165" y="13201"/>
                    </a:lnTo>
                    <a:lnTo>
                      <a:pt x="4165" y="13201"/>
                    </a:lnTo>
                    <a:lnTo>
                      <a:pt x="3751" y="13444"/>
                    </a:lnTo>
                    <a:lnTo>
                      <a:pt x="3361" y="13639"/>
                    </a:lnTo>
                    <a:lnTo>
                      <a:pt x="3020" y="13785"/>
                    </a:lnTo>
                    <a:lnTo>
                      <a:pt x="2679" y="13883"/>
                    </a:lnTo>
                    <a:lnTo>
                      <a:pt x="2411" y="13956"/>
                    </a:lnTo>
                    <a:lnTo>
                      <a:pt x="2168" y="13956"/>
                    </a:lnTo>
                    <a:lnTo>
                      <a:pt x="2070" y="13931"/>
                    </a:lnTo>
                    <a:lnTo>
                      <a:pt x="1973" y="13907"/>
                    </a:lnTo>
                    <a:lnTo>
                      <a:pt x="1900" y="13858"/>
                    </a:lnTo>
                    <a:lnTo>
                      <a:pt x="1827" y="13810"/>
                    </a:lnTo>
                    <a:lnTo>
                      <a:pt x="1827" y="13810"/>
                    </a:lnTo>
                    <a:close/>
                    <a:moveTo>
                      <a:pt x="8159" y="4482"/>
                    </a:moveTo>
                    <a:lnTo>
                      <a:pt x="8159" y="4482"/>
                    </a:lnTo>
                    <a:lnTo>
                      <a:pt x="8037" y="4482"/>
                    </a:lnTo>
                    <a:lnTo>
                      <a:pt x="7940" y="4433"/>
                    </a:lnTo>
                    <a:lnTo>
                      <a:pt x="7842" y="4384"/>
                    </a:lnTo>
                    <a:lnTo>
                      <a:pt x="7745" y="4311"/>
                    </a:lnTo>
                    <a:lnTo>
                      <a:pt x="7672" y="4238"/>
                    </a:lnTo>
                    <a:lnTo>
                      <a:pt x="7623" y="4141"/>
                    </a:lnTo>
                    <a:lnTo>
                      <a:pt x="7574" y="4019"/>
                    </a:lnTo>
                    <a:lnTo>
                      <a:pt x="7574" y="3897"/>
                    </a:lnTo>
                    <a:lnTo>
                      <a:pt x="7574" y="3897"/>
                    </a:lnTo>
                    <a:lnTo>
                      <a:pt x="7574" y="3775"/>
                    </a:lnTo>
                    <a:lnTo>
                      <a:pt x="7623" y="3678"/>
                    </a:lnTo>
                    <a:lnTo>
                      <a:pt x="7672" y="3580"/>
                    </a:lnTo>
                    <a:lnTo>
                      <a:pt x="7745" y="3483"/>
                    </a:lnTo>
                    <a:lnTo>
                      <a:pt x="7842" y="3410"/>
                    </a:lnTo>
                    <a:lnTo>
                      <a:pt x="7940" y="3361"/>
                    </a:lnTo>
                    <a:lnTo>
                      <a:pt x="8037" y="3337"/>
                    </a:lnTo>
                    <a:lnTo>
                      <a:pt x="8159" y="3313"/>
                    </a:lnTo>
                    <a:lnTo>
                      <a:pt x="8159" y="3313"/>
                    </a:lnTo>
                    <a:lnTo>
                      <a:pt x="8281" y="3337"/>
                    </a:lnTo>
                    <a:lnTo>
                      <a:pt x="8378" y="3361"/>
                    </a:lnTo>
                    <a:lnTo>
                      <a:pt x="8476" y="3410"/>
                    </a:lnTo>
                    <a:lnTo>
                      <a:pt x="8573" y="3483"/>
                    </a:lnTo>
                    <a:lnTo>
                      <a:pt x="8646" y="3580"/>
                    </a:lnTo>
                    <a:lnTo>
                      <a:pt x="8695" y="3678"/>
                    </a:lnTo>
                    <a:lnTo>
                      <a:pt x="8743" y="3775"/>
                    </a:lnTo>
                    <a:lnTo>
                      <a:pt x="8743" y="3897"/>
                    </a:lnTo>
                    <a:lnTo>
                      <a:pt x="8743" y="3897"/>
                    </a:lnTo>
                    <a:lnTo>
                      <a:pt x="8743" y="4019"/>
                    </a:lnTo>
                    <a:lnTo>
                      <a:pt x="8695" y="4141"/>
                    </a:lnTo>
                    <a:lnTo>
                      <a:pt x="8646" y="4238"/>
                    </a:lnTo>
                    <a:lnTo>
                      <a:pt x="8573" y="4311"/>
                    </a:lnTo>
                    <a:lnTo>
                      <a:pt x="8476" y="4384"/>
                    </a:lnTo>
                    <a:lnTo>
                      <a:pt x="8378" y="4433"/>
                    </a:lnTo>
                    <a:lnTo>
                      <a:pt x="8281" y="4482"/>
                    </a:lnTo>
                    <a:lnTo>
                      <a:pt x="8159" y="4482"/>
                    </a:lnTo>
                    <a:lnTo>
                      <a:pt x="8159" y="4482"/>
                    </a:lnTo>
                    <a:close/>
                    <a:moveTo>
                      <a:pt x="9133" y="5943"/>
                    </a:moveTo>
                    <a:lnTo>
                      <a:pt x="9133" y="5943"/>
                    </a:lnTo>
                    <a:lnTo>
                      <a:pt x="9036" y="5943"/>
                    </a:lnTo>
                    <a:lnTo>
                      <a:pt x="8963" y="5919"/>
                    </a:lnTo>
                    <a:lnTo>
                      <a:pt x="8841" y="5846"/>
                    </a:lnTo>
                    <a:lnTo>
                      <a:pt x="8768" y="5724"/>
                    </a:lnTo>
                    <a:lnTo>
                      <a:pt x="8743" y="5651"/>
                    </a:lnTo>
                    <a:lnTo>
                      <a:pt x="8743" y="5553"/>
                    </a:lnTo>
                    <a:lnTo>
                      <a:pt x="8743" y="5553"/>
                    </a:lnTo>
                    <a:lnTo>
                      <a:pt x="8743" y="5480"/>
                    </a:lnTo>
                    <a:lnTo>
                      <a:pt x="8768" y="5407"/>
                    </a:lnTo>
                    <a:lnTo>
                      <a:pt x="8841" y="5285"/>
                    </a:lnTo>
                    <a:lnTo>
                      <a:pt x="8963" y="5212"/>
                    </a:lnTo>
                    <a:lnTo>
                      <a:pt x="9036" y="5188"/>
                    </a:lnTo>
                    <a:lnTo>
                      <a:pt x="9133" y="5164"/>
                    </a:lnTo>
                    <a:lnTo>
                      <a:pt x="9133" y="5164"/>
                    </a:lnTo>
                    <a:lnTo>
                      <a:pt x="9206" y="5188"/>
                    </a:lnTo>
                    <a:lnTo>
                      <a:pt x="9279" y="5212"/>
                    </a:lnTo>
                    <a:lnTo>
                      <a:pt x="9401" y="5285"/>
                    </a:lnTo>
                    <a:lnTo>
                      <a:pt x="9474" y="5407"/>
                    </a:lnTo>
                    <a:lnTo>
                      <a:pt x="9498" y="5480"/>
                    </a:lnTo>
                    <a:lnTo>
                      <a:pt x="9523" y="5553"/>
                    </a:lnTo>
                    <a:lnTo>
                      <a:pt x="9523" y="5553"/>
                    </a:lnTo>
                    <a:lnTo>
                      <a:pt x="9498" y="5651"/>
                    </a:lnTo>
                    <a:lnTo>
                      <a:pt x="9474" y="5724"/>
                    </a:lnTo>
                    <a:lnTo>
                      <a:pt x="9401" y="5846"/>
                    </a:lnTo>
                    <a:lnTo>
                      <a:pt x="9279" y="5919"/>
                    </a:lnTo>
                    <a:lnTo>
                      <a:pt x="9206" y="5943"/>
                    </a:lnTo>
                    <a:lnTo>
                      <a:pt x="9133" y="5943"/>
                    </a:lnTo>
                    <a:lnTo>
                      <a:pt x="9133" y="5943"/>
                    </a:lnTo>
                    <a:close/>
                    <a:moveTo>
                      <a:pt x="9986" y="4409"/>
                    </a:moveTo>
                    <a:lnTo>
                      <a:pt x="9986" y="4409"/>
                    </a:lnTo>
                    <a:lnTo>
                      <a:pt x="9888" y="4409"/>
                    </a:lnTo>
                    <a:lnTo>
                      <a:pt x="9815" y="4384"/>
                    </a:lnTo>
                    <a:lnTo>
                      <a:pt x="9693" y="4287"/>
                    </a:lnTo>
                    <a:lnTo>
                      <a:pt x="9620" y="4165"/>
                    </a:lnTo>
                    <a:lnTo>
                      <a:pt x="9596" y="4092"/>
                    </a:lnTo>
                    <a:lnTo>
                      <a:pt x="9596" y="4019"/>
                    </a:lnTo>
                    <a:lnTo>
                      <a:pt x="9596" y="4019"/>
                    </a:lnTo>
                    <a:lnTo>
                      <a:pt x="9596" y="3946"/>
                    </a:lnTo>
                    <a:lnTo>
                      <a:pt x="9620" y="3873"/>
                    </a:lnTo>
                    <a:lnTo>
                      <a:pt x="9693" y="3751"/>
                    </a:lnTo>
                    <a:lnTo>
                      <a:pt x="9815" y="3654"/>
                    </a:lnTo>
                    <a:lnTo>
                      <a:pt x="9888" y="3629"/>
                    </a:lnTo>
                    <a:lnTo>
                      <a:pt x="9986" y="3629"/>
                    </a:lnTo>
                    <a:lnTo>
                      <a:pt x="9986" y="3629"/>
                    </a:lnTo>
                    <a:lnTo>
                      <a:pt x="10059" y="3629"/>
                    </a:lnTo>
                    <a:lnTo>
                      <a:pt x="10132" y="3654"/>
                    </a:lnTo>
                    <a:lnTo>
                      <a:pt x="10253" y="3751"/>
                    </a:lnTo>
                    <a:lnTo>
                      <a:pt x="10327" y="3873"/>
                    </a:lnTo>
                    <a:lnTo>
                      <a:pt x="10351" y="3946"/>
                    </a:lnTo>
                    <a:lnTo>
                      <a:pt x="10375" y="4019"/>
                    </a:lnTo>
                    <a:lnTo>
                      <a:pt x="10375" y="4019"/>
                    </a:lnTo>
                    <a:lnTo>
                      <a:pt x="10351" y="4092"/>
                    </a:lnTo>
                    <a:lnTo>
                      <a:pt x="10327" y="4165"/>
                    </a:lnTo>
                    <a:lnTo>
                      <a:pt x="10253" y="4287"/>
                    </a:lnTo>
                    <a:lnTo>
                      <a:pt x="10132" y="4384"/>
                    </a:lnTo>
                    <a:lnTo>
                      <a:pt x="10059" y="4409"/>
                    </a:lnTo>
                    <a:lnTo>
                      <a:pt x="9986" y="4409"/>
                    </a:lnTo>
                    <a:lnTo>
                      <a:pt x="9986" y="4409"/>
                    </a:lnTo>
                    <a:close/>
                    <a:moveTo>
                      <a:pt x="13200" y="4165"/>
                    </a:moveTo>
                    <a:lnTo>
                      <a:pt x="13200" y="4165"/>
                    </a:lnTo>
                    <a:lnTo>
                      <a:pt x="12957" y="3897"/>
                    </a:lnTo>
                    <a:lnTo>
                      <a:pt x="12713" y="3605"/>
                    </a:lnTo>
                    <a:lnTo>
                      <a:pt x="12713" y="3605"/>
                    </a:lnTo>
                    <a:lnTo>
                      <a:pt x="12372" y="3288"/>
                    </a:lnTo>
                    <a:lnTo>
                      <a:pt x="12007" y="3020"/>
                    </a:lnTo>
                    <a:lnTo>
                      <a:pt x="11642" y="2752"/>
                    </a:lnTo>
                    <a:lnTo>
                      <a:pt x="11276" y="2533"/>
                    </a:lnTo>
                    <a:lnTo>
                      <a:pt x="11276" y="2533"/>
                    </a:lnTo>
                    <a:lnTo>
                      <a:pt x="11715" y="2265"/>
                    </a:lnTo>
                    <a:lnTo>
                      <a:pt x="12153" y="2046"/>
                    </a:lnTo>
                    <a:lnTo>
                      <a:pt x="12518" y="1876"/>
                    </a:lnTo>
                    <a:lnTo>
                      <a:pt x="12884" y="1754"/>
                    </a:lnTo>
                    <a:lnTo>
                      <a:pt x="13176" y="1681"/>
                    </a:lnTo>
                    <a:lnTo>
                      <a:pt x="13444" y="1681"/>
                    </a:lnTo>
                    <a:lnTo>
                      <a:pt x="13541" y="1681"/>
                    </a:lnTo>
                    <a:lnTo>
                      <a:pt x="13639" y="1730"/>
                    </a:lnTo>
                    <a:lnTo>
                      <a:pt x="13736" y="1754"/>
                    </a:lnTo>
                    <a:lnTo>
                      <a:pt x="13809" y="1827"/>
                    </a:lnTo>
                    <a:lnTo>
                      <a:pt x="13809" y="1827"/>
                    </a:lnTo>
                    <a:lnTo>
                      <a:pt x="13858" y="1900"/>
                    </a:lnTo>
                    <a:lnTo>
                      <a:pt x="13907" y="1973"/>
                    </a:lnTo>
                    <a:lnTo>
                      <a:pt x="13931" y="2070"/>
                    </a:lnTo>
                    <a:lnTo>
                      <a:pt x="13955" y="2168"/>
                    </a:lnTo>
                    <a:lnTo>
                      <a:pt x="13955" y="2411"/>
                    </a:lnTo>
                    <a:lnTo>
                      <a:pt x="13882" y="2679"/>
                    </a:lnTo>
                    <a:lnTo>
                      <a:pt x="13785" y="3020"/>
                    </a:lnTo>
                    <a:lnTo>
                      <a:pt x="13639" y="3361"/>
                    </a:lnTo>
                    <a:lnTo>
                      <a:pt x="13444" y="3751"/>
                    </a:lnTo>
                    <a:lnTo>
                      <a:pt x="13200" y="4165"/>
                    </a:lnTo>
                    <a:lnTo>
                      <a:pt x="13200" y="4165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B4C4D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" name="Google Shape;253;p17"/>
            <p:cNvGrpSpPr/>
            <p:nvPr/>
          </p:nvGrpSpPr>
          <p:grpSpPr>
            <a:xfrm rot="-587363">
              <a:off x="936338" y="9454804"/>
              <a:ext cx="509164" cy="496719"/>
              <a:chOff x="576250" y="4319400"/>
              <a:chExt cx="442075" cy="442050"/>
            </a:xfrm>
          </p:grpSpPr>
          <p:sp>
            <p:nvSpPr>
              <p:cNvPr id="55" name="Google Shape;254;p17"/>
              <p:cNvSpPr/>
              <p:nvPr/>
            </p:nvSpPr>
            <p:spPr>
              <a:xfrm>
                <a:off x="576250" y="4319400"/>
                <a:ext cx="442075" cy="442050"/>
              </a:xfrm>
              <a:custGeom>
                <a:avLst/>
                <a:gdLst/>
                <a:ahLst/>
                <a:cxnLst/>
                <a:rect l="l" t="t" r="r" b="b"/>
                <a:pathLst>
                  <a:path w="17683" h="17682" fill="none" extrusionOk="0">
                    <a:moveTo>
                      <a:pt x="11472" y="17292"/>
                    </a:moveTo>
                    <a:lnTo>
                      <a:pt x="11472" y="12153"/>
                    </a:lnTo>
                    <a:lnTo>
                      <a:pt x="16416" y="7209"/>
                    </a:lnTo>
                    <a:lnTo>
                      <a:pt x="16416" y="7209"/>
                    </a:lnTo>
                    <a:lnTo>
                      <a:pt x="16562" y="7063"/>
                    </a:lnTo>
                    <a:lnTo>
                      <a:pt x="16684" y="6868"/>
                    </a:lnTo>
                    <a:lnTo>
                      <a:pt x="16830" y="6674"/>
                    </a:lnTo>
                    <a:lnTo>
                      <a:pt x="16927" y="6479"/>
                    </a:lnTo>
                    <a:lnTo>
                      <a:pt x="17146" y="6040"/>
                    </a:lnTo>
                    <a:lnTo>
                      <a:pt x="17317" y="5553"/>
                    </a:lnTo>
                    <a:lnTo>
                      <a:pt x="17439" y="5042"/>
                    </a:lnTo>
                    <a:lnTo>
                      <a:pt x="17560" y="4506"/>
                    </a:lnTo>
                    <a:lnTo>
                      <a:pt x="17633" y="3970"/>
                    </a:lnTo>
                    <a:lnTo>
                      <a:pt x="17658" y="3434"/>
                    </a:lnTo>
                    <a:lnTo>
                      <a:pt x="17682" y="2898"/>
                    </a:lnTo>
                    <a:lnTo>
                      <a:pt x="17682" y="2411"/>
                    </a:lnTo>
                    <a:lnTo>
                      <a:pt x="17658" y="1949"/>
                    </a:lnTo>
                    <a:lnTo>
                      <a:pt x="17609" y="1510"/>
                    </a:lnTo>
                    <a:lnTo>
                      <a:pt x="17536" y="1145"/>
                    </a:lnTo>
                    <a:lnTo>
                      <a:pt x="17463" y="828"/>
                    </a:lnTo>
                    <a:lnTo>
                      <a:pt x="17366" y="585"/>
                    </a:lnTo>
                    <a:lnTo>
                      <a:pt x="17292" y="487"/>
                    </a:lnTo>
                    <a:lnTo>
                      <a:pt x="17244" y="439"/>
                    </a:lnTo>
                    <a:lnTo>
                      <a:pt x="17244" y="439"/>
                    </a:lnTo>
                    <a:lnTo>
                      <a:pt x="17195" y="390"/>
                    </a:lnTo>
                    <a:lnTo>
                      <a:pt x="17098" y="317"/>
                    </a:lnTo>
                    <a:lnTo>
                      <a:pt x="16854" y="219"/>
                    </a:lnTo>
                    <a:lnTo>
                      <a:pt x="16537" y="146"/>
                    </a:lnTo>
                    <a:lnTo>
                      <a:pt x="16172" y="73"/>
                    </a:lnTo>
                    <a:lnTo>
                      <a:pt x="15734" y="25"/>
                    </a:lnTo>
                    <a:lnTo>
                      <a:pt x="15271" y="0"/>
                    </a:lnTo>
                    <a:lnTo>
                      <a:pt x="14784" y="0"/>
                    </a:lnTo>
                    <a:lnTo>
                      <a:pt x="14248" y="25"/>
                    </a:lnTo>
                    <a:lnTo>
                      <a:pt x="13712" y="49"/>
                    </a:lnTo>
                    <a:lnTo>
                      <a:pt x="13176" y="122"/>
                    </a:lnTo>
                    <a:lnTo>
                      <a:pt x="12641" y="244"/>
                    </a:lnTo>
                    <a:lnTo>
                      <a:pt x="12129" y="366"/>
                    </a:lnTo>
                    <a:lnTo>
                      <a:pt x="11642" y="536"/>
                    </a:lnTo>
                    <a:lnTo>
                      <a:pt x="11204" y="755"/>
                    </a:lnTo>
                    <a:lnTo>
                      <a:pt x="10985" y="853"/>
                    </a:lnTo>
                    <a:lnTo>
                      <a:pt x="10814" y="999"/>
                    </a:lnTo>
                    <a:lnTo>
                      <a:pt x="10619" y="1121"/>
                    </a:lnTo>
                    <a:lnTo>
                      <a:pt x="10473" y="1267"/>
                    </a:lnTo>
                    <a:lnTo>
                      <a:pt x="5529" y="6211"/>
                    </a:lnTo>
                    <a:lnTo>
                      <a:pt x="390" y="6211"/>
                    </a:lnTo>
                    <a:lnTo>
                      <a:pt x="390" y="6211"/>
                    </a:lnTo>
                    <a:lnTo>
                      <a:pt x="244" y="6235"/>
                    </a:lnTo>
                    <a:lnTo>
                      <a:pt x="147" y="6259"/>
                    </a:lnTo>
                    <a:lnTo>
                      <a:pt x="49" y="6308"/>
                    </a:lnTo>
                    <a:lnTo>
                      <a:pt x="0" y="6381"/>
                    </a:lnTo>
                    <a:lnTo>
                      <a:pt x="0" y="6454"/>
                    </a:lnTo>
                    <a:lnTo>
                      <a:pt x="25" y="6552"/>
                    </a:lnTo>
                    <a:lnTo>
                      <a:pt x="74" y="6649"/>
                    </a:lnTo>
                    <a:lnTo>
                      <a:pt x="171" y="6771"/>
                    </a:lnTo>
                    <a:lnTo>
                      <a:pt x="2582" y="9158"/>
                    </a:lnTo>
                    <a:lnTo>
                      <a:pt x="2265" y="9474"/>
                    </a:lnTo>
                    <a:lnTo>
                      <a:pt x="950" y="9718"/>
                    </a:lnTo>
                    <a:lnTo>
                      <a:pt x="950" y="9718"/>
                    </a:lnTo>
                    <a:lnTo>
                      <a:pt x="804" y="9767"/>
                    </a:lnTo>
                    <a:lnTo>
                      <a:pt x="682" y="9815"/>
                    </a:lnTo>
                    <a:lnTo>
                      <a:pt x="609" y="9913"/>
                    </a:lnTo>
                    <a:lnTo>
                      <a:pt x="561" y="9986"/>
                    </a:lnTo>
                    <a:lnTo>
                      <a:pt x="561" y="10083"/>
                    </a:lnTo>
                    <a:lnTo>
                      <a:pt x="585" y="10205"/>
                    </a:lnTo>
                    <a:lnTo>
                      <a:pt x="634" y="10302"/>
                    </a:lnTo>
                    <a:lnTo>
                      <a:pt x="731" y="10424"/>
                    </a:lnTo>
                    <a:lnTo>
                      <a:pt x="7258" y="16951"/>
                    </a:lnTo>
                    <a:lnTo>
                      <a:pt x="7258" y="16951"/>
                    </a:lnTo>
                    <a:lnTo>
                      <a:pt x="7380" y="17049"/>
                    </a:lnTo>
                    <a:lnTo>
                      <a:pt x="7477" y="17097"/>
                    </a:lnTo>
                    <a:lnTo>
                      <a:pt x="7599" y="17122"/>
                    </a:lnTo>
                    <a:lnTo>
                      <a:pt x="7697" y="17122"/>
                    </a:lnTo>
                    <a:lnTo>
                      <a:pt x="7770" y="17073"/>
                    </a:lnTo>
                    <a:lnTo>
                      <a:pt x="7867" y="17000"/>
                    </a:lnTo>
                    <a:lnTo>
                      <a:pt x="7916" y="16878"/>
                    </a:lnTo>
                    <a:lnTo>
                      <a:pt x="7965" y="16732"/>
                    </a:lnTo>
                    <a:lnTo>
                      <a:pt x="8208" y="15417"/>
                    </a:lnTo>
                    <a:lnTo>
                      <a:pt x="8525" y="15100"/>
                    </a:lnTo>
                    <a:lnTo>
                      <a:pt x="10911" y="17511"/>
                    </a:lnTo>
                    <a:lnTo>
                      <a:pt x="10911" y="17511"/>
                    </a:lnTo>
                    <a:lnTo>
                      <a:pt x="11033" y="17609"/>
                    </a:lnTo>
                    <a:lnTo>
                      <a:pt x="11131" y="17658"/>
                    </a:lnTo>
                    <a:lnTo>
                      <a:pt x="11228" y="17682"/>
                    </a:lnTo>
                    <a:lnTo>
                      <a:pt x="11301" y="17682"/>
                    </a:lnTo>
                    <a:lnTo>
                      <a:pt x="11374" y="17633"/>
                    </a:lnTo>
                    <a:lnTo>
                      <a:pt x="11423" y="17536"/>
                    </a:lnTo>
                    <a:lnTo>
                      <a:pt x="11447" y="17438"/>
                    </a:lnTo>
                    <a:lnTo>
                      <a:pt x="11472" y="17292"/>
                    </a:lnTo>
                    <a:lnTo>
                      <a:pt x="11472" y="17292"/>
                    </a:lnTo>
                    <a:close/>
                    <a:moveTo>
                      <a:pt x="6162" y="12202"/>
                    </a:moveTo>
                    <a:lnTo>
                      <a:pt x="6162" y="12202"/>
                    </a:lnTo>
                    <a:lnTo>
                      <a:pt x="6089" y="12275"/>
                    </a:lnTo>
                    <a:lnTo>
                      <a:pt x="6016" y="12324"/>
                    </a:lnTo>
                    <a:lnTo>
                      <a:pt x="5919" y="12348"/>
                    </a:lnTo>
                    <a:lnTo>
                      <a:pt x="5821" y="12348"/>
                    </a:lnTo>
                    <a:lnTo>
                      <a:pt x="5724" y="12348"/>
                    </a:lnTo>
                    <a:lnTo>
                      <a:pt x="5626" y="12324"/>
                    </a:lnTo>
                    <a:lnTo>
                      <a:pt x="5553" y="12275"/>
                    </a:lnTo>
                    <a:lnTo>
                      <a:pt x="5480" y="12202"/>
                    </a:lnTo>
                    <a:lnTo>
                      <a:pt x="5480" y="12202"/>
                    </a:lnTo>
                    <a:lnTo>
                      <a:pt x="5407" y="12129"/>
                    </a:lnTo>
                    <a:lnTo>
                      <a:pt x="5359" y="12056"/>
                    </a:lnTo>
                    <a:lnTo>
                      <a:pt x="5334" y="11959"/>
                    </a:lnTo>
                    <a:lnTo>
                      <a:pt x="5334" y="11861"/>
                    </a:lnTo>
                    <a:lnTo>
                      <a:pt x="5334" y="11764"/>
                    </a:lnTo>
                    <a:lnTo>
                      <a:pt x="5359" y="11666"/>
                    </a:lnTo>
                    <a:lnTo>
                      <a:pt x="5407" y="11593"/>
                    </a:lnTo>
                    <a:lnTo>
                      <a:pt x="5480" y="11520"/>
                    </a:lnTo>
                    <a:lnTo>
                      <a:pt x="8013" y="8987"/>
                    </a:lnTo>
                    <a:lnTo>
                      <a:pt x="8013" y="8987"/>
                    </a:lnTo>
                    <a:lnTo>
                      <a:pt x="8086" y="8939"/>
                    </a:lnTo>
                    <a:lnTo>
                      <a:pt x="8159" y="8890"/>
                    </a:lnTo>
                    <a:lnTo>
                      <a:pt x="8257" y="8865"/>
                    </a:lnTo>
                    <a:lnTo>
                      <a:pt x="8354" y="8841"/>
                    </a:lnTo>
                    <a:lnTo>
                      <a:pt x="8452" y="8865"/>
                    </a:lnTo>
                    <a:lnTo>
                      <a:pt x="8525" y="8890"/>
                    </a:lnTo>
                    <a:lnTo>
                      <a:pt x="8622" y="8939"/>
                    </a:lnTo>
                    <a:lnTo>
                      <a:pt x="8695" y="8987"/>
                    </a:lnTo>
                    <a:lnTo>
                      <a:pt x="8695" y="8987"/>
                    </a:lnTo>
                    <a:lnTo>
                      <a:pt x="8744" y="9060"/>
                    </a:lnTo>
                    <a:lnTo>
                      <a:pt x="8793" y="9158"/>
                    </a:lnTo>
                    <a:lnTo>
                      <a:pt x="8817" y="9231"/>
                    </a:lnTo>
                    <a:lnTo>
                      <a:pt x="8841" y="9328"/>
                    </a:lnTo>
                    <a:lnTo>
                      <a:pt x="8817" y="9426"/>
                    </a:lnTo>
                    <a:lnTo>
                      <a:pt x="8793" y="9523"/>
                    </a:lnTo>
                    <a:lnTo>
                      <a:pt x="8744" y="9596"/>
                    </a:lnTo>
                    <a:lnTo>
                      <a:pt x="8695" y="9669"/>
                    </a:lnTo>
                    <a:lnTo>
                      <a:pt x="6162" y="12202"/>
                    </a:lnTo>
                    <a:close/>
                    <a:moveTo>
                      <a:pt x="13396" y="7307"/>
                    </a:moveTo>
                    <a:lnTo>
                      <a:pt x="13396" y="7307"/>
                    </a:lnTo>
                    <a:lnTo>
                      <a:pt x="13274" y="7404"/>
                    </a:lnTo>
                    <a:lnTo>
                      <a:pt x="13152" y="7477"/>
                    </a:lnTo>
                    <a:lnTo>
                      <a:pt x="13006" y="7526"/>
                    </a:lnTo>
                    <a:lnTo>
                      <a:pt x="12836" y="7550"/>
                    </a:lnTo>
                    <a:lnTo>
                      <a:pt x="12689" y="7526"/>
                    </a:lnTo>
                    <a:lnTo>
                      <a:pt x="12543" y="7477"/>
                    </a:lnTo>
                    <a:lnTo>
                      <a:pt x="12421" y="7404"/>
                    </a:lnTo>
                    <a:lnTo>
                      <a:pt x="12300" y="7307"/>
                    </a:lnTo>
                    <a:lnTo>
                      <a:pt x="10376" y="5383"/>
                    </a:lnTo>
                    <a:lnTo>
                      <a:pt x="10376" y="5383"/>
                    </a:lnTo>
                    <a:lnTo>
                      <a:pt x="10278" y="5261"/>
                    </a:lnTo>
                    <a:lnTo>
                      <a:pt x="10205" y="5139"/>
                    </a:lnTo>
                    <a:lnTo>
                      <a:pt x="10156" y="4993"/>
                    </a:lnTo>
                    <a:lnTo>
                      <a:pt x="10132" y="4847"/>
                    </a:lnTo>
                    <a:lnTo>
                      <a:pt x="10156" y="4676"/>
                    </a:lnTo>
                    <a:lnTo>
                      <a:pt x="10205" y="4530"/>
                    </a:lnTo>
                    <a:lnTo>
                      <a:pt x="10278" y="4408"/>
                    </a:lnTo>
                    <a:lnTo>
                      <a:pt x="10376" y="4287"/>
                    </a:lnTo>
                    <a:lnTo>
                      <a:pt x="10376" y="4287"/>
                    </a:lnTo>
                    <a:lnTo>
                      <a:pt x="11326" y="3313"/>
                    </a:lnTo>
                    <a:lnTo>
                      <a:pt x="11326" y="3313"/>
                    </a:lnTo>
                    <a:lnTo>
                      <a:pt x="11496" y="3166"/>
                    </a:lnTo>
                    <a:lnTo>
                      <a:pt x="11666" y="3045"/>
                    </a:lnTo>
                    <a:lnTo>
                      <a:pt x="11861" y="2947"/>
                    </a:lnTo>
                    <a:lnTo>
                      <a:pt x="12032" y="2850"/>
                    </a:lnTo>
                    <a:lnTo>
                      <a:pt x="12227" y="2777"/>
                    </a:lnTo>
                    <a:lnTo>
                      <a:pt x="12446" y="2728"/>
                    </a:lnTo>
                    <a:lnTo>
                      <a:pt x="12641" y="2704"/>
                    </a:lnTo>
                    <a:lnTo>
                      <a:pt x="12836" y="2704"/>
                    </a:lnTo>
                    <a:lnTo>
                      <a:pt x="13055" y="2704"/>
                    </a:lnTo>
                    <a:lnTo>
                      <a:pt x="13250" y="2728"/>
                    </a:lnTo>
                    <a:lnTo>
                      <a:pt x="13469" y="2777"/>
                    </a:lnTo>
                    <a:lnTo>
                      <a:pt x="13664" y="2850"/>
                    </a:lnTo>
                    <a:lnTo>
                      <a:pt x="13834" y="2947"/>
                    </a:lnTo>
                    <a:lnTo>
                      <a:pt x="14029" y="3045"/>
                    </a:lnTo>
                    <a:lnTo>
                      <a:pt x="14199" y="3166"/>
                    </a:lnTo>
                    <a:lnTo>
                      <a:pt x="14370" y="3313"/>
                    </a:lnTo>
                    <a:lnTo>
                      <a:pt x="14370" y="3313"/>
                    </a:lnTo>
                    <a:lnTo>
                      <a:pt x="14516" y="3483"/>
                    </a:lnTo>
                    <a:lnTo>
                      <a:pt x="14638" y="3653"/>
                    </a:lnTo>
                    <a:lnTo>
                      <a:pt x="14735" y="3848"/>
                    </a:lnTo>
                    <a:lnTo>
                      <a:pt x="14833" y="4019"/>
                    </a:lnTo>
                    <a:lnTo>
                      <a:pt x="14906" y="4214"/>
                    </a:lnTo>
                    <a:lnTo>
                      <a:pt x="14954" y="4433"/>
                    </a:lnTo>
                    <a:lnTo>
                      <a:pt x="14979" y="4628"/>
                    </a:lnTo>
                    <a:lnTo>
                      <a:pt x="14979" y="4847"/>
                    </a:lnTo>
                    <a:lnTo>
                      <a:pt x="14979" y="5042"/>
                    </a:lnTo>
                    <a:lnTo>
                      <a:pt x="14954" y="5237"/>
                    </a:lnTo>
                    <a:lnTo>
                      <a:pt x="14906" y="5456"/>
                    </a:lnTo>
                    <a:lnTo>
                      <a:pt x="14833" y="5651"/>
                    </a:lnTo>
                    <a:lnTo>
                      <a:pt x="14735" y="5821"/>
                    </a:lnTo>
                    <a:lnTo>
                      <a:pt x="14638" y="6016"/>
                    </a:lnTo>
                    <a:lnTo>
                      <a:pt x="14516" y="6186"/>
                    </a:lnTo>
                    <a:lnTo>
                      <a:pt x="14370" y="6357"/>
                    </a:lnTo>
                    <a:lnTo>
                      <a:pt x="14370" y="6357"/>
                    </a:lnTo>
                    <a:lnTo>
                      <a:pt x="13396" y="7307"/>
                    </a:lnTo>
                    <a:lnTo>
                      <a:pt x="13396" y="7307"/>
                    </a:lnTo>
                    <a:close/>
                  </a:path>
                </a:pathLst>
              </a:custGeom>
              <a:noFill/>
              <a:ln w="22225" cap="rnd" cmpd="sng">
                <a:solidFill>
                  <a:srgbClr val="0F9DB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255;p17"/>
              <p:cNvSpPr/>
              <p:nvPr/>
            </p:nvSpPr>
            <p:spPr>
              <a:xfrm>
                <a:off x="595725" y="4668875"/>
                <a:ext cx="73100" cy="73100"/>
              </a:xfrm>
              <a:custGeom>
                <a:avLst/>
                <a:gdLst/>
                <a:ahLst/>
                <a:cxnLst/>
                <a:rect l="l" t="t" r="r" b="b"/>
                <a:pathLst>
                  <a:path w="2924" h="2924" fill="none" extrusionOk="0">
                    <a:moveTo>
                      <a:pt x="2656" y="269"/>
                    </a:moveTo>
                    <a:lnTo>
                      <a:pt x="2656" y="269"/>
                    </a:lnTo>
                    <a:lnTo>
                      <a:pt x="2509" y="147"/>
                    </a:lnTo>
                    <a:lnTo>
                      <a:pt x="2363" y="74"/>
                    </a:lnTo>
                    <a:lnTo>
                      <a:pt x="2193" y="25"/>
                    </a:lnTo>
                    <a:lnTo>
                      <a:pt x="2022" y="1"/>
                    </a:lnTo>
                    <a:lnTo>
                      <a:pt x="1852" y="25"/>
                    </a:lnTo>
                    <a:lnTo>
                      <a:pt x="1681" y="74"/>
                    </a:lnTo>
                    <a:lnTo>
                      <a:pt x="1511" y="147"/>
                    </a:lnTo>
                    <a:lnTo>
                      <a:pt x="1365" y="269"/>
                    </a:lnTo>
                    <a:lnTo>
                      <a:pt x="1365" y="269"/>
                    </a:lnTo>
                    <a:lnTo>
                      <a:pt x="1219" y="488"/>
                    </a:lnTo>
                    <a:lnTo>
                      <a:pt x="999" y="829"/>
                    </a:lnTo>
                    <a:lnTo>
                      <a:pt x="561" y="1730"/>
                    </a:lnTo>
                    <a:lnTo>
                      <a:pt x="171" y="2558"/>
                    </a:lnTo>
                    <a:lnTo>
                      <a:pt x="1" y="2924"/>
                    </a:lnTo>
                    <a:lnTo>
                      <a:pt x="1" y="2924"/>
                    </a:lnTo>
                    <a:lnTo>
                      <a:pt x="366" y="2753"/>
                    </a:lnTo>
                    <a:lnTo>
                      <a:pt x="1194" y="2363"/>
                    </a:lnTo>
                    <a:lnTo>
                      <a:pt x="2095" y="1925"/>
                    </a:lnTo>
                    <a:lnTo>
                      <a:pt x="2436" y="1706"/>
                    </a:lnTo>
                    <a:lnTo>
                      <a:pt x="2656" y="1560"/>
                    </a:lnTo>
                    <a:lnTo>
                      <a:pt x="2656" y="1560"/>
                    </a:lnTo>
                    <a:lnTo>
                      <a:pt x="2777" y="1414"/>
                    </a:lnTo>
                    <a:lnTo>
                      <a:pt x="2850" y="1243"/>
                    </a:lnTo>
                    <a:lnTo>
                      <a:pt x="2899" y="1073"/>
                    </a:lnTo>
                    <a:lnTo>
                      <a:pt x="2923" y="902"/>
                    </a:lnTo>
                    <a:lnTo>
                      <a:pt x="2899" y="732"/>
                    </a:lnTo>
                    <a:lnTo>
                      <a:pt x="2850" y="561"/>
                    </a:lnTo>
                    <a:lnTo>
                      <a:pt x="2777" y="415"/>
                    </a:lnTo>
                    <a:lnTo>
                      <a:pt x="2656" y="269"/>
                    </a:lnTo>
                    <a:lnTo>
                      <a:pt x="2656" y="269"/>
                    </a:lnTo>
                    <a:close/>
                  </a:path>
                </a:pathLst>
              </a:custGeom>
              <a:noFill/>
              <a:ln w="22225" cap="rnd" cmpd="sng">
                <a:solidFill>
                  <a:srgbClr val="0F9DB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256;p17"/>
              <p:cNvSpPr/>
              <p:nvPr/>
            </p:nvSpPr>
            <p:spPr>
              <a:xfrm>
                <a:off x="652350" y="4711500"/>
                <a:ext cx="46925" cy="46925"/>
              </a:xfrm>
              <a:custGeom>
                <a:avLst/>
                <a:gdLst/>
                <a:ahLst/>
                <a:cxnLst/>
                <a:rect l="l" t="t" r="r" b="b"/>
                <a:pathLst>
                  <a:path w="1877" h="1877" fill="none" extrusionOk="0">
                    <a:moveTo>
                      <a:pt x="1657" y="244"/>
                    </a:moveTo>
                    <a:lnTo>
                      <a:pt x="1657" y="244"/>
                    </a:lnTo>
                    <a:lnTo>
                      <a:pt x="1535" y="147"/>
                    </a:lnTo>
                    <a:lnTo>
                      <a:pt x="1413" y="74"/>
                    </a:lnTo>
                    <a:lnTo>
                      <a:pt x="1267" y="25"/>
                    </a:lnTo>
                    <a:lnTo>
                      <a:pt x="1121" y="1"/>
                    </a:lnTo>
                    <a:lnTo>
                      <a:pt x="975" y="25"/>
                    </a:lnTo>
                    <a:lnTo>
                      <a:pt x="829" y="74"/>
                    </a:lnTo>
                    <a:lnTo>
                      <a:pt x="707" y="147"/>
                    </a:lnTo>
                    <a:lnTo>
                      <a:pt x="585" y="244"/>
                    </a:lnTo>
                    <a:lnTo>
                      <a:pt x="585" y="244"/>
                    </a:lnTo>
                    <a:lnTo>
                      <a:pt x="464" y="391"/>
                    </a:lnTo>
                    <a:lnTo>
                      <a:pt x="366" y="610"/>
                    </a:lnTo>
                    <a:lnTo>
                      <a:pt x="269" y="878"/>
                    </a:lnTo>
                    <a:lnTo>
                      <a:pt x="171" y="1170"/>
                    </a:lnTo>
                    <a:lnTo>
                      <a:pt x="50" y="1681"/>
                    </a:lnTo>
                    <a:lnTo>
                      <a:pt x="1" y="1876"/>
                    </a:lnTo>
                    <a:lnTo>
                      <a:pt x="1" y="1876"/>
                    </a:lnTo>
                    <a:lnTo>
                      <a:pt x="220" y="1852"/>
                    </a:lnTo>
                    <a:lnTo>
                      <a:pt x="731" y="1706"/>
                    </a:lnTo>
                    <a:lnTo>
                      <a:pt x="999" y="1633"/>
                    </a:lnTo>
                    <a:lnTo>
                      <a:pt x="1267" y="1535"/>
                    </a:lnTo>
                    <a:lnTo>
                      <a:pt x="1511" y="1413"/>
                    </a:lnTo>
                    <a:lnTo>
                      <a:pt x="1657" y="1316"/>
                    </a:lnTo>
                    <a:lnTo>
                      <a:pt x="1657" y="1316"/>
                    </a:lnTo>
                    <a:lnTo>
                      <a:pt x="1754" y="1194"/>
                    </a:lnTo>
                    <a:lnTo>
                      <a:pt x="1827" y="1048"/>
                    </a:lnTo>
                    <a:lnTo>
                      <a:pt x="1876" y="926"/>
                    </a:lnTo>
                    <a:lnTo>
                      <a:pt x="1876" y="780"/>
                    </a:lnTo>
                    <a:lnTo>
                      <a:pt x="1876" y="634"/>
                    </a:lnTo>
                    <a:lnTo>
                      <a:pt x="1827" y="488"/>
                    </a:lnTo>
                    <a:lnTo>
                      <a:pt x="1754" y="366"/>
                    </a:lnTo>
                    <a:lnTo>
                      <a:pt x="1657" y="244"/>
                    </a:lnTo>
                    <a:lnTo>
                      <a:pt x="1657" y="244"/>
                    </a:lnTo>
                    <a:close/>
                  </a:path>
                </a:pathLst>
              </a:custGeom>
              <a:noFill/>
              <a:ln w="22225" cap="rnd" cmpd="sng">
                <a:solidFill>
                  <a:srgbClr val="0F9DB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257;p17"/>
              <p:cNvSpPr/>
              <p:nvPr/>
            </p:nvSpPr>
            <p:spPr>
              <a:xfrm>
                <a:off x="579300" y="4638450"/>
                <a:ext cx="46900" cy="46900"/>
              </a:xfrm>
              <a:custGeom>
                <a:avLst/>
                <a:gdLst/>
                <a:ahLst/>
                <a:cxnLst/>
                <a:rect l="l" t="t" r="r" b="b"/>
                <a:pathLst>
                  <a:path w="1876" h="1876" fill="none" extrusionOk="0">
                    <a:moveTo>
                      <a:pt x="1632" y="219"/>
                    </a:moveTo>
                    <a:lnTo>
                      <a:pt x="1632" y="219"/>
                    </a:lnTo>
                    <a:lnTo>
                      <a:pt x="1510" y="122"/>
                    </a:lnTo>
                    <a:lnTo>
                      <a:pt x="1388" y="49"/>
                    </a:lnTo>
                    <a:lnTo>
                      <a:pt x="1242" y="0"/>
                    </a:lnTo>
                    <a:lnTo>
                      <a:pt x="1096" y="0"/>
                    </a:lnTo>
                    <a:lnTo>
                      <a:pt x="950" y="0"/>
                    </a:lnTo>
                    <a:lnTo>
                      <a:pt x="828" y="49"/>
                    </a:lnTo>
                    <a:lnTo>
                      <a:pt x="682" y="122"/>
                    </a:lnTo>
                    <a:lnTo>
                      <a:pt x="560" y="219"/>
                    </a:lnTo>
                    <a:lnTo>
                      <a:pt x="560" y="219"/>
                    </a:lnTo>
                    <a:lnTo>
                      <a:pt x="463" y="366"/>
                    </a:lnTo>
                    <a:lnTo>
                      <a:pt x="341" y="609"/>
                    </a:lnTo>
                    <a:lnTo>
                      <a:pt x="244" y="877"/>
                    </a:lnTo>
                    <a:lnTo>
                      <a:pt x="171" y="1145"/>
                    </a:lnTo>
                    <a:lnTo>
                      <a:pt x="25" y="1656"/>
                    </a:lnTo>
                    <a:lnTo>
                      <a:pt x="0" y="1876"/>
                    </a:lnTo>
                    <a:lnTo>
                      <a:pt x="0" y="1876"/>
                    </a:lnTo>
                    <a:lnTo>
                      <a:pt x="195" y="1827"/>
                    </a:lnTo>
                    <a:lnTo>
                      <a:pt x="707" y="1705"/>
                    </a:lnTo>
                    <a:lnTo>
                      <a:pt x="999" y="1608"/>
                    </a:lnTo>
                    <a:lnTo>
                      <a:pt x="1267" y="1510"/>
                    </a:lnTo>
                    <a:lnTo>
                      <a:pt x="1486" y="1413"/>
                    </a:lnTo>
                    <a:lnTo>
                      <a:pt x="1632" y="1291"/>
                    </a:lnTo>
                    <a:lnTo>
                      <a:pt x="1632" y="1291"/>
                    </a:lnTo>
                    <a:lnTo>
                      <a:pt x="1729" y="1169"/>
                    </a:lnTo>
                    <a:lnTo>
                      <a:pt x="1802" y="1048"/>
                    </a:lnTo>
                    <a:lnTo>
                      <a:pt x="1851" y="901"/>
                    </a:lnTo>
                    <a:lnTo>
                      <a:pt x="1876" y="755"/>
                    </a:lnTo>
                    <a:lnTo>
                      <a:pt x="1851" y="609"/>
                    </a:lnTo>
                    <a:lnTo>
                      <a:pt x="1802" y="463"/>
                    </a:lnTo>
                    <a:lnTo>
                      <a:pt x="1729" y="341"/>
                    </a:lnTo>
                    <a:lnTo>
                      <a:pt x="1632" y="219"/>
                    </a:lnTo>
                    <a:lnTo>
                      <a:pt x="1632" y="219"/>
                    </a:lnTo>
                    <a:close/>
                  </a:path>
                </a:pathLst>
              </a:custGeom>
              <a:noFill/>
              <a:ln w="22225" cap="rnd" cmpd="sng">
                <a:solidFill>
                  <a:srgbClr val="0F9DB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9" name="Google Shape;258;p17"/>
            <p:cNvSpPr/>
            <p:nvPr/>
          </p:nvSpPr>
          <p:spPr>
            <a:xfrm>
              <a:off x="773649" y="8280398"/>
              <a:ext cx="248336" cy="237120"/>
            </a:xfrm>
            <a:custGeom>
              <a:avLst/>
              <a:gdLst/>
              <a:ahLst/>
              <a:cxnLst/>
              <a:rect l="l" t="t" r="r" b="b"/>
              <a:pathLst>
                <a:path w="15101" h="14419" fill="none" extrusionOk="0">
                  <a:moveTo>
                    <a:pt x="7234" y="293"/>
                  </a:moveTo>
                  <a:lnTo>
                    <a:pt x="7234" y="293"/>
                  </a:lnTo>
                  <a:lnTo>
                    <a:pt x="7307" y="171"/>
                  </a:lnTo>
                  <a:lnTo>
                    <a:pt x="7380" y="74"/>
                  </a:lnTo>
                  <a:lnTo>
                    <a:pt x="7477" y="25"/>
                  </a:lnTo>
                  <a:lnTo>
                    <a:pt x="7550" y="1"/>
                  </a:lnTo>
                  <a:lnTo>
                    <a:pt x="7623" y="25"/>
                  </a:lnTo>
                  <a:lnTo>
                    <a:pt x="7721" y="74"/>
                  </a:lnTo>
                  <a:lnTo>
                    <a:pt x="7794" y="171"/>
                  </a:lnTo>
                  <a:lnTo>
                    <a:pt x="7867" y="293"/>
                  </a:lnTo>
                  <a:lnTo>
                    <a:pt x="9523" y="4092"/>
                  </a:lnTo>
                  <a:lnTo>
                    <a:pt x="9523" y="4092"/>
                  </a:lnTo>
                  <a:lnTo>
                    <a:pt x="9596" y="4214"/>
                  </a:lnTo>
                  <a:lnTo>
                    <a:pt x="9718" y="4360"/>
                  </a:lnTo>
                  <a:lnTo>
                    <a:pt x="9840" y="4482"/>
                  </a:lnTo>
                  <a:lnTo>
                    <a:pt x="9986" y="4604"/>
                  </a:lnTo>
                  <a:lnTo>
                    <a:pt x="10132" y="4701"/>
                  </a:lnTo>
                  <a:lnTo>
                    <a:pt x="10302" y="4774"/>
                  </a:lnTo>
                  <a:lnTo>
                    <a:pt x="10449" y="4847"/>
                  </a:lnTo>
                  <a:lnTo>
                    <a:pt x="10619" y="4872"/>
                  </a:lnTo>
                  <a:lnTo>
                    <a:pt x="14711" y="5286"/>
                  </a:lnTo>
                  <a:lnTo>
                    <a:pt x="14711" y="5286"/>
                  </a:lnTo>
                  <a:lnTo>
                    <a:pt x="14857" y="5310"/>
                  </a:lnTo>
                  <a:lnTo>
                    <a:pt x="14979" y="5359"/>
                  </a:lnTo>
                  <a:lnTo>
                    <a:pt x="15052" y="5407"/>
                  </a:lnTo>
                  <a:lnTo>
                    <a:pt x="15100" y="5505"/>
                  </a:lnTo>
                  <a:lnTo>
                    <a:pt x="15100" y="5578"/>
                  </a:lnTo>
                  <a:lnTo>
                    <a:pt x="15076" y="5675"/>
                  </a:lnTo>
                  <a:lnTo>
                    <a:pt x="15027" y="5773"/>
                  </a:lnTo>
                  <a:lnTo>
                    <a:pt x="14906" y="5895"/>
                  </a:lnTo>
                  <a:lnTo>
                    <a:pt x="11837" y="8622"/>
                  </a:lnTo>
                  <a:lnTo>
                    <a:pt x="11837" y="8622"/>
                  </a:lnTo>
                  <a:lnTo>
                    <a:pt x="11715" y="8744"/>
                  </a:lnTo>
                  <a:lnTo>
                    <a:pt x="11618" y="8890"/>
                  </a:lnTo>
                  <a:lnTo>
                    <a:pt x="11545" y="9061"/>
                  </a:lnTo>
                  <a:lnTo>
                    <a:pt x="11472" y="9231"/>
                  </a:lnTo>
                  <a:lnTo>
                    <a:pt x="11423" y="9402"/>
                  </a:lnTo>
                  <a:lnTo>
                    <a:pt x="11398" y="9572"/>
                  </a:lnTo>
                  <a:lnTo>
                    <a:pt x="11398" y="9743"/>
                  </a:lnTo>
                  <a:lnTo>
                    <a:pt x="11423" y="9913"/>
                  </a:lnTo>
                  <a:lnTo>
                    <a:pt x="12300" y="13956"/>
                  </a:lnTo>
                  <a:lnTo>
                    <a:pt x="12300" y="13956"/>
                  </a:lnTo>
                  <a:lnTo>
                    <a:pt x="12324" y="14102"/>
                  </a:lnTo>
                  <a:lnTo>
                    <a:pt x="12300" y="14200"/>
                  </a:lnTo>
                  <a:lnTo>
                    <a:pt x="12275" y="14297"/>
                  </a:lnTo>
                  <a:lnTo>
                    <a:pt x="12227" y="14370"/>
                  </a:lnTo>
                  <a:lnTo>
                    <a:pt x="12129" y="14394"/>
                  </a:lnTo>
                  <a:lnTo>
                    <a:pt x="12032" y="14419"/>
                  </a:lnTo>
                  <a:lnTo>
                    <a:pt x="11910" y="14370"/>
                  </a:lnTo>
                  <a:lnTo>
                    <a:pt x="11788" y="14321"/>
                  </a:lnTo>
                  <a:lnTo>
                    <a:pt x="8232" y="12227"/>
                  </a:lnTo>
                  <a:lnTo>
                    <a:pt x="8232" y="12227"/>
                  </a:lnTo>
                  <a:lnTo>
                    <a:pt x="8086" y="12154"/>
                  </a:lnTo>
                  <a:lnTo>
                    <a:pt x="7916" y="12105"/>
                  </a:lnTo>
                  <a:lnTo>
                    <a:pt x="7721" y="12081"/>
                  </a:lnTo>
                  <a:lnTo>
                    <a:pt x="7550" y="12081"/>
                  </a:lnTo>
                  <a:lnTo>
                    <a:pt x="7380" y="12081"/>
                  </a:lnTo>
                  <a:lnTo>
                    <a:pt x="7185" y="12105"/>
                  </a:lnTo>
                  <a:lnTo>
                    <a:pt x="7015" y="12154"/>
                  </a:lnTo>
                  <a:lnTo>
                    <a:pt x="6868" y="12227"/>
                  </a:lnTo>
                  <a:lnTo>
                    <a:pt x="3313" y="14321"/>
                  </a:lnTo>
                  <a:lnTo>
                    <a:pt x="3313" y="14321"/>
                  </a:lnTo>
                  <a:lnTo>
                    <a:pt x="3191" y="14370"/>
                  </a:lnTo>
                  <a:lnTo>
                    <a:pt x="3069" y="14419"/>
                  </a:lnTo>
                  <a:lnTo>
                    <a:pt x="2972" y="14394"/>
                  </a:lnTo>
                  <a:lnTo>
                    <a:pt x="2874" y="14370"/>
                  </a:lnTo>
                  <a:lnTo>
                    <a:pt x="2826" y="14297"/>
                  </a:lnTo>
                  <a:lnTo>
                    <a:pt x="2801" y="14200"/>
                  </a:lnTo>
                  <a:lnTo>
                    <a:pt x="2777" y="14102"/>
                  </a:lnTo>
                  <a:lnTo>
                    <a:pt x="2801" y="13956"/>
                  </a:lnTo>
                  <a:lnTo>
                    <a:pt x="3678" y="9913"/>
                  </a:lnTo>
                  <a:lnTo>
                    <a:pt x="3678" y="9913"/>
                  </a:lnTo>
                  <a:lnTo>
                    <a:pt x="3702" y="9743"/>
                  </a:lnTo>
                  <a:lnTo>
                    <a:pt x="3702" y="9572"/>
                  </a:lnTo>
                  <a:lnTo>
                    <a:pt x="3678" y="9402"/>
                  </a:lnTo>
                  <a:lnTo>
                    <a:pt x="3629" y="9231"/>
                  </a:lnTo>
                  <a:lnTo>
                    <a:pt x="3556" y="9061"/>
                  </a:lnTo>
                  <a:lnTo>
                    <a:pt x="3483" y="8890"/>
                  </a:lnTo>
                  <a:lnTo>
                    <a:pt x="3386" y="8744"/>
                  </a:lnTo>
                  <a:lnTo>
                    <a:pt x="3264" y="8622"/>
                  </a:lnTo>
                  <a:lnTo>
                    <a:pt x="195" y="5895"/>
                  </a:lnTo>
                  <a:lnTo>
                    <a:pt x="195" y="5895"/>
                  </a:lnTo>
                  <a:lnTo>
                    <a:pt x="73" y="5773"/>
                  </a:lnTo>
                  <a:lnTo>
                    <a:pt x="25" y="5675"/>
                  </a:lnTo>
                  <a:lnTo>
                    <a:pt x="0" y="5578"/>
                  </a:lnTo>
                  <a:lnTo>
                    <a:pt x="0" y="5505"/>
                  </a:lnTo>
                  <a:lnTo>
                    <a:pt x="49" y="5407"/>
                  </a:lnTo>
                  <a:lnTo>
                    <a:pt x="122" y="5359"/>
                  </a:lnTo>
                  <a:lnTo>
                    <a:pt x="244" y="5310"/>
                  </a:lnTo>
                  <a:lnTo>
                    <a:pt x="390" y="5286"/>
                  </a:lnTo>
                  <a:lnTo>
                    <a:pt x="4482" y="4872"/>
                  </a:lnTo>
                  <a:lnTo>
                    <a:pt x="4482" y="4872"/>
                  </a:lnTo>
                  <a:lnTo>
                    <a:pt x="4652" y="4847"/>
                  </a:lnTo>
                  <a:lnTo>
                    <a:pt x="4798" y="4774"/>
                  </a:lnTo>
                  <a:lnTo>
                    <a:pt x="4969" y="4701"/>
                  </a:lnTo>
                  <a:lnTo>
                    <a:pt x="5115" y="4604"/>
                  </a:lnTo>
                  <a:lnTo>
                    <a:pt x="5261" y="4482"/>
                  </a:lnTo>
                  <a:lnTo>
                    <a:pt x="5383" y="4360"/>
                  </a:lnTo>
                  <a:lnTo>
                    <a:pt x="5505" y="4214"/>
                  </a:lnTo>
                  <a:lnTo>
                    <a:pt x="5578" y="4092"/>
                  </a:lnTo>
                  <a:lnTo>
                    <a:pt x="7234" y="293"/>
                  </a:lnTo>
                  <a:close/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59;p17"/>
            <p:cNvSpPr/>
            <p:nvPr/>
          </p:nvSpPr>
          <p:spPr>
            <a:xfrm rot="2697322">
              <a:off x="2205657" y="9463772"/>
              <a:ext cx="376961" cy="359936"/>
            </a:xfrm>
            <a:custGeom>
              <a:avLst/>
              <a:gdLst/>
              <a:ahLst/>
              <a:cxnLst/>
              <a:rect l="l" t="t" r="r" b="b"/>
              <a:pathLst>
                <a:path w="15101" h="14419" fill="none" extrusionOk="0">
                  <a:moveTo>
                    <a:pt x="7234" y="293"/>
                  </a:moveTo>
                  <a:lnTo>
                    <a:pt x="7234" y="293"/>
                  </a:lnTo>
                  <a:lnTo>
                    <a:pt x="7307" y="171"/>
                  </a:lnTo>
                  <a:lnTo>
                    <a:pt x="7380" y="74"/>
                  </a:lnTo>
                  <a:lnTo>
                    <a:pt x="7477" y="25"/>
                  </a:lnTo>
                  <a:lnTo>
                    <a:pt x="7550" y="1"/>
                  </a:lnTo>
                  <a:lnTo>
                    <a:pt x="7623" y="25"/>
                  </a:lnTo>
                  <a:lnTo>
                    <a:pt x="7721" y="74"/>
                  </a:lnTo>
                  <a:lnTo>
                    <a:pt x="7794" y="171"/>
                  </a:lnTo>
                  <a:lnTo>
                    <a:pt x="7867" y="293"/>
                  </a:lnTo>
                  <a:lnTo>
                    <a:pt x="9523" y="4092"/>
                  </a:lnTo>
                  <a:lnTo>
                    <a:pt x="9523" y="4092"/>
                  </a:lnTo>
                  <a:lnTo>
                    <a:pt x="9596" y="4214"/>
                  </a:lnTo>
                  <a:lnTo>
                    <a:pt x="9718" y="4360"/>
                  </a:lnTo>
                  <a:lnTo>
                    <a:pt x="9840" y="4482"/>
                  </a:lnTo>
                  <a:lnTo>
                    <a:pt x="9986" y="4604"/>
                  </a:lnTo>
                  <a:lnTo>
                    <a:pt x="10132" y="4701"/>
                  </a:lnTo>
                  <a:lnTo>
                    <a:pt x="10302" y="4774"/>
                  </a:lnTo>
                  <a:lnTo>
                    <a:pt x="10449" y="4847"/>
                  </a:lnTo>
                  <a:lnTo>
                    <a:pt x="10619" y="4872"/>
                  </a:lnTo>
                  <a:lnTo>
                    <a:pt x="14711" y="5286"/>
                  </a:lnTo>
                  <a:lnTo>
                    <a:pt x="14711" y="5286"/>
                  </a:lnTo>
                  <a:lnTo>
                    <a:pt x="14857" y="5310"/>
                  </a:lnTo>
                  <a:lnTo>
                    <a:pt x="14979" y="5359"/>
                  </a:lnTo>
                  <a:lnTo>
                    <a:pt x="15052" y="5407"/>
                  </a:lnTo>
                  <a:lnTo>
                    <a:pt x="15100" y="5505"/>
                  </a:lnTo>
                  <a:lnTo>
                    <a:pt x="15100" y="5578"/>
                  </a:lnTo>
                  <a:lnTo>
                    <a:pt x="15076" y="5675"/>
                  </a:lnTo>
                  <a:lnTo>
                    <a:pt x="15027" y="5773"/>
                  </a:lnTo>
                  <a:lnTo>
                    <a:pt x="14906" y="5895"/>
                  </a:lnTo>
                  <a:lnTo>
                    <a:pt x="11837" y="8622"/>
                  </a:lnTo>
                  <a:lnTo>
                    <a:pt x="11837" y="8622"/>
                  </a:lnTo>
                  <a:lnTo>
                    <a:pt x="11715" y="8744"/>
                  </a:lnTo>
                  <a:lnTo>
                    <a:pt x="11618" y="8890"/>
                  </a:lnTo>
                  <a:lnTo>
                    <a:pt x="11545" y="9061"/>
                  </a:lnTo>
                  <a:lnTo>
                    <a:pt x="11472" y="9231"/>
                  </a:lnTo>
                  <a:lnTo>
                    <a:pt x="11423" y="9402"/>
                  </a:lnTo>
                  <a:lnTo>
                    <a:pt x="11398" y="9572"/>
                  </a:lnTo>
                  <a:lnTo>
                    <a:pt x="11398" y="9743"/>
                  </a:lnTo>
                  <a:lnTo>
                    <a:pt x="11423" y="9913"/>
                  </a:lnTo>
                  <a:lnTo>
                    <a:pt x="12300" y="13956"/>
                  </a:lnTo>
                  <a:lnTo>
                    <a:pt x="12300" y="13956"/>
                  </a:lnTo>
                  <a:lnTo>
                    <a:pt x="12324" y="14102"/>
                  </a:lnTo>
                  <a:lnTo>
                    <a:pt x="12300" y="14200"/>
                  </a:lnTo>
                  <a:lnTo>
                    <a:pt x="12275" y="14297"/>
                  </a:lnTo>
                  <a:lnTo>
                    <a:pt x="12227" y="14370"/>
                  </a:lnTo>
                  <a:lnTo>
                    <a:pt x="12129" y="14394"/>
                  </a:lnTo>
                  <a:lnTo>
                    <a:pt x="12032" y="14419"/>
                  </a:lnTo>
                  <a:lnTo>
                    <a:pt x="11910" y="14370"/>
                  </a:lnTo>
                  <a:lnTo>
                    <a:pt x="11788" y="14321"/>
                  </a:lnTo>
                  <a:lnTo>
                    <a:pt x="8232" y="12227"/>
                  </a:lnTo>
                  <a:lnTo>
                    <a:pt x="8232" y="12227"/>
                  </a:lnTo>
                  <a:lnTo>
                    <a:pt x="8086" y="12154"/>
                  </a:lnTo>
                  <a:lnTo>
                    <a:pt x="7916" y="12105"/>
                  </a:lnTo>
                  <a:lnTo>
                    <a:pt x="7721" y="12081"/>
                  </a:lnTo>
                  <a:lnTo>
                    <a:pt x="7550" y="12081"/>
                  </a:lnTo>
                  <a:lnTo>
                    <a:pt x="7380" y="12081"/>
                  </a:lnTo>
                  <a:lnTo>
                    <a:pt x="7185" y="12105"/>
                  </a:lnTo>
                  <a:lnTo>
                    <a:pt x="7015" y="12154"/>
                  </a:lnTo>
                  <a:lnTo>
                    <a:pt x="6868" y="12227"/>
                  </a:lnTo>
                  <a:lnTo>
                    <a:pt x="3313" y="14321"/>
                  </a:lnTo>
                  <a:lnTo>
                    <a:pt x="3313" y="14321"/>
                  </a:lnTo>
                  <a:lnTo>
                    <a:pt x="3191" y="14370"/>
                  </a:lnTo>
                  <a:lnTo>
                    <a:pt x="3069" y="14419"/>
                  </a:lnTo>
                  <a:lnTo>
                    <a:pt x="2972" y="14394"/>
                  </a:lnTo>
                  <a:lnTo>
                    <a:pt x="2874" y="14370"/>
                  </a:lnTo>
                  <a:lnTo>
                    <a:pt x="2826" y="14297"/>
                  </a:lnTo>
                  <a:lnTo>
                    <a:pt x="2801" y="14200"/>
                  </a:lnTo>
                  <a:lnTo>
                    <a:pt x="2777" y="14102"/>
                  </a:lnTo>
                  <a:lnTo>
                    <a:pt x="2801" y="13956"/>
                  </a:lnTo>
                  <a:lnTo>
                    <a:pt x="3678" y="9913"/>
                  </a:lnTo>
                  <a:lnTo>
                    <a:pt x="3678" y="9913"/>
                  </a:lnTo>
                  <a:lnTo>
                    <a:pt x="3702" y="9743"/>
                  </a:lnTo>
                  <a:lnTo>
                    <a:pt x="3702" y="9572"/>
                  </a:lnTo>
                  <a:lnTo>
                    <a:pt x="3678" y="9402"/>
                  </a:lnTo>
                  <a:lnTo>
                    <a:pt x="3629" y="9231"/>
                  </a:lnTo>
                  <a:lnTo>
                    <a:pt x="3556" y="9061"/>
                  </a:lnTo>
                  <a:lnTo>
                    <a:pt x="3483" y="8890"/>
                  </a:lnTo>
                  <a:lnTo>
                    <a:pt x="3386" y="8744"/>
                  </a:lnTo>
                  <a:lnTo>
                    <a:pt x="3264" y="8622"/>
                  </a:lnTo>
                  <a:lnTo>
                    <a:pt x="195" y="5895"/>
                  </a:lnTo>
                  <a:lnTo>
                    <a:pt x="195" y="5895"/>
                  </a:lnTo>
                  <a:lnTo>
                    <a:pt x="73" y="5773"/>
                  </a:lnTo>
                  <a:lnTo>
                    <a:pt x="25" y="5675"/>
                  </a:lnTo>
                  <a:lnTo>
                    <a:pt x="0" y="5578"/>
                  </a:lnTo>
                  <a:lnTo>
                    <a:pt x="0" y="5505"/>
                  </a:lnTo>
                  <a:lnTo>
                    <a:pt x="49" y="5407"/>
                  </a:lnTo>
                  <a:lnTo>
                    <a:pt x="122" y="5359"/>
                  </a:lnTo>
                  <a:lnTo>
                    <a:pt x="244" y="5310"/>
                  </a:lnTo>
                  <a:lnTo>
                    <a:pt x="390" y="5286"/>
                  </a:lnTo>
                  <a:lnTo>
                    <a:pt x="4482" y="4872"/>
                  </a:lnTo>
                  <a:lnTo>
                    <a:pt x="4482" y="4872"/>
                  </a:lnTo>
                  <a:lnTo>
                    <a:pt x="4652" y="4847"/>
                  </a:lnTo>
                  <a:lnTo>
                    <a:pt x="4798" y="4774"/>
                  </a:lnTo>
                  <a:lnTo>
                    <a:pt x="4969" y="4701"/>
                  </a:lnTo>
                  <a:lnTo>
                    <a:pt x="5115" y="4604"/>
                  </a:lnTo>
                  <a:lnTo>
                    <a:pt x="5261" y="4482"/>
                  </a:lnTo>
                  <a:lnTo>
                    <a:pt x="5383" y="4360"/>
                  </a:lnTo>
                  <a:lnTo>
                    <a:pt x="5505" y="4214"/>
                  </a:lnTo>
                  <a:lnTo>
                    <a:pt x="5578" y="4092"/>
                  </a:lnTo>
                  <a:lnTo>
                    <a:pt x="7234" y="293"/>
                  </a:lnTo>
                  <a:close/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60;p17"/>
            <p:cNvSpPr/>
            <p:nvPr/>
          </p:nvSpPr>
          <p:spPr>
            <a:xfrm>
              <a:off x="2503869" y="9258300"/>
              <a:ext cx="150972" cy="144226"/>
            </a:xfrm>
            <a:custGeom>
              <a:avLst/>
              <a:gdLst/>
              <a:ahLst/>
              <a:cxnLst/>
              <a:rect l="l" t="t" r="r" b="b"/>
              <a:pathLst>
                <a:path w="15101" h="14419" fill="none" extrusionOk="0">
                  <a:moveTo>
                    <a:pt x="7234" y="293"/>
                  </a:moveTo>
                  <a:lnTo>
                    <a:pt x="7234" y="293"/>
                  </a:lnTo>
                  <a:lnTo>
                    <a:pt x="7307" y="171"/>
                  </a:lnTo>
                  <a:lnTo>
                    <a:pt x="7380" y="74"/>
                  </a:lnTo>
                  <a:lnTo>
                    <a:pt x="7477" y="25"/>
                  </a:lnTo>
                  <a:lnTo>
                    <a:pt x="7550" y="1"/>
                  </a:lnTo>
                  <a:lnTo>
                    <a:pt x="7623" y="25"/>
                  </a:lnTo>
                  <a:lnTo>
                    <a:pt x="7721" y="74"/>
                  </a:lnTo>
                  <a:lnTo>
                    <a:pt x="7794" y="171"/>
                  </a:lnTo>
                  <a:lnTo>
                    <a:pt x="7867" y="293"/>
                  </a:lnTo>
                  <a:lnTo>
                    <a:pt x="9523" y="4092"/>
                  </a:lnTo>
                  <a:lnTo>
                    <a:pt x="9523" y="4092"/>
                  </a:lnTo>
                  <a:lnTo>
                    <a:pt x="9596" y="4214"/>
                  </a:lnTo>
                  <a:lnTo>
                    <a:pt x="9718" y="4360"/>
                  </a:lnTo>
                  <a:lnTo>
                    <a:pt x="9840" y="4482"/>
                  </a:lnTo>
                  <a:lnTo>
                    <a:pt x="9986" y="4604"/>
                  </a:lnTo>
                  <a:lnTo>
                    <a:pt x="10132" y="4701"/>
                  </a:lnTo>
                  <a:lnTo>
                    <a:pt x="10302" y="4774"/>
                  </a:lnTo>
                  <a:lnTo>
                    <a:pt x="10449" y="4847"/>
                  </a:lnTo>
                  <a:lnTo>
                    <a:pt x="10619" y="4872"/>
                  </a:lnTo>
                  <a:lnTo>
                    <a:pt x="14711" y="5286"/>
                  </a:lnTo>
                  <a:lnTo>
                    <a:pt x="14711" y="5286"/>
                  </a:lnTo>
                  <a:lnTo>
                    <a:pt x="14857" y="5310"/>
                  </a:lnTo>
                  <a:lnTo>
                    <a:pt x="14979" y="5359"/>
                  </a:lnTo>
                  <a:lnTo>
                    <a:pt x="15052" y="5407"/>
                  </a:lnTo>
                  <a:lnTo>
                    <a:pt x="15100" y="5505"/>
                  </a:lnTo>
                  <a:lnTo>
                    <a:pt x="15100" y="5578"/>
                  </a:lnTo>
                  <a:lnTo>
                    <a:pt x="15076" y="5675"/>
                  </a:lnTo>
                  <a:lnTo>
                    <a:pt x="15027" y="5773"/>
                  </a:lnTo>
                  <a:lnTo>
                    <a:pt x="14906" y="5895"/>
                  </a:lnTo>
                  <a:lnTo>
                    <a:pt x="11837" y="8622"/>
                  </a:lnTo>
                  <a:lnTo>
                    <a:pt x="11837" y="8622"/>
                  </a:lnTo>
                  <a:lnTo>
                    <a:pt x="11715" y="8744"/>
                  </a:lnTo>
                  <a:lnTo>
                    <a:pt x="11618" y="8890"/>
                  </a:lnTo>
                  <a:lnTo>
                    <a:pt x="11545" y="9061"/>
                  </a:lnTo>
                  <a:lnTo>
                    <a:pt x="11472" y="9231"/>
                  </a:lnTo>
                  <a:lnTo>
                    <a:pt x="11423" y="9402"/>
                  </a:lnTo>
                  <a:lnTo>
                    <a:pt x="11398" y="9572"/>
                  </a:lnTo>
                  <a:lnTo>
                    <a:pt x="11398" y="9743"/>
                  </a:lnTo>
                  <a:lnTo>
                    <a:pt x="11423" y="9913"/>
                  </a:lnTo>
                  <a:lnTo>
                    <a:pt x="12300" y="13956"/>
                  </a:lnTo>
                  <a:lnTo>
                    <a:pt x="12300" y="13956"/>
                  </a:lnTo>
                  <a:lnTo>
                    <a:pt x="12324" y="14102"/>
                  </a:lnTo>
                  <a:lnTo>
                    <a:pt x="12300" y="14200"/>
                  </a:lnTo>
                  <a:lnTo>
                    <a:pt x="12275" y="14297"/>
                  </a:lnTo>
                  <a:lnTo>
                    <a:pt x="12227" y="14370"/>
                  </a:lnTo>
                  <a:lnTo>
                    <a:pt x="12129" y="14394"/>
                  </a:lnTo>
                  <a:lnTo>
                    <a:pt x="12032" y="14419"/>
                  </a:lnTo>
                  <a:lnTo>
                    <a:pt x="11910" y="14370"/>
                  </a:lnTo>
                  <a:lnTo>
                    <a:pt x="11788" y="14321"/>
                  </a:lnTo>
                  <a:lnTo>
                    <a:pt x="8232" y="12227"/>
                  </a:lnTo>
                  <a:lnTo>
                    <a:pt x="8232" y="12227"/>
                  </a:lnTo>
                  <a:lnTo>
                    <a:pt x="8086" y="12154"/>
                  </a:lnTo>
                  <a:lnTo>
                    <a:pt x="7916" y="12105"/>
                  </a:lnTo>
                  <a:lnTo>
                    <a:pt x="7721" y="12081"/>
                  </a:lnTo>
                  <a:lnTo>
                    <a:pt x="7550" y="12081"/>
                  </a:lnTo>
                  <a:lnTo>
                    <a:pt x="7380" y="12081"/>
                  </a:lnTo>
                  <a:lnTo>
                    <a:pt x="7185" y="12105"/>
                  </a:lnTo>
                  <a:lnTo>
                    <a:pt x="7015" y="12154"/>
                  </a:lnTo>
                  <a:lnTo>
                    <a:pt x="6868" y="12227"/>
                  </a:lnTo>
                  <a:lnTo>
                    <a:pt x="3313" y="14321"/>
                  </a:lnTo>
                  <a:lnTo>
                    <a:pt x="3313" y="14321"/>
                  </a:lnTo>
                  <a:lnTo>
                    <a:pt x="3191" y="14370"/>
                  </a:lnTo>
                  <a:lnTo>
                    <a:pt x="3069" y="14419"/>
                  </a:lnTo>
                  <a:lnTo>
                    <a:pt x="2972" y="14394"/>
                  </a:lnTo>
                  <a:lnTo>
                    <a:pt x="2874" y="14370"/>
                  </a:lnTo>
                  <a:lnTo>
                    <a:pt x="2826" y="14297"/>
                  </a:lnTo>
                  <a:lnTo>
                    <a:pt x="2801" y="14200"/>
                  </a:lnTo>
                  <a:lnTo>
                    <a:pt x="2777" y="14102"/>
                  </a:lnTo>
                  <a:lnTo>
                    <a:pt x="2801" y="13956"/>
                  </a:lnTo>
                  <a:lnTo>
                    <a:pt x="3678" y="9913"/>
                  </a:lnTo>
                  <a:lnTo>
                    <a:pt x="3678" y="9913"/>
                  </a:lnTo>
                  <a:lnTo>
                    <a:pt x="3702" y="9743"/>
                  </a:lnTo>
                  <a:lnTo>
                    <a:pt x="3702" y="9572"/>
                  </a:lnTo>
                  <a:lnTo>
                    <a:pt x="3678" y="9402"/>
                  </a:lnTo>
                  <a:lnTo>
                    <a:pt x="3629" y="9231"/>
                  </a:lnTo>
                  <a:lnTo>
                    <a:pt x="3556" y="9061"/>
                  </a:lnTo>
                  <a:lnTo>
                    <a:pt x="3483" y="8890"/>
                  </a:lnTo>
                  <a:lnTo>
                    <a:pt x="3386" y="8744"/>
                  </a:lnTo>
                  <a:lnTo>
                    <a:pt x="3264" y="8622"/>
                  </a:lnTo>
                  <a:lnTo>
                    <a:pt x="195" y="5895"/>
                  </a:lnTo>
                  <a:lnTo>
                    <a:pt x="195" y="5895"/>
                  </a:lnTo>
                  <a:lnTo>
                    <a:pt x="73" y="5773"/>
                  </a:lnTo>
                  <a:lnTo>
                    <a:pt x="25" y="5675"/>
                  </a:lnTo>
                  <a:lnTo>
                    <a:pt x="0" y="5578"/>
                  </a:lnTo>
                  <a:lnTo>
                    <a:pt x="0" y="5505"/>
                  </a:lnTo>
                  <a:lnTo>
                    <a:pt x="49" y="5407"/>
                  </a:lnTo>
                  <a:lnTo>
                    <a:pt x="122" y="5359"/>
                  </a:lnTo>
                  <a:lnTo>
                    <a:pt x="244" y="5310"/>
                  </a:lnTo>
                  <a:lnTo>
                    <a:pt x="390" y="5286"/>
                  </a:lnTo>
                  <a:lnTo>
                    <a:pt x="4482" y="4872"/>
                  </a:lnTo>
                  <a:lnTo>
                    <a:pt x="4482" y="4872"/>
                  </a:lnTo>
                  <a:lnTo>
                    <a:pt x="4652" y="4847"/>
                  </a:lnTo>
                  <a:lnTo>
                    <a:pt x="4798" y="4774"/>
                  </a:lnTo>
                  <a:lnTo>
                    <a:pt x="4969" y="4701"/>
                  </a:lnTo>
                  <a:lnTo>
                    <a:pt x="5115" y="4604"/>
                  </a:lnTo>
                  <a:lnTo>
                    <a:pt x="5261" y="4482"/>
                  </a:lnTo>
                  <a:lnTo>
                    <a:pt x="5383" y="4360"/>
                  </a:lnTo>
                  <a:lnTo>
                    <a:pt x="5505" y="4214"/>
                  </a:lnTo>
                  <a:lnTo>
                    <a:pt x="5578" y="4092"/>
                  </a:lnTo>
                  <a:lnTo>
                    <a:pt x="7234" y="293"/>
                  </a:lnTo>
                  <a:close/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61;p17"/>
            <p:cNvSpPr/>
            <p:nvPr/>
          </p:nvSpPr>
          <p:spPr>
            <a:xfrm rot="1280149">
              <a:off x="601615" y="8995586"/>
              <a:ext cx="150975" cy="144204"/>
            </a:xfrm>
            <a:custGeom>
              <a:avLst/>
              <a:gdLst/>
              <a:ahLst/>
              <a:cxnLst/>
              <a:rect l="l" t="t" r="r" b="b"/>
              <a:pathLst>
                <a:path w="15101" h="14419" fill="none" extrusionOk="0">
                  <a:moveTo>
                    <a:pt x="7234" y="293"/>
                  </a:moveTo>
                  <a:lnTo>
                    <a:pt x="7234" y="293"/>
                  </a:lnTo>
                  <a:lnTo>
                    <a:pt x="7307" y="171"/>
                  </a:lnTo>
                  <a:lnTo>
                    <a:pt x="7380" y="74"/>
                  </a:lnTo>
                  <a:lnTo>
                    <a:pt x="7477" y="25"/>
                  </a:lnTo>
                  <a:lnTo>
                    <a:pt x="7550" y="1"/>
                  </a:lnTo>
                  <a:lnTo>
                    <a:pt x="7623" y="25"/>
                  </a:lnTo>
                  <a:lnTo>
                    <a:pt x="7721" y="74"/>
                  </a:lnTo>
                  <a:lnTo>
                    <a:pt x="7794" y="171"/>
                  </a:lnTo>
                  <a:lnTo>
                    <a:pt x="7867" y="293"/>
                  </a:lnTo>
                  <a:lnTo>
                    <a:pt x="9523" y="4092"/>
                  </a:lnTo>
                  <a:lnTo>
                    <a:pt x="9523" y="4092"/>
                  </a:lnTo>
                  <a:lnTo>
                    <a:pt x="9596" y="4214"/>
                  </a:lnTo>
                  <a:lnTo>
                    <a:pt x="9718" y="4360"/>
                  </a:lnTo>
                  <a:lnTo>
                    <a:pt x="9840" y="4482"/>
                  </a:lnTo>
                  <a:lnTo>
                    <a:pt x="9986" y="4604"/>
                  </a:lnTo>
                  <a:lnTo>
                    <a:pt x="10132" y="4701"/>
                  </a:lnTo>
                  <a:lnTo>
                    <a:pt x="10302" y="4774"/>
                  </a:lnTo>
                  <a:lnTo>
                    <a:pt x="10449" y="4847"/>
                  </a:lnTo>
                  <a:lnTo>
                    <a:pt x="10619" y="4872"/>
                  </a:lnTo>
                  <a:lnTo>
                    <a:pt x="14711" y="5286"/>
                  </a:lnTo>
                  <a:lnTo>
                    <a:pt x="14711" y="5286"/>
                  </a:lnTo>
                  <a:lnTo>
                    <a:pt x="14857" y="5310"/>
                  </a:lnTo>
                  <a:lnTo>
                    <a:pt x="14979" y="5359"/>
                  </a:lnTo>
                  <a:lnTo>
                    <a:pt x="15052" y="5407"/>
                  </a:lnTo>
                  <a:lnTo>
                    <a:pt x="15100" y="5505"/>
                  </a:lnTo>
                  <a:lnTo>
                    <a:pt x="15100" y="5578"/>
                  </a:lnTo>
                  <a:lnTo>
                    <a:pt x="15076" y="5675"/>
                  </a:lnTo>
                  <a:lnTo>
                    <a:pt x="15027" y="5773"/>
                  </a:lnTo>
                  <a:lnTo>
                    <a:pt x="14906" y="5895"/>
                  </a:lnTo>
                  <a:lnTo>
                    <a:pt x="11837" y="8622"/>
                  </a:lnTo>
                  <a:lnTo>
                    <a:pt x="11837" y="8622"/>
                  </a:lnTo>
                  <a:lnTo>
                    <a:pt x="11715" y="8744"/>
                  </a:lnTo>
                  <a:lnTo>
                    <a:pt x="11618" y="8890"/>
                  </a:lnTo>
                  <a:lnTo>
                    <a:pt x="11545" y="9061"/>
                  </a:lnTo>
                  <a:lnTo>
                    <a:pt x="11472" y="9231"/>
                  </a:lnTo>
                  <a:lnTo>
                    <a:pt x="11423" y="9402"/>
                  </a:lnTo>
                  <a:lnTo>
                    <a:pt x="11398" y="9572"/>
                  </a:lnTo>
                  <a:lnTo>
                    <a:pt x="11398" y="9743"/>
                  </a:lnTo>
                  <a:lnTo>
                    <a:pt x="11423" y="9913"/>
                  </a:lnTo>
                  <a:lnTo>
                    <a:pt x="12300" y="13956"/>
                  </a:lnTo>
                  <a:lnTo>
                    <a:pt x="12300" y="13956"/>
                  </a:lnTo>
                  <a:lnTo>
                    <a:pt x="12324" y="14102"/>
                  </a:lnTo>
                  <a:lnTo>
                    <a:pt x="12300" y="14200"/>
                  </a:lnTo>
                  <a:lnTo>
                    <a:pt x="12275" y="14297"/>
                  </a:lnTo>
                  <a:lnTo>
                    <a:pt x="12227" y="14370"/>
                  </a:lnTo>
                  <a:lnTo>
                    <a:pt x="12129" y="14394"/>
                  </a:lnTo>
                  <a:lnTo>
                    <a:pt x="12032" y="14419"/>
                  </a:lnTo>
                  <a:lnTo>
                    <a:pt x="11910" y="14370"/>
                  </a:lnTo>
                  <a:lnTo>
                    <a:pt x="11788" y="14321"/>
                  </a:lnTo>
                  <a:lnTo>
                    <a:pt x="8232" y="12227"/>
                  </a:lnTo>
                  <a:lnTo>
                    <a:pt x="8232" y="12227"/>
                  </a:lnTo>
                  <a:lnTo>
                    <a:pt x="8086" y="12154"/>
                  </a:lnTo>
                  <a:lnTo>
                    <a:pt x="7916" y="12105"/>
                  </a:lnTo>
                  <a:lnTo>
                    <a:pt x="7721" y="12081"/>
                  </a:lnTo>
                  <a:lnTo>
                    <a:pt x="7550" y="12081"/>
                  </a:lnTo>
                  <a:lnTo>
                    <a:pt x="7380" y="12081"/>
                  </a:lnTo>
                  <a:lnTo>
                    <a:pt x="7185" y="12105"/>
                  </a:lnTo>
                  <a:lnTo>
                    <a:pt x="7015" y="12154"/>
                  </a:lnTo>
                  <a:lnTo>
                    <a:pt x="6868" y="12227"/>
                  </a:lnTo>
                  <a:lnTo>
                    <a:pt x="3313" y="14321"/>
                  </a:lnTo>
                  <a:lnTo>
                    <a:pt x="3313" y="14321"/>
                  </a:lnTo>
                  <a:lnTo>
                    <a:pt x="3191" y="14370"/>
                  </a:lnTo>
                  <a:lnTo>
                    <a:pt x="3069" y="14419"/>
                  </a:lnTo>
                  <a:lnTo>
                    <a:pt x="2972" y="14394"/>
                  </a:lnTo>
                  <a:lnTo>
                    <a:pt x="2874" y="14370"/>
                  </a:lnTo>
                  <a:lnTo>
                    <a:pt x="2826" y="14297"/>
                  </a:lnTo>
                  <a:lnTo>
                    <a:pt x="2801" y="14200"/>
                  </a:lnTo>
                  <a:lnTo>
                    <a:pt x="2777" y="14102"/>
                  </a:lnTo>
                  <a:lnTo>
                    <a:pt x="2801" y="13956"/>
                  </a:lnTo>
                  <a:lnTo>
                    <a:pt x="3678" y="9913"/>
                  </a:lnTo>
                  <a:lnTo>
                    <a:pt x="3678" y="9913"/>
                  </a:lnTo>
                  <a:lnTo>
                    <a:pt x="3702" y="9743"/>
                  </a:lnTo>
                  <a:lnTo>
                    <a:pt x="3702" y="9572"/>
                  </a:lnTo>
                  <a:lnTo>
                    <a:pt x="3678" y="9402"/>
                  </a:lnTo>
                  <a:lnTo>
                    <a:pt x="3629" y="9231"/>
                  </a:lnTo>
                  <a:lnTo>
                    <a:pt x="3556" y="9061"/>
                  </a:lnTo>
                  <a:lnTo>
                    <a:pt x="3483" y="8890"/>
                  </a:lnTo>
                  <a:lnTo>
                    <a:pt x="3386" y="8744"/>
                  </a:lnTo>
                  <a:lnTo>
                    <a:pt x="3264" y="8622"/>
                  </a:lnTo>
                  <a:lnTo>
                    <a:pt x="195" y="5895"/>
                  </a:lnTo>
                  <a:lnTo>
                    <a:pt x="195" y="5895"/>
                  </a:lnTo>
                  <a:lnTo>
                    <a:pt x="73" y="5773"/>
                  </a:lnTo>
                  <a:lnTo>
                    <a:pt x="25" y="5675"/>
                  </a:lnTo>
                  <a:lnTo>
                    <a:pt x="0" y="5578"/>
                  </a:lnTo>
                  <a:lnTo>
                    <a:pt x="0" y="5505"/>
                  </a:lnTo>
                  <a:lnTo>
                    <a:pt x="49" y="5407"/>
                  </a:lnTo>
                  <a:lnTo>
                    <a:pt x="122" y="5359"/>
                  </a:lnTo>
                  <a:lnTo>
                    <a:pt x="244" y="5310"/>
                  </a:lnTo>
                  <a:lnTo>
                    <a:pt x="390" y="5286"/>
                  </a:lnTo>
                  <a:lnTo>
                    <a:pt x="4482" y="4872"/>
                  </a:lnTo>
                  <a:lnTo>
                    <a:pt x="4482" y="4872"/>
                  </a:lnTo>
                  <a:lnTo>
                    <a:pt x="4652" y="4847"/>
                  </a:lnTo>
                  <a:lnTo>
                    <a:pt x="4798" y="4774"/>
                  </a:lnTo>
                  <a:lnTo>
                    <a:pt x="4969" y="4701"/>
                  </a:lnTo>
                  <a:lnTo>
                    <a:pt x="5115" y="4604"/>
                  </a:lnTo>
                  <a:lnTo>
                    <a:pt x="5261" y="4482"/>
                  </a:lnTo>
                  <a:lnTo>
                    <a:pt x="5383" y="4360"/>
                  </a:lnTo>
                  <a:lnTo>
                    <a:pt x="5505" y="4214"/>
                  </a:lnTo>
                  <a:lnTo>
                    <a:pt x="5578" y="4092"/>
                  </a:lnTo>
                  <a:lnTo>
                    <a:pt x="7234" y="293"/>
                  </a:lnTo>
                  <a:close/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" name="Прямоугольник 67"/>
          <p:cNvSpPr/>
          <p:nvPr/>
        </p:nvSpPr>
        <p:spPr>
          <a:xfrm>
            <a:off x="9458727" y="8050225"/>
            <a:ext cx="8448273" cy="1294367"/>
          </a:xfrm>
          <a:prstGeom prst="rect">
            <a:avLst/>
          </a:prstGeom>
          <a:solidFill>
            <a:srgbClr val="F9A1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суверенных технологий для безопасности и устойчивого развития государства</a:t>
            </a:r>
            <a:endParaRPr lang="ru-RU" sz="27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1383" y="5112019"/>
            <a:ext cx="102732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243762"/>
                </a:solidFill>
              </a:rPr>
              <a:t>Открытие профильных «инженерных» классов</a:t>
            </a:r>
            <a:endParaRPr lang="ru-RU" sz="4800" b="1" dirty="0">
              <a:solidFill>
                <a:srgbClr val="243762"/>
              </a:solidFill>
            </a:endParaRPr>
          </a:p>
        </p:txBody>
      </p:sp>
      <p:pic>
        <p:nvPicPr>
          <p:cNvPr id="70" name="Picture 2" descr="Стрелка влево эмодзи клипарт. Бесплатная загрузка. | Creazill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3026849" y="6090344"/>
            <a:ext cx="1811619" cy="2168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">
            <a:extLst>
              <a:ext uri="{FF2B5EF4-FFF2-40B4-BE49-F238E27FC236}">
                <a16:creationId xmlns:a16="http://schemas.microsoft.com/office/drawing/2014/main" id="{DA376BF2-88E4-4A1B-A5E6-1C62D35278DD}"/>
              </a:ext>
            </a:extLst>
          </p:cNvPr>
          <p:cNvSpPr/>
          <p:nvPr/>
        </p:nvSpPr>
        <p:spPr>
          <a:xfrm>
            <a:off x="515811" y="8202814"/>
            <a:ext cx="3787126" cy="1444905"/>
          </a:xfrm>
          <a:prstGeom prst="rect">
            <a:avLst/>
          </a:prstGeom>
          <a:solidFill>
            <a:schemeClr val="bg1"/>
          </a:solidFill>
          <a:ln w="76200">
            <a:solidFill>
              <a:srgbClr val="65C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4" name="Freeform 8">
            <a:extLst>
              <a:ext uri="{FF2B5EF4-FFF2-40B4-BE49-F238E27FC236}">
                <a16:creationId xmlns:a16="http://schemas.microsoft.com/office/drawing/2014/main" id="{5777E0AE-02C6-4BD5-8F4D-37207C0147D9}"/>
              </a:ext>
            </a:extLst>
          </p:cNvPr>
          <p:cNvSpPr/>
          <p:nvPr/>
        </p:nvSpPr>
        <p:spPr>
          <a:xfrm>
            <a:off x="3507629" y="7652235"/>
            <a:ext cx="814674" cy="1975954"/>
          </a:xfrm>
          <a:custGeom>
            <a:avLst/>
            <a:gdLst>
              <a:gd name="connsiteX0" fmla="*/ 0 w 405441"/>
              <a:gd name="connsiteY0" fmla="*/ 0 h 1449238"/>
              <a:gd name="connsiteX1" fmla="*/ 396815 w 405441"/>
              <a:gd name="connsiteY1" fmla="*/ 508958 h 1449238"/>
              <a:gd name="connsiteX2" fmla="*/ 405441 w 405441"/>
              <a:gd name="connsiteY2" fmla="*/ 1449238 h 1449238"/>
              <a:gd name="connsiteX3" fmla="*/ 34505 w 405441"/>
              <a:gd name="connsiteY3" fmla="*/ 940279 h 1449238"/>
              <a:gd name="connsiteX4" fmla="*/ 0 w 405441"/>
              <a:gd name="connsiteY4" fmla="*/ 0 h 1449238"/>
              <a:gd name="connsiteX0" fmla="*/ 0 w 405441"/>
              <a:gd name="connsiteY0" fmla="*/ 0 h 1449238"/>
              <a:gd name="connsiteX1" fmla="*/ 396815 w 405441"/>
              <a:gd name="connsiteY1" fmla="*/ 508958 h 1449238"/>
              <a:gd name="connsiteX2" fmla="*/ 405441 w 405441"/>
              <a:gd name="connsiteY2" fmla="*/ 1449238 h 1449238"/>
              <a:gd name="connsiteX3" fmla="*/ 8312 w 405441"/>
              <a:gd name="connsiteY3" fmla="*/ 918848 h 1449238"/>
              <a:gd name="connsiteX4" fmla="*/ 0 w 405441"/>
              <a:gd name="connsiteY4" fmla="*/ 0 h 1449238"/>
              <a:gd name="connsiteX0" fmla="*/ 0 w 405441"/>
              <a:gd name="connsiteY0" fmla="*/ 0 h 1449238"/>
              <a:gd name="connsiteX1" fmla="*/ 396815 w 405441"/>
              <a:gd name="connsiteY1" fmla="*/ 508958 h 1449238"/>
              <a:gd name="connsiteX2" fmla="*/ 405441 w 405441"/>
              <a:gd name="connsiteY2" fmla="*/ 1449238 h 1449238"/>
              <a:gd name="connsiteX3" fmla="*/ 3550 w 405441"/>
              <a:gd name="connsiteY3" fmla="*/ 904561 h 1449238"/>
              <a:gd name="connsiteX4" fmla="*/ 0 w 405441"/>
              <a:gd name="connsiteY4" fmla="*/ 0 h 1449238"/>
              <a:gd name="connsiteX0" fmla="*/ 0 w 405441"/>
              <a:gd name="connsiteY0" fmla="*/ 0 h 1449238"/>
              <a:gd name="connsiteX1" fmla="*/ 396815 w 405441"/>
              <a:gd name="connsiteY1" fmla="*/ 508958 h 1449238"/>
              <a:gd name="connsiteX2" fmla="*/ 405441 w 405441"/>
              <a:gd name="connsiteY2" fmla="*/ 1449238 h 1449238"/>
              <a:gd name="connsiteX3" fmla="*/ 3550 w 405441"/>
              <a:gd name="connsiteY3" fmla="*/ 916468 h 1449238"/>
              <a:gd name="connsiteX4" fmla="*/ 0 w 405441"/>
              <a:gd name="connsiteY4" fmla="*/ 0 h 1449238"/>
              <a:gd name="connsiteX0" fmla="*/ 4123 w 409564"/>
              <a:gd name="connsiteY0" fmla="*/ 0 h 1449238"/>
              <a:gd name="connsiteX1" fmla="*/ 400938 w 409564"/>
              <a:gd name="connsiteY1" fmla="*/ 508958 h 1449238"/>
              <a:gd name="connsiteX2" fmla="*/ 409564 w 409564"/>
              <a:gd name="connsiteY2" fmla="*/ 1449238 h 1449238"/>
              <a:gd name="connsiteX3" fmla="*/ 529 w 409564"/>
              <a:gd name="connsiteY3" fmla="*/ 909324 h 1449238"/>
              <a:gd name="connsiteX4" fmla="*/ 4123 w 409564"/>
              <a:gd name="connsiteY4" fmla="*/ 0 h 1449238"/>
              <a:gd name="connsiteX0" fmla="*/ 4123 w 409564"/>
              <a:gd name="connsiteY0" fmla="*/ 0 h 1463526"/>
              <a:gd name="connsiteX1" fmla="*/ 400938 w 409564"/>
              <a:gd name="connsiteY1" fmla="*/ 523246 h 1463526"/>
              <a:gd name="connsiteX2" fmla="*/ 409564 w 409564"/>
              <a:gd name="connsiteY2" fmla="*/ 1463526 h 1463526"/>
              <a:gd name="connsiteX3" fmla="*/ 529 w 409564"/>
              <a:gd name="connsiteY3" fmla="*/ 923612 h 1463526"/>
              <a:gd name="connsiteX4" fmla="*/ 4123 w 409564"/>
              <a:gd name="connsiteY4" fmla="*/ 0 h 1463526"/>
              <a:gd name="connsiteX0" fmla="*/ 4488 w 409929"/>
              <a:gd name="connsiteY0" fmla="*/ 0 h 1463526"/>
              <a:gd name="connsiteX1" fmla="*/ 401303 w 409929"/>
              <a:gd name="connsiteY1" fmla="*/ 523246 h 1463526"/>
              <a:gd name="connsiteX2" fmla="*/ 409929 w 409929"/>
              <a:gd name="connsiteY2" fmla="*/ 1463526 h 1463526"/>
              <a:gd name="connsiteX3" fmla="*/ 894 w 409929"/>
              <a:gd name="connsiteY3" fmla="*/ 923612 h 1463526"/>
              <a:gd name="connsiteX4" fmla="*/ 4488 w 409929"/>
              <a:gd name="connsiteY4" fmla="*/ 0 h 1463526"/>
              <a:gd name="connsiteX0" fmla="*/ 4488 w 430102"/>
              <a:gd name="connsiteY0" fmla="*/ 0 h 1463526"/>
              <a:gd name="connsiteX1" fmla="*/ 429878 w 430102"/>
              <a:gd name="connsiteY1" fmla="*/ 532771 h 1463526"/>
              <a:gd name="connsiteX2" fmla="*/ 409929 w 430102"/>
              <a:gd name="connsiteY2" fmla="*/ 1463526 h 1463526"/>
              <a:gd name="connsiteX3" fmla="*/ 894 w 430102"/>
              <a:gd name="connsiteY3" fmla="*/ 923612 h 1463526"/>
              <a:gd name="connsiteX4" fmla="*/ 4488 w 430102"/>
              <a:gd name="connsiteY4" fmla="*/ 0 h 1463526"/>
              <a:gd name="connsiteX0" fmla="*/ 4488 w 430450"/>
              <a:gd name="connsiteY0" fmla="*/ 0 h 1477813"/>
              <a:gd name="connsiteX1" fmla="*/ 429878 w 430450"/>
              <a:gd name="connsiteY1" fmla="*/ 532771 h 1477813"/>
              <a:gd name="connsiteX2" fmla="*/ 426598 w 430450"/>
              <a:gd name="connsiteY2" fmla="*/ 1477813 h 1477813"/>
              <a:gd name="connsiteX3" fmla="*/ 894 w 430450"/>
              <a:gd name="connsiteY3" fmla="*/ 923612 h 1477813"/>
              <a:gd name="connsiteX4" fmla="*/ 4488 w 430450"/>
              <a:gd name="connsiteY4" fmla="*/ 0 h 1477813"/>
              <a:gd name="connsiteX0" fmla="*/ 4488 w 426598"/>
              <a:gd name="connsiteY0" fmla="*/ 0 h 1477813"/>
              <a:gd name="connsiteX1" fmla="*/ 425115 w 426598"/>
              <a:gd name="connsiteY1" fmla="*/ 547059 h 1477813"/>
              <a:gd name="connsiteX2" fmla="*/ 426598 w 426598"/>
              <a:gd name="connsiteY2" fmla="*/ 1477813 h 1477813"/>
              <a:gd name="connsiteX3" fmla="*/ 894 w 426598"/>
              <a:gd name="connsiteY3" fmla="*/ 923612 h 1477813"/>
              <a:gd name="connsiteX4" fmla="*/ 4488 w 426598"/>
              <a:gd name="connsiteY4" fmla="*/ 0 h 1477813"/>
              <a:gd name="connsiteX0" fmla="*/ 4488 w 426598"/>
              <a:gd name="connsiteY0" fmla="*/ 0 h 1477813"/>
              <a:gd name="connsiteX1" fmla="*/ 425115 w 426598"/>
              <a:gd name="connsiteY1" fmla="*/ 547059 h 1477813"/>
              <a:gd name="connsiteX2" fmla="*/ 426598 w 426598"/>
              <a:gd name="connsiteY2" fmla="*/ 1477813 h 1477813"/>
              <a:gd name="connsiteX3" fmla="*/ 894 w 426598"/>
              <a:gd name="connsiteY3" fmla="*/ 923612 h 1477813"/>
              <a:gd name="connsiteX4" fmla="*/ 4488 w 426598"/>
              <a:gd name="connsiteY4" fmla="*/ 0 h 1477813"/>
              <a:gd name="connsiteX0" fmla="*/ 1250 w 423360"/>
              <a:gd name="connsiteY0" fmla="*/ 0 h 1477813"/>
              <a:gd name="connsiteX1" fmla="*/ 421877 w 423360"/>
              <a:gd name="connsiteY1" fmla="*/ 547059 h 1477813"/>
              <a:gd name="connsiteX2" fmla="*/ 423360 w 423360"/>
              <a:gd name="connsiteY2" fmla="*/ 1477813 h 1477813"/>
              <a:gd name="connsiteX3" fmla="*/ 2418 w 423360"/>
              <a:gd name="connsiteY3" fmla="*/ 928374 h 1477813"/>
              <a:gd name="connsiteX4" fmla="*/ 1250 w 423360"/>
              <a:gd name="connsiteY4" fmla="*/ 0 h 1477813"/>
              <a:gd name="connsiteX0" fmla="*/ 2576 w 424686"/>
              <a:gd name="connsiteY0" fmla="*/ 0 h 1477813"/>
              <a:gd name="connsiteX1" fmla="*/ 423203 w 424686"/>
              <a:gd name="connsiteY1" fmla="*/ 547059 h 1477813"/>
              <a:gd name="connsiteX2" fmla="*/ 424686 w 424686"/>
              <a:gd name="connsiteY2" fmla="*/ 1477813 h 1477813"/>
              <a:gd name="connsiteX3" fmla="*/ 1363 w 424686"/>
              <a:gd name="connsiteY3" fmla="*/ 937899 h 1477813"/>
              <a:gd name="connsiteX4" fmla="*/ 2576 w 424686"/>
              <a:gd name="connsiteY4" fmla="*/ 0 h 1477813"/>
              <a:gd name="connsiteX0" fmla="*/ 678 w 422788"/>
              <a:gd name="connsiteY0" fmla="*/ 0 h 1477813"/>
              <a:gd name="connsiteX1" fmla="*/ 421305 w 422788"/>
              <a:gd name="connsiteY1" fmla="*/ 547059 h 1477813"/>
              <a:gd name="connsiteX2" fmla="*/ 422788 w 422788"/>
              <a:gd name="connsiteY2" fmla="*/ 1477813 h 1477813"/>
              <a:gd name="connsiteX3" fmla="*/ 4228 w 422788"/>
              <a:gd name="connsiteY3" fmla="*/ 933137 h 1477813"/>
              <a:gd name="connsiteX4" fmla="*/ 678 w 422788"/>
              <a:gd name="connsiteY4" fmla="*/ 0 h 1477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788" h="1477813">
                <a:moveTo>
                  <a:pt x="678" y="0"/>
                </a:moveTo>
                <a:lnTo>
                  <a:pt x="421305" y="547059"/>
                </a:lnTo>
                <a:cubicBezTo>
                  <a:pt x="419417" y="860486"/>
                  <a:pt x="419913" y="1164386"/>
                  <a:pt x="422788" y="1477813"/>
                </a:cubicBezTo>
                <a:lnTo>
                  <a:pt x="4228" y="933137"/>
                </a:lnTo>
                <a:cubicBezTo>
                  <a:pt x="1457" y="626854"/>
                  <a:pt x="-1314" y="311046"/>
                  <a:pt x="678" y="0"/>
                </a:cubicBezTo>
                <a:close/>
              </a:path>
            </a:pathLst>
          </a:custGeom>
          <a:solidFill>
            <a:srgbClr val="65C3CF"/>
          </a:solidFill>
          <a:ln w="76200">
            <a:solidFill>
              <a:srgbClr val="65C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5177" y="8402095"/>
            <a:ext cx="304622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243762"/>
                </a:solidFill>
                <a:latin typeface="Clear Sans Bold" panose="020B0604020202020204" charset="0"/>
                <a:cs typeface="Clear Sans Bold" panose="020B0604020202020204" charset="0"/>
              </a:rPr>
              <a:t>Примерные рабочие программы </a:t>
            </a:r>
          </a:p>
          <a:p>
            <a:pPr algn="ctr"/>
            <a:r>
              <a:rPr lang="ru-RU" sz="2000" dirty="0" smtClean="0">
                <a:latin typeface="Clear Sans Bold" panose="020B0604020202020204" charset="0"/>
                <a:cs typeface="Clear Sans Bold" panose="020B0604020202020204" charset="0"/>
              </a:rPr>
              <a:t>«</a:t>
            </a:r>
            <a:r>
              <a:rPr lang="ru-RU" sz="2000" b="1" dirty="0" smtClean="0">
                <a:latin typeface="Clear Sans Bold" panose="020B0604020202020204" charset="0"/>
                <a:cs typeface="Clear Sans Bold" panose="020B0604020202020204" charset="0"/>
              </a:rPr>
              <a:t>БАЗОВЫЙ УРОВЕНЬ</a:t>
            </a:r>
            <a:r>
              <a:rPr lang="ru-RU" sz="2000" dirty="0" smtClean="0">
                <a:latin typeface="Clear Sans Bold" panose="020B0604020202020204" charset="0"/>
                <a:cs typeface="Clear Sans Bold" panose="020B0604020202020204" charset="0"/>
              </a:rPr>
              <a:t>»</a:t>
            </a:r>
            <a:endParaRPr lang="ru-RU" sz="2000" dirty="0">
              <a:latin typeface="Clear Sans Bold" panose="020B0604020202020204" charset="0"/>
              <a:cs typeface="Clear Sans Bold" panose="020B0604020202020204" charset="0"/>
            </a:endParaRPr>
          </a:p>
        </p:txBody>
      </p:sp>
      <p:sp>
        <p:nvSpPr>
          <p:cNvPr id="75" name="Right Arrow 9">
            <a:extLst>
              <a:ext uri="{FF2B5EF4-FFF2-40B4-BE49-F238E27FC236}">
                <a16:creationId xmlns:a16="http://schemas.microsoft.com/office/drawing/2014/main" id="{68D29879-9349-4008-879F-A59A2B82D94B}"/>
              </a:ext>
            </a:extLst>
          </p:cNvPr>
          <p:cNvSpPr/>
          <p:nvPr/>
        </p:nvSpPr>
        <p:spPr>
          <a:xfrm>
            <a:off x="3507629" y="7187438"/>
            <a:ext cx="4774419" cy="1995918"/>
          </a:xfrm>
          <a:prstGeom prst="rightArrow">
            <a:avLst>
              <a:gd name="adj1" fmla="val 63870"/>
              <a:gd name="adj2" fmla="val 50000"/>
            </a:avLst>
          </a:prstGeom>
          <a:solidFill>
            <a:schemeClr val="bg1"/>
          </a:solidFill>
          <a:ln w="76200">
            <a:solidFill>
              <a:srgbClr val="FF9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536062" y="7800676"/>
            <a:ext cx="4218876" cy="769441"/>
          </a:xfrm>
          <a:prstGeom prst="rect">
            <a:avLst/>
          </a:prstGeom>
          <a:noFill/>
          <a:ln w="38100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dirty="0" smtClean="0">
                <a:solidFill>
                  <a:srgbClr val="243762"/>
                </a:solidFill>
                <a:latin typeface="Clear Sans Bold" panose="020B0604020202020204" charset="0"/>
                <a:cs typeface="Clear Sans Bold" panose="020B0604020202020204" charset="0"/>
              </a:rPr>
              <a:t>Примерные рабочие программы </a:t>
            </a:r>
          </a:p>
          <a:p>
            <a:pPr algn="ctr"/>
            <a:r>
              <a:rPr lang="ru-RU" sz="2400" dirty="0" smtClean="0">
                <a:latin typeface="Clear Sans Bold" panose="020B0604020202020204" charset="0"/>
                <a:cs typeface="Clear Sans Bold" panose="020B0604020202020204" charset="0"/>
              </a:rPr>
              <a:t>«УГЛУБЛЕННЫЙ УРОВЕНЬ»</a:t>
            </a:r>
            <a:endParaRPr lang="ru-RU" sz="2400" dirty="0">
              <a:latin typeface="Clear Sans Bold" panose="020B0604020202020204" charset="0"/>
              <a:cs typeface="Clear Sans Bold" panose="020B060402020202020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215118" y="3097232"/>
            <a:ext cx="7128000" cy="1296000"/>
          </a:xfrm>
          <a:prstGeom prst="rect">
            <a:avLst/>
          </a:prstGeom>
          <a:ln w="3175">
            <a:solidFill>
              <a:srgbClr val="65C3CF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Концепция развития физико-математического и естественнонаучного образования Томской области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на 2019-2025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г. </a:t>
            </a:r>
          </a:p>
        </p:txBody>
      </p:sp>
      <p:sp>
        <p:nvSpPr>
          <p:cNvPr id="41" name="자유형: 도형 13">
            <a:extLst>
              <a:ext uri="{FF2B5EF4-FFF2-40B4-BE49-F238E27FC236}">
                <a16:creationId xmlns:a16="http://schemas.microsoft.com/office/drawing/2014/main" id="{6B602DAC-8CAF-46F9-8A29-E65177044D48}"/>
              </a:ext>
            </a:extLst>
          </p:cNvPr>
          <p:cNvSpPr/>
          <p:nvPr/>
        </p:nvSpPr>
        <p:spPr>
          <a:xfrm>
            <a:off x="9435730" y="7857880"/>
            <a:ext cx="588430" cy="544215"/>
          </a:xfrm>
          <a:custGeom>
            <a:avLst/>
            <a:gdLst/>
            <a:ahLst/>
            <a:cxnLst/>
            <a:rect l="l" t="t" r="r" b="b"/>
            <a:pathLst>
              <a:path w="282415" h="261194">
                <a:moveTo>
                  <a:pt x="258472" y="0"/>
                </a:moveTo>
                <a:lnTo>
                  <a:pt x="282415" y="38091"/>
                </a:lnTo>
                <a:cubicBezTo>
                  <a:pt x="262463" y="46435"/>
                  <a:pt x="247771" y="58859"/>
                  <a:pt x="238339" y="75365"/>
                </a:cubicBezTo>
                <a:cubicBezTo>
                  <a:pt x="228907" y="91871"/>
                  <a:pt x="223647" y="115905"/>
                  <a:pt x="222558" y="147466"/>
                </a:cubicBezTo>
                <a:lnTo>
                  <a:pt x="273709" y="147466"/>
                </a:lnTo>
                <a:lnTo>
                  <a:pt x="273709" y="261194"/>
                </a:lnTo>
                <a:lnTo>
                  <a:pt x="168687" y="261194"/>
                </a:lnTo>
                <a:lnTo>
                  <a:pt x="168687" y="171408"/>
                </a:lnTo>
                <a:cubicBezTo>
                  <a:pt x="168687" y="122797"/>
                  <a:pt x="174491" y="87609"/>
                  <a:pt x="186100" y="65843"/>
                </a:cubicBezTo>
                <a:cubicBezTo>
                  <a:pt x="201336" y="36821"/>
                  <a:pt x="225460" y="14874"/>
                  <a:pt x="258472" y="0"/>
                </a:cubicBezTo>
                <a:close/>
                <a:moveTo>
                  <a:pt x="89785" y="0"/>
                </a:moveTo>
                <a:lnTo>
                  <a:pt x="113728" y="38091"/>
                </a:lnTo>
                <a:cubicBezTo>
                  <a:pt x="93775" y="46435"/>
                  <a:pt x="79083" y="58859"/>
                  <a:pt x="69651" y="75365"/>
                </a:cubicBezTo>
                <a:cubicBezTo>
                  <a:pt x="60219" y="91871"/>
                  <a:pt x="54959" y="115905"/>
                  <a:pt x="53871" y="147466"/>
                </a:cubicBezTo>
                <a:lnTo>
                  <a:pt x="105021" y="147466"/>
                </a:lnTo>
                <a:lnTo>
                  <a:pt x="105021" y="261194"/>
                </a:lnTo>
                <a:lnTo>
                  <a:pt x="0" y="261194"/>
                </a:lnTo>
                <a:lnTo>
                  <a:pt x="0" y="171408"/>
                </a:lnTo>
                <a:cubicBezTo>
                  <a:pt x="0" y="122797"/>
                  <a:pt x="5804" y="87609"/>
                  <a:pt x="17413" y="65843"/>
                </a:cubicBezTo>
                <a:cubicBezTo>
                  <a:pt x="32649" y="36821"/>
                  <a:pt x="56773" y="14874"/>
                  <a:pt x="89785" y="0"/>
                </a:cubicBezTo>
                <a:close/>
              </a:path>
            </a:pathLst>
          </a:custGeom>
          <a:solidFill>
            <a:srgbClr val="2437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pic>
        <p:nvPicPr>
          <p:cNvPr id="42" name="Picture 2" descr="Стрелка влево эмодзи клипарт. Бесплатная загрузка. | Creazill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518045" y="5202470"/>
            <a:ext cx="1605299" cy="152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5"/>
          <p:cNvSpPr txBox="1"/>
          <p:nvPr/>
        </p:nvSpPr>
        <p:spPr>
          <a:xfrm>
            <a:off x="1259806" y="1440374"/>
            <a:ext cx="16313236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600"/>
              </a:lnSpc>
            </a:pPr>
            <a:r>
              <a:rPr lang="ru-RU" sz="2800" dirty="0" smtClean="0">
                <a:solidFill>
                  <a:srgbClr val="243762"/>
                </a:solidFill>
                <a:latin typeface="Clear Sans Bold"/>
              </a:rPr>
              <a:t>Обновленные стандарты </a:t>
            </a:r>
            <a:r>
              <a:rPr lang="ru-RU" sz="2800" dirty="0">
                <a:solidFill>
                  <a:srgbClr val="243762"/>
                </a:solidFill>
                <a:latin typeface="Clear Sans Bold"/>
              </a:rPr>
              <a:t>обеспечивают вариативность содержания ООП – закреплены </a:t>
            </a:r>
            <a:r>
              <a:rPr lang="ru-RU" sz="2800" b="1" u="sng" dirty="0">
                <a:solidFill>
                  <a:srgbClr val="243762"/>
                </a:solidFill>
                <a:latin typeface="Clear Sans Bold"/>
              </a:rPr>
              <a:t>три способа</a:t>
            </a:r>
            <a:r>
              <a:rPr lang="ru-RU" sz="2800" dirty="0">
                <a:solidFill>
                  <a:srgbClr val="243762"/>
                </a:solidFill>
                <a:latin typeface="Clear Sans Bold"/>
              </a:rPr>
              <a:t>, как этого достичь</a:t>
            </a:r>
            <a:r>
              <a:rPr lang="ru-RU" sz="2800" dirty="0" smtClean="0">
                <a:solidFill>
                  <a:srgbClr val="243762"/>
                </a:solidFill>
                <a:latin typeface="Clear Sans Bold"/>
              </a:rPr>
              <a:t>:</a:t>
            </a:r>
            <a:endParaRPr lang="en-US" sz="2800" u="sng" dirty="0">
              <a:solidFill>
                <a:srgbClr val="243762"/>
              </a:solidFill>
              <a:latin typeface="Arimo"/>
            </a:endParaRPr>
          </a:p>
        </p:txBody>
      </p:sp>
      <p:sp>
        <p:nvSpPr>
          <p:cNvPr id="45" name="자유형: 도형 13">
            <a:extLst>
              <a:ext uri="{FF2B5EF4-FFF2-40B4-BE49-F238E27FC236}">
                <a16:creationId xmlns:a16="http://schemas.microsoft.com/office/drawing/2014/main" id="{6B602DAC-8CAF-46F9-8A29-E65177044D48}"/>
              </a:ext>
            </a:extLst>
          </p:cNvPr>
          <p:cNvSpPr/>
          <p:nvPr/>
        </p:nvSpPr>
        <p:spPr>
          <a:xfrm rot="10800000">
            <a:off x="17343118" y="8944825"/>
            <a:ext cx="588430" cy="544215"/>
          </a:xfrm>
          <a:custGeom>
            <a:avLst/>
            <a:gdLst/>
            <a:ahLst/>
            <a:cxnLst/>
            <a:rect l="l" t="t" r="r" b="b"/>
            <a:pathLst>
              <a:path w="282415" h="261194">
                <a:moveTo>
                  <a:pt x="258472" y="0"/>
                </a:moveTo>
                <a:lnTo>
                  <a:pt x="282415" y="38091"/>
                </a:lnTo>
                <a:cubicBezTo>
                  <a:pt x="262463" y="46435"/>
                  <a:pt x="247771" y="58859"/>
                  <a:pt x="238339" y="75365"/>
                </a:cubicBezTo>
                <a:cubicBezTo>
                  <a:pt x="228907" y="91871"/>
                  <a:pt x="223647" y="115905"/>
                  <a:pt x="222558" y="147466"/>
                </a:cubicBezTo>
                <a:lnTo>
                  <a:pt x="273709" y="147466"/>
                </a:lnTo>
                <a:lnTo>
                  <a:pt x="273709" y="261194"/>
                </a:lnTo>
                <a:lnTo>
                  <a:pt x="168687" y="261194"/>
                </a:lnTo>
                <a:lnTo>
                  <a:pt x="168687" y="171408"/>
                </a:lnTo>
                <a:cubicBezTo>
                  <a:pt x="168687" y="122797"/>
                  <a:pt x="174491" y="87609"/>
                  <a:pt x="186100" y="65843"/>
                </a:cubicBezTo>
                <a:cubicBezTo>
                  <a:pt x="201336" y="36821"/>
                  <a:pt x="225460" y="14874"/>
                  <a:pt x="258472" y="0"/>
                </a:cubicBezTo>
                <a:close/>
                <a:moveTo>
                  <a:pt x="89785" y="0"/>
                </a:moveTo>
                <a:lnTo>
                  <a:pt x="113728" y="38091"/>
                </a:lnTo>
                <a:cubicBezTo>
                  <a:pt x="93775" y="46435"/>
                  <a:pt x="79083" y="58859"/>
                  <a:pt x="69651" y="75365"/>
                </a:cubicBezTo>
                <a:cubicBezTo>
                  <a:pt x="60219" y="91871"/>
                  <a:pt x="54959" y="115905"/>
                  <a:pt x="53871" y="147466"/>
                </a:cubicBezTo>
                <a:lnTo>
                  <a:pt x="105021" y="147466"/>
                </a:lnTo>
                <a:lnTo>
                  <a:pt x="105021" y="261194"/>
                </a:lnTo>
                <a:lnTo>
                  <a:pt x="0" y="261194"/>
                </a:lnTo>
                <a:lnTo>
                  <a:pt x="0" y="171408"/>
                </a:lnTo>
                <a:cubicBezTo>
                  <a:pt x="0" y="122797"/>
                  <a:pt x="5804" y="87609"/>
                  <a:pt x="17413" y="65843"/>
                </a:cubicBezTo>
                <a:cubicBezTo>
                  <a:pt x="32649" y="36821"/>
                  <a:pt x="56773" y="14874"/>
                  <a:pt x="89785" y="0"/>
                </a:cubicBezTo>
                <a:close/>
              </a:path>
            </a:pathLst>
          </a:custGeom>
          <a:solidFill>
            <a:srgbClr val="2437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pic>
        <p:nvPicPr>
          <p:cNvPr id="46" name="Picture 2" descr="Стрелка влево эмодзи клипарт. Бесплатная загрузка. | Creazill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3332439" y="4297347"/>
            <a:ext cx="1200437" cy="102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286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91378" y="3325419"/>
            <a:ext cx="9247270" cy="708993"/>
            <a:chOff x="0" y="0"/>
            <a:chExt cx="12329692" cy="1295400"/>
          </a:xfrm>
        </p:grpSpPr>
        <p:sp>
          <p:nvSpPr>
            <p:cNvPr id="3" name="TextBox 3"/>
            <p:cNvSpPr txBox="1"/>
            <p:nvPr/>
          </p:nvSpPr>
          <p:spPr>
            <a:xfrm>
              <a:off x="1736915" y="0"/>
              <a:ext cx="10592777" cy="1295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40"/>
                </a:lnSpc>
              </a:pPr>
              <a:r>
                <a:rPr lang="ru-RU" sz="3200" dirty="0" smtClean="0">
                  <a:solidFill>
                    <a:srgbClr val="0F9DB4"/>
                  </a:solidFill>
                  <a:latin typeface="Clear Sans Bold"/>
                </a:rPr>
                <a:t>Читательская</a:t>
              </a:r>
              <a:endParaRPr lang="en-US" sz="3200" dirty="0">
                <a:solidFill>
                  <a:srgbClr val="0F9DB4"/>
                </a:solidFill>
                <a:latin typeface="Clear Sans Bold"/>
              </a:endParaRPr>
            </a:p>
            <a:p>
              <a:pPr>
                <a:lnSpc>
                  <a:spcPts val="3840"/>
                </a:lnSpc>
              </a:pPr>
              <a:endParaRPr lang="en-US" sz="3200" dirty="0">
                <a:solidFill>
                  <a:srgbClr val="0F9DB4"/>
                </a:solidFill>
                <a:latin typeface="Clear Sans Bold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0"/>
              <a:ext cx="1103633" cy="8903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40"/>
                </a:lnSpc>
              </a:pPr>
              <a:r>
                <a:rPr lang="en-US" sz="3200" dirty="0">
                  <a:solidFill>
                    <a:schemeClr val="tx2">
                      <a:lumMod val="75000"/>
                    </a:schemeClr>
                  </a:solidFill>
                  <a:latin typeface="Clear Sans Bold"/>
                </a:rPr>
                <a:t>01</a:t>
              </a: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094063" y="4485164"/>
            <a:ext cx="3925737" cy="4857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840"/>
              </a:lnSpc>
            </a:pPr>
            <a:r>
              <a:rPr lang="ru-RU" sz="3200" dirty="0" smtClean="0">
                <a:solidFill>
                  <a:srgbClr val="0F9DB4"/>
                </a:solidFill>
                <a:latin typeface="Clear Sans Bold"/>
              </a:rPr>
              <a:t>Математическая</a:t>
            </a:r>
            <a:endParaRPr lang="en-US" sz="3200" dirty="0">
              <a:solidFill>
                <a:srgbClr val="0F9DB4"/>
              </a:solidFill>
              <a:latin typeface="Clear Sans Bold"/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266308" y="3700678"/>
            <a:ext cx="5644279" cy="5981413"/>
          </a:xfrm>
          <a:prstGeom prst="rect">
            <a:avLst/>
          </a:prstGeom>
        </p:spPr>
      </p:pic>
      <p:sp>
        <p:nvSpPr>
          <p:cNvPr id="13" name="AutoShape 13"/>
          <p:cNvSpPr/>
          <p:nvPr/>
        </p:nvSpPr>
        <p:spPr>
          <a:xfrm>
            <a:off x="12078360" y="9629288"/>
            <a:ext cx="5832227" cy="0"/>
          </a:xfrm>
          <a:prstGeom prst="line">
            <a:avLst/>
          </a:prstGeom>
          <a:ln w="19050" cap="rnd">
            <a:solidFill>
              <a:srgbClr val="24376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TextBox 14"/>
          <p:cNvSpPr txBox="1"/>
          <p:nvPr/>
        </p:nvSpPr>
        <p:spPr>
          <a:xfrm>
            <a:off x="791377" y="4485164"/>
            <a:ext cx="827725" cy="485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40"/>
              </a:lnSpc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Clear Sans Bold"/>
              </a:rPr>
              <a:t>02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91377" y="5612151"/>
            <a:ext cx="827725" cy="485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40"/>
              </a:lnSpc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Clear Sans Bold"/>
              </a:rPr>
              <a:t>03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78478" y="1766999"/>
            <a:ext cx="13290108" cy="8303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200"/>
              </a:lnSpc>
              <a:spcBef>
                <a:spcPct val="0"/>
              </a:spcBef>
            </a:pPr>
            <a:r>
              <a:rPr lang="ru-RU" sz="4405" dirty="0">
                <a:solidFill>
                  <a:srgbClr val="F9A159"/>
                </a:solidFill>
                <a:latin typeface="Clear Sans Bold"/>
              </a:rPr>
              <a:t>Функциональная грамотность</a:t>
            </a:r>
            <a:endParaRPr lang="en-US" sz="4405" dirty="0">
              <a:solidFill>
                <a:srgbClr val="F9A159"/>
              </a:solidFill>
              <a:latin typeface="Clear Sans Bold"/>
            </a:endParaRPr>
          </a:p>
        </p:txBody>
      </p:sp>
      <p:sp>
        <p:nvSpPr>
          <p:cNvPr id="17" name="TextBox 11"/>
          <p:cNvSpPr txBox="1"/>
          <p:nvPr/>
        </p:nvSpPr>
        <p:spPr>
          <a:xfrm>
            <a:off x="1010556" y="437521"/>
            <a:ext cx="145161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defRPr/>
            </a:pPr>
            <a:r>
              <a:rPr lang="ru-RU" sz="6000" b="1" spc="-60" dirty="0">
                <a:solidFill>
                  <a:srgbClr val="0F9DB4"/>
                </a:solidFill>
                <a:latin typeface="Rubik Medium Bold"/>
              </a:rPr>
              <a:t>Что принципиально нового сейчас?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1966987" y="1925924"/>
            <a:ext cx="5943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Три базовых грамотности: </a:t>
            </a:r>
            <a:endParaRPr lang="ru-RU" sz="3200" dirty="0" smtClean="0"/>
          </a:p>
          <a:p>
            <a:r>
              <a:rPr lang="ru-RU" sz="3200" dirty="0" smtClean="0"/>
              <a:t>умения </a:t>
            </a:r>
            <a:r>
              <a:rPr lang="ru-RU" sz="3200" dirty="0"/>
              <a:t>читать, </a:t>
            </a:r>
            <a:r>
              <a:rPr lang="ru-RU" sz="3200" dirty="0" smtClean="0"/>
              <a:t>писать</a:t>
            </a:r>
            <a:r>
              <a:rPr lang="ru-RU" sz="3200" dirty="0"/>
              <a:t>, </a:t>
            </a:r>
            <a:r>
              <a:rPr lang="ru-RU" sz="3200" dirty="0" smtClean="0"/>
              <a:t>считать</a:t>
            </a:r>
            <a:endParaRPr lang="ru-RU" sz="3200" dirty="0"/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10038646" y="2059662"/>
            <a:ext cx="1576375" cy="528397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РАНЬШЕ</a:t>
            </a:r>
            <a:endParaRPr lang="ru-RU" sz="2400" b="1" dirty="0"/>
          </a:p>
        </p:txBody>
      </p:sp>
      <p:pic>
        <p:nvPicPr>
          <p:cNvPr id="20" name="Picture 4"/>
          <p:cNvPicPr>
            <a:picLocks noChangeAspect="1"/>
          </p:cNvPicPr>
          <p:nvPr/>
        </p:nvPicPr>
        <p:blipFill>
          <a:blip r:embed="rId4">
            <a:biLevel thresh="25000"/>
          </a:blip>
          <a:srcRect/>
          <a:stretch>
            <a:fillRect/>
          </a:stretch>
        </p:blipFill>
        <p:spPr>
          <a:xfrm>
            <a:off x="16348487" y="5238572"/>
            <a:ext cx="863064" cy="646219"/>
          </a:xfrm>
          <a:prstGeom prst="rect">
            <a:avLst/>
          </a:prstGeom>
        </p:spPr>
      </p:pic>
      <p:sp>
        <p:nvSpPr>
          <p:cNvPr id="21" name="TextBox 7"/>
          <p:cNvSpPr txBox="1"/>
          <p:nvPr/>
        </p:nvSpPr>
        <p:spPr>
          <a:xfrm>
            <a:off x="2126105" y="5600700"/>
            <a:ext cx="4274695" cy="487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840"/>
              </a:lnSpc>
            </a:pPr>
            <a:r>
              <a:rPr lang="ru-RU" sz="3200" dirty="0" smtClean="0">
                <a:solidFill>
                  <a:srgbClr val="0F9DB4"/>
                </a:solidFill>
                <a:latin typeface="Clear Sans Bold"/>
              </a:rPr>
              <a:t>Естественнонаучная</a:t>
            </a:r>
            <a:endParaRPr lang="en-US" sz="3200" dirty="0">
              <a:solidFill>
                <a:srgbClr val="0F9DB4"/>
              </a:solidFill>
              <a:latin typeface="Clear Sans Bold"/>
            </a:endParaRPr>
          </a:p>
        </p:txBody>
      </p:sp>
      <p:grpSp>
        <p:nvGrpSpPr>
          <p:cNvPr id="22" name="Group 2"/>
          <p:cNvGrpSpPr/>
          <p:nvPr/>
        </p:nvGrpSpPr>
        <p:grpSpPr>
          <a:xfrm>
            <a:off x="6803438" y="3307591"/>
            <a:ext cx="9247270" cy="974626"/>
            <a:chOff x="0" y="0"/>
            <a:chExt cx="12329692" cy="1780738"/>
          </a:xfrm>
        </p:grpSpPr>
        <p:sp>
          <p:nvSpPr>
            <p:cNvPr id="23" name="TextBox 3"/>
            <p:cNvSpPr txBox="1"/>
            <p:nvPr/>
          </p:nvSpPr>
          <p:spPr>
            <a:xfrm>
              <a:off x="1736914" y="0"/>
              <a:ext cx="10592778" cy="17807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40"/>
                </a:lnSpc>
              </a:pPr>
              <a:r>
                <a:rPr lang="ru-RU" sz="3200" dirty="0">
                  <a:solidFill>
                    <a:srgbClr val="0F9DB4"/>
                  </a:solidFill>
                  <a:latin typeface="Clear Sans Bold"/>
                </a:rPr>
                <a:t>Глобальные компетенции</a:t>
              </a:r>
              <a:endParaRPr lang="en-US" sz="3200" dirty="0">
                <a:solidFill>
                  <a:srgbClr val="0F9DB4"/>
                </a:solidFill>
                <a:latin typeface="Clear Sans Bold"/>
              </a:endParaRPr>
            </a:p>
            <a:p>
              <a:pPr>
                <a:lnSpc>
                  <a:spcPts val="3840"/>
                </a:lnSpc>
              </a:pPr>
              <a:endParaRPr lang="en-US" sz="3200" dirty="0">
                <a:solidFill>
                  <a:srgbClr val="0F9DB4"/>
                </a:solidFill>
                <a:latin typeface="Clear Sans Bold"/>
              </a:endParaRPr>
            </a:p>
          </p:txBody>
        </p:sp>
        <p:sp>
          <p:nvSpPr>
            <p:cNvPr id="24" name="TextBox 5"/>
            <p:cNvSpPr txBox="1"/>
            <p:nvPr/>
          </p:nvSpPr>
          <p:spPr>
            <a:xfrm>
              <a:off x="0" y="0"/>
              <a:ext cx="1103633" cy="8903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40"/>
                </a:lnSpc>
              </a:pPr>
              <a:r>
                <a:rPr lang="en-US" sz="3200" dirty="0" smtClean="0">
                  <a:solidFill>
                    <a:schemeClr val="tx2">
                      <a:lumMod val="75000"/>
                    </a:schemeClr>
                  </a:solidFill>
                  <a:latin typeface="Clear Sans Bold"/>
                </a:rPr>
                <a:t>0</a:t>
              </a:r>
              <a:r>
                <a:rPr lang="ru-RU" sz="3200" dirty="0" smtClean="0">
                  <a:solidFill>
                    <a:schemeClr val="tx2">
                      <a:lumMod val="75000"/>
                    </a:schemeClr>
                  </a:solidFill>
                  <a:latin typeface="Clear Sans Bold"/>
                </a:rPr>
                <a:t>4</a:t>
              </a:r>
              <a:endParaRPr lang="en-US" sz="3200" dirty="0">
                <a:solidFill>
                  <a:schemeClr val="tx2">
                    <a:lumMod val="75000"/>
                  </a:schemeClr>
                </a:solidFill>
                <a:latin typeface="Clear Sans Bold"/>
              </a:endParaRPr>
            </a:p>
          </p:txBody>
        </p:sp>
      </p:grpSp>
      <p:grpSp>
        <p:nvGrpSpPr>
          <p:cNvPr id="25" name="Group 2"/>
          <p:cNvGrpSpPr/>
          <p:nvPr/>
        </p:nvGrpSpPr>
        <p:grpSpPr>
          <a:xfrm>
            <a:off x="6768449" y="4473674"/>
            <a:ext cx="9247270" cy="974626"/>
            <a:chOff x="0" y="0"/>
            <a:chExt cx="12329692" cy="1780738"/>
          </a:xfrm>
        </p:grpSpPr>
        <p:sp>
          <p:nvSpPr>
            <p:cNvPr id="26" name="TextBox 3"/>
            <p:cNvSpPr txBox="1"/>
            <p:nvPr/>
          </p:nvSpPr>
          <p:spPr>
            <a:xfrm>
              <a:off x="1736914" y="0"/>
              <a:ext cx="10592778" cy="17807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40"/>
                </a:lnSpc>
              </a:pPr>
              <a:r>
                <a:rPr lang="ru-RU" sz="3200" dirty="0" smtClean="0">
                  <a:solidFill>
                    <a:srgbClr val="0F9DB4"/>
                  </a:solidFill>
                  <a:latin typeface="Clear Sans Bold"/>
                </a:rPr>
                <a:t>Креативное мышление</a:t>
              </a:r>
              <a:endParaRPr lang="en-US" sz="3200" dirty="0">
                <a:solidFill>
                  <a:srgbClr val="0F9DB4"/>
                </a:solidFill>
                <a:latin typeface="Clear Sans Bold"/>
              </a:endParaRPr>
            </a:p>
            <a:p>
              <a:pPr>
                <a:lnSpc>
                  <a:spcPts val="3840"/>
                </a:lnSpc>
              </a:pPr>
              <a:endParaRPr lang="en-US" sz="3200" dirty="0">
                <a:solidFill>
                  <a:srgbClr val="0F9DB4"/>
                </a:solidFill>
                <a:latin typeface="Clear Sans Bold"/>
              </a:endParaRPr>
            </a:p>
          </p:txBody>
        </p:sp>
        <p:sp>
          <p:nvSpPr>
            <p:cNvPr id="27" name="TextBox 5"/>
            <p:cNvSpPr txBox="1"/>
            <p:nvPr/>
          </p:nvSpPr>
          <p:spPr>
            <a:xfrm>
              <a:off x="0" y="0"/>
              <a:ext cx="1103633" cy="8903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40"/>
                </a:lnSpc>
              </a:pPr>
              <a:r>
                <a:rPr lang="en-US" sz="3200" dirty="0" smtClean="0">
                  <a:solidFill>
                    <a:schemeClr val="tx2">
                      <a:lumMod val="75000"/>
                    </a:schemeClr>
                  </a:solidFill>
                  <a:latin typeface="Clear Sans Bold"/>
                </a:rPr>
                <a:t>0</a:t>
              </a:r>
              <a:r>
                <a:rPr lang="ru-RU" sz="3200" dirty="0" smtClean="0">
                  <a:solidFill>
                    <a:schemeClr val="tx2">
                      <a:lumMod val="75000"/>
                    </a:schemeClr>
                  </a:solidFill>
                  <a:latin typeface="Clear Sans Bold"/>
                </a:rPr>
                <a:t>5</a:t>
              </a:r>
              <a:endParaRPr lang="en-US" sz="3200" dirty="0">
                <a:solidFill>
                  <a:schemeClr val="tx2">
                    <a:lumMod val="75000"/>
                  </a:schemeClr>
                </a:solidFill>
                <a:latin typeface="Clear Sans Bold"/>
              </a:endParaRPr>
            </a:p>
          </p:txBody>
        </p:sp>
      </p:grpSp>
      <p:grpSp>
        <p:nvGrpSpPr>
          <p:cNvPr id="28" name="Group 2"/>
          <p:cNvGrpSpPr/>
          <p:nvPr/>
        </p:nvGrpSpPr>
        <p:grpSpPr>
          <a:xfrm>
            <a:off x="6785295" y="5633362"/>
            <a:ext cx="9247270" cy="487313"/>
            <a:chOff x="0" y="0"/>
            <a:chExt cx="12329692" cy="890369"/>
          </a:xfrm>
        </p:grpSpPr>
        <p:sp>
          <p:nvSpPr>
            <p:cNvPr id="29" name="TextBox 3"/>
            <p:cNvSpPr txBox="1"/>
            <p:nvPr/>
          </p:nvSpPr>
          <p:spPr>
            <a:xfrm>
              <a:off x="1736914" y="0"/>
              <a:ext cx="10592778" cy="8903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40"/>
                </a:lnSpc>
              </a:pPr>
              <a:endParaRPr lang="en-US" sz="3200" dirty="0">
                <a:solidFill>
                  <a:srgbClr val="0F9DB4"/>
                </a:solidFill>
                <a:latin typeface="Clear Sans Bold"/>
              </a:endParaRPr>
            </a:p>
          </p:txBody>
        </p:sp>
        <p:sp>
          <p:nvSpPr>
            <p:cNvPr id="30" name="TextBox 5"/>
            <p:cNvSpPr txBox="1"/>
            <p:nvPr/>
          </p:nvSpPr>
          <p:spPr>
            <a:xfrm>
              <a:off x="0" y="0"/>
              <a:ext cx="1103633" cy="8903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40"/>
                </a:lnSpc>
              </a:pPr>
              <a:r>
                <a:rPr lang="en-US" sz="3200" dirty="0" smtClean="0">
                  <a:solidFill>
                    <a:schemeClr val="tx2">
                      <a:lumMod val="75000"/>
                    </a:schemeClr>
                  </a:solidFill>
                  <a:latin typeface="Clear Sans Bold"/>
                </a:rPr>
                <a:t>0</a:t>
              </a:r>
              <a:r>
                <a:rPr lang="ru-RU" sz="3200" dirty="0" smtClean="0">
                  <a:solidFill>
                    <a:schemeClr val="tx2">
                      <a:lumMod val="75000"/>
                    </a:schemeClr>
                  </a:solidFill>
                  <a:latin typeface="Clear Sans Bold"/>
                </a:rPr>
                <a:t>6</a:t>
              </a:r>
              <a:endParaRPr lang="en-US" sz="3200" dirty="0">
                <a:solidFill>
                  <a:schemeClr val="tx2">
                    <a:lumMod val="75000"/>
                  </a:schemeClr>
                </a:solidFill>
                <a:latin typeface="Clear Sans Bold"/>
              </a:endParaRPr>
            </a:p>
          </p:txBody>
        </p:sp>
      </p:grpSp>
      <p:sp>
        <p:nvSpPr>
          <p:cNvPr id="33" name="Прямоугольник 32"/>
          <p:cNvSpPr/>
          <p:nvPr/>
        </p:nvSpPr>
        <p:spPr>
          <a:xfrm>
            <a:off x="308560" y="7998766"/>
            <a:ext cx="675605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«Детей </a:t>
            </a:r>
            <a:r>
              <a:rPr lang="ru-RU" sz="3200" dirty="0"/>
              <a:t>надо учить тому, что пригодится им, когда они </a:t>
            </a:r>
            <a:r>
              <a:rPr lang="ru-RU" sz="3200" dirty="0" smtClean="0"/>
              <a:t>вырастут». </a:t>
            </a:r>
            <a:r>
              <a:rPr lang="ru-RU" sz="3200" dirty="0"/>
              <a:t>Аристипп (</a:t>
            </a:r>
            <a:r>
              <a:rPr lang="ru-RU" sz="3200" dirty="0" err="1"/>
              <a:t>ок</a:t>
            </a:r>
            <a:r>
              <a:rPr lang="ru-RU" sz="3200" dirty="0"/>
              <a:t>. 435-355 до н.э.)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7085021" y="7932879"/>
            <a:ext cx="488196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«Мы </a:t>
            </a:r>
            <a:r>
              <a:rPr lang="ru-RU" sz="3200" dirty="0"/>
              <a:t>учимся, увы, для школы, а не для </a:t>
            </a:r>
            <a:r>
              <a:rPr lang="ru-RU" sz="3200" dirty="0" smtClean="0"/>
              <a:t>жизни». Сенека (</a:t>
            </a:r>
            <a:r>
              <a:rPr lang="ru-RU" sz="3200" dirty="0"/>
              <a:t>4 г. до н.э. - 65 г. н.э</a:t>
            </a:r>
            <a:r>
              <a:rPr lang="ru-RU" sz="3200" dirty="0" smtClean="0"/>
              <a:t>.)</a:t>
            </a:r>
            <a:endParaRPr lang="ru-RU" sz="32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8005694" y="5580283"/>
            <a:ext cx="2573140" cy="5796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840"/>
              </a:lnSpc>
            </a:pPr>
            <a:r>
              <a:rPr lang="ru-RU" sz="3200" dirty="0">
                <a:solidFill>
                  <a:srgbClr val="0F9DB4"/>
                </a:solidFill>
                <a:latin typeface="Clear Sans Bold"/>
              </a:rPr>
              <a:t>Финансовая</a:t>
            </a:r>
            <a:endParaRPr lang="en-US" sz="3200" dirty="0">
              <a:solidFill>
                <a:srgbClr val="0F9DB4"/>
              </a:solidFill>
              <a:latin typeface="Clear Sans Bold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126105" y="3812732"/>
            <a:ext cx="4167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Поиск, понимание, осмысление и оценивание </a:t>
            </a:r>
            <a:r>
              <a:rPr lang="ru-RU" dirty="0"/>
              <a:t>информации</a:t>
            </a:r>
          </a:p>
        </p:txBody>
      </p:sp>
      <p:grpSp>
        <p:nvGrpSpPr>
          <p:cNvPr id="44" name="Группа 43"/>
          <p:cNvGrpSpPr/>
          <p:nvPr/>
        </p:nvGrpSpPr>
        <p:grpSpPr>
          <a:xfrm>
            <a:off x="6041464" y="6506858"/>
            <a:ext cx="4129319" cy="989559"/>
            <a:chOff x="6041464" y="6506858"/>
            <a:chExt cx="4129319" cy="989559"/>
          </a:xfrm>
        </p:grpSpPr>
        <p:grpSp>
          <p:nvGrpSpPr>
            <p:cNvPr id="37" name="Группа 36"/>
            <p:cNvGrpSpPr/>
            <p:nvPr/>
          </p:nvGrpSpPr>
          <p:grpSpPr>
            <a:xfrm>
              <a:off x="6041464" y="6506858"/>
              <a:ext cx="4129319" cy="989559"/>
              <a:chOff x="12828790" y="8725940"/>
              <a:chExt cx="4129319" cy="989559"/>
            </a:xfrm>
          </p:grpSpPr>
          <p:pic>
            <p:nvPicPr>
              <p:cNvPr id="38" name="Picture 9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2828790" y="8725940"/>
                <a:ext cx="3092373" cy="989559"/>
              </a:xfrm>
              <a:prstGeom prst="rect">
                <a:avLst/>
              </a:prstGeom>
            </p:spPr>
          </p:pic>
          <p:pic>
            <p:nvPicPr>
              <p:cNvPr id="39" name="Picture 10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1"/>
                  </a:ext>
                </a:extLst>
              </a:blip>
              <a:srcRect/>
              <a:stretch>
                <a:fillRect/>
              </a:stretch>
            </p:blipFill>
            <p:spPr>
              <a:xfrm flipH="1">
                <a:off x="15388229" y="8841036"/>
                <a:ext cx="1569880" cy="786903"/>
              </a:xfrm>
              <a:prstGeom prst="rect">
                <a:avLst/>
              </a:prstGeom>
            </p:spPr>
          </p:pic>
          <p:sp>
            <p:nvSpPr>
              <p:cNvPr id="40" name="Прямоугольник 39"/>
              <p:cNvSpPr/>
              <p:nvPr/>
            </p:nvSpPr>
            <p:spPr>
              <a:xfrm>
                <a:off x="13411200" y="8910606"/>
                <a:ext cx="1524000" cy="500094"/>
              </a:xfrm>
              <a:prstGeom prst="rect">
                <a:avLst/>
              </a:prstGeom>
              <a:solidFill>
                <a:srgbClr val="F9A1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6453578" y="6621954"/>
              <a:ext cx="20375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 smtClean="0">
                  <a:latin typeface="Bahnschrift Condensed" panose="020B0502040204020203" pitchFamily="34" charset="0"/>
                </a:rPr>
                <a:t>КАЧЕСТВО_2</a:t>
              </a:r>
              <a:endParaRPr lang="ru-RU" sz="3600" dirty="0">
                <a:latin typeface="Bahnschrift Condensed" panose="020B0502040204020203" pitchFamily="34" charset="0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2193814" y="4953465"/>
            <a:ext cx="4167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Умение формулировать, применять и интерпретировать</a:t>
            </a:r>
            <a:endParaRPr lang="ru-RU" dirty="0"/>
          </a:p>
        </p:txBody>
      </p:sp>
      <p:sp>
        <p:nvSpPr>
          <p:cNvPr id="43" name="TextBox 42"/>
          <p:cNvSpPr txBox="1"/>
          <p:nvPr/>
        </p:nvSpPr>
        <p:spPr>
          <a:xfrm>
            <a:off x="2252740" y="6162097"/>
            <a:ext cx="41673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Умение объяснять, оценивать, применять и </a:t>
            </a:r>
          </a:p>
          <a:p>
            <a:r>
              <a:rPr lang="ru-RU" dirty="0" smtClean="0"/>
              <a:t>интерпретировать с </a:t>
            </a:r>
          </a:p>
          <a:p>
            <a:r>
              <a:rPr lang="ru-RU" dirty="0" smtClean="0"/>
              <a:t>научной точки зрения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6"/>
          <p:cNvSpPr txBox="1"/>
          <p:nvPr/>
        </p:nvSpPr>
        <p:spPr>
          <a:xfrm>
            <a:off x="769606" y="345464"/>
            <a:ext cx="13290108" cy="8303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200"/>
              </a:lnSpc>
              <a:spcBef>
                <a:spcPct val="0"/>
              </a:spcBef>
            </a:pPr>
            <a:r>
              <a:rPr lang="ru-RU" sz="4405" dirty="0">
                <a:solidFill>
                  <a:srgbClr val="F9A159"/>
                </a:solidFill>
                <a:latin typeface="Clear Sans Bold"/>
              </a:rPr>
              <a:t>Функциональная грамотность</a:t>
            </a:r>
            <a:endParaRPr lang="en-US" sz="4405" dirty="0">
              <a:solidFill>
                <a:srgbClr val="F9A159"/>
              </a:solidFill>
              <a:latin typeface="Clear Sans Bold"/>
            </a:endParaRPr>
          </a:p>
        </p:txBody>
      </p:sp>
      <p:pic>
        <p:nvPicPr>
          <p:cNvPr id="3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30133" y="2324100"/>
            <a:ext cx="6599041" cy="695301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4138" y="1409700"/>
            <a:ext cx="8978462" cy="7703414"/>
          </a:xfrm>
          <a:prstGeom prst="rect">
            <a:avLst/>
          </a:prstGeom>
        </p:spPr>
      </p:pic>
      <p:pic>
        <p:nvPicPr>
          <p:cNvPr id="37" name="Picture 4"/>
          <p:cNvPicPr>
            <a:picLocks noChangeAspect="1"/>
          </p:cNvPicPr>
          <p:nvPr/>
        </p:nvPicPr>
        <p:blipFill>
          <a:blip r:embed="rId5">
            <a:biLevel thresh="25000"/>
          </a:blip>
          <a:srcRect/>
          <a:stretch>
            <a:fillRect/>
          </a:stretch>
        </p:blipFill>
        <p:spPr>
          <a:xfrm>
            <a:off x="3505200" y="2933700"/>
            <a:ext cx="638967" cy="478427"/>
          </a:xfrm>
          <a:prstGeom prst="rect">
            <a:avLst/>
          </a:prstGeom>
        </p:spPr>
      </p:pic>
      <p:grpSp>
        <p:nvGrpSpPr>
          <p:cNvPr id="38" name="Группа 37"/>
          <p:cNvGrpSpPr/>
          <p:nvPr/>
        </p:nvGrpSpPr>
        <p:grpSpPr>
          <a:xfrm>
            <a:off x="12837881" y="8852214"/>
            <a:ext cx="4129319" cy="989559"/>
            <a:chOff x="6041464" y="6506858"/>
            <a:chExt cx="4129319" cy="989559"/>
          </a:xfrm>
        </p:grpSpPr>
        <p:grpSp>
          <p:nvGrpSpPr>
            <p:cNvPr id="39" name="Группа 38"/>
            <p:cNvGrpSpPr/>
            <p:nvPr/>
          </p:nvGrpSpPr>
          <p:grpSpPr>
            <a:xfrm>
              <a:off x="6041464" y="6506858"/>
              <a:ext cx="4129319" cy="989559"/>
              <a:chOff x="12828790" y="8725940"/>
              <a:chExt cx="4129319" cy="989559"/>
            </a:xfrm>
          </p:grpSpPr>
          <p:pic>
            <p:nvPicPr>
              <p:cNvPr id="41" name="Picture 9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2828790" y="8725940"/>
                <a:ext cx="3092373" cy="989559"/>
              </a:xfrm>
              <a:prstGeom prst="rect">
                <a:avLst/>
              </a:prstGeom>
            </p:spPr>
          </p:pic>
          <p:pic>
            <p:nvPicPr>
              <p:cNvPr id="42" name="Picture 10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1"/>
                  </a:ext>
                </a:extLst>
              </a:blip>
              <a:srcRect/>
              <a:stretch>
                <a:fillRect/>
              </a:stretch>
            </p:blipFill>
            <p:spPr>
              <a:xfrm flipH="1">
                <a:off x="15388229" y="8841036"/>
                <a:ext cx="1569880" cy="786903"/>
              </a:xfrm>
              <a:prstGeom prst="rect">
                <a:avLst/>
              </a:prstGeom>
            </p:spPr>
          </p:pic>
          <p:sp>
            <p:nvSpPr>
              <p:cNvPr id="43" name="Прямоугольник 42"/>
              <p:cNvSpPr/>
              <p:nvPr/>
            </p:nvSpPr>
            <p:spPr>
              <a:xfrm>
                <a:off x="13411200" y="8910606"/>
                <a:ext cx="1524000" cy="500094"/>
              </a:xfrm>
              <a:prstGeom prst="rect">
                <a:avLst/>
              </a:prstGeom>
              <a:solidFill>
                <a:srgbClr val="F9A1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6453578" y="6621954"/>
              <a:ext cx="20375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 smtClean="0">
                  <a:latin typeface="Bahnschrift Condensed" panose="020B0502040204020203" pitchFamily="34" charset="0"/>
                </a:rPr>
                <a:t>КАЧЕСТВО_2</a:t>
              </a:r>
              <a:endParaRPr lang="ru-RU" sz="3600" dirty="0">
                <a:latin typeface="Bahnschrift Condensed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3093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6"/>
          <p:cNvSpPr txBox="1"/>
          <p:nvPr/>
        </p:nvSpPr>
        <p:spPr>
          <a:xfrm>
            <a:off x="769606" y="345464"/>
            <a:ext cx="13290108" cy="8303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200"/>
              </a:lnSpc>
              <a:spcBef>
                <a:spcPct val="0"/>
              </a:spcBef>
            </a:pPr>
            <a:r>
              <a:rPr lang="ru-RU" sz="4405" dirty="0">
                <a:solidFill>
                  <a:srgbClr val="F9A159"/>
                </a:solidFill>
                <a:latin typeface="Clear Sans Bold"/>
              </a:rPr>
              <a:t>Функциональная грамотность</a:t>
            </a:r>
            <a:endParaRPr lang="en-US" sz="4405" dirty="0">
              <a:solidFill>
                <a:srgbClr val="F9A159"/>
              </a:solidFill>
              <a:latin typeface="Clear Sans Bold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708231"/>
            <a:ext cx="15499515" cy="6705600"/>
          </a:xfrm>
          <a:prstGeom prst="rect">
            <a:avLst/>
          </a:prstGeom>
        </p:spPr>
      </p:pic>
      <p:sp>
        <p:nvSpPr>
          <p:cNvPr id="6" name="Блок-схема: альтернативный процесс 5"/>
          <p:cNvSpPr/>
          <p:nvPr/>
        </p:nvSpPr>
        <p:spPr>
          <a:xfrm>
            <a:off x="1295400" y="8944428"/>
            <a:ext cx="15925800" cy="989842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Около 70% детей не дают ответа или дают ответ, говорящий о непонимании значения фразеологизма</a:t>
            </a:r>
            <a:endParaRPr lang="ru-RU" sz="3200" b="1" dirty="0"/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3">
            <a:biLevel thresh="25000"/>
          </a:blip>
          <a:srcRect/>
          <a:stretch>
            <a:fillRect/>
          </a:stretch>
        </p:blipFill>
        <p:spPr>
          <a:xfrm>
            <a:off x="14478000" y="2019300"/>
            <a:ext cx="1828800" cy="1369314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13563600" y="379427"/>
            <a:ext cx="4129319" cy="989559"/>
            <a:chOff x="6041464" y="6506858"/>
            <a:chExt cx="4129319" cy="989559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6041464" y="6506858"/>
              <a:ext cx="4129319" cy="989559"/>
              <a:chOff x="12828790" y="8725940"/>
              <a:chExt cx="4129319" cy="989559"/>
            </a:xfrm>
          </p:grpSpPr>
          <p:pic>
            <p:nvPicPr>
              <p:cNvPr id="11" name="Picture 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2828790" y="8725940"/>
                <a:ext cx="3092373" cy="989559"/>
              </a:xfrm>
              <a:prstGeom prst="rect">
                <a:avLst/>
              </a:prstGeom>
            </p:spPr>
          </p:pic>
          <p:pic>
            <p:nvPicPr>
              <p:cNvPr id="12" name="Picture 10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1"/>
                  </a:ext>
                </a:extLst>
              </a:blip>
              <a:srcRect/>
              <a:stretch>
                <a:fillRect/>
              </a:stretch>
            </p:blipFill>
            <p:spPr>
              <a:xfrm flipH="1">
                <a:off x="15388229" y="8841036"/>
                <a:ext cx="1569880" cy="786903"/>
              </a:xfrm>
              <a:prstGeom prst="rect">
                <a:avLst/>
              </a:prstGeom>
            </p:spPr>
          </p:pic>
          <p:sp>
            <p:nvSpPr>
              <p:cNvPr id="13" name="Прямоугольник 12"/>
              <p:cNvSpPr/>
              <p:nvPr/>
            </p:nvSpPr>
            <p:spPr>
              <a:xfrm>
                <a:off x="13411200" y="8910606"/>
                <a:ext cx="1524000" cy="500094"/>
              </a:xfrm>
              <a:prstGeom prst="rect">
                <a:avLst/>
              </a:prstGeom>
              <a:solidFill>
                <a:srgbClr val="F9A1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6453578" y="6621954"/>
              <a:ext cx="20375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 smtClean="0">
                  <a:latin typeface="Bahnschrift Condensed" panose="020B0502040204020203" pitchFamily="34" charset="0"/>
                </a:rPr>
                <a:t>КАЧЕСТВО_2</a:t>
              </a:r>
              <a:endParaRPr lang="ru-RU" sz="3600" dirty="0">
                <a:latin typeface="Bahnschrift Condensed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8100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115800" y="2933700"/>
            <a:ext cx="5344107" cy="5442757"/>
          </a:xfrm>
          <a:prstGeom prst="rect">
            <a:avLst/>
          </a:prstGeom>
        </p:spPr>
      </p:pic>
      <p:sp>
        <p:nvSpPr>
          <p:cNvPr id="8" name="TextBox 16"/>
          <p:cNvSpPr txBox="1"/>
          <p:nvPr/>
        </p:nvSpPr>
        <p:spPr>
          <a:xfrm>
            <a:off x="769606" y="345464"/>
            <a:ext cx="8450594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200"/>
              </a:lnSpc>
              <a:spcBef>
                <a:spcPct val="0"/>
              </a:spcBef>
            </a:pPr>
            <a:r>
              <a:rPr lang="ru-RU" sz="4405" dirty="0">
                <a:solidFill>
                  <a:srgbClr val="F9A159"/>
                </a:solidFill>
                <a:latin typeface="Clear Sans Bold"/>
              </a:rPr>
              <a:t>Функциональная грамотность</a:t>
            </a:r>
            <a:endParaRPr lang="en-US" sz="4405" dirty="0">
              <a:solidFill>
                <a:srgbClr val="F9A159"/>
              </a:solidFill>
              <a:latin typeface="Clear Sans Bold"/>
            </a:endParaRPr>
          </a:p>
        </p:txBody>
      </p:sp>
      <p:grpSp>
        <p:nvGrpSpPr>
          <p:cNvPr id="9" name="Group 2"/>
          <p:cNvGrpSpPr/>
          <p:nvPr/>
        </p:nvGrpSpPr>
        <p:grpSpPr>
          <a:xfrm>
            <a:off x="769606" y="2579203"/>
            <a:ext cx="9247270" cy="1949252"/>
            <a:chOff x="0" y="0"/>
            <a:chExt cx="12329692" cy="3561475"/>
          </a:xfrm>
        </p:grpSpPr>
        <p:sp>
          <p:nvSpPr>
            <p:cNvPr id="10" name="TextBox 3"/>
            <p:cNvSpPr txBox="1"/>
            <p:nvPr/>
          </p:nvSpPr>
          <p:spPr>
            <a:xfrm>
              <a:off x="1736914" y="0"/>
              <a:ext cx="10592778" cy="35614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40"/>
                </a:lnSpc>
              </a:pPr>
              <a:r>
                <a:rPr lang="ru-RU" sz="3200" dirty="0">
                  <a:solidFill>
                    <a:srgbClr val="0F9DB4"/>
                  </a:solidFill>
                  <a:latin typeface="Clear Sans Bold"/>
                </a:rPr>
                <a:t>Необходимо стремиться к тому, чтобы ученики осознавали и присваивали </a:t>
              </a:r>
              <a:r>
                <a:rPr lang="ru-RU" sz="3200" dirty="0" smtClean="0">
                  <a:solidFill>
                    <a:srgbClr val="0F9DB4"/>
                  </a:solidFill>
                  <a:latin typeface="Clear Sans Bold"/>
                </a:rPr>
                <a:t>знания</a:t>
              </a:r>
              <a:endParaRPr lang="en-US" sz="3200" dirty="0">
                <a:solidFill>
                  <a:srgbClr val="0F9DB4"/>
                </a:solidFill>
                <a:latin typeface="Clear Sans Bold"/>
              </a:endParaRPr>
            </a:p>
            <a:p>
              <a:pPr>
                <a:lnSpc>
                  <a:spcPts val="3840"/>
                </a:lnSpc>
              </a:pPr>
              <a:endParaRPr lang="en-US" sz="3200" dirty="0">
                <a:solidFill>
                  <a:srgbClr val="0F9DB4"/>
                </a:solidFill>
                <a:latin typeface="Clear Sans Bold"/>
              </a:endParaRPr>
            </a:p>
          </p:txBody>
        </p:sp>
        <p:sp>
          <p:nvSpPr>
            <p:cNvPr id="11" name="TextBox 5"/>
            <p:cNvSpPr txBox="1"/>
            <p:nvPr/>
          </p:nvSpPr>
          <p:spPr>
            <a:xfrm>
              <a:off x="0" y="0"/>
              <a:ext cx="1103633" cy="8903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40"/>
                </a:lnSpc>
              </a:pPr>
              <a:r>
                <a:rPr lang="en-US" sz="3200" dirty="0">
                  <a:solidFill>
                    <a:schemeClr val="tx2">
                      <a:lumMod val="75000"/>
                    </a:schemeClr>
                  </a:solidFill>
                  <a:latin typeface="Clear Sans Bold"/>
                </a:rPr>
                <a:t>01</a:t>
              </a:r>
            </a:p>
          </p:txBody>
        </p:sp>
      </p:grpSp>
      <p:grpSp>
        <p:nvGrpSpPr>
          <p:cNvPr id="12" name="Group 2"/>
          <p:cNvGrpSpPr/>
          <p:nvPr/>
        </p:nvGrpSpPr>
        <p:grpSpPr>
          <a:xfrm>
            <a:off x="769606" y="5219700"/>
            <a:ext cx="9247270" cy="974626"/>
            <a:chOff x="0" y="0"/>
            <a:chExt cx="12329692" cy="1780738"/>
          </a:xfrm>
        </p:grpSpPr>
        <p:sp>
          <p:nvSpPr>
            <p:cNvPr id="13" name="TextBox 3"/>
            <p:cNvSpPr txBox="1"/>
            <p:nvPr/>
          </p:nvSpPr>
          <p:spPr>
            <a:xfrm>
              <a:off x="1736914" y="0"/>
              <a:ext cx="10592778" cy="17807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40"/>
                </a:lnSpc>
              </a:pPr>
              <a:r>
                <a:rPr lang="ru-RU" sz="3200" dirty="0">
                  <a:solidFill>
                    <a:srgbClr val="0F9DB4"/>
                  </a:solidFill>
                  <a:latin typeface="Clear Sans Bold"/>
                </a:rPr>
                <a:t>Важно формировать навык переноса знаний</a:t>
              </a:r>
              <a:endParaRPr lang="en-US" sz="3200" dirty="0">
                <a:solidFill>
                  <a:srgbClr val="0F9DB4"/>
                </a:solidFill>
                <a:latin typeface="Clear Sans Bold"/>
              </a:endParaRPr>
            </a:p>
          </p:txBody>
        </p:sp>
        <p:sp>
          <p:nvSpPr>
            <p:cNvPr id="14" name="TextBox 5"/>
            <p:cNvSpPr txBox="1"/>
            <p:nvPr/>
          </p:nvSpPr>
          <p:spPr>
            <a:xfrm>
              <a:off x="0" y="0"/>
              <a:ext cx="1103633" cy="8903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40"/>
                </a:lnSpc>
              </a:pPr>
              <a:r>
                <a:rPr lang="en-US" sz="3200" dirty="0" smtClean="0">
                  <a:solidFill>
                    <a:schemeClr val="tx2">
                      <a:lumMod val="75000"/>
                    </a:schemeClr>
                  </a:solidFill>
                  <a:latin typeface="Clear Sans Bold"/>
                </a:rPr>
                <a:t>0</a:t>
              </a:r>
              <a:r>
                <a:rPr lang="ru-RU" sz="3200" dirty="0" smtClean="0">
                  <a:solidFill>
                    <a:schemeClr val="tx2">
                      <a:lumMod val="75000"/>
                    </a:schemeClr>
                  </a:solidFill>
                  <a:latin typeface="Clear Sans Bold"/>
                </a:rPr>
                <a:t>2</a:t>
              </a:r>
              <a:endParaRPr lang="en-US" sz="3200" dirty="0">
                <a:solidFill>
                  <a:schemeClr val="tx2">
                    <a:lumMod val="75000"/>
                  </a:schemeClr>
                </a:solidFill>
                <a:latin typeface="Clear Sans Bold"/>
              </a:endParaRPr>
            </a:p>
          </p:txBody>
        </p:sp>
      </p:grpSp>
      <p:grpSp>
        <p:nvGrpSpPr>
          <p:cNvPr id="15" name="Group 2"/>
          <p:cNvGrpSpPr/>
          <p:nvPr/>
        </p:nvGrpSpPr>
        <p:grpSpPr>
          <a:xfrm>
            <a:off x="685800" y="7425417"/>
            <a:ext cx="9247270" cy="2436564"/>
            <a:chOff x="0" y="0"/>
            <a:chExt cx="12329692" cy="4451842"/>
          </a:xfrm>
        </p:grpSpPr>
        <p:sp>
          <p:nvSpPr>
            <p:cNvPr id="16" name="TextBox 3"/>
            <p:cNvSpPr txBox="1"/>
            <p:nvPr/>
          </p:nvSpPr>
          <p:spPr>
            <a:xfrm>
              <a:off x="1736914" y="0"/>
              <a:ext cx="10592778" cy="44518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40"/>
                </a:lnSpc>
              </a:pPr>
              <a:r>
                <a:rPr lang="ru-RU" sz="3200" dirty="0">
                  <a:solidFill>
                    <a:srgbClr val="0F9DB4"/>
                  </a:solidFill>
                  <a:latin typeface="Clear Sans Bold"/>
                </a:rPr>
                <a:t>Необходимо предлагать учащимся не только задания академической направленности, но и задания, построенные по принципу «от задачи к способу»</a:t>
              </a:r>
              <a:endParaRPr lang="en-US" sz="3200" dirty="0">
                <a:solidFill>
                  <a:srgbClr val="0F9DB4"/>
                </a:solidFill>
                <a:latin typeface="Clear Sans Bold"/>
              </a:endParaRPr>
            </a:p>
          </p:txBody>
        </p:sp>
        <p:sp>
          <p:nvSpPr>
            <p:cNvPr id="17" name="TextBox 5"/>
            <p:cNvSpPr txBox="1"/>
            <p:nvPr/>
          </p:nvSpPr>
          <p:spPr>
            <a:xfrm>
              <a:off x="0" y="0"/>
              <a:ext cx="1103633" cy="8903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40"/>
                </a:lnSpc>
              </a:pPr>
              <a:r>
                <a:rPr lang="en-US" sz="3200" dirty="0" smtClean="0">
                  <a:solidFill>
                    <a:schemeClr val="tx2">
                      <a:lumMod val="75000"/>
                    </a:schemeClr>
                  </a:solidFill>
                  <a:latin typeface="Clear Sans Bold"/>
                </a:rPr>
                <a:t>0</a:t>
              </a:r>
              <a:r>
                <a:rPr lang="ru-RU" sz="3200" dirty="0" smtClean="0">
                  <a:solidFill>
                    <a:schemeClr val="tx2">
                      <a:lumMod val="75000"/>
                    </a:schemeClr>
                  </a:solidFill>
                  <a:latin typeface="Clear Sans Bold"/>
                </a:rPr>
                <a:t>3</a:t>
              </a:r>
              <a:endParaRPr lang="en-US" sz="3200" dirty="0">
                <a:solidFill>
                  <a:schemeClr val="tx2">
                    <a:lumMod val="75000"/>
                  </a:schemeClr>
                </a:solidFill>
                <a:latin typeface="Clear Sans Bold"/>
              </a:endParaRPr>
            </a:p>
          </p:txBody>
        </p:sp>
      </p:grpSp>
      <p:pic>
        <p:nvPicPr>
          <p:cNvPr id="18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725400" y="6362700"/>
            <a:ext cx="1752600" cy="1312259"/>
          </a:xfrm>
          <a:prstGeom prst="rect">
            <a:avLst/>
          </a:prstGeom>
        </p:spPr>
      </p:pic>
      <p:grpSp>
        <p:nvGrpSpPr>
          <p:cNvPr id="19" name="Группа 18"/>
          <p:cNvGrpSpPr/>
          <p:nvPr/>
        </p:nvGrpSpPr>
        <p:grpSpPr>
          <a:xfrm>
            <a:off x="12496800" y="760642"/>
            <a:ext cx="4129319" cy="989559"/>
            <a:chOff x="6041464" y="6506858"/>
            <a:chExt cx="4129319" cy="989559"/>
          </a:xfrm>
        </p:grpSpPr>
        <p:grpSp>
          <p:nvGrpSpPr>
            <p:cNvPr id="20" name="Группа 19"/>
            <p:cNvGrpSpPr/>
            <p:nvPr/>
          </p:nvGrpSpPr>
          <p:grpSpPr>
            <a:xfrm>
              <a:off x="6041464" y="6506858"/>
              <a:ext cx="4129319" cy="989559"/>
              <a:chOff x="12828790" y="8725940"/>
              <a:chExt cx="4129319" cy="989559"/>
            </a:xfrm>
          </p:grpSpPr>
          <p:pic>
            <p:nvPicPr>
              <p:cNvPr id="22" name="Picture 9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2828790" y="8725940"/>
                <a:ext cx="3092373" cy="989559"/>
              </a:xfrm>
              <a:prstGeom prst="rect">
                <a:avLst/>
              </a:prstGeom>
            </p:spPr>
          </p:pic>
          <p:pic>
            <p:nvPicPr>
              <p:cNvPr id="23" name="Picture 10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1"/>
                  </a:ext>
                </a:extLst>
              </a:blip>
              <a:srcRect/>
              <a:stretch>
                <a:fillRect/>
              </a:stretch>
            </p:blipFill>
            <p:spPr>
              <a:xfrm flipH="1">
                <a:off x="15388229" y="8841036"/>
                <a:ext cx="1569880" cy="786903"/>
              </a:xfrm>
              <a:prstGeom prst="rect">
                <a:avLst/>
              </a:prstGeom>
            </p:spPr>
          </p:pic>
          <p:sp>
            <p:nvSpPr>
              <p:cNvPr id="24" name="Прямоугольник 23"/>
              <p:cNvSpPr/>
              <p:nvPr/>
            </p:nvSpPr>
            <p:spPr>
              <a:xfrm>
                <a:off x="13411200" y="8910606"/>
                <a:ext cx="1524000" cy="500094"/>
              </a:xfrm>
              <a:prstGeom prst="rect">
                <a:avLst/>
              </a:prstGeom>
              <a:solidFill>
                <a:srgbClr val="F9A1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6453578" y="6621954"/>
              <a:ext cx="20375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 smtClean="0">
                  <a:latin typeface="Bahnschrift Condensed" panose="020B0502040204020203" pitchFamily="34" charset="0"/>
                </a:rPr>
                <a:t>КАЧЕСТВО_2</a:t>
              </a:r>
              <a:endParaRPr lang="ru-RU" sz="3600" dirty="0">
                <a:latin typeface="Bahnschrift Condensed" panose="020B0502040204020203" pitchFamily="34" charset="0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9260</TotalTime>
  <Words>2246</Words>
  <Application>Microsoft Office PowerPoint</Application>
  <PresentationFormat>Произвольный</PresentationFormat>
  <Paragraphs>504</Paragraphs>
  <Slides>35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50" baseType="lpstr">
      <vt:lpstr>Clear Sans Bold</vt:lpstr>
      <vt:lpstr>맑은 고딕</vt:lpstr>
      <vt:lpstr>Verdana</vt:lpstr>
      <vt:lpstr>Rubik Medium Bold</vt:lpstr>
      <vt:lpstr>Rubik Medium</vt:lpstr>
      <vt:lpstr>PT Astra Serif</vt:lpstr>
      <vt:lpstr>Century Gothic</vt:lpstr>
      <vt:lpstr>Wingdings</vt:lpstr>
      <vt:lpstr>Arial</vt:lpstr>
      <vt:lpstr>Bahnschrift Condensed</vt:lpstr>
      <vt:lpstr>Calibri</vt:lpstr>
      <vt:lpstr>Times New Roman</vt:lpstr>
      <vt:lpstr>Montserrat</vt:lpstr>
      <vt:lpstr>Arimo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Замятина О.М., ректор ТОИПКРО</dc:title>
  <dc:creator>Оксана Михайловна Замятина</dc:creator>
  <cp:lastModifiedBy>Оксана Михайловна Замятина</cp:lastModifiedBy>
  <cp:revision>114</cp:revision>
  <dcterms:created xsi:type="dcterms:W3CDTF">2006-08-16T00:00:00Z</dcterms:created>
  <dcterms:modified xsi:type="dcterms:W3CDTF">2022-08-19T07:52:06Z</dcterms:modified>
  <dc:identifier>DAE8akq4gE8</dc:identifier>
</cp:coreProperties>
</file>