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8"/>
  </p:notesMasterIdLst>
  <p:sldIdLst>
    <p:sldId id="685" r:id="rId2"/>
    <p:sldId id="688" r:id="rId3"/>
    <p:sldId id="689" r:id="rId4"/>
    <p:sldId id="507" r:id="rId5"/>
    <p:sldId id="687" r:id="rId6"/>
    <p:sldId id="679" r:id="rId7"/>
    <p:sldId id="690" r:id="rId8"/>
    <p:sldId id="693" r:id="rId9"/>
    <p:sldId id="698" r:id="rId10"/>
    <p:sldId id="691" r:id="rId11"/>
    <p:sldId id="694" r:id="rId12"/>
    <p:sldId id="681" r:id="rId13"/>
    <p:sldId id="695" r:id="rId14"/>
    <p:sldId id="696" r:id="rId15"/>
    <p:sldId id="697" r:id="rId16"/>
    <p:sldId id="53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D45A"/>
    <a:srgbClr val="F2F2F2"/>
    <a:srgbClr val="111111"/>
    <a:srgbClr val="D86ECC"/>
    <a:srgbClr val="40C652"/>
    <a:srgbClr val="84E291"/>
    <a:srgbClr val="07A97F"/>
    <a:srgbClr val="00B050"/>
    <a:srgbClr val="FF3300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00" autoAdjust="0"/>
    <p:restoredTop sz="96395" autoAdjust="0"/>
  </p:normalViewPr>
  <p:slideViewPr>
    <p:cSldViewPr snapToGrid="0">
      <p:cViewPr varScale="1">
        <p:scale>
          <a:sx n="114" d="100"/>
          <a:sy n="114" d="100"/>
        </p:scale>
        <p:origin x="5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04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8BCE8-62CA-42A2-AC57-55898CC06A42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66E1F-32B3-4C4D-81B3-EDB06EA49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8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7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64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66E1F-32B3-4C4D-81B3-EDB06EA49F8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99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92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ED469-5C5A-C332-7A45-B5513488A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80FD8A-BCEB-0594-5E58-6B896A845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71C63-C45E-9655-1C0B-C23A169A1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A4C8F5-CBA3-2BCE-E5D9-E80278C92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D83CD8-4E41-7FED-9DBF-BCC28F68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15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5F4B3-D45C-544F-A441-9118BDD5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BB993E-34D3-F1F9-FB58-1572B1837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52F401-A822-B459-8AAB-C14DD0CF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FA83A1-1A3B-C15A-50B2-030F6E41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E45E1-71F7-E0A8-5666-D564B70DC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7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B00A86-4076-A0EE-725A-574C0360A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3BA6EA-57E8-19A9-7C66-A2B590299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A0982-5CA7-5F2D-CA27-23AA43532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1F932C-DE10-8877-83C3-5BAFB25F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C6030E-F6D2-4FF7-D56D-32DD77A6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8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3EB1-D683-2339-28EC-AFF00B4E0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C5E1C-B321-4BD3-4F7F-3F278B5F5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7622F1-3197-6D17-D02A-6752E5CA3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F1B27-54C4-BC6D-BB01-5953360F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83D3F9-1C61-9505-C8C1-707511E6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3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3BC08-F130-9D99-FAE2-EF34C7F0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A9132A-7385-A041-3BE2-F354365F6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D8CA31-7307-C3B5-E7E8-01288467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F0FE40-23D4-269A-A189-EF6F9C55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4D6F52-BE34-359F-EFF4-003D4CA9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7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87A95-D692-91C8-0AAE-0F8D82E0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9CDB3F-4CB2-09C7-48C4-5964A9A6E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8D8EED-4EF5-D1A8-9639-636B5A074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EEBB5F-6D2D-FF02-B117-C4E9251B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FC9FBD-4A77-F978-0141-B3EDD5E1B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22E2EA-0904-ACC7-806B-7DCBA3D5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61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21275-A67D-CE98-AC98-AEA40A4E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9E11B7-A969-1DCD-4FED-F02D93EF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DF128A-6A0A-198A-4590-B8405DFCF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1FEB6C-C998-51EA-C915-CC45EB1B2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EA64DA-4FF0-3B53-47A4-DABFFA267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E4B491-B2D4-BD00-5FA6-933175FA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7C0E97-B506-56C8-F45D-C61CCBD3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06373E-5CAE-1E36-FD5F-CB9D6BD3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3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F1F60-C1C8-7D06-0390-5EE02A5F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A6C03B-0AEF-1F0B-A14F-F5C942DC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714321-3A16-C12C-B30E-978F34D6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0A264D-42CB-F5C4-8CA1-9ADFF4587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9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D36F180-C64C-6EAF-69A8-D1E0F0F7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102422-0A09-D3CA-84DF-02AEDBDB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9BF319-02B9-5806-E897-93C734FC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6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610B6-267D-051F-6829-A5A652F0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32ADB-B52C-E51B-CC08-07BD9F47E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F7D119-2024-3BC2-9FB8-17EC8EF7C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135EEF-3238-1462-152A-3186A88A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C25BE8-52E7-D8CF-F816-0E147042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231F6E-81F4-C8AF-5E53-9D194CA8B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392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EC47E-F9AA-16AE-7576-72FDFEBF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AE845E-96EC-A399-D883-13BE26E4CF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90BB49-EE0B-8BF6-0675-DAD032725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82DA87-2460-672F-8B36-ED814C2D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255138-90AC-B2DF-E0FA-6F435D4A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F81B52-13D5-2440-297B-E01A8DA6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4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A7BAD-1039-BC17-0475-B6B0391E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4800E1-B9AB-6EA7-06E3-6A46DAC1F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83DA1-922A-2096-318A-0FF70965D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DA08815-47E3-0642-9BF7-03FED39E1A67}" type="datetimeFigureOut">
              <a:rPr lang="ru-RU" smtClean="0"/>
              <a:pPr/>
              <a:t>21.08.2024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5E42C-8181-8134-DEF5-5D9C0D55A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A607B9-F0B8-EE51-C271-D65CB17A3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A09E14E2-2CE5-1442-97FC-4BADEFEE9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2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E5491AA-7EB3-444F-BE7B-12AA343E3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54" r="40143" b="6803"/>
          <a:stretch/>
        </p:blipFill>
        <p:spPr>
          <a:xfrm>
            <a:off x="4891314" y="-2"/>
            <a:ext cx="7300687" cy="6858001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4891314" y="-1"/>
            <a:ext cx="7282024" cy="6858001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2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Текст 4"/>
          <p:cNvSpPr txBox="1">
            <a:spLocks/>
          </p:cNvSpPr>
          <p:nvPr/>
        </p:nvSpPr>
        <p:spPr>
          <a:xfrm>
            <a:off x="744377" y="5306669"/>
            <a:ext cx="6760090" cy="3259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800" spc="200" dirty="0">
                <a:solidFill>
                  <a:prstClr val="white"/>
                </a:solidFill>
                <a:cs typeface="Calibri" panose="020F0502020204030204" pitchFamily="34" charset="0"/>
              </a:rPr>
              <a:t>Сухих Леонид Григорьевич</a:t>
            </a:r>
          </a:p>
        </p:txBody>
      </p:sp>
      <p:sp>
        <p:nvSpPr>
          <p:cNvPr id="39" name="Текст 4"/>
          <p:cNvSpPr txBox="1">
            <a:spLocks/>
          </p:cNvSpPr>
          <p:nvPr/>
        </p:nvSpPr>
        <p:spPr>
          <a:xfrm>
            <a:off x="744377" y="5731018"/>
            <a:ext cx="4931722" cy="517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spc="300" dirty="0" err="1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И.о</a:t>
            </a:r>
            <a:r>
              <a:rPr lang="ru-RU" sz="1200" spc="3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ректора ТПУ</a:t>
            </a:r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4858957" y="5731018"/>
            <a:ext cx="1949450" cy="289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pc="3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22.08.2024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7" y="1094210"/>
            <a:ext cx="2532223" cy="54566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44377" y="2734088"/>
            <a:ext cx="72820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Томский политехнический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3453624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" descr="Изображение">
            <a:extLst>
              <a:ext uri="{FF2B5EF4-FFF2-40B4-BE49-F238E27FC236}">
                <a16:creationId xmlns:a16="http://schemas.microsoft.com/office/drawing/2014/main" id="{76F32967-F849-4967-AB32-3CEE1710C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16" y="467185"/>
            <a:ext cx="1770578" cy="3811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E77C8BD-7BCB-4B89-A832-B731766192C3}"/>
              </a:ext>
            </a:extLst>
          </p:cNvPr>
          <p:cNvGrpSpPr/>
          <p:nvPr/>
        </p:nvGrpSpPr>
        <p:grpSpPr>
          <a:xfrm>
            <a:off x="1007959" y="2263933"/>
            <a:ext cx="4331194" cy="3549015"/>
            <a:chOff x="502862" y="2698095"/>
            <a:chExt cx="4331194" cy="3549015"/>
          </a:xfrm>
        </p:grpSpPr>
        <p:sp>
          <p:nvSpPr>
            <p:cNvPr id="12" name="Скругленный прямоугольник 19">
              <a:extLst>
                <a:ext uri="{FF2B5EF4-FFF2-40B4-BE49-F238E27FC236}">
                  <a16:creationId xmlns:a16="http://schemas.microsoft.com/office/drawing/2014/main" id="{DE368284-5F02-4593-B793-6D12B0211246}"/>
                </a:ext>
              </a:extLst>
            </p:cNvPr>
            <p:cNvSpPr/>
            <p:nvPr/>
          </p:nvSpPr>
          <p:spPr>
            <a:xfrm>
              <a:off x="502862" y="2698095"/>
              <a:ext cx="4331194" cy="3549015"/>
            </a:xfrm>
            <a:prstGeom prst="roundRect">
              <a:avLst>
                <a:gd name="adj" fmla="val 8010"/>
              </a:avLst>
            </a:prstGeom>
            <a:gradFill>
              <a:gsLst>
                <a:gs pos="0">
                  <a:srgbClr val="17182D"/>
                </a:gs>
                <a:gs pos="100000">
                  <a:srgbClr val="1C2954"/>
                </a:gs>
              </a:gsLst>
              <a:lin ang="7200000" scaled="0"/>
            </a:gradFill>
            <a:ln>
              <a:solidFill>
                <a:srgbClr val="4B7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" name="Разрабатывают «умные» медицинские материалы">
              <a:extLst>
                <a:ext uri="{FF2B5EF4-FFF2-40B4-BE49-F238E27FC236}">
                  <a16:creationId xmlns:a16="http://schemas.microsoft.com/office/drawing/2014/main" id="{3BDDAF37-D5E4-4200-AC24-FAFBAE3FEFCC}"/>
                </a:ext>
              </a:extLst>
            </p:cNvPr>
            <p:cNvSpPr txBox="1"/>
            <p:nvPr/>
          </p:nvSpPr>
          <p:spPr>
            <a:xfrm>
              <a:off x="638120" y="2804693"/>
              <a:ext cx="2321953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buClr>
                  <a:srgbClr val="FFFFFF"/>
                </a:buClr>
                <a:defRPr sz="1500">
                  <a:solidFill>
                    <a:srgbClr val="FFFFFF"/>
                  </a:solidFill>
                  <a:latin typeface="ALS Sirius Regular"/>
                  <a:ea typeface="ALS Sirius Regular"/>
                  <a:cs typeface="ALS Sirius Regular"/>
                  <a:sym typeface="ALS Sirius Regular"/>
                </a:defRPr>
              </a:lvl1pPr>
            </a:lstStyle>
            <a:p>
              <a:r>
                <a:rPr lang="ru-RU" sz="1800" b="1" dirty="0">
                  <a:gradFill>
                    <a:gsLst>
                      <a:gs pos="29586">
                        <a:srgbClr val="C8E0FC"/>
                      </a:gs>
                      <a:gs pos="68000">
                        <a:srgbClr val="F5D6FE"/>
                      </a:gs>
                      <a:gs pos="0">
                        <a:srgbClr val="ACED8B"/>
                      </a:gs>
                      <a:gs pos="100000">
                        <a:srgbClr val="B6ECE3"/>
                      </a:gs>
                    </a:gsLst>
                    <a:lin ang="7200000" scaled="0"/>
                  </a:gradFill>
                  <a:latin typeface="Verdana" panose="020B0604030504040204" pitchFamily="34" charset="0"/>
                  <a:ea typeface="Verdana" panose="020B0604030504040204" pitchFamily="34" charset="0"/>
                </a:rPr>
                <a:t>ЦЕЛЬ:</a:t>
              </a:r>
              <a:endParaRPr sz="1800" b="1" dirty="0">
                <a:gradFill>
                  <a:gsLst>
                    <a:gs pos="29586">
                      <a:srgbClr val="C8E0FC"/>
                    </a:gs>
                    <a:gs pos="68000">
                      <a:srgbClr val="F5D6FE"/>
                    </a:gs>
                    <a:gs pos="0">
                      <a:srgbClr val="ACED8B"/>
                    </a:gs>
                    <a:gs pos="100000">
                      <a:srgbClr val="B6ECE3"/>
                    </a:gs>
                  </a:gsLst>
                  <a:lin ang="7200000" scaled="0"/>
                </a:gra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FDB998-A43E-4908-88B4-7240D30F8F68}"/>
                </a:ext>
              </a:extLst>
            </p:cNvPr>
            <p:cNvSpPr txBox="1"/>
            <p:nvPr/>
          </p:nvSpPr>
          <p:spPr>
            <a:xfrm>
              <a:off x="638120" y="3366079"/>
              <a:ext cx="3977822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повышение престижности профессии учителя физики, информатики и химии, их поддержки и распространения педагогического опыта лучших учителей Российской Федерации, формирование активного сообщества профессионалов для развития системы «Школа-ВУЗ-Предприятие»</a:t>
              </a:r>
              <a:endPara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8FBB969-A823-4F47-A8AF-E588E6FE0AB1}"/>
              </a:ext>
            </a:extLst>
          </p:cNvPr>
          <p:cNvGrpSpPr/>
          <p:nvPr/>
        </p:nvGrpSpPr>
        <p:grpSpPr>
          <a:xfrm>
            <a:off x="6120675" y="2281350"/>
            <a:ext cx="4738914" cy="3549015"/>
            <a:chOff x="5554618" y="2698094"/>
            <a:chExt cx="4738914" cy="3549015"/>
          </a:xfrm>
        </p:grpSpPr>
        <p:sp>
          <p:nvSpPr>
            <p:cNvPr id="16" name="Скругленный прямоугольник 19">
              <a:extLst>
                <a:ext uri="{FF2B5EF4-FFF2-40B4-BE49-F238E27FC236}">
                  <a16:creationId xmlns:a16="http://schemas.microsoft.com/office/drawing/2014/main" id="{86F5250C-E75C-4663-8958-BE61DF860CF8}"/>
                </a:ext>
              </a:extLst>
            </p:cNvPr>
            <p:cNvSpPr/>
            <p:nvPr/>
          </p:nvSpPr>
          <p:spPr>
            <a:xfrm>
              <a:off x="5554618" y="2698094"/>
              <a:ext cx="4738914" cy="3549015"/>
            </a:xfrm>
            <a:prstGeom prst="roundRect">
              <a:avLst>
                <a:gd name="adj" fmla="val 8010"/>
              </a:avLst>
            </a:prstGeom>
            <a:gradFill>
              <a:gsLst>
                <a:gs pos="0">
                  <a:srgbClr val="17182D"/>
                </a:gs>
                <a:gs pos="100000">
                  <a:srgbClr val="1C2954"/>
                </a:gs>
              </a:gsLst>
              <a:lin ang="7200000" scaled="0"/>
            </a:gradFill>
            <a:ln>
              <a:solidFill>
                <a:srgbClr val="4B7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Разрабатывают «умные» медицинские материалы">
              <a:extLst>
                <a:ext uri="{FF2B5EF4-FFF2-40B4-BE49-F238E27FC236}">
                  <a16:creationId xmlns:a16="http://schemas.microsoft.com/office/drawing/2014/main" id="{9A5149DB-076B-4A35-9471-F4F9428E442B}"/>
                </a:ext>
              </a:extLst>
            </p:cNvPr>
            <p:cNvSpPr txBox="1"/>
            <p:nvPr/>
          </p:nvSpPr>
          <p:spPr>
            <a:xfrm>
              <a:off x="5737972" y="2804693"/>
              <a:ext cx="3153826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buClr>
                  <a:srgbClr val="FFFFFF"/>
                </a:buClr>
                <a:defRPr sz="1500">
                  <a:solidFill>
                    <a:srgbClr val="FFFFFF"/>
                  </a:solidFill>
                  <a:latin typeface="ALS Sirius Regular"/>
                  <a:ea typeface="ALS Sirius Regular"/>
                  <a:cs typeface="ALS Sirius Regular"/>
                  <a:sym typeface="ALS Sirius Regular"/>
                </a:defRPr>
              </a:lvl1pPr>
            </a:lstStyle>
            <a:p>
              <a:r>
                <a:rPr lang="ru-RU" sz="1800" b="1" dirty="0">
                  <a:gradFill>
                    <a:gsLst>
                      <a:gs pos="29586">
                        <a:srgbClr val="C8E0FC"/>
                      </a:gs>
                      <a:gs pos="68000">
                        <a:srgbClr val="F5D6FE"/>
                      </a:gs>
                      <a:gs pos="0">
                        <a:srgbClr val="ACED8B"/>
                      </a:gs>
                      <a:gs pos="100000">
                        <a:srgbClr val="B6ECE3"/>
                      </a:gs>
                    </a:gsLst>
                    <a:lin ang="7200000" scaled="0"/>
                  </a:gradFill>
                  <a:latin typeface="Verdana" panose="020B0604030504040204" pitchFamily="34" charset="0"/>
                  <a:ea typeface="Verdana" panose="020B0604030504040204" pitchFamily="34" charset="0"/>
                </a:rPr>
                <a:t>ЦЕЛЕВАЯ АУДИТОРИЯ:</a:t>
              </a:r>
              <a:endParaRPr sz="1800" b="1" dirty="0">
                <a:gradFill>
                  <a:gsLst>
                    <a:gs pos="29586">
                      <a:srgbClr val="C8E0FC"/>
                    </a:gs>
                    <a:gs pos="68000">
                      <a:srgbClr val="F5D6FE"/>
                    </a:gs>
                    <a:gs pos="0">
                      <a:srgbClr val="ACED8B"/>
                    </a:gs>
                    <a:gs pos="100000">
                      <a:srgbClr val="B6ECE3"/>
                    </a:gs>
                  </a:gsLst>
                  <a:lin ang="7200000" scaled="0"/>
                </a:gra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00E333-FDBC-4284-BBA9-3218C2EE56F1}"/>
                </a:ext>
              </a:extLst>
            </p:cNvPr>
            <p:cNvSpPr txBox="1"/>
            <p:nvPr/>
          </p:nvSpPr>
          <p:spPr>
            <a:xfrm>
              <a:off x="5737972" y="3348661"/>
              <a:ext cx="443921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учителя физики, информатики </a:t>
              </a:r>
              <a:br>
                <a:rPr lang="ru-RU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ru-RU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и химии, их поддержки </a:t>
              </a:r>
              <a:br>
                <a:rPr lang="ru-RU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ru-RU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и распространения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педагогического опыта лучших учителей Российской Федерации, формирование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активного сообщества профессионалов для развития системы «Школа-ВУЗ-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Предприятие»</a:t>
              </a:r>
            </a:p>
          </p:txBody>
        </p:sp>
      </p:grpSp>
      <p:sp>
        <p:nvSpPr>
          <p:cNvPr id="14" name="Д.И. Менделеев – активный участник комитетов по разработке  проекта создания института">
            <a:extLst>
              <a:ext uri="{FF2B5EF4-FFF2-40B4-BE49-F238E27FC236}">
                <a16:creationId xmlns:a16="http://schemas.microsoft.com/office/drawing/2014/main" id="{C42242C5-D2CF-4A5A-8FD5-C3EC18627229}"/>
              </a:ext>
            </a:extLst>
          </p:cNvPr>
          <p:cNvSpPr txBox="1"/>
          <p:nvPr/>
        </p:nvSpPr>
        <p:spPr>
          <a:xfrm>
            <a:off x="347703" y="383012"/>
            <a:ext cx="1009387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ВСЕРОССИЙСКИЙ КОНКУРС</a:t>
            </a:r>
          </a:p>
          <a:p>
            <a:pPr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для учителей физики, химии и информатики</a:t>
            </a:r>
          </a:p>
          <a:p>
            <a:pPr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2000" b="1" dirty="0">
                <a:solidFill>
                  <a:srgbClr val="47D4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«МИССИЯ: ИНЖЕНЕР»</a:t>
            </a:r>
          </a:p>
        </p:txBody>
      </p:sp>
      <p:sp>
        <p:nvSpPr>
          <p:cNvPr id="19" name="Номер слайда">
            <a:extLst>
              <a:ext uri="{FF2B5EF4-FFF2-40B4-BE49-F238E27FC236}">
                <a16:creationId xmlns:a16="http://schemas.microsoft.com/office/drawing/2014/main" id="{54BD91B2-1A99-40F7-9767-71673F475AB1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66">
            <a:extLst>
              <a:ext uri="{FF2B5EF4-FFF2-40B4-BE49-F238E27FC236}">
                <a16:creationId xmlns:a16="http://schemas.microsoft.com/office/drawing/2014/main" id="{B34353DD-01C9-41EB-9CB9-4739F5731374}"/>
              </a:ext>
            </a:extLst>
          </p:cNvPr>
          <p:cNvSpPr/>
          <p:nvPr/>
        </p:nvSpPr>
        <p:spPr>
          <a:xfrm>
            <a:off x="476952" y="4971053"/>
            <a:ext cx="414662" cy="420929"/>
          </a:xfrm>
          <a:prstGeom prst="roundRect">
            <a:avLst>
              <a:gd name="adj" fmla="val 19902"/>
            </a:avLst>
          </a:prstGeom>
          <a:solidFill>
            <a:srgbClr val="357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Скругленный прямоугольник 165">
            <a:extLst>
              <a:ext uri="{FF2B5EF4-FFF2-40B4-BE49-F238E27FC236}">
                <a16:creationId xmlns:a16="http://schemas.microsoft.com/office/drawing/2014/main" id="{5F80D93A-D63D-4C48-996E-C728E1A0D3D6}"/>
              </a:ext>
            </a:extLst>
          </p:cNvPr>
          <p:cNvSpPr/>
          <p:nvPr/>
        </p:nvSpPr>
        <p:spPr>
          <a:xfrm>
            <a:off x="1143217" y="5580940"/>
            <a:ext cx="778734" cy="790502"/>
          </a:xfrm>
          <a:prstGeom prst="roundRect">
            <a:avLst>
              <a:gd name="adj" fmla="val 19902"/>
            </a:avLst>
          </a:prstGeom>
          <a:solidFill>
            <a:srgbClr val="357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092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>
            <a:extLst>
              <a:ext uri="{FF2B5EF4-FFF2-40B4-BE49-F238E27FC236}">
                <a16:creationId xmlns:a16="http://schemas.microsoft.com/office/drawing/2014/main" id="{6CB70742-CB39-4680-AAB0-B0DFE3EB1A5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4939" y="2613439"/>
            <a:ext cx="2638043" cy="1824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9DD4EAA4-D7A6-4FF8-9BFC-3FBC4427189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4290" y="4634187"/>
            <a:ext cx="2625852" cy="1752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71AE2361-7A1C-4355-AE2A-F301FB8B110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18461" y="2672843"/>
            <a:ext cx="2734056" cy="1824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55A5F362-75B9-48E1-82EA-23037D35D61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93976" y="4689050"/>
            <a:ext cx="2754630" cy="1666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4CE50522-557E-4ED6-AFD9-4190B43DEAEC}"/>
              </a:ext>
            </a:extLst>
          </p:cNvPr>
          <p:cNvSpPr txBox="1"/>
          <p:nvPr/>
        </p:nvSpPr>
        <p:spPr>
          <a:xfrm>
            <a:off x="989712" y="2417131"/>
            <a:ext cx="883480" cy="9260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8455"/>
              </a:lnSpc>
            </a:pPr>
            <a:r>
              <a:rPr lang="ru-RU" sz="3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60</a:t>
            </a:r>
            <a:endParaRPr sz="7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10EF4C5-E049-40C8-9DB5-E5C9C2D9881D}"/>
              </a:ext>
            </a:extLst>
          </p:cNvPr>
          <p:cNvSpPr txBox="1"/>
          <p:nvPr/>
        </p:nvSpPr>
        <p:spPr>
          <a:xfrm>
            <a:off x="1883062" y="1672346"/>
            <a:ext cx="2875377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Тестирование</a:t>
            </a:r>
            <a:r>
              <a:rPr sz="16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br>
              <a:rPr lang="ru-RU" sz="16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</a:br>
            <a:r>
              <a:rPr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</a:t>
            </a:r>
            <a:r>
              <a:rPr sz="1600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формате </a:t>
            </a:r>
            <a:r>
              <a:rPr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решения</a:t>
            </a:r>
            <a:r>
              <a:rPr sz="1600" spc="-6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заданий</a:t>
            </a:r>
            <a:r>
              <a:rPr sz="1600" spc="-4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ЕГЭ</a:t>
            </a:r>
            <a:endParaRPr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36EA3FE2-2014-4BD0-A546-597AD9ACA186}"/>
              </a:ext>
            </a:extLst>
          </p:cNvPr>
          <p:cNvSpPr txBox="1"/>
          <p:nvPr/>
        </p:nvSpPr>
        <p:spPr>
          <a:xfrm>
            <a:off x="4853096" y="1672346"/>
            <a:ext cx="316344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Разработка</a:t>
            </a:r>
            <a:r>
              <a:rPr sz="16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</a:t>
            </a:r>
            <a:r>
              <a:rPr sz="16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защита</a:t>
            </a:r>
            <a:r>
              <a:rPr sz="1600" spc="-1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проекта интегрированного</a:t>
            </a:r>
            <a:r>
              <a:rPr sz="1600" spc="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занятия</a:t>
            </a:r>
            <a:endParaRPr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«Урок</a:t>
            </a:r>
            <a:r>
              <a:rPr sz="1600" spc="-4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на</a:t>
            </a:r>
            <a:r>
              <a:rPr sz="1600" spc="-4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стыке</a:t>
            </a:r>
            <a:r>
              <a:rPr sz="1600" spc="-4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наук»</a:t>
            </a:r>
            <a:endParaRPr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B45A50C-FEA1-4900-ACEB-D497E2444792}"/>
              </a:ext>
            </a:extLst>
          </p:cNvPr>
          <p:cNvSpPr txBox="1"/>
          <p:nvPr/>
        </p:nvSpPr>
        <p:spPr>
          <a:xfrm>
            <a:off x="8899253" y="1672346"/>
            <a:ext cx="3280914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Выступление</a:t>
            </a:r>
            <a:r>
              <a:rPr sz="1600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</a:t>
            </a:r>
            <a:r>
              <a:rPr sz="1600" spc="-6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формате</a:t>
            </a:r>
            <a:r>
              <a:rPr sz="1600" spc="-5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br>
              <a:rPr lang="ru-RU" sz="1600" spc="-5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</a:br>
            <a:r>
              <a:rPr sz="16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TED</a:t>
            </a:r>
            <a:r>
              <a:rPr lang="ru-RU" sz="16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«</a:t>
            </a:r>
            <a:r>
              <a:rPr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Идеи</a:t>
            </a:r>
            <a:r>
              <a:rPr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,</a:t>
            </a:r>
            <a:r>
              <a:rPr lang="ru-RU" sz="16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достойные</a:t>
            </a:r>
            <a:r>
              <a:rPr sz="16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распространения</a:t>
            </a:r>
            <a:r>
              <a:rPr sz="16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»</a:t>
            </a:r>
            <a:endParaRPr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9F405267-9320-457B-8CFB-FE8FCBC7A692}"/>
              </a:ext>
            </a:extLst>
          </p:cNvPr>
          <p:cNvSpPr txBox="1"/>
          <p:nvPr/>
        </p:nvSpPr>
        <p:spPr>
          <a:xfrm rot="16200000">
            <a:off x="-2242669" y="3608015"/>
            <a:ext cx="557983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ОЧНЫЙ</a:t>
            </a:r>
            <a:r>
              <a:rPr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ЭТАП.</a:t>
            </a:r>
            <a:r>
              <a:rPr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29.01.2024</a:t>
            </a:r>
            <a:r>
              <a:rPr b="1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–</a:t>
            </a:r>
            <a:r>
              <a:rPr b="1" spc="-1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b="1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31.01.2024</a:t>
            </a:r>
            <a:endParaRPr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E383FA85-85D5-4A70-8B41-96293B7C8A5D}"/>
              </a:ext>
            </a:extLst>
          </p:cNvPr>
          <p:cNvSpPr txBox="1"/>
          <p:nvPr/>
        </p:nvSpPr>
        <p:spPr>
          <a:xfrm>
            <a:off x="1374850" y="1584241"/>
            <a:ext cx="51498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endParaRPr sz="3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21" name="object 18">
            <a:extLst>
              <a:ext uri="{FF2B5EF4-FFF2-40B4-BE49-F238E27FC236}">
                <a16:creationId xmlns:a16="http://schemas.microsoft.com/office/drawing/2014/main" id="{095F6F70-DC23-45EC-A349-ED63279EBB1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87997" y="2707132"/>
            <a:ext cx="2551464" cy="1796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2" name="object 19">
            <a:extLst>
              <a:ext uri="{FF2B5EF4-FFF2-40B4-BE49-F238E27FC236}">
                <a16:creationId xmlns:a16="http://schemas.microsoft.com/office/drawing/2014/main" id="{003E6DDA-41B0-4460-8A5E-B23AB57F2A12}"/>
              </a:ext>
            </a:extLst>
          </p:cNvPr>
          <p:cNvPicPr/>
          <p:nvPr/>
        </p:nvPicPr>
        <p:blipFill rotWithShape="1">
          <a:blip r:embed="rId7" cstate="print"/>
          <a:srcRect r="3120" b="10404"/>
          <a:stretch/>
        </p:blipFill>
        <p:spPr>
          <a:xfrm>
            <a:off x="7992440" y="4714618"/>
            <a:ext cx="2569881" cy="1663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19" name="object 12">
            <a:extLst>
              <a:ext uri="{FF2B5EF4-FFF2-40B4-BE49-F238E27FC236}">
                <a16:creationId xmlns:a16="http://schemas.microsoft.com/office/drawing/2014/main" id="{8E04C9C9-0084-47B7-85C6-4CF8EDD790F3}"/>
              </a:ext>
            </a:extLst>
          </p:cNvPr>
          <p:cNvSpPr txBox="1"/>
          <p:nvPr/>
        </p:nvSpPr>
        <p:spPr>
          <a:xfrm>
            <a:off x="10692333" y="2417131"/>
            <a:ext cx="1252855" cy="9260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455"/>
              </a:lnSpc>
              <a:spcBef>
                <a:spcPts val="100"/>
              </a:spcBef>
            </a:pPr>
            <a:r>
              <a:rPr lang="ru-RU" sz="3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18</a:t>
            </a:r>
            <a:endParaRPr sz="7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id="{493F2CFF-9DC8-4E7F-BB24-BFF3C311D6AB}"/>
              </a:ext>
            </a:extLst>
          </p:cNvPr>
          <p:cNvSpPr txBox="1"/>
          <p:nvPr/>
        </p:nvSpPr>
        <p:spPr>
          <a:xfrm>
            <a:off x="8353535" y="1584241"/>
            <a:ext cx="51498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sz="3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16E75423-626F-4A2C-9A57-F3F97ABD6457}"/>
              </a:ext>
            </a:extLst>
          </p:cNvPr>
          <p:cNvSpPr txBox="1"/>
          <p:nvPr/>
        </p:nvSpPr>
        <p:spPr>
          <a:xfrm>
            <a:off x="4262620" y="1584241"/>
            <a:ext cx="51498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sz="3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26" name="Д.И. Менделеев – активный участник комитетов по разработке  проекта создания института">
            <a:extLst>
              <a:ext uri="{FF2B5EF4-FFF2-40B4-BE49-F238E27FC236}">
                <a16:creationId xmlns:a16="http://schemas.microsoft.com/office/drawing/2014/main" id="{F42E44F1-7DCD-486A-9AF8-F1C3F7F5C39F}"/>
              </a:ext>
            </a:extLst>
          </p:cNvPr>
          <p:cNvSpPr txBox="1"/>
          <p:nvPr/>
        </p:nvSpPr>
        <p:spPr>
          <a:xfrm>
            <a:off x="347703" y="383012"/>
            <a:ext cx="1009387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ВСЕРОССИЙСКИЙ КОНКУРС</a:t>
            </a:r>
          </a:p>
          <a:p>
            <a:pPr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для учителей физики, химии и информатики</a:t>
            </a:r>
          </a:p>
          <a:p>
            <a:pPr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2000" b="1" dirty="0">
                <a:solidFill>
                  <a:srgbClr val="47D4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«МИССИЯ: ИНЖЕНЕР»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32E15-BC2C-4505-A240-4E8AACD0D494}"/>
              </a:ext>
            </a:extLst>
          </p:cNvPr>
          <p:cNvSpPr/>
          <p:nvPr/>
        </p:nvSpPr>
        <p:spPr>
          <a:xfrm>
            <a:off x="839435" y="3321278"/>
            <a:ext cx="9685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УЧАСТНИКОВ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08FAEA1-20F4-4679-888C-9B74314E7938}"/>
              </a:ext>
            </a:extLst>
          </p:cNvPr>
          <p:cNvSpPr/>
          <p:nvPr/>
        </p:nvSpPr>
        <p:spPr>
          <a:xfrm>
            <a:off x="10688829" y="3321278"/>
            <a:ext cx="9685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УЧАСТНИКОВ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8" name="Изображение" descr="Изображение">
            <a:extLst>
              <a:ext uri="{FF2B5EF4-FFF2-40B4-BE49-F238E27FC236}">
                <a16:creationId xmlns:a16="http://schemas.microsoft.com/office/drawing/2014/main" id="{AFCADD7B-4C95-40CA-9145-7F20517D85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216" y="467185"/>
            <a:ext cx="1770578" cy="381171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Номер слайда">
            <a:extLst>
              <a:ext uri="{FF2B5EF4-FFF2-40B4-BE49-F238E27FC236}">
                <a16:creationId xmlns:a16="http://schemas.microsoft.com/office/drawing/2014/main" id="{D7F95281-2F6C-4549-A53B-C83AB2D08B1B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68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2"/>
          <a:stretch/>
        </p:blipFill>
        <p:spPr>
          <a:xfrm>
            <a:off x="4061030" y="0"/>
            <a:ext cx="813097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61030" y="0"/>
            <a:ext cx="6297157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377" y="2967335"/>
            <a:ext cx="6575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Предложения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Номер слайда">
            <a:extLst>
              <a:ext uri="{FF2B5EF4-FFF2-40B4-BE49-F238E27FC236}">
                <a16:creationId xmlns:a16="http://schemas.microsoft.com/office/drawing/2014/main" id="{93DA2BDC-B316-4688-8B5C-A196437EB4FC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93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2">
            <a:extLst>
              <a:ext uri="{FF2B5EF4-FFF2-40B4-BE49-F238E27FC236}">
                <a16:creationId xmlns:a16="http://schemas.microsoft.com/office/drawing/2014/main" id="{08AA8FA3-0C9B-4075-8539-3D28F50E1943}"/>
              </a:ext>
            </a:extLst>
          </p:cNvPr>
          <p:cNvSpPr txBox="1">
            <a:spLocks/>
          </p:cNvSpPr>
          <p:nvPr/>
        </p:nvSpPr>
        <p:spPr>
          <a:xfrm>
            <a:off x="337604" y="2644318"/>
            <a:ext cx="4483397" cy="373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gradFill>
                  <a:gsLst>
                    <a:gs pos="29586">
                      <a:srgbClr val="C8E0FC"/>
                    </a:gs>
                    <a:gs pos="68000">
                      <a:srgbClr val="F5D6FE"/>
                    </a:gs>
                    <a:gs pos="0">
                      <a:srgbClr val="ACED8B"/>
                    </a:gs>
                    <a:gs pos="100000">
                      <a:srgbClr val="B6ECE3"/>
                    </a:gs>
                  </a:gsLst>
                  <a:lin ang="7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Участников ЗАОЧНОГО ЭТАПА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B6154FB-E15E-4C94-84D5-9D798C5ED9AD}"/>
              </a:ext>
            </a:extLst>
          </p:cNvPr>
          <p:cNvGrpSpPr/>
          <p:nvPr/>
        </p:nvGrpSpPr>
        <p:grpSpPr>
          <a:xfrm>
            <a:off x="661143" y="3119270"/>
            <a:ext cx="3576724" cy="1087309"/>
            <a:chOff x="782726" y="3068540"/>
            <a:chExt cx="3576724" cy="1087309"/>
          </a:xfrm>
        </p:grpSpPr>
        <p:sp>
          <p:nvSpPr>
            <p:cNvPr id="6" name="Скругленный прямоугольник 45">
              <a:extLst>
                <a:ext uri="{FF2B5EF4-FFF2-40B4-BE49-F238E27FC236}">
                  <a16:creationId xmlns:a16="http://schemas.microsoft.com/office/drawing/2014/main" id="{8973F9AD-7F46-4E56-A7B2-9113897844B7}"/>
                </a:ext>
              </a:extLst>
            </p:cNvPr>
            <p:cNvSpPr/>
            <p:nvPr/>
          </p:nvSpPr>
          <p:spPr>
            <a:xfrm>
              <a:off x="902954" y="3068540"/>
              <a:ext cx="3456496" cy="1080864"/>
            </a:xfrm>
            <a:prstGeom prst="roundRect">
              <a:avLst>
                <a:gd name="adj" fmla="val 12043"/>
              </a:avLst>
            </a:prstGeom>
            <a:noFill/>
            <a:ln>
              <a:solidFill>
                <a:srgbClr val="4B7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E1D49F71-A3FB-4E83-A4E6-783C59AA48A7}"/>
                </a:ext>
              </a:extLst>
            </p:cNvPr>
            <p:cNvSpPr txBox="1"/>
            <p:nvPr/>
          </p:nvSpPr>
          <p:spPr>
            <a:xfrm>
              <a:off x="902954" y="3227356"/>
              <a:ext cx="3285869" cy="9284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 indent="180975" defTabSz="457200">
                <a:defRPr sz="1400">
                  <a:solidFill>
                    <a:srgbClr val="FFFFFF"/>
                  </a:solidFill>
                  <a:latin typeface="ALS Sirius Bold"/>
                  <a:ea typeface="ALS Sirius Bold"/>
                  <a:cs typeface="ALS Sirius Bold"/>
                  <a:sym typeface="ALS Sirius Bold"/>
                </a:defRPr>
              </a:lvl1pPr>
            </a:lstStyle>
            <a:p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</a:rPr>
                <a:t>ПОРТФОЛИО ДОСТИЖЕНИЙ</a:t>
              </a:r>
            </a:p>
            <a:p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</a:rPr>
                <a:t>ВИДЕОЭССЕ</a:t>
              </a:r>
            </a:p>
            <a:p>
              <a:endParaRPr sz="18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5A5E5D8-92B2-4E40-B091-1A1F697FDAE0}"/>
                </a:ext>
              </a:extLst>
            </p:cNvPr>
            <p:cNvGrpSpPr/>
            <p:nvPr/>
          </p:nvGrpSpPr>
          <p:grpSpPr>
            <a:xfrm>
              <a:off x="782726" y="3107128"/>
              <a:ext cx="240455" cy="240455"/>
              <a:chOff x="-2747926" y="5442544"/>
              <a:chExt cx="1052623" cy="1052623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D6866ECD-8125-4C46-98BE-5E87104FDC1C}"/>
                  </a:ext>
                </a:extLst>
              </p:cNvPr>
              <p:cNvSpPr/>
              <p:nvPr/>
            </p:nvSpPr>
            <p:spPr>
              <a:xfrm>
                <a:off x="-2747926" y="5442544"/>
                <a:ext cx="1052623" cy="1052623"/>
              </a:xfrm>
              <a:prstGeom prst="ellipse">
                <a:avLst/>
              </a:prstGeom>
              <a:solidFill>
                <a:srgbClr val="1AAA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2CF5FEE1-33F0-4002-9512-516A126E4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</a:blip>
              <a:stretch>
                <a:fillRect/>
              </a:stretch>
            </p:blipFill>
            <p:spPr>
              <a:xfrm>
                <a:off x="-2505290" y="5691066"/>
                <a:ext cx="567350" cy="555579"/>
              </a:xfrm>
              <a:prstGeom prst="rect">
                <a:avLst/>
              </a:prstGeom>
            </p:spPr>
          </p:pic>
        </p:grpSp>
      </p:grpSp>
      <p:sp>
        <p:nvSpPr>
          <p:cNvPr id="21" name="Объект 2">
            <a:extLst>
              <a:ext uri="{FF2B5EF4-FFF2-40B4-BE49-F238E27FC236}">
                <a16:creationId xmlns:a16="http://schemas.microsoft.com/office/drawing/2014/main" id="{CCB3AF79-95A4-4FBC-9C0B-41F1F6C2A5BC}"/>
              </a:ext>
            </a:extLst>
          </p:cNvPr>
          <p:cNvSpPr txBox="1"/>
          <p:nvPr/>
        </p:nvSpPr>
        <p:spPr>
          <a:xfrm>
            <a:off x="1541550" y="1759719"/>
            <a:ext cx="2399376" cy="84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lvl1pPr>
          </a:lstStyle>
          <a:p>
            <a:r>
              <a:rPr lang="ru-RU" sz="5400" b="1" dirty="0">
                <a:solidFill>
                  <a:srgbClr val="46B65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300+</a:t>
            </a:r>
            <a:endParaRPr sz="5400" b="1" dirty="0">
              <a:solidFill>
                <a:srgbClr val="46B65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18D8C223-654F-4907-A34F-E6B3DCF469A9}"/>
              </a:ext>
            </a:extLst>
          </p:cNvPr>
          <p:cNvSpPr txBox="1"/>
          <p:nvPr/>
        </p:nvSpPr>
        <p:spPr>
          <a:xfrm>
            <a:off x="6212878" y="1759719"/>
            <a:ext cx="1641072" cy="84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lvl1pPr>
          </a:lstStyle>
          <a:p>
            <a:r>
              <a:rPr lang="ru-RU" sz="5400" b="1" dirty="0">
                <a:solidFill>
                  <a:srgbClr val="46B65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</a:t>
            </a:r>
            <a:endParaRPr sz="5400" b="1" dirty="0">
              <a:solidFill>
                <a:srgbClr val="46B65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94BCB9EF-F493-41CF-81AE-ECB9E092F747}"/>
              </a:ext>
            </a:extLst>
          </p:cNvPr>
          <p:cNvSpPr txBox="1"/>
          <p:nvPr/>
        </p:nvSpPr>
        <p:spPr>
          <a:xfrm>
            <a:off x="9009378" y="1759719"/>
            <a:ext cx="1641072" cy="84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lvl1pPr>
          </a:lstStyle>
          <a:p>
            <a:r>
              <a:rPr lang="ru-RU" sz="5400" b="1" dirty="0">
                <a:solidFill>
                  <a:srgbClr val="46B65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endParaRPr sz="5400" b="1" dirty="0">
              <a:solidFill>
                <a:srgbClr val="46B65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68A0C715-DD9A-4499-9DAD-2EAAE16FA124}"/>
              </a:ext>
            </a:extLst>
          </p:cNvPr>
          <p:cNvSpPr txBox="1">
            <a:spLocks/>
          </p:cNvSpPr>
          <p:nvPr/>
        </p:nvSpPr>
        <p:spPr>
          <a:xfrm>
            <a:off x="6221756" y="2627128"/>
            <a:ext cx="4388008" cy="373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gradFill>
                  <a:gsLst>
                    <a:gs pos="29586">
                      <a:srgbClr val="C8E0FC"/>
                    </a:gs>
                    <a:gs pos="68000">
                      <a:srgbClr val="F5D6FE"/>
                    </a:gs>
                    <a:gs pos="0">
                      <a:srgbClr val="ACED8B"/>
                    </a:gs>
                    <a:gs pos="100000">
                      <a:srgbClr val="B6ECE3"/>
                    </a:gs>
                  </a:gsLst>
                  <a:lin ang="7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Участников ОЧНОГО ЭТАПА</a:t>
            </a:r>
          </a:p>
        </p:txBody>
      </p:sp>
      <p:sp>
        <p:nvSpPr>
          <p:cNvPr id="28" name="Скругленный прямоугольник 45">
            <a:extLst>
              <a:ext uri="{FF2B5EF4-FFF2-40B4-BE49-F238E27FC236}">
                <a16:creationId xmlns:a16="http://schemas.microsoft.com/office/drawing/2014/main" id="{96486102-FC02-41B6-AE3B-0E08D2AB92D2}"/>
              </a:ext>
            </a:extLst>
          </p:cNvPr>
          <p:cNvSpPr/>
          <p:nvPr/>
        </p:nvSpPr>
        <p:spPr>
          <a:xfrm>
            <a:off x="5065507" y="3068540"/>
            <a:ext cx="2895646" cy="2081149"/>
          </a:xfrm>
          <a:prstGeom prst="roundRect">
            <a:avLst>
              <a:gd name="adj" fmla="val 12043"/>
            </a:avLst>
          </a:prstGeom>
          <a:noFill/>
          <a:ln>
            <a:solidFill>
              <a:srgbClr val="4B7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C6F408B-DC6D-47C8-B144-0AC1D4E440B7}"/>
              </a:ext>
            </a:extLst>
          </p:cNvPr>
          <p:cNvGrpSpPr/>
          <p:nvPr/>
        </p:nvGrpSpPr>
        <p:grpSpPr>
          <a:xfrm>
            <a:off x="4945279" y="3155366"/>
            <a:ext cx="240455" cy="240455"/>
            <a:chOff x="-2747926" y="5442544"/>
            <a:chExt cx="1052623" cy="1052623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3DD6E63D-3D9A-45CB-996D-9110936928BC}"/>
                </a:ext>
              </a:extLst>
            </p:cNvPr>
            <p:cNvSpPr/>
            <p:nvPr/>
          </p:nvSpPr>
          <p:spPr>
            <a:xfrm>
              <a:off x="-2747926" y="5442544"/>
              <a:ext cx="1052623" cy="1052623"/>
            </a:xfrm>
            <a:prstGeom prst="ellipse">
              <a:avLst/>
            </a:prstGeom>
            <a:solidFill>
              <a:srgbClr val="1AA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4BA466B-7F60-4838-AF4F-BB066378C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</a:blip>
            <a:stretch>
              <a:fillRect/>
            </a:stretch>
          </p:blipFill>
          <p:spPr>
            <a:xfrm>
              <a:off x="-2505290" y="5691066"/>
              <a:ext cx="567350" cy="555579"/>
            </a:xfrm>
            <a:prstGeom prst="rect">
              <a:avLst/>
            </a:prstGeom>
          </p:spPr>
        </p:pic>
      </p:grpSp>
      <p:sp>
        <p:nvSpPr>
          <p:cNvPr id="33" name="Скругленный прямоугольник 45">
            <a:extLst>
              <a:ext uri="{FF2B5EF4-FFF2-40B4-BE49-F238E27FC236}">
                <a16:creationId xmlns:a16="http://schemas.microsoft.com/office/drawing/2014/main" id="{744E539D-71AB-43A2-B514-9EA7D6244886}"/>
              </a:ext>
            </a:extLst>
          </p:cNvPr>
          <p:cNvSpPr/>
          <p:nvPr/>
        </p:nvSpPr>
        <p:spPr>
          <a:xfrm>
            <a:off x="8325395" y="3068540"/>
            <a:ext cx="3377896" cy="2111466"/>
          </a:xfrm>
          <a:prstGeom prst="roundRect">
            <a:avLst>
              <a:gd name="adj" fmla="val 12043"/>
            </a:avLst>
          </a:prstGeom>
          <a:noFill/>
          <a:ln>
            <a:solidFill>
              <a:srgbClr val="4B7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B13B6D71-CDDD-48FB-AF61-D367031E5D24}"/>
              </a:ext>
            </a:extLst>
          </p:cNvPr>
          <p:cNvSpPr txBox="1"/>
          <p:nvPr/>
        </p:nvSpPr>
        <p:spPr>
          <a:xfrm>
            <a:off x="8445786" y="3261199"/>
            <a:ext cx="3061061" cy="1685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indent="180975" defTabSz="457200"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lvl1pPr>
          </a:lstStyle>
          <a:p>
            <a:pPr marL="285115" marR="5080" indent="-273050">
              <a:lnSpc>
                <a:spcPct val="100000"/>
              </a:lnSpc>
              <a:spcBef>
                <a:spcPts val="100"/>
              </a:spcBef>
              <a:buClr>
                <a:srgbClr val="47D45A"/>
              </a:buClr>
              <a:buSzPct val="128571"/>
              <a:buFont typeface="Wingdings"/>
              <a:buChar char=""/>
              <a:tabLst>
                <a:tab pos="285115" algn="l"/>
              </a:tabLst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представление</a:t>
            </a:r>
            <a:r>
              <a:rPr lang="ru-RU" sz="1400" spc="-6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инновационного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опыта</a:t>
            </a:r>
            <a:r>
              <a:rPr lang="ru-RU" sz="1400" spc="-3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образовательной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деятельности</a:t>
            </a:r>
            <a:r>
              <a:rPr lang="ru-RU" sz="1400" spc="-6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</a:t>
            </a:r>
            <a:r>
              <a:rPr lang="ru-RU" sz="1400" spc="-2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формате</a:t>
            </a:r>
            <a:r>
              <a:rPr lang="ru-RU" sz="1400" spc="-5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2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TED</a:t>
            </a:r>
            <a:r>
              <a:rPr lang="ru-RU" spc="-2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«Идеи,</a:t>
            </a:r>
            <a:r>
              <a:rPr lang="ru-RU" sz="1400" spc="-2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достойные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распространения»</a:t>
            </a:r>
            <a:r>
              <a:rPr lang="ru-RU" sz="1400" spc="-9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100"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(</a:t>
            </a:r>
            <a:r>
              <a:rPr lang="ru-RU" sz="1100" b="1" spc="-10" dirty="0" err="1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SoftSkills</a:t>
            </a:r>
            <a:r>
              <a:rPr lang="ru-RU" sz="1100" b="1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)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endParaRPr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E982464-1040-4AFE-878A-9F6AE1C17754}"/>
              </a:ext>
            </a:extLst>
          </p:cNvPr>
          <p:cNvGrpSpPr/>
          <p:nvPr/>
        </p:nvGrpSpPr>
        <p:grpSpPr>
          <a:xfrm>
            <a:off x="8217192" y="3125049"/>
            <a:ext cx="240455" cy="240455"/>
            <a:chOff x="-2747926" y="5442544"/>
            <a:chExt cx="1052623" cy="105262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39D81AE-632C-4A7C-8860-8AF6D4C0E6F9}"/>
                </a:ext>
              </a:extLst>
            </p:cNvPr>
            <p:cNvSpPr/>
            <p:nvPr/>
          </p:nvSpPr>
          <p:spPr>
            <a:xfrm>
              <a:off x="-2747926" y="5442544"/>
              <a:ext cx="1052623" cy="1052623"/>
            </a:xfrm>
            <a:prstGeom prst="ellipse">
              <a:avLst/>
            </a:prstGeom>
            <a:solidFill>
              <a:srgbClr val="1AA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8C95634D-37BE-45E5-BA5B-C5CE3D00A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</a:blip>
            <a:stretch>
              <a:fillRect/>
            </a:stretch>
          </p:blipFill>
          <p:spPr>
            <a:xfrm>
              <a:off x="-2505290" y="5691066"/>
              <a:ext cx="567350" cy="555579"/>
            </a:xfrm>
            <a:prstGeom prst="rect">
              <a:avLst/>
            </a:prstGeom>
          </p:spPr>
        </p:pic>
      </p:grpSp>
      <p:sp>
        <p:nvSpPr>
          <p:cNvPr id="38" name="Объект 2">
            <a:extLst>
              <a:ext uri="{FF2B5EF4-FFF2-40B4-BE49-F238E27FC236}">
                <a16:creationId xmlns:a16="http://schemas.microsoft.com/office/drawing/2014/main" id="{DBEE9182-7545-4724-BA51-0A5644E0CB06}"/>
              </a:ext>
            </a:extLst>
          </p:cNvPr>
          <p:cNvSpPr txBox="1">
            <a:spLocks/>
          </p:cNvSpPr>
          <p:nvPr/>
        </p:nvSpPr>
        <p:spPr>
          <a:xfrm rot="16200000">
            <a:off x="9631505" y="1830947"/>
            <a:ext cx="1218370" cy="373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gradFill>
                  <a:gsLst>
                    <a:gs pos="29586">
                      <a:srgbClr val="C8E0FC"/>
                    </a:gs>
                    <a:gs pos="68000">
                      <a:srgbClr val="F5D6FE"/>
                    </a:gs>
                    <a:gs pos="0">
                      <a:srgbClr val="ACED8B"/>
                    </a:gs>
                    <a:gs pos="100000">
                      <a:srgbClr val="B6ECE3"/>
                    </a:gs>
                  </a:gsLst>
                  <a:lin ang="7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ФИНАЛ</a:t>
            </a:r>
          </a:p>
        </p:txBody>
      </p:sp>
      <p:sp>
        <p:nvSpPr>
          <p:cNvPr id="39" name="object 9">
            <a:extLst>
              <a:ext uri="{FF2B5EF4-FFF2-40B4-BE49-F238E27FC236}">
                <a16:creationId xmlns:a16="http://schemas.microsoft.com/office/drawing/2014/main" id="{7E24F16F-21C4-49A6-8473-4FD5BEB2B9B4}"/>
              </a:ext>
            </a:extLst>
          </p:cNvPr>
          <p:cNvSpPr txBox="1"/>
          <p:nvPr/>
        </p:nvSpPr>
        <p:spPr>
          <a:xfrm>
            <a:off x="347791" y="5507345"/>
            <a:ext cx="1481009" cy="64017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6985" marR="17780" indent="-1226820">
              <a:lnSpc>
                <a:spcPct val="92300"/>
              </a:lnSpc>
              <a:spcBef>
                <a:spcPts val="355"/>
              </a:spcBef>
            </a:pPr>
            <a:r>
              <a:rPr sz="4200" b="1" baseline="-15873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ЦЕЛЬ: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</p:txBody>
      </p:sp>
      <p:sp>
        <p:nvSpPr>
          <p:cNvPr id="40" name="Д.И. Менделеев – активный участник комитетов по разработке  проекта создания института">
            <a:extLst>
              <a:ext uri="{FF2B5EF4-FFF2-40B4-BE49-F238E27FC236}">
                <a16:creationId xmlns:a16="http://schemas.microsoft.com/office/drawing/2014/main" id="{5714CB26-2382-4FB7-AB4F-E9BF80BA8E18}"/>
              </a:ext>
            </a:extLst>
          </p:cNvPr>
          <p:cNvSpPr txBox="1"/>
          <p:nvPr/>
        </p:nvSpPr>
        <p:spPr>
          <a:xfrm>
            <a:off x="347703" y="383012"/>
            <a:ext cx="1009387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ВСЕРОССИЙСКИЙ КОНКУРС</a:t>
            </a:r>
          </a:p>
          <a:p>
            <a:pPr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для учителей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II</a:t>
            </a:r>
            <a:r>
              <a:rPr lang="en-US" sz="2000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20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ВСЕРОССИЙСКИЙ</a:t>
            </a:r>
            <a:r>
              <a:rPr lang="ru-RU" sz="2000" spc="-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2000" spc="-7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КОНКУРС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для</a:t>
            </a:r>
            <a:r>
              <a:rPr lang="ru-RU" sz="20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учителей</a:t>
            </a:r>
            <a:r>
              <a:rPr lang="ru-RU" sz="2000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20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физики,</a:t>
            </a:r>
            <a:r>
              <a:rPr lang="ru-RU" sz="2000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20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химии, </a:t>
            </a:r>
            <a:r>
              <a:rPr lang="ru-RU" sz="20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математики</a:t>
            </a:r>
            <a:r>
              <a:rPr lang="ru-RU" sz="2000" spc="-6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</a:t>
            </a:r>
            <a:r>
              <a:rPr lang="ru-RU" sz="2000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20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информатики </a:t>
            </a:r>
            <a:r>
              <a:rPr lang="ru-RU" sz="2000" b="1" dirty="0">
                <a:solidFill>
                  <a:srgbClr val="47D45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«МИССИЯ:</a:t>
            </a:r>
            <a:r>
              <a:rPr lang="ru-RU" sz="2000" b="1" spc="-275" dirty="0">
                <a:solidFill>
                  <a:srgbClr val="47D45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ru-RU" sz="2000" b="1" spc="-10" dirty="0">
                <a:solidFill>
                  <a:srgbClr val="47D45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ИНЖЕНЕР»</a:t>
            </a:r>
            <a:endParaRPr lang="ru-RU" sz="2000" b="1" dirty="0">
              <a:solidFill>
                <a:srgbClr val="47D4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8F16C242-33C8-42C5-A8BD-DEA3EEA7E19E}"/>
              </a:ext>
            </a:extLst>
          </p:cNvPr>
          <p:cNvSpPr txBox="1"/>
          <p:nvPr/>
        </p:nvSpPr>
        <p:spPr>
          <a:xfrm>
            <a:off x="5106057" y="3261199"/>
            <a:ext cx="3061061" cy="1685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lnSpcReduction="10000"/>
          </a:bodyPr>
          <a:lstStyle>
            <a:lvl1pPr indent="180975" defTabSz="457200"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lvl1pPr>
          </a:lstStyle>
          <a:p>
            <a:pPr marL="384810" marR="5080" indent="-285750">
              <a:lnSpc>
                <a:spcPct val="100000"/>
              </a:lnSpc>
              <a:spcBef>
                <a:spcPts val="5"/>
              </a:spcBef>
              <a:buClr>
                <a:srgbClr val="47D45A"/>
              </a:buClr>
              <a:buSzPct val="118750"/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тестирование</a:t>
            </a:r>
            <a:r>
              <a:rPr lang="ru-RU" spc="-1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</a:t>
            </a:r>
            <a:r>
              <a:rPr lang="ru-RU" spc="-5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формате</a:t>
            </a:r>
            <a:r>
              <a:rPr lang="ru-RU" spc="-3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решения 	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заданий</a:t>
            </a:r>
            <a:r>
              <a:rPr lang="ru-RU" spc="-4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ЕГЭ</a:t>
            </a:r>
            <a:r>
              <a:rPr lang="ru-RU" spc="-7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(</a:t>
            </a:r>
            <a:r>
              <a:rPr lang="ru-RU" b="1" spc="-10" dirty="0" err="1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HardSkills</a:t>
            </a:r>
            <a:r>
              <a:rPr lang="ru-RU" b="1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)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84810" marR="151130" indent="-285750">
              <a:lnSpc>
                <a:spcPct val="100000"/>
              </a:lnSpc>
              <a:buClr>
                <a:srgbClr val="47D45A"/>
              </a:buClr>
              <a:buSzPct val="118750"/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ru-RU" spc="-2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разработка</a:t>
            </a:r>
            <a:r>
              <a:rPr lang="ru-RU" spc="-2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</a:t>
            </a:r>
            <a:r>
              <a:rPr lang="ru-RU" spc="-3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защита</a:t>
            </a:r>
            <a:r>
              <a:rPr lang="ru-RU" spc="-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проекта 	интегрированного</a:t>
            </a:r>
            <a:r>
              <a:rPr lang="ru-RU" spc="-4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занятия</a:t>
            </a:r>
            <a:r>
              <a:rPr lang="ru-RU" spc="-6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pc="-2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«Урок 	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на</a:t>
            </a:r>
            <a:r>
              <a:rPr lang="ru-RU" spc="-6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стыке</a:t>
            </a:r>
            <a:r>
              <a:rPr lang="ru-RU" spc="-5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наук»</a:t>
            </a:r>
            <a:r>
              <a:rPr lang="ru-RU" spc="-2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(</a:t>
            </a:r>
            <a:r>
              <a:rPr lang="ru-RU" b="1" spc="-10" dirty="0" err="1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SoftSkills</a:t>
            </a:r>
            <a:r>
              <a:rPr lang="ru-RU" b="1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)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6C6576-3618-451C-B950-DF6B97205C18}"/>
              </a:ext>
            </a:extLst>
          </p:cNvPr>
          <p:cNvSpPr/>
          <p:nvPr/>
        </p:nvSpPr>
        <p:spPr>
          <a:xfrm>
            <a:off x="1750423" y="5507345"/>
            <a:ext cx="100496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повышение</a:t>
            </a:r>
            <a:r>
              <a:rPr lang="ru-RU" sz="14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престижности</a:t>
            </a:r>
            <a:r>
              <a:rPr lang="ru-RU" sz="1400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профессии</a:t>
            </a:r>
            <a:r>
              <a:rPr lang="ru-RU" sz="1400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учителя</a:t>
            </a:r>
            <a:r>
              <a:rPr lang="ru-RU" sz="14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физики,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химии,</a:t>
            </a:r>
            <a:r>
              <a:rPr lang="ru-RU" sz="1400" spc="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математики</a:t>
            </a:r>
            <a:r>
              <a:rPr lang="ru-RU" sz="1400" spc="-4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</a:t>
            </a:r>
            <a:r>
              <a:rPr lang="ru-RU" sz="14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информатики,</a:t>
            </a:r>
            <a:r>
              <a:rPr lang="ru-RU" sz="14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их</a:t>
            </a:r>
            <a:r>
              <a:rPr lang="ru-RU" sz="14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поддержки</a:t>
            </a:r>
            <a:r>
              <a:rPr lang="ru-RU" sz="14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 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распространения</a:t>
            </a:r>
            <a:r>
              <a:rPr lang="ru-RU" sz="1400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педагогического</a:t>
            </a:r>
            <a:r>
              <a:rPr lang="ru-RU" sz="1400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опыта</a:t>
            </a:r>
            <a:r>
              <a:rPr lang="ru-RU" sz="1400" spc="-1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лучших</a:t>
            </a:r>
            <a:r>
              <a:rPr lang="ru-RU" sz="1400" spc="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учителей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Российской</a:t>
            </a:r>
            <a:r>
              <a:rPr lang="ru-RU" sz="14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Федерации,</a:t>
            </a:r>
            <a:r>
              <a:rPr lang="ru-RU" sz="14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формирование активного</a:t>
            </a:r>
            <a:r>
              <a:rPr lang="ru-RU" sz="14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сообщества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профессионалов</a:t>
            </a:r>
            <a:r>
              <a:rPr lang="ru-RU" sz="1400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для</a:t>
            </a:r>
            <a:r>
              <a:rPr lang="ru-RU" sz="1400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развития</a:t>
            </a:r>
            <a:r>
              <a:rPr lang="ru-RU" sz="1400" spc="-1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системы</a:t>
            </a:r>
            <a:r>
              <a:rPr lang="ru-RU" sz="1400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«Школа-</a:t>
            </a:r>
            <a:r>
              <a:rPr lang="ru-RU" sz="14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ВУЗ-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Предприятие»</a:t>
            </a:r>
            <a:endParaRPr lang="ru-RU" sz="1400" dirty="0"/>
          </a:p>
        </p:txBody>
      </p:sp>
      <p:pic>
        <p:nvPicPr>
          <p:cNvPr id="42" name="Изображение" descr="Изображение">
            <a:extLst>
              <a:ext uri="{FF2B5EF4-FFF2-40B4-BE49-F238E27FC236}">
                <a16:creationId xmlns:a16="http://schemas.microsoft.com/office/drawing/2014/main" id="{7E209F4A-5BA9-4AA2-850B-69851AB23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16" y="467185"/>
            <a:ext cx="1770578" cy="38117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Номер слайда">
            <a:extLst>
              <a:ext uri="{FF2B5EF4-FFF2-40B4-BE49-F238E27FC236}">
                <a16:creationId xmlns:a16="http://schemas.microsoft.com/office/drawing/2014/main" id="{DE29151E-D6BE-4029-964E-249B34EC3149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59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5F725B34-9D73-4806-92F6-47E11DBB3BE9}"/>
              </a:ext>
            </a:extLst>
          </p:cNvPr>
          <p:cNvSpPr txBox="1"/>
          <p:nvPr/>
        </p:nvSpPr>
        <p:spPr>
          <a:xfrm>
            <a:off x="257003" y="1966539"/>
            <a:ext cx="3365762" cy="416652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99085" marR="20320" indent="-287020">
              <a:lnSpc>
                <a:spcPts val="1680"/>
              </a:lnSpc>
              <a:spcBef>
                <a:spcPts val="350"/>
              </a:spcBef>
              <a:buClr>
                <a:srgbClr val="47D45A"/>
              </a:buClr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sz="14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систематизация</a:t>
            </a:r>
            <a:r>
              <a:rPr sz="1400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 </a:t>
            </a:r>
            <a:r>
              <a:rPr sz="14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представление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собственного</a:t>
            </a:r>
            <a:r>
              <a:rPr sz="1400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опыта</a:t>
            </a:r>
            <a:r>
              <a:rPr sz="14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работы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 marR="5080" indent="-287020">
              <a:lnSpc>
                <a:spcPts val="1680"/>
              </a:lnSpc>
              <a:spcBef>
                <a:spcPts val="409"/>
              </a:spcBef>
              <a:buClr>
                <a:srgbClr val="47D45A"/>
              </a:buClr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sz="14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профессиональная</a:t>
            </a:r>
            <a:r>
              <a:rPr sz="1400" spc="5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внешняя оценка</a:t>
            </a:r>
            <a:r>
              <a:rPr sz="1400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собственных</a:t>
            </a:r>
            <a:r>
              <a:rPr sz="1400" spc="-5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компетенций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 marR="33655" indent="-287020">
              <a:lnSpc>
                <a:spcPts val="1680"/>
              </a:lnSpc>
              <a:spcBef>
                <a:spcPts val="395"/>
              </a:spcBef>
              <a:buClr>
                <a:srgbClr val="47D45A"/>
              </a:buClr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обмен</a:t>
            </a:r>
            <a:r>
              <a:rPr sz="14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опытом</a:t>
            </a:r>
            <a:r>
              <a:rPr sz="14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работы</a:t>
            </a:r>
            <a:r>
              <a:rPr sz="1400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</a:t>
            </a:r>
            <a:r>
              <a:rPr sz="14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лучшими учителями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страны</a:t>
            </a:r>
            <a:r>
              <a:rPr sz="14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 </a:t>
            </a:r>
            <a:r>
              <a:rPr sz="14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участие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</a:t>
            </a:r>
            <a:r>
              <a:rPr sz="1400" spc="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коммуникациях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>
              <a:lnSpc>
                <a:spcPct val="100000"/>
              </a:lnSpc>
              <a:buClr>
                <a:srgbClr val="47D45A"/>
              </a:buClr>
            </a:pP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профессионального</a:t>
            </a:r>
            <a:r>
              <a:rPr sz="1400" spc="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сообщества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8450" indent="-285750">
              <a:lnSpc>
                <a:spcPts val="1900"/>
              </a:lnSpc>
              <a:spcBef>
                <a:spcPts val="200"/>
              </a:spcBef>
              <a:buClr>
                <a:srgbClr val="47D45A"/>
              </a:buClr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sz="1400" spc="-2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знакомство</a:t>
            </a:r>
            <a:r>
              <a:rPr sz="1400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</a:t>
            </a:r>
            <a:r>
              <a:rPr sz="1400" spc="3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установление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>
              <a:lnSpc>
                <a:spcPts val="1660"/>
              </a:lnSpc>
              <a:buClr>
                <a:srgbClr val="47D45A"/>
              </a:buClr>
            </a:pPr>
            <a:r>
              <a:rPr lang="ru-RU" sz="14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к</a:t>
            </a:r>
            <a:r>
              <a:rPr sz="1400" spc="-2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онтактов</a:t>
            </a:r>
            <a:r>
              <a:rPr sz="1400" spc="-5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</a:t>
            </a:r>
            <a:r>
              <a:rPr sz="14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опорными</a:t>
            </a:r>
            <a:r>
              <a:rPr sz="14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ВУЗами</a:t>
            </a:r>
            <a:endParaRPr lang="ru-RU" sz="1400" spc="-1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 marR="132715" indent="-287020">
              <a:lnSpc>
                <a:spcPts val="1680"/>
              </a:lnSpc>
              <a:spcBef>
                <a:spcPts val="465"/>
              </a:spcBef>
              <a:buClr>
                <a:srgbClr val="47D45A"/>
              </a:buClr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повышение</a:t>
            </a:r>
            <a:r>
              <a:rPr lang="ru-RU" sz="1400" spc="-4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мотивации</a:t>
            </a:r>
            <a:r>
              <a:rPr lang="ru-RU" sz="14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</a:t>
            </a:r>
            <a:r>
              <a:rPr lang="ru-RU" sz="14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статуса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за</a:t>
            </a:r>
            <a:r>
              <a:rPr lang="ru-RU" sz="1400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счет</a:t>
            </a:r>
            <a:r>
              <a:rPr lang="ru-RU" sz="1400" spc="-4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признания</a:t>
            </a:r>
            <a:r>
              <a:rPr lang="ru-RU" sz="14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важности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>
              <a:lnSpc>
                <a:spcPts val="1625"/>
              </a:lnSpc>
              <a:buClr>
                <a:srgbClr val="47D45A"/>
              </a:buClr>
            </a:pP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работы</a:t>
            </a:r>
            <a:r>
              <a:rPr lang="ru-RU" sz="1400" spc="-1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</a:t>
            </a:r>
            <a:r>
              <a:rPr lang="ru-RU" sz="1400" spc="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формировании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>
              <a:lnSpc>
                <a:spcPct val="100000"/>
              </a:lnSpc>
              <a:buClr>
                <a:srgbClr val="47D45A"/>
              </a:buClr>
            </a:pP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инженерного</a:t>
            </a:r>
            <a:r>
              <a:rPr lang="ru-RU" sz="1400" spc="-6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мышления</a:t>
            </a:r>
            <a:r>
              <a:rPr lang="ru-RU" sz="14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учащихся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6854484-0535-46C0-BA50-3D2C26DEA630}"/>
              </a:ext>
            </a:extLst>
          </p:cNvPr>
          <p:cNvSpPr txBox="1"/>
          <p:nvPr/>
        </p:nvSpPr>
        <p:spPr>
          <a:xfrm>
            <a:off x="657598" y="5305171"/>
            <a:ext cx="31705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79755">
              <a:lnSpc>
                <a:spcPct val="100000"/>
              </a:lnSpc>
              <a:spcBef>
                <a:spcPts val="100"/>
              </a:spcBef>
            </a:pP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93E1DF88-CF25-43AE-8610-53FFBC04AF08}"/>
              </a:ext>
            </a:extLst>
          </p:cNvPr>
          <p:cNvSpPr txBox="1"/>
          <p:nvPr/>
        </p:nvSpPr>
        <p:spPr>
          <a:xfrm>
            <a:off x="4003021" y="1983957"/>
            <a:ext cx="3399264" cy="3892091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99085" marR="577215" indent="-287020">
              <a:lnSpc>
                <a:spcPts val="1680"/>
              </a:lnSpc>
              <a:spcBef>
                <a:spcPts val="350"/>
              </a:spcBef>
              <a:buClr>
                <a:srgbClr val="47D45A"/>
              </a:buClr>
              <a:buFont typeface="Wingdings" panose="05000000000000000000" pitchFamily="2" charset="2"/>
              <a:buChar char="§"/>
            </a:pPr>
            <a:r>
              <a:rPr sz="14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формирование</a:t>
            </a:r>
            <a:r>
              <a:rPr sz="1400" spc="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сообщества активных</a:t>
            </a:r>
            <a:r>
              <a:rPr sz="14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профессионалов</a:t>
            </a:r>
            <a:r>
              <a:rPr sz="1400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-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будущих</a:t>
            </a:r>
            <a:r>
              <a:rPr sz="1400" spc="-1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амбассадоров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>
              <a:lnSpc>
                <a:spcPts val="1625"/>
              </a:lnSpc>
              <a:buClr>
                <a:srgbClr val="47D45A"/>
              </a:buClr>
            </a:pP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</a:t>
            </a:r>
            <a:r>
              <a:rPr sz="1400" spc="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субъектах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8450" indent="-285750">
              <a:lnSpc>
                <a:spcPts val="1900"/>
              </a:lnSpc>
              <a:spcBef>
                <a:spcPts val="210"/>
              </a:spcBef>
              <a:buClr>
                <a:srgbClr val="47D45A"/>
              </a:buClr>
              <a:buFont typeface="Wingdings" panose="05000000000000000000" pitchFamily="2" charset="2"/>
              <a:buChar char="§"/>
            </a:pPr>
            <a:r>
              <a:rPr sz="14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продвижение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>
              <a:lnSpc>
                <a:spcPts val="1660"/>
              </a:lnSpc>
              <a:buClr>
                <a:srgbClr val="47D45A"/>
              </a:buClr>
            </a:pP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для</a:t>
            </a:r>
            <a:r>
              <a:rPr sz="1400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привлечения</a:t>
            </a:r>
            <a:r>
              <a:rPr sz="14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абитуриентов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 marR="807085" indent="-287020">
              <a:lnSpc>
                <a:spcPts val="1680"/>
              </a:lnSpc>
              <a:spcBef>
                <a:spcPts val="450"/>
              </a:spcBef>
              <a:buClr>
                <a:srgbClr val="47D45A"/>
              </a:buClr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повышение</a:t>
            </a:r>
            <a:r>
              <a:rPr sz="1400" spc="-5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качества подготовки</a:t>
            </a:r>
            <a:r>
              <a:rPr sz="1400" spc="-6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абитуриентов через</a:t>
            </a:r>
            <a:r>
              <a:rPr sz="1400" spc="-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распространение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 marR="314325">
              <a:lnSpc>
                <a:spcPts val="1680"/>
              </a:lnSpc>
              <a:spcBef>
                <a:spcPts val="5"/>
              </a:spcBef>
              <a:buClr>
                <a:srgbClr val="47D45A"/>
              </a:buClr>
            </a:pP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</a:t>
            </a:r>
            <a:r>
              <a:rPr sz="1400" spc="4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педагогическом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сообществе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лучших</a:t>
            </a:r>
            <a:r>
              <a:rPr sz="1400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практик</a:t>
            </a:r>
            <a:r>
              <a:rPr sz="1400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формирования инженерного</a:t>
            </a:r>
            <a:r>
              <a:rPr sz="1400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мышления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 marR="5080" indent="-287020">
              <a:lnSpc>
                <a:spcPts val="1680"/>
              </a:lnSpc>
              <a:spcBef>
                <a:spcPts val="395"/>
              </a:spcBef>
              <a:buClr>
                <a:srgbClr val="47D45A"/>
              </a:buClr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повышение</a:t>
            </a:r>
            <a:r>
              <a:rPr sz="1400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количества</a:t>
            </a:r>
            <a:r>
              <a:rPr sz="1400" spc="-5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участников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мероприятий</a:t>
            </a:r>
            <a:r>
              <a:rPr sz="1400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вузов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>
              <a:lnSpc>
                <a:spcPts val="1625"/>
              </a:lnSpc>
              <a:buClr>
                <a:srgbClr val="47D45A"/>
              </a:buClr>
            </a:pP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для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учителей и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школьников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FE54ACB5-81F0-4D82-B8D5-33E2AFD7C29B}"/>
              </a:ext>
            </a:extLst>
          </p:cNvPr>
          <p:cNvSpPr txBox="1"/>
          <p:nvPr/>
        </p:nvSpPr>
        <p:spPr>
          <a:xfrm>
            <a:off x="8288110" y="1966539"/>
            <a:ext cx="3799387" cy="4501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ts val="1900"/>
              </a:lnSpc>
              <a:spcBef>
                <a:spcPts val="95"/>
              </a:spcBef>
              <a:buClr>
                <a:srgbClr val="47D45A"/>
              </a:buClr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sz="14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позиционирование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компании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>
              <a:lnSpc>
                <a:spcPts val="1660"/>
              </a:lnSpc>
              <a:buClr>
                <a:srgbClr val="47D45A"/>
              </a:buClr>
            </a:pP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Газпром,</a:t>
            </a:r>
            <a:r>
              <a:rPr sz="1400" spc="-5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активно</a:t>
            </a:r>
            <a:r>
              <a:rPr sz="1400" spc="-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участвующей</a:t>
            </a:r>
            <a:r>
              <a:rPr sz="1400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>
              <a:lnSpc>
                <a:spcPct val="100000"/>
              </a:lnSpc>
              <a:buClr>
                <a:srgbClr val="47D45A"/>
              </a:buClr>
            </a:pP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реализации</a:t>
            </a:r>
            <a:r>
              <a:rPr sz="1400" spc="-7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важных</a:t>
            </a:r>
            <a:r>
              <a:rPr sz="1400" spc="-5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направлений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 marR="5080">
              <a:lnSpc>
                <a:spcPct val="100000"/>
              </a:lnSpc>
              <a:buClr>
                <a:srgbClr val="47D45A"/>
              </a:buClr>
            </a:pP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развития</a:t>
            </a:r>
            <a:r>
              <a:rPr sz="1400" spc="-5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государственной</a:t>
            </a:r>
            <a:r>
              <a:rPr sz="1400" spc="-7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политики</a:t>
            </a:r>
            <a:r>
              <a:rPr sz="1400" spc="-5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заботящейся</a:t>
            </a:r>
            <a:r>
              <a:rPr sz="1400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о</a:t>
            </a:r>
            <a:r>
              <a:rPr sz="1400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будущем</a:t>
            </a:r>
            <a:r>
              <a:rPr sz="1400" spc="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страны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 marR="347345" indent="-287020">
              <a:lnSpc>
                <a:spcPct val="98900"/>
              </a:lnSpc>
              <a:spcBef>
                <a:spcPts val="229"/>
              </a:spcBef>
              <a:buClr>
                <a:srgbClr val="47D45A"/>
              </a:buClr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повышение</a:t>
            </a:r>
            <a:r>
              <a:rPr sz="1400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уровня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преподавания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</a:t>
            </a:r>
            <a:r>
              <a:rPr sz="1400" spc="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Газпром-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классах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и</a:t>
            </a:r>
            <a:r>
              <a:rPr sz="1400" spc="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2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база</a:t>
            </a:r>
            <a:r>
              <a:rPr sz="14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высококвалифицированных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учителей-предметников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 marR="943610" indent="-287020">
              <a:lnSpc>
                <a:spcPts val="1680"/>
              </a:lnSpc>
              <a:spcBef>
                <a:spcPts val="455"/>
              </a:spcBef>
              <a:buClr>
                <a:srgbClr val="47D45A"/>
              </a:buClr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привлечение</a:t>
            </a:r>
            <a:r>
              <a:rPr sz="1400" spc="-5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учительского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сообщества</a:t>
            </a:r>
            <a:r>
              <a:rPr sz="1400" spc="-8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к</a:t>
            </a:r>
            <a:r>
              <a:rPr sz="1400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ранней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R="410845" algn="ctr">
              <a:lnSpc>
                <a:spcPts val="1625"/>
              </a:lnSpc>
              <a:buClr>
                <a:srgbClr val="47D45A"/>
              </a:buClr>
            </a:pPr>
            <a:r>
              <a:rPr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профориентации</a:t>
            </a:r>
            <a:r>
              <a:rPr sz="1400" spc="-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4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школьников</a:t>
            </a:r>
            <a:endParaRPr lang="ru-RU" sz="1400" spc="-1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299085" marR="943610" indent="-287020">
              <a:lnSpc>
                <a:spcPts val="1680"/>
              </a:lnSpc>
              <a:spcBef>
                <a:spcPts val="455"/>
              </a:spcBef>
              <a:buClr>
                <a:srgbClr val="47D45A"/>
              </a:buClr>
              <a:buFont typeface="Wingdings" panose="05000000000000000000" pitchFamily="2" charset="2"/>
              <a:buChar char="§"/>
              <a:tabLst>
                <a:tab pos="299085" algn="l"/>
              </a:tabLst>
            </a:pP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формирование сообщества, учет мнения которого, поможет выстроить стратегию взаимодействия и развития системы “Школа-ВУЗ- Предприятие”</a:t>
            </a:r>
          </a:p>
          <a:p>
            <a:pPr marL="285750" marR="410845" indent="-285750" algn="ctr">
              <a:lnSpc>
                <a:spcPts val="1625"/>
              </a:lnSpc>
              <a:buClr>
                <a:srgbClr val="47D45A"/>
              </a:buClr>
              <a:buFont typeface="Wingdings" panose="05000000000000000000" pitchFamily="2" charset="2"/>
              <a:buChar char="§"/>
            </a:pP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</p:txBody>
      </p:sp>
      <p:grpSp>
        <p:nvGrpSpPr>
          <p:cNvPr id="11" name="object 9">
            <a:extLst>
              <a:ext uri="{FF2B5EF4-FFF2-40B4-BE49-F238E27FC236}">
                <a16:creationId xmlns:a16="http://schemas.microsoft.com/office/drawing/2014/main" id="{397C7AB5-5186-4E64-BEC2-577CDA8E213C}"/>
              </a:ext>
            </a:extLst>
          </p:cNvPr>
          <p:cNvGrpSpPr/>
          <p:nvPr/>
        </p:nvGrpSpPr>
        <p:grpSpPr>
          <a:xfrm>
            <a:off x="8467997" y="828202"/>
            <a:ext cx="1938745" cy="984213"/>
            <a:chOff x="8572500" y="364526"/>
            <a:chExt cx="3401060" cy="1726564"/>
          </a:xfrm>
        </p:grpSpPr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7BAB79E8-4B24-4EE0-AC4C-2DE4F5E02D61}"/>
                </a:ext>
              </a:extLst>
            </p:cNvPr>
            <p:cNvSpPr/>
            <p:nvPr/>
          </p:nvSpPr>
          <p:spPr>
            <a:xfrm>
              <a:off x="8572500" y="1304543"/>
              <a:ext cx="1621790" cy="786765"/>
            </a:xfrm>
            <a:custGeom>
              <a:avLst/>
              <a:gdLst/>
              <a:ahLst/>
              <a:cxnLst/>
              <a:rect l="l" t="t" r="r" b="b"/>
              <a:pathLst>
                <a:path w="1621790" h="786764">
                  <a:moveTo>
                    <a:pt x="445249" y="241134"/>
                  </a:moveTo>
                  <a:lnTo>
                    <a:pt x="445223" y="233934"/>
                  </a:lnTo>
                  <a:lnTo>
                    <a:pt x="441248" y="191490"/>
                  </a:lnTo>
                  <a:lnTo>
                    <a:pt x="432181" y="141097"/>
                  </a:lnTo>
                  <a:lnTo>
                    <a:pt x="425754" y="120484"/>
                  </a:lnTo>
                  <a:lnTo>
                    <a:pt x="425754" y="259524"/>
                  </a:lnTo>
                  <a:lnTo>
                    <a:pt x="425704" y="270370"/>
                  </a:lnTo>
                  <a:lnTo>
                    <a:pt x="425284" y="285711"/>
                  </a:lnTo>
                  <a:lnTo>
                    <a:pt x="423837" y="305333"/>
                  </a:lnTo>
                  <a:lnTo>
                    <a:pt x="421805" y="323735"/>
                  </a:lnTo>
                  <a:lnTo>
                    <a:pt x="419481" y="339725"/>
                  </a:lnTo>
                  <a:lnTo>
                    <a:pt x="418884" y="314223"/>
                  </a:lnTo>
                  <a:lnTo>
                    <a:pt x="417830" y="298069"/>
                  </a:lnTo>
                  <a:lnTo>
                    <a:pt x="414121" y="259524"/>
                  </a:lnTo>
                  <a:lnTo>
                    <a:pt x="402678" y="204685"/>
                  </a:lnTo>
                  <a:lnTo>
                    <a:pt x="387858" y="162852"/>
                  </a:lnTo>
                  <a:lnTo>
                    <a:pt x="387858" y="384683"/>
                  </a:lnTo>
                  <a:lnTo>
                    <a:pt x="387108" y="414515"/>
                  </a:lnTo>
                  <a:lnTo>
                    <a:pt x="381901" y="440740"/>
                  </a:lnTo>
                  <a:lnTo>
                    <a:pt x="374904" y="462178"/>
                  </a:lnTo>
                  <a:lnTo>
                    <a:pt x="368808" y="477647"/>
                  </a:lnTo>
                  <a:lnTo>
                    <a:pt x="361315" y="463118"/>
                  </a:lnTo>
                  <a:lnTo>
                    <a:pt x="354114" y="443522"/>
                  </a:lnTo>
                  <a:lnTo>
                    <a:pt x="348703" y="418541"/>
                  </a:lnTo>
                  <a:lnTo>
                    <a:pt x="346583" y="387858"/>
                  </a:lnTo>
                  <a:lnTo>
                    <a:pt x="349161" y="355828"/>
                  </a:lnTo>
                  <a:lnTo>
                    <a:pt x="352793" y="339725"/>
                  </a:lnTo>
                  <a:lnTo>
                    <a:pt x="355307" y="328587"/>
                  </a:lnTo>
                  <a:lnTo>
                    <a:pt x="362648" y="308533"/>
                  </a:lnTo>
                  <a:lnTo>
                    <a:pt x="368808" y="298069"/>
                  </a:lnTo>
                  <a:lnTo>
                    <a:pt x="373113" y="308013"/>
                  </a:lnTo>
                  <a:lnTo>
                    <a:pt x="379514" y="326948"/>
                  </a:lnTo>
                  <a:lnTo>
                    <a:pt x="385318" y="353098"/>
                  </a:lnTo>
                  <a:lnTo>
                    <a:pt x="387858" y="384683"/>
                  </a:lnTo>
                  <a:lnTo>
                    <a:pt x="387858" y="162852"/>
                  </a:lnTo>
                  <a:lnTo>
                    <a:pt x="379717" y="142519"/>
                  </a:lnTo>
                  <a:lnTo>
                    <a:pt x="368808" y="118618"/>
                  </a:lnTo>
                  <a:lnTo>
                    <a:pt x="356552" y="141605"/>
                  </a:lnTo>
                  <a:lnTo>
                    <a:pt x="334479" y="201955"/>
                  </a:lnTo>
                  <a:lnTo>
                    <a:pt x="322148" y="265849"/>
                  </a:lnTo>
                  <a:lnTo>
                    <a:pt x="318274" y="322326"/>
                  </a:lnTo>
                  <a:lnTo>
                    <a:pt x="318135" y="339725"/>
                  </a:lnTo>
                  <a:lnTo>
                    <a:pt x="315302" y="324612"/>
                  </a:lnTo>
                  <a:lnTo>
                    <a:pt x="312178" y="300482"/>
                  </a:lnTo>
                  <a:lnTo>
                    <a:pt x="309651" y="270370"/>
                  </a:lnTo>
                  <a:lnTo>
                    <a:pt x="308610" y="237236"/>
                  </a:lnTo>
                  <a:lnTo>
                    <a:pt x="311975" y="208686"/>
                  </a:lnTo>
                  <a:lnTo>
                    <a:pt x="316547" y="181927"/>
                  </a:lnTo>
                  <a:lnTo>
                    <a:pt x="321106" y="158800"/>
                  </a:lnTo>
                  <a:lnTo>
                    <a:pt x="324485" y="141097"/>
                  </a:lnTo>
                  <a:lnTo>
                    <a:pt x="338493" y="101587"/>
                  </a:lnTo>
                  <a:lnTo>
                    <a:pt x="351358" y="70510"/>
                  </a:lnTo>
                  <a:lnTo>
                    <a:pt x="361861" y="49072"/>
                  </a:lnTo>
                  <a:lnTo>
                    <a:pt x="368808" y="38481"/>
                  </a:lnTo>
                  <a:lnTo>
                    <a:pt x="374802" y="49987"/>
                  </a:lnTo>
                  <a:lnTo>
                    <a:pt x="398665" y="104317"/>
                  </a:lnTo>
                  <a:lnTo>
                    <a:pt x="409956" y="141097"/>
                  </a:lnTo>
                  <a:lnTo>
                    <a:pt x="423837" y="210781"/>
                  </a:lnTo>
                  <a:lnTo>
                    <a:pt x="425754" y="259524"/>
                  </a:lnTo>
                  <a:lnTo>
                    <a:pt x="425754" y="120484"/>
                  </a:lnTo>
                  <a:lnTo>
                    <a:pt x="416026" y="89281"/>
                  </a:lnTo>
                  <a:lnTo>
                    <a:pt x="395732" y="46507"/>
                  </a:lnTo>
                  <a:lnTo>
                    <a:pt x="391058" y="38481"/>
                  </a:lnTo>
                  <a:lnTo>
                    <a:pt x="377812" y="15748"/>
                  </a:lnTo>
                  <a:lnTo>
                    <a:pt x="368808" y="0"/>
                  </a:lnTo>
                  <a:lnTo>
                    <a:pt x="341083" y="44094"/>
                  </a:lnTo>
                  <a:lnTo>
                    <a:pt x="323367" y="80251"/>
                  </a:lnTo>
                  <a:lnTo>
                    <a:pt x="308610" y="121793"/>
                  </a:lnTo>
                  <a:lnTo>
                    <a:pt x="297688" y="170573"/>
                  </a:lnTo>
                  <a:lnTo>
                    <a:pt x="292735" y="216331"/>
                  </a:lnTo>
                  <a:lnTo>
                    <a:pt x="292531" y="259689"/>
                  </a:lnTo>
                  <a:lnTo>
                    <a:pt x="295910" y="301244"/>
                  </a:lnTo>
                  <a:lnTo>
                    <a:pt x="303047" y="343662"/>
                  </a:lnTo>
                  <a:lnTo>
                    <a:pt x="312572" y="380644"/>
                  </a:lnTo>
                  <a:lnTo>
                    <a:pt x="334924" y="439127"/>
                  </a:lnTo>
                  <a:lnTo>
                    <a:pt x="358292" y="481609"/>
                  </a:lnTo>
                  <a:lnTo>
                    <a:pt x="368808" y="496824"/>
                  </a:lnTo>
                  <a:lnTo>
                    <a:pt x="379958" y="477647"/>
                  </a:lnTo>
                  <a:lnTo>
                    <a:pt x="384657" y="469582"/>
                  </a:lnTo>
                  <a:lnTo>
                    <a:pt x="405257" y="427913"/>
                  </a:lnTo>
                  <a:lnTo>
                    <a:pt x="425843" y="374230"/>
                  </a:lnTo>
                  <a:lnTo>
                    <a:pt x="434479" y="339725"/>
                  </a:lnTo>
                  <a:lnTo>
                    <a:pt x="441706" y="310896"/>
                  </a:lnTo>
                  <a:lnTo>
                    <a:pt x="445122" y="273088"/>
                  </a:lnTo>
                  <a:lnTo>
                    <a:pt x="445249" y="241134"/>
                  </a:lnTo>
                  <a:close/>
                </a:path>
                <a:path w="1621790" h="786764">
                  <a:moveTo>
                    <a:pt x="466344" y="514350"/>
                  </a:moveTo>
                  <a:lnTo>
                    <a:pt x="269621" y="514350"/>
                  </a:lnTo>
                  <a:lnTo>
                    <a:pt x="269621" y="597535"/>
                  </a:lnTo>
                  <a:lnTo>
                    <a:pt x="294068" y="581329"/>
                  </a:lnTo>
                  <a:lnTo>
                    <a:pt x="322402" y="575919"/>
                  </a:lnTo>
                  <a:lnTo>
                    <a:pt x="351320" y="581329"/>
                  </a:lnTo>
                  <a:lnTo>
                    <a:pt x="377571" y="597535"/>
                  </a:lnTo>
                  <a:lnTo>
                    <a:pt x="393573" y="623989"/>
                  </a:lnTo>
                  <a:lnTo>
                    <a:pt x="398907" y="653148"/>
                  </a:lnTo>
                  <a:lnTo>
                    <a:pt x="393573" y="681710"/>
                  </a:lnTo>
                  <a:lnTo>
                    <a:pt x="352666" y="726884"/>
                  </a:lnTo>
                  <a:lnTo>
                    <a:pt x="298094" y="748703"/>
                  </a:lnTo>
                  <a:lnTo>
                    <a:pt x="269621" y="751205"/>
                  </a:lnTo>
                  <a:lnTo>
                    <a:pt x="241211" y="748703"/>
                  </a:lnTo>
                  <a:lnTo>
                    <a:pt x="186690" y="726884"/>
                  </a:lnTo>
                  <a:lnTo>
                    <a:pt x="132029" y="662889"/>
                  </a:lnTo>
                  <a:lnTo>
                    <a:pt x="118935" y="612800"/>
                  </a:lnTo>
                  <a:lnTo>
                    <a:pt x="122504" y="561492"/>
                  </a:lnTo>
                  <a:lnTo>
                    <a:pt x="142748" y="514350"/>
                  </a:lnTo>
                  <a:lnTo>
                    <a:pt x="186690" y="472833"/>
                  </a:lnTo>
                  <a:lnTo>
                    <a:pt x="241211" y="450126"/>
                  </a:lnTo>
                  <a:lnTo>
                    <a:pt x="269621" y="447167"/>
                  </a:lnTo>
                  <a:lnTo>
                    <a:pt x="269621" y="242316"/>
                  </a:lnTo>
                  <a:lnTo>
                    <a:pt x="221094" y="246697"/>
                  </a:lnTo>
                  <a:lnTo>
                    <a:pt x="175463" y="259321"/>
                  </a:lnTo>
                  <a:lnTo>
                    <a:pt x="133451" y="279438"/>
                  </a:lnTo>
                  <a:lnTo>
                    <a:pt x="95821" y="306260"/>
                  </a:lnTo>
                  <a:lnTo>
                    <a:pt x="63347" y="339039"/>
                  </a:lnTo>
                  <a:lnTo>
                    <a:pt x="36766" y="376999"/>
                  </a:lnTo>
                  <a:lnTo>
                    <a:pt x="16840" y="419379"/>
                  </a:lnTo>
                  <a:lnTo>
                    <a:pt x="4330" y="465429"/>
                  </a:lnTo>
                  <a:lnTo>
                    <a:pt x="0" y="514350"/>
                  </a:lnTo>
                  <a:lnTo>
                    <a:pt x="4330" y="563283"/>
                  </a:lnTo>
                  <a:lnTo>
                    <a:pt x="16840" y="609333"/>
                  </a:lnTo>
                  <a:lnTo>
                    <a:pt x="36766" y="651713"/>
                  </a:lnTo>
                  <a:lnTo>
                    <a:pt x="63347" y="689673"/>
                  </a:lnTo>
                  <a:lnTo>
                    <a:pt x="95821" y="722452"/>
                  </a:lnTo>
                  <a:lnTo>
                    <a:pt x="133451" y="749274"/>
                  </a:lnTo>
                  <a:lnTo>
                    <a:pt x="175463" y="769391"/>
                  </a:lnTo>
                  <a:lnTo>
                    <a:pt x="221094" y="782015"/>
                  </a:lnTo>
                  <a:lnTo>
                    <a:pt x="269621" y="786384"/>
                  </a:lnTo>
                  <a:lnTo>
                    <a:pt x="325361" y="780097"/>
                  </a:lnTo>
                  <a:lnTo>
                    <a:pt x="377507" y="762406"/>
                  </a:lnTo>
                  <a:lnTo>
                    <a:pt x="396938" y="751205"/>
                  </a:lnTo>
                  <a:lnTo>
                    <a:pt x="424878" y="735114"/>
                  </a:lnTo>
                  <a:lnTo>
                    <a:pt x="466344" y="700024"/>
                  </a:lnTo>
                  <a:lnTo>
                    <a:pt x="466344" y="575919"/>
                  </a:lnTo>
                  <a:lnTo>
                    <a:pt x="466344" y="514350"/>
                  </a:lnTo>
                  <a:close/>
                </a:path>
                <a:path w="1621790" h="786764">
                  <a:moveTo>
                    <a:pt x="603504" y="514096"/>
                  </a:moveTo>
                  <a:lnTo>
                    <a:pt x="501396" y="514096"/>
                  </a:lnTo>
                  <a:lnTo>
                    <a:pt x="501396" y="549656"/>
                  </a:lnTo>
                  <a:lnTo>
                    <a:pt x="501396" y="785876"/>
                  </a:lnTo>
                  <a:lnTo>
                    <a:pt x="555625" y="785876"/>
                  </a:lnTo>
                  <a:lnTo>
                    <a:pt x="555625" y="549656"/>
                  </a:lnTo>
                  <a:lnTo>
                    <a:pt x="603504" y="549656"/>
                  </a:lnTo>
                  <a:lnTo>
                    <a:pt x="603504" y="514096"/>
                  </a:lnTo>
                  <a:close/>
                </a:path>
                <a:path w="1621790" h="786764">
                  <a:moveTo>
                    <a:pt x="746760" y="786384"/>
                  </a:moveTo>
                  <a:lnTo>
                    <a:pt x="739089" y="713486"/>
                  </a:lnTo>
                  <a:lnTo>
                    <a:pt x="735901" y="683260"/>
                  </a:lnTo>
                  <a:lnTo>
                    <a:pt x="721880" y="550037"/>
                  </a:lnTo>
                  <a:lnTo>
                    <a:pt x="718058" y="513588"/>
                  </a:lnTo>
                  <a:lnTo>
                    <a:pt x="686308" y="513588"/>
                  </a:lnTo>
                  <a:lnTo>
                    <a:pt x="686308" y="683260"/>
                  </a:lnTo>
                  <a:lnTo>
                    <a:pt x="663956" y="683260"/>
                  </a:lnTo>
                  <a:lnTo>
                    <a:pt x="673481" y="550037"/>
                  </a:lnTo>
                  <a:lnTo>
                    <a:pt x="676783" y="550037"/>
                  </a:lnTo>
                  <a:lnTo>
                    <a:pt x="686308" y="683260"/>
                  </a:lnTo>
                  <a:lnTo>
                    <a:pt x="686308" y="513588"/>
                  </a:lnTo>
                  <a:lnTo>
                    <a:pt x="632206" y="513588"/>
                  </a:lnTo>
                  <a:lnTo>
                    <a:pt x="603504" y="786384"/>
                  </a:lnTo>
                  <a:lnTo>
                    <a:pt x="657606" y="786384"/>
                  </a:lnTo>
                  <a:lnTo>
                    <a:pt x="663956" y="713486"/>
                  </a:lnTo>
                  <a:lnTo>
                    <a:pt x="689483" y="713486"/>
                  </a:lnTo>
                  <a:lnTo>
                    <a:pt x="692658" y="786384"/>
                  </a:lnTo>
                  <a:lnTo>
                    <a:pt x="746760" y="786384"/>
                  </a:lnTo>
                  <a:close/>
                </a:path>
                <a:path w="1621790" h="786764">
                  <a:moveTo>
                    <a:pt x="894588" y="561721"/>
                  </a:moveTo>
                  <a:lnTo>
                    <a:pt x="893686" y="548894"/>
                  </a:lnTo>
                  <a:lnTo>
                    <a:pt x="893495" y="546061"/>
                  </a:lnTo>
                  <a:lnTo>
                    <a:pt x="888250" y="530415"/>
                  </a:lnTo>
                  <a:lnTo>
                    <a:pt x="875880" y="518401"/>
                  </a:lnTo>
                  <a:lnTo>
                    <a:pt x="853440" y="513588"/>
                  </a:lnTo>
                  <a:lnTo>
                    <a:pt x="809244" y="513588"/>
                  </a:lnTo>
                  <a:lnTo>
                    <a:pt x="786790" y="518401"/>
                  </a:lnTo>
                  <a:lnTo>
                    <a:pt x="774420" y="530415"/>
                  </a:lnTo>
                  <a:lnTo>
                    <a:pt x="769175" y="546061"/>
                  </a:lnTo>
                  <a:lnTo>
                    <a:pt x="768096" y="561721"/>
                  </a:lnTo>
                  <a:lnTo>
                    <a:pt x="768096" y="600202"/>
                  </a:lnTo>
                  <a:lnTo>
                    <a:pt x="821817" y="600202"/>
                  </a:lnTo>
                  <a:lnTo>
                    <a:pt x="821817" y="548894"/>
                  </a:lnTo>
                  <a:lnTo>
                    <a:pt x="834517" y="548894"/>
                  </a:lnTo>
                  <a:lnTo>
                    <a:pt x="840867" y="552069"/>
                  </a:lnTo>
                  <a:lnTo>
                    <a:pt x="840867" y="609854"/>
                  </a:lnTo>
                  <a:lnTo>
                    <a:pt x="839622" y="620128"/>
                  </a:lnTo>
                  <a:lnTo>
                    <a:pt x="835698" y="627100"/>
                  </a:lnTo>
                  <a:lnTo>
                    <a:pt x="828802" y="631075"/>
                  </a:lnTo>
                  <a:lnTo>
                    <a:pt x="818642" y="632333"/>
                  </a:lnTo>
                  <a:lnTo>
                    <a:pt x="796544" y="632333"/>
                  </a:lnTo>
                  <a:lnTo>
                    <a:pt x="796544" y="661162"/>
                  </a:lnTo>
                  <a:lnTo>
                    <a:pt x="818642" y="661162"/>
                  </a:lnTo>
                  <a:lnTo>
                    <a:pt x="830148" y="662774"/>
                  </a:lnTo>
                  <a:lnTo>
                    <a:pt x="836891" y="666800"/>
                  </a:lnTo>
                  <a:lnTo>
                    <a:pt x="840066" y="672045"/>
                  </a:lnTo>
                  <a:lnTo>
                    <a:pt x="840867" y="677291"/>
                  </a:lnTo>
                  <a:lnTo>
                    <a:pt x="840867" y="747903"/>
                  </a:lnTo>
                  <a:lnTo>
                    <a:pt x="834517" y="751078"/>
                  </a:lnTo>
                  <a:lnTo>
                    <a:pt x="828167" y="751078"/>
                  </a:lnTo>
                  <a:lnTo>
                    <a:pt x="821817" y="747903"/>
                  </a:lnTo>
                  <a:lnTo>
                    <a:pt x="821817" y="690118"/>
                  </a:lnTo>
                  <a:lnTo>
                    <a:pt x="768096" y="690118"/>
                  </a:lnTo>
                  <a:lnTo>
                    <a:pt x="768096" y="738251"/>
                  </a:lnTo>
                  <a:lnTo>
                    <a:pt x="769175" y="753922"/>
                  </a:lnTo>
                  <a:lnTo>
                    <a:pt x="774420" y="769556"/>
                  </a:lnTo>
                  <a:lnTo>
                    <a:pt x="786790" y="781583"/>
                  </a:lnTo>
                  <a:lnTo>
                    <a:pt x="809244" y="786384"/>
                  </a:lnTo>
                  <a:lnTo>
                    <a:pt x="853440" y="786384"/>
                  </a:lnTo>
                  <a:lnTo>
                    <a:pt x="875880" y="781583"/>
                  </a:lnTo>
                  <a:lnTo>
                    <a:pt x="888250" y="769556"/>
                  </a:lnTo>
                  <a:lnTo>
                    <a:pt x="893495" y="753922"/>
                  </a:lnTo>
                  <a:lnTo>
                    <a:pt x="893686" y="751078"/>
                  </a:lnTo>
                  <a:lnTo>
                    <a:pt x="894588" y="738251"/>
                  </a:lnTo>
                  <a:lnTo>
                    <a:pt x="894588" y="683641"/>
                  </a:lnTo>
                  <a:lnTo>
                    <a:pt x="893546" y="673620"/>
                  </a:lnTo>
                  <a:lnTo>
                    <a:pt x="888644" y="660831"/>
                  </a:lnTo>
                  <a:lnTo>
                    <a:pt x="877227" y="649833"/>
                  </a:lnTo>
                  <a:lnTo>
                    <a:pt x="856615" y="645160"/>
                  </a:lnTo>
                  <a:lnTo>
                    <a:pt x="856615" y="641985"/>
                  </a:lnTo>
                  <a:lnTo>
                    <a:pt x="869238" y="640524"/>
                  </a:lnTo>
                  <a:lnTo>
                    <a:pt x="881545" y="635152"/>
                  </a:lnTo>
                  <a:lnTo>
                    <a:pt x="890879" y="624370"/>
                  </a:lnTo>
                  <a:lnTo>
                    <a:pt x="894588" y="606679"/>
                  </a:lnTo>
                  <a:lnTo>
                    <a:pt x="894588" y="561721"/>
                  </a:lnTo>
                  <a:close/>
                </a:path>
                <a:path w="1621790" h="786764">
                  <a:moveTo>
                    <a:pt x="1056132" y="514096"/>
                  </a:moveTo>
                  <a:lnTo>
                    <a:pt x="929640" y="514096"/>
                  </a:lnTo>
                  <a:lnTo>
                    <a:pt x="929640" y="549656"/>
                  </a:lnTo>
                  <a:lnTo>
                    <a:pt x="929640" y="785876"/>
                  </a:lnTo>
                  <a:lnTo>
                    <a:pt x="984123" y="785876"/>
                  </a:lnTo>
                  <a:lnTo>
                    <a:pt x="984123" y="549656"/>
                  </a:lnTo>
                  <a:lnTo>
                    <a:pt x="1000125" y="549656"/>
                  </a:lnTo>
                  <a:lnTo>
                    <a:pt x="1000125" y="785876"/>
                  </a:lnTo>
                  <a:lnTo>
                    <a:pt x="1056132" y="785876"/>
                  </a:lnTo>
                  <a:lnTo>
                    <a:pt x="1056132" y="549656"/>
                  </a:lnTo>
                  <a:lnTo>
                    <a:pt x="1056132" y="514096"/>
                  </a:lnTo>
                  <a:close/>
                </a:path>
                <a:path w="1621790" h="786764">
                  <a:moveTo>
                    <a:pt x="1214628" y="561721"/>
                  </a:moveTo>
                  <a:lnTo>
                    <a:pt x="1214132" y="548894"/>
                  </a:lnTo>
                  <a:lnTo>
                    <a:pt x="1214031" y="546061"/>
                  </a:lnTo>
                  <a:lnTo>
                    <a:pt x="1209878" y="530415"/>
                  </a:lnTo>
                  <a:lnTo>
                    <a:pt x="1198600" y="518401"/>
                  </a:lnTo>
                  <a:lnTo>
                    <a:pt x="1176655" y="513588"/>
                  </a:lnTo>
                  <a:lnTo>
                    <a:pt x="1160780" y="513588"/>
                  </a:lnTo>
                  <a:lnTo>
                    <a:pt x="1160780" y="552069"/>
                  </a:lnTo>
                  <a:lnTo>
                    <a:pt x="1160780" y="657987"/>
                  </a:lnTo>
                  <a:lnTo>
                    <a:pt x="1157605" y="664464"/>
                  </a:lnTo>
                  <a:lnTo>
                    <a:pt x="1145032" y="664464"/>
                  </a:lnTo>
                  <a:lnTo>
                    <a:pt x="1145032" y="548894"/>
                  </a:lnTo>
                  <a:lnTo>
                    <a:pt x="1157605" y="548894"/>
                  </a:lnTo>
                  <a:lnTo>
                    <a:pt x="1160780" y="552069"/>
                  </a:lnTo>
                  <a:lnTo>
                    <a:pt x="1160780" y="513588"/>
                  </a:lnTo>
                  <a:lnTo>
                    <a:pt x="1091184" y="513588"/>
                  </a:lnTo>
                  <a:lnTo>
                    <a:pt x="1091184" y="786384"/>
                  </a:lnTo>
                  <a:lnTo>
                    <a:pt x="1145032" y="786384"/>
                  </a:lnTo>
                  <a:lnTo>
                    <a:pt x="1145032" y="693293"/>
                  </a:lnTo>
                  <a:lnTo>
                    <a:pt x="1176655" y="693293"/>
                  </a:lnTo>
                  <a:lnTo>
                    <a:pt x="1198600" y="688492"/>
                  </a:lnTo>
                  <a:lnTo>
                    <a:pt x="1209878" y="676465"/>
                  </a:lnTo>
                  <a:lnTo>
                    <a:pt x="1213065" y="664464"/>
                  </a:lnTo>
                  <a:lnTo>
                    <a:pt x="1214031" y="660831"/>
                  </a:lnTo>
                  <a:lnTo>
                    <a:pt x="1214628" y="645160"/>
                  </a:lnTo>
                  <a:lnTo>
                    <a:pt x="1214628" y="561721"/>
                  </a:lnTo>
                  <a:close/>
                </a:path>
                <a:path w="1621790" h="786764">
                  <a:moveTo>
                    <a:pt x="1376172" y="561721"/>
                  </a:moveTo>
                  <a:lnTo>
                    <a:pt x="1375270" y="548894"/>
                  </a:lnTo>
                  <a:lnTo>
                    <a:pt x="1375079" y="546061"/>
                  </a:lnTo>
                  <a:lnTo>
                    <a:pt x="1369834" y="530415"/>
                  </a:lnTo>
                  <a:lnTo>
                    <a:pt x="1357464" y="518401"/>
                  </a:lnTo>
                  <a:lnTo>
                    <a:pt x="1335024" y="513588"/>
                  </a:lnTo>
                  <a:lnTo>
                    <a:pt x="1322324" y="513588"/>
                  </a:lnTo>
                  <a:lnTo>
                    <a:pt x="1322324" y="552069"/>
                  </a:lnTo>
                  <a:lnTo>
                    <a:pt x="1322324" y="747903"/>
                  </a:lnTo>
                  <a:lnTo>
                    <a:pt x="1319149" y="751078"/>
                  </a:lnTo>
                  <a:lnTo>
                    <a:pt x="1309751" y="751078"/>
                  </a:lnTo>
                  <a:lnTo>
                    <a:pt x="1306576" y="747903"/>
                  </a:lnTo>
                  <a:lnTo>
                    <a:pt x="1306576" y="548894"/>
                  </a:lnTo>
                  <a:lnTo>
                    <a:pt x="1319149" y="548894"/>
                  </a:lnTo>
                  <a:lnTo>
                    <a:pt x="1322324" y="552069"/>
                  </a:lnTo>
                  <a:lnTo>
                    <a:pt x="1322324" y="513588"/>
                  </a:lnTo>
                  <a:lnTo>
                    <a:pt x="1290701" y="513588"/>
                  </a:lnTo>
                  <a:lnTo>
                    <a:pt x="1268742" y="518401"/>
                  </a:lnTo>
                  <a:lnTo>
                    <a:pt x="1257465" y="530415"/>
                  </a:lnTo>
                  <a:lnTo>
                    <a:pt x="1253312" y="546061"/>
                  </a:lnTo>
                  <a:lnTo>
                    <a:pt x="1252728" y="561721"/>
                  </a:lnTo>
                  <a:lnTo>
                    <a:pt x="1252842" y="741426"/>
                  </a:lnTo>
                  <a:lnTo>
                    <a:pt x="1253312" y="753922"/>
                  </a:lnTo>
                  <a:lnTo>
                    <a:pt x="1257465" y="769556"/>
                  </a:lnTo>
                  <a:lnTo>
                    <a:pt x="1268742" y="781583"/>
                  </a:lnTo>
                  <a:lnTo>
                    <a:pt x="1290701" y="786384"/>
                  </a:lnTo>
                  <a:lnTo>
                    <a:pt x="1335024" y="786384"/>
                  </a:lnTo>
                  <a:lnTo>
                    <a:pt x="1357464" y="781583"/>
                  </a:lnTo>
                  <a:lnTo>
                    <a:pt x="1369834" y="769556"/>
                  </a:lnTo>
                  <a:lnTo>
                    <a:pt x="1375079" y="753922"/>
                  </a:lnTo>
                  <a:lnTo>
                    <a:pt x="1375270" y="751078"/>
                  </a:lnTo>
                  <a:lnTo>
                    <a:pt x="1376172" y="738251"/>
                  </a:lnTo>
                  <a:lnTo>
                    <a:pt x="1376172" y="561721"/>
                  </a:lnTo>
                  <a:close/>
                </a:path>
                <a:path w="1621790" h="786764">
                  <a:moveTo>
                    <a:pt x="1621536" y="513588"/>
                  </a:moveTo>
                  <a:lnTo>
                    <a:pt x="1551432" y="513588"/>
                  </a:lnTo>
                  <a:lnTo>
                    <a:pt x="1516380" y="707136"/>
                  </a:lnTo>
                  <a:lnTo>
                    <a:pt x="1499997" y="616712"/>
                  </a:lnTo>
                  <a:lnTo>
                    <a:pt x="1481328" y="513588"/>
                  </a:lnTo>
                  <a:lnTo>
                    <a:pt x="1411224" y="513588"/>
                  </a:lnTo>
                  <a:lnTo>
                    <a:pt x="1411224" y="786384"/>
                  </a:lnTo>
                  <a:lnTo>
                    <a:pt x="1465453" y="786384"/>
                  </a:lnTo>
                  <a:lnTo>
                    <a:pt x="1465453" y="616712"/>
                  </a:lnTo>
                  <a:lnTo>
                    <a:pt x="1468628" y="616712"/>
                  </a:lnTo>
                  <a:lnTo>
                    <a:pt x="1494028" y="786384"/>
                  </a:lnTo>
                  <a:lnTo>
                    <a:pt x="1538732" y="786384"/>
                  </a:lnTo>
                  <a:lnTo>
                    <a:pt x="1552067" y="707136"/>
                  </a:lnTo>
                  <a:lnTo>
                    <a:pt x="1567307" y="616712"/>
                  </a:lnTo>
                  <a:lnTo>
                    <a:pt x="1567307" y="786384"/>
                  </a:lnTo>
                  <a:lnTo>
                    <a:pt x="1621536" y="786384"/>
                  </a:lnTo>
                  <a:lnTo>
                    <a:pt x="1621536" y="616712"/>
                  </a:lnTo>
                  <a:lnTo>
                    <a:pt x="1621536" y="513588"/>
                  </a:lnTo>
                  <a:close/>
                </a:path>
              </a:pathLst>
            </a:custGeom>
            <a:solidFill>
              <a:srgbClr val="037AC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5DDB85C5-9E21-4AF9-8684-EA67C46E428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10438" y="364526"/>
              <a:ext cx="2562866" cy="1327299"/>
            </a:xfrm>
            <a:prstGeom prst="rect">
              <a:avLst/>
            </a:prstGeom>
          </p:spPr>
        </p:pic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C5AA302A-70FB-450B-8150-882423943954}"/>
              </a:ext>
            </a:extLst>
          </p:cNvPr>
          <p:cNvSpPr txBox="1"/>
          <p:nvPr/>
        </p:nvSpPr>
        <p:spPr>
          <a:xfrm>
            <a:off x="400825" y="1162975"/>
            <a:ext cx="24904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Учителя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BF053D85-0A58-4BAB-B0CE-1AA9A9AE2224}"/>
              </a:ext>
            </a:extLst>
          </p:cNvPr>
          <p:cNvSpPr txBox="1"/>
          <p:nvPr/>
        </p:nvSpPr>
        <p:spPr>
          <a:xfrm>
            <a:off x="4229246" y="1162975"/>
            <a:ext cx="356806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Опорные</a:t>
            </a:r>
            <a:r>
              <a:rPr sz="1800" b="1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вузы</a:t>
            </a:r>
            <a:r>
              <a:rPr sz="1800" b="1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ПАО</a:t>
            </a:r>
            <a:r>
              <a:rPr sz="1800" b="1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800" b="1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«Газпром»</a:t>
            </a:r>
            <a:endParaRPr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7" name="Д.И. Менделеев – активный участник комитетов по разработке  проекта создания института">
            <a:extLst>
              <a:ext uri="{FF2B5EF4-FFF2-40B4-BE49-F238E27FC236}">
                <a16:creationId xmlns:a16="http://schemas.microsoft.com/office/drawing/2014/main" id="{5A7ECBB3-0D48-48DC-9F98-590C9070D478}"/>
              </a:ext>
            </a:extLst>
          </p:cNvPr>
          <p:cNvSpPr txBox="1"/>
          <p:nvPr/>
        </p:nvSpPr>
        <p:spPr>
          <a:xfrm>
            <a:off x="347703" y="383012"/>
            <a:ext cx="586150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ОЖИДАЕМЫЕ ЭФФЕКТЫ</a:t>
            </a:r>
          </a:p>
        </p:txBody>
      </p:sp>
      <p:pic>
        <p:nvPicPr>
          <p:cNvPr id="18" name="Изображение" descr="Изображение">
            <a:extLst>
              <a:ext uri="{FF2B5EF4-FFF2-40B4-BE49-F238E27FC236}">
                <a16:creationId xmlns:a16="http://schemas.microsoft.com/office/drawing/2014/main" id="{15727D8B-8657-478B-AB4F-384CC3440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16" y="467185"/>
            <a:ext cx="1770578" cy="38117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Номер слайда">
            <a:extLst>
              <a:ext uri="{FF2B5EF4-FFF2-40B4-BE49-F238E27FC236}">
                <a16:creationId xmlns:a16="http://schemas.microsoft.com/office/drawing/2014/main" id="{15E09CFD-C4E6-4017-86C7-9CAE2F9C2AAA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10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338936D1-DBA5-4844-804C-A9CF94445639}"/>
              </a:ext>
            </a:extLst>
          </p:cNvPr>
          <p:cNvSpPr/>
          <p:nvPr/>
        </p:nvSpPr>
        <p:spPr>
          <a:xfrm>
            <a:off x="2214471" y="-494869"/>
            <a:ext cx="6159658" cy="6159658"/>
          </a:xfrm>
          <a:prstGeom prst="ellipse">
            <a:avLst/>
          </a:prstGeom>
          <a:gradFill flip="none" rotWithShape="1">
            <a:gsLst>
              <a:gs pos="0">
                <a:srgbClr val="009678">
                  <a:lumMod val="68000"/>
                  <a:alpha val="70000"/>
                </a:srgbClr>
              </a:gs>
              <a:gs pos="60000">
                <a:srgbClr val="223264">
                  <a:alpha val="0"/>
                  <a:lumMod val="38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8" name="Изображение" descr="Изображение">
            <a:extLst>
              <a:ext uri="{FF2B5EF4-FFF2-40B4-BE49-F238E27FC236}">
                <a16:creationId xmlns:a16="http://schemas.microsoft.com/office/drawing/2014/main" id="{78627DE1-923A-4E02-B2D6-DE2993FCC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16" y="467185"/>
            <a:ext cx="1770578" cy="38117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Номер слайда">
            <a:extLst>
              <a:ext uri="{FF2B5EF4-FFF2-40B4-BE49-F238E27FC236}">
                <a16:creationId xmlns:a16="http://schemas.microsoft.com/office/drawing/2014/main" id="{A7908613-FAA5-4D55-85C8-CACE174C11A8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C6D550BB-BA71-44D0-ABD3-A36CE7683587}"/>
              </a:ext>
            </a:extLst>
          </p:cNvPr>
          <p:cNvSpPr>
            <a:spLocks/>
          </p:cNvSpPr>
          <p:nvPr/>
        </p:nvSpPr>
        <p:spPr bwMode="auto">
          <a:xfrm>
            <a:off x="9004479" y="945391"/>
            <a:ext cx="2778095" cy="2616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  <a:buClr>
                <a:srgbClr val="7030A0"/>
              </a:buClr>
              <a:buSzPct val="200000"/>
              <a:defRPr/>
            </a:pPr>
            <a:r>
              <a:rPr lang="ru-RU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РАБОТА С РОДИТЕЛЯМИ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5246EA92-F051-423F-8FC5-5A5F9BAB4502}"/>
              </a:ext>
            </a:extLst>
          </p:cNvPr>
          <p:cNvSpPr>
            <a:spLocks/>
          </p:cNvSpPr>
          <p:nvPr/>
        </p:nvSpPr>
        <p:spPr bwMode="auto">
          <a:xfrm>
            <a:off x="679739" y="849692"/>
            <a:ext cx="2611763" cy="2616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  <a:buClr>
                <a:srgbClr val="7030A0"/>
              </a:buClr>
              <a:buSzPct val="200000"/>
              <a:defRPr/>
            </a:pPr>
            <a:r>
              <a:rPr lang="ru-RU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РАБОТА С УЧИТЕЛЯМИ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103BEBFF-2CFD-4824-8D4D-BB7EE4051936}"/>
              </a:ext>
            </a:extLst>
          </p:cNvPr>
          <p:cNvSpPr>
            <a:spLocks/>
          </p:cNvSpPr>
          <p:nvPr/>
        </p:nvSpPr>
        <p:spPr bwMode="auto">
          <a:xfrm>
            <a:off x="4524367" y="921051"/>
            <a:ext cx="2904065" cy="2616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  <a:buClr>
                <a:srgbClr val="7030A0"/>
              </a:buClr>
              <a:buSzPct val="200000"/>
              <a:defRPr/>
            </a:pPr>
            <a:r>
              <a:rPr lang="ru-RU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РАБОТА С</a:t>
            </a:r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УЧАЩИМИСЯ</a:t>
            </a:r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6030826-0AB2-48C3-98B4-11A594F98D8A}"/>
              </a:ext>
            </a:extLst>
          </p:cNvPr>
          <p:cNvSpPr/>
          <p:nvPr/>
        </p:nvSpPr>
        <p:spPr>
          <a:xfrm>
            <a:off x="284673" y="113291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СИСТЕМА ВЗАИМОДЕЙСТВИЯ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84512522-A3D7-436D-AA5A-BABD71A8356F}"/>
              </a:ext>
            </a:extLst>
          </p:cNvPr>
          <p:cNvSpPr>
            <a:spLocks/>
          </p:cNvSpPr>
          <p:nvPr/>
        </p:nvSpPr>
        <p:spPr bwMode="auto">
          <a:xfrm>
            <a:off x="1226935" y="1667326"/>
            <a:ext cx="16055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КУРСЫ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E3AA1047-DD49-43F9-90B6-AFC35CD4D6E7}"/>
              </a:ext>
            </a:extLst>
          </p:cNvPr>
          <p:cNvSpPr>
            <a:spLocks/>
          </p:cNvSpPr>
          <p:nvPr/>
        </p:nvSpPr>
        <p:spPr bwMode="auto">
          <a:xfrm>
            <a:off x="52415" y="2409233"/>
            <a:ext cx="18551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МЕТОДИЧЕСКИЕ</a:t>
            </a:r>
          </a:p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ПО ПРЕДМЕТАМ</a:t>
            </a:r>
          </a:p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ПО ОЛИМПИАДАМ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768F3A14-E9B3-4029-B6F3-99675E6B1D3A}"/>
              </a:ext>
            </a:extLst>
          </p:cNvPr>
          <p:cNvSpPr>
            <a:spLocks/>
          </p:cNvSpPr>
          <p:nvPr/>
        </p:nvSpPr>
        <p:spPr bwMode="auto">
          <a:xfrm>
            <a:off x="2004940" y="2418560"/>
            <a:ext cx="2175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ПРОЕКТНО-ИССЛЕДОВАТЕЛЬСКИЕ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C68FA645-5B59-41DD-BBE4-1B9FB344785E}"/>
              </a:ext>
            </a:extLst>
          </p:cNvPr>
          <p:cNvSpPr>
            <a:spLocks/>
          </p:cNvSpPr>
          <p:nvPr/>
        </p:nvSpPr>
        <p:spPr bwMode="auto">
          <a:xfrm>
            <a:off x="894792" y="3318281"/>
            <a:ext cx="288602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КОНФЕРЕНЦИЯ УЧИТЕЛЕЙ</a:t>
            </a:r>
          </a:p>
          <a:p>
            <a:pPr marL="177800">
              <a:buClr>
                <a:srgbClr val="76B729"/>
              </a:buClr>
              <a:buSzPct val="150000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Научно-практическая конференция </a:t>
            </a:r>
            <a:b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«Организация исследовательской деятельности детей и молодежи: проблемы, поиск, решения» 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(весенние каникулы)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1D2DA1-7FC1-465B-ABA9-3C54C507D8B6}"/>
              </a:ext>
            </a:extLst>
          </p:cNvPr>
          <p:cNvSpPr txBox="1"/>
          <p:nvPr/>
        </p:nvSpPr>
        <p:spPr>
          <a:xfrm>
            <a:off x="4476634" y="1614518"/>
            <a:ext cx="1861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ЗНАКОМСТВО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C4C66E-79B2-4972-A979-0DF4D9D3E2DE}"/>
              </a:ext>
            </a:extLst>
          </p:cNvPr>
          <p:cNvSpPr txBox="1"/>
          <p:nvPr/>
        </p:nvSpPr>
        <p:spPr>
          <a:xfrm>
            <a:off x="4442727" y="5017270"/>
            <a:ext cx="4242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ПРОЕКТНО-ИССЛЕДОВАТЕЛЬСКАЯ</a:t>
            </a:r>
            <a:r>
              <a:rPr lang="ru-RU" sz="11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ДЕЯТЕЛЬНОСТЬ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F67CBF95-5A3D-4369-9660-AADDF65B7C65}"/>
              </a:ext>
            </a:extLst>
          </p:cNvPr>
          <p:cNvSpPr>
            <a:spLocks/>
          </p:cNvSpPr>
          <p:nvPr/>
        </p:nvSpPr>
        <p:spPr bwMode="auto">
          <a:xfrm>
            <a:off x="4286739" y="1871879"/>
            <a:ext cx="2533803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ПРЕЗЕНТАЦИЯ ТПУ, ИНЖЕНЕРНЫХ И ИССЛЕДОВАТЕЛЬСКИХ ШКОЛ</a:t>
            </a:r>
          </a:p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МЕРОПРИЯТИЯ ТПУ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ЭКСУКУРСИИ</a:t>
            </a:r>
          </a:p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МАСТЕР-КЛАССЫ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B65033E3-E8CF-42F6-BAF2-D0B2EA1720EE}"/>
              </a:ext>
            </a:extLst>
          </p:cNvPr>
          <p:cNvSpPr>
            <a:spLocks/>
          </p:cNvSpPr>
          <p:nvPr/>
        </p:nvSpPr>
        <p:spPr bwMode="auto">
          <a:xfrm>
            <a:off x="4227735" y="3455374"/>
            <a:ext cx="16935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ЛЕКЦИИ.</a:t>
            </a:r>
          </a:p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ВСТРЕЧИ БЕЗ ГАЛСТУКОВ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FF452CC1-815A-4E0D-9892-86471AC6F262}"/>
              </a:ext>
            </a:extLst>
          </p:cNvPr>
          <p:cNvSpPr>
            <a:spLocks/>
          </p:cNvSpPr>
          <p:nvPr/>
        </p:nvSpPr>
        <p:spPr bwMode="auto">
          <a:xfrm>
            <a:off x="5489785" y="3426516"/>
            <a:ext cx="16209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ЛАБОРАТОРНЫЕ РАБОТЫ</a:t>
            </a:r>
          </a:p>
          <a:p>
            <a:pPr marL="177800">
              <a:buClr>
                <a:srgbClr val="76B729"/>
              </a:buClr>
              <a:buSzPct val="150000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физике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06DD1C1E-E993-432C-BBF2-A1615C87FFFE}"/>
              </a:ext>
            </a:extLst>
          </p:cNvPr>
          <p:cNvSpPr>
            <a:spLocks/>
          </p:cNvSpPr>
          <p:nvPr/>
        </p:nvSpPr>
        <p:spPr bwMode="auto">
          <a:xfrm>
            <a:off x="6979505" y="3436821"/>
            <a:ext cx="19839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ПОДГОТОВКА К ОЛИМПИАДЕ</a:t>
            </a:r>
          </a:p>
          <a:p>
            <a:pPr marL="177800">
              <a:buClr>
                <a:srgbClr val="76B729"/>
              </a:buClr>
              <a:buSzPct val="150000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физике</a:t>
            </a: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82F24216-8011-41ED-A194-9487346425AC}"/>
              </a:ext>
            </a:extLst>
          </p:cNvPr>
          <p:cNvSpPr>
            <a:spLocks/>
          </p:cNvSpPr>
          <p:nvPr/>
        </p:nvSpPr>
        <p:spPr bwMode="auto">
          <a:xfrm>
            <a:off x="4807163" y="4398209"/>
            <a:ext cx="16055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ПОДГОТОВКА к ЕГЭ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A545470C-989E-446E-8A52-5AA40F6D1C11}"/>
              </a:ext>
            </a:extLst>
          </p:cNvPr>
          <p:cNvSpPr>
            <a:spLocks/>
          </p:cNvSpPr>
          <p:nvPr/>
        </p:nvSpPr>
        <p:spPr bwMode="auto">
          <a:xfrm>
            <a:off x="6466226" y="4434840"/>
            <a:ext cx="19839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ЕГЭ</a:t>
            </a: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 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РАБОТА НАД ОШИБКАМИ 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933760E7-5283-4C1C-8C96-3B56B46E39A7}"/>
              </a:ext>
            </a:extLst>
          </p:cNvPr>
          <p:cNvSpPr>
            <a:spLocks/>
          </p:cNvSpPr>
          <p:nvPr/>
        </p:nvSpPr>
        <p:spPr bwMode="auto">
          <a:xfrm>
            <a:off x="4390789" y="5429591"/>
            <a:ext cx="5329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6B729"/>
              </a:buClr>
              <a:buSzPct val="150000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ЧЕРЕЗ ЗНАКОМСТВО С ТПУ</a:t>
            </a:r>
          </a:p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Предоставление и распределения тем по проектно-исследовательской деятельности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533C62C-6C39-47D6-8A7F-C2D8B0630DE6}"/>
              </a:ext>
            </a:extLst>
          </p:cNvPr>
          <p:cNvSpPr/>
          <p:nvPr/>
        </p:nvSpPr>
        <p:spPr>
          <a:xfrm>
            <a:off x="6674181" y="2718782"/>
            <a:ext cx="34810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СМЕНА-ИНТЕНСИВ «Загляни в свое будущее»    </a:t>
            </a: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5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.06 -10.06</a:t>
            </a: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2024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E1FB3423-9EB0-454C-A28C-D47A5DAE78CC}"/>
              </a:ext>
            </a:extLst>
          </p:cNvPr>
          <p:cNvCxnSpPr>
            <a:cxnSpLocks/>
          </p:cNvCxnSpPr>
          <p:nvPr/>
        </p:nvCxnSpPr>
        <p:spPr>
          <a:xfrm>
            <a:off x="2678417" y="634507"/>
            <a:ext cx="7041476" cy="3131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1F2E0383-3E7C-47B5-9043-FBB2D5F23E4C}"/>
              </a:ext>
            </a:extLst>
          </p:cNvPr>
          <p:cNvCxnSpPr/>
          <p:nvPr/>
        </p:nvCxnSpPr>
        <p:spPr>
          <a:xfrm>
            <a:off x="2678417" y="634507"/>
            <a:ext cx="0" cy="20096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F507F1BF-B98A-43B2-A71F-33111716F238}"/>
              </a:ext>
            </a:extLst>
          </p:cNvPr>
          <p:cNvCxnSpPr/>
          <p:nvPr/>
        </p:nvCxnSpPr>
        <p:spPr>
          <a:xfrm>
            <a:off x="5875927" y="634507"/>
            <a:ext cx="0" cy="20096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05BFB99A-9415-478F-8528-01BE816EF3F8}"/>
              </a:ext>
            </a:extLst>
          </p:cNvPr>
          <p:cNvCxnSpPr/>
          <p:nvPr/>
        </p:nvCxnSpPr>
        <p:spPr>
          <a:xfrm>
            <a:off x="9709233" y="665825"/>
            <a:ext cx="0" cy="20096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E014E0F4-BD36-44CD-8512-139EC36555B7}"/>
              </a:ext>
            </a:extLst>
          </p:cNvPr>
          <p:cNvCxnSpPr/>
          <p:nvPr/>
        </p:nvCxnSpPr>
        <p:spPr>
          <a:xfrm>
            <a:off x="1781146" y="1219896"/>
            <a:ext cx="0" cy="41553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2D6B834E-30A1-4C1D-9C65-86CB186EB736}"/>
              </a:ext>
            </a:extLst>
          </p:cNvPr>
          <p:cNvCxnSpPr/>
          <p:nvPr/>
        </p:nvCxnSpPr>
        <p:spPr>
          <a:xfrm>
            <a:off x="1124619" y="2033465"/>
            <a:ext cx="0" cy="37284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6AE3E585-0C33-48C6-A7D2-4F652A1E8BA3}"/>
              </a:ext>
            </a:extLst>
          </p:cNvPr>
          <p:cNvCxnSpPr/>
          <p:nvPr/>
        </p:nvCxnSpPr>
        <p:spPr>
          <a:xfrm>
            <a:off x="1134144" y="2033465"/>
            <a:ext cx="1266853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94B24C1C-5776-4B32-A0C0-6D02E5599B2C}"/>
              </a:ext>
            </a:extLst>
          </p:cNvPr>
          <p:cNvCxnSpPr/>
          <p:nvPr/>
        </p:nvCxnSpPr>
        <p:spPr>
          <a:xfrm>
            <a:off x="2412544" y="2033464"/>
            <a:ext cx="0" cy="37284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508B609C-E3BA-4C4B-B997-1049472D0894}"/>
              </a:ext>
            </a:extLst>
          </p:cNvPr>
          <p:cNvCxnSpPr/>
          <p:nvPr/>
        </p:nvCxnSpPr>
        <p:spPr>
          <a:xfrm>
            <a:off x="2678417" y="2950213"/>
            <a:ext cx="0" cy="33541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B0B3952-69D8-4AB8-9249-4773696ACC82}"/>
              </a:ext>
            </a:extLst>
          </p:cNvPr>
          <p:cNvCxnSpPr>
            <a:cxnSpLocks/>
          </p:cNvCxnSpPr>
          <p:nvPr/>
        </p:nvCxnSpPr>
        <p:spPr>
          <a:xfrm>
            <a:off x="4162380" y="1717350"/>
            <a:ext cx="16934" cy="347672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2C11DB5A-C320-479F-B99F-95516DD7AC94}"/>
              </a:ext>
            </a:extLst>
          </p:cNvPr>
          <p:cNvCxnSpPr>
            <a:cxnSpLocks/>
          </p:cNvCxnSpPr>
          <p:nvPr/>
        </p:nvCxnSpPr>
        <p:spPr>
          <a:xfrm>
            <a:off x="4190547" y="3329434"/>
            <a:ext cx="289924" cy="769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6">
            <a:extLst>
              <a:ext uri="{FF2B5EF4-FFF2-40B4-BE49-F238E27FC236}">
                <a16:creationId xmlns:a16="http://schemas.microsoft.com/office/drawing/2014/main" id="{11457E8D-42DC-49A6-8544-62A703AC625B}"/>
              </a:ext>
            </a:extLst>
          </p:cNvPr>
          <p:cNvSpPr>
            <a:spLocks/>
          </p:cNvSpPr>
          <p:nvPr/>
        </p:nvSpPr>
        <p:spPr bwMode="auto">
          <a:xfrm>
            <a:off x="6674185" y="1840764"/>
            <a:ext cx="327884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Инженерный </a:t>
            </a:r>
            <a:r>
              <a:rPr lang="ru-RU" sz="1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квиз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 кубок ректора ТПУ</a:t>
            </a:r>
          </a:p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Студенческий профориентационный десант (неформальное общение со студентами – выпускниками школ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54" name="TextBox 6">
            <a:extLst>
              <a:ext uri="{FF2B5EF4-FFF2-40B4-BE49-F238E27FC236}">
                <a16:creationId xmlns:a16="http://schemas.microsoft.com/office/drawing/2014/main" id="{74FBDF66-FB7A-4212-8F4D-FC53D5C1DAE6}"/>
              </a:ext>
            </a:extLst>
          </p:cNvPr>
          <p:cNvSpPr>
            <a:spLocks/>
          </p:cNvSpPr>
          <p:nvPr/>
        </p:nvSpPr>
        <p:spPr bwMode="auto">
          <a:xfrm>
            <a:off x="8692628" y="3446814"/>
            <a:ext cx="19839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Университетские субботы</a:t>
            </a:r>
          </a:p>
        </p:txBody>
      </p:sp>
      <p:sp>
        <p:nvSpPr>
          <p:cNvPr id="55" name="TextBox 6">
            <a:extLst>
              <a:ext uri="{FF2B5EF4-FFF2-40B4-BE49-F238E27FC236}">
                <a16:creationId xmlns:a16="http://schemas.microsoft.com/office/drawing/2014/main" id="{7C5E28CF-96EA-4B40-9BD1-4700AB223041}"/>
              </a:ext>
            </a:extLst>
          </p:cNvPr>
          <p:cNvSpPr>
            <a:spLocks/>
          </p:cNvSpPr>
          <p:nvPr/>
        </p:nvSpPr>
        <p:spPr bwMode="auto">
          <a:xfrm>
            <a:off x="8684738" y="3938236"/>
            <a:ext cx="19839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Прединженерные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классы (5 классы)</a:t>
            </a:r>
          </a:p>
        </p:txBody>
      </p: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624F406D-5C22-4CFF-830F-4CE75D9DD09D}"/>
              </a:ext>
            </a:extLst>
          </p:cNvPr>
          <p:cNvCxnSpPr>
            <a:cxnSpLocks/>
          </p:cNvCxnSpPr>
          <p:nvPr/>
        </p:nvCxnSpPr>
        <p:spPr>
          <a:xfrm>
            <a:off x="4174259" y="1717136"/>
            <a:ext cx="289924" cy="769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3413D992-C683-4945-9C04-F9A7728D2F97}"/>
              </a:ext>
            </a:extLst>
          </p:cNvPr>
          <p:cNvCxnSpPr>
            <a:cxnSpLocks/>
          </p:cNvCxnSpPr>
          <p:nvPr/>
        </p:nvCxnSpPr>
        <p:spPr>
          <a:xfrm>
            <a:off x="4197232" y="5186378"/>
            <a:ext cx="289924" cy="769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EBE960DD-4427-4258-A6BA-3486633BC591}"/>
              </a:ext>
            </a:extLst>
          </p:cNvPr>
          <p:cNvCxnSpPr/>
          <p:nvPr/>
        </p:nvCxnSpPr>
        <p:spPr>
          <a:xfrm>
            <a:off x="5921311" y="1301605"/>
            <a:ext cx="0" cy="41553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C0792BF1-97E8-4CE6-BB31-15C2CC6CE79B}"/>
              </a:ext>
            </a:extLst>
          </p:cNvPr>
          <p:cNvCxnSpPr/>
          <p:nvPr/>
        </p:nvCxnSpPr>
        <p:spPr>
          <a:xfrm>
            <a:off x="10500498" y="1301605"/>
            <a:ext cx="0" cy="41553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6DB064AF-C8CF-4009-938A-E8F20D1B7B2E}"/>
              </a:ext>
            </a:extLst>
          </p:cNvPr>
          <p:cNvSpPr txBox="1">
            <a:spLocks/>
          </p:cNvSpPr>
          <p:nvPr/>
        </p:nvSpPr>
        <p:spPr>
          <a:xfrm>
            <a:off x="10005991" y="1720983"/>
            <a:ext cx="2186009" cy="72062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100" b="0" dirty="0">
                <a:solidFill>
                  <a:schemeClr val="bg1"/>
                </a:solidFill>
                <a:latin typeface="Century Gothic" panose="020B0502020202020204" pitchFamily="34" charset="0"/>
              </a:rPr>
              <a:t>Родительские собрания онлайн</a:t>
            </a:r>
            <a:r>
              <a:rPr lang="en-US" sz="1100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и ОФЛАЙН </a:t>
            </a:r>
          </a:p>
          <a:p>
            <a:pPr>
              <a:lnSpc>
                <a:spcPct val="120000"/>
              </a:lnSpc>
            </a:pPr>
            <a:r>
              <a:rPr lang="ru-RU" sz="1100" b="0" dirty="0">
                <a:solidFill>
                  <a:schemeClr val="bg1"/>
                </a:solidFill>
                <a:latin typeface="Century Gothic" panose="020B0502020202020204" pitchFamily="34" charset="0"/>
              </a:rPr>
              <a:t>«ТПУ родителям»</a:t>
            </a:r>
          </a:p>
        </p:txBody>
      </p:sp>
    </p:spTree>
    <p:extLst>
      <p:ext uri="{BB962C8B-B14F-4D97-AF65-F5344CB8AC3E}">
        <p14:creationId xmlns:p14="http://schemas.microsoft.com/office/powerpoint/2010/main" val="1274056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529DD1-1F5F-4727-BA16-380FB907B3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t="11420" r="35790" b="32284"/>
          <a:stretch/>
        </p:blipFill>
        <p:spPr>
          <a:xfrm>
            <a:off x="8345714" y="3428999"/>
            <a:ext cx="3846286" cy="3421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376" y="2798058"/>
            <a:ext cx="44517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СПАСИБО </a:t>
            </a:r>
            <a:br>
              <a:rPr kumimoji="0" lang="en-US" sz="3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ЗА ВНИМАНИЕ!</a:t>
            </a:r>
          </a:p>
        </p:txBody>
      </p:sp>
      <p:sp>
        <p:nvSpPr>
          <p:cNvPr id="7" name="AutoShape 4" descr="https://dmee.ru/tw_files2/urls_1/7/d-7000/7000_html_6071050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>
            <a:off x="4713513" y="0"/>
            <a:ext cx="7478487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892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C948A1B-D86B-45BF-BF0F-910DCCB3B134}"/>
              </a:ext>
            </a:extLst>
          </p:cNvPr>
          <p:cNvSpPr/>
          <p:nvPr/>
        </p:nvSpPr>
        <p:spPr>
          <a:xfrm>
            <a:off x="235267" y="937010"/>
            <a:ext cx="6159658" cy="6159658"/>
          </a:xfrm>
          <a:prstGeom prst="ellipse">
            <a:avLst/>
          </a:prstGeom>
          <a:gradFill flip="none" rotWithShape="1">
            <a:gsLst>
              <a:gs pos="0">
                <a:srgbClr val="223264">
                  <a:lumMod val="71000"/>
                  <a:lumOff val="29000"/>
                </a:srgbClr>
              </a:gs>
              <a:gs pos="60000">
                <a:srgbClr val="223264">
                  <a:alpha val="0"/>
                  <a:lumMod val="38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Скругленный прямоугольник 55">
            <a:extLst>
              <a:ext uri="{FF2B5EF4-FFF2-40B4-BE49-F238E27FC236}">
                <a16:creationId xmlns:a16="http://schemas.microsoft.com/office/drawing/2014/main" id="{27BE06C2-EC4D-4A9E-9BFD-352AE74EB708}"/>
              </a:ext>
            </a:extLst>
          </p:cNvPr>
          <p:cNvSpPr/>
          <p:nvPr/>
        </p:nvSpPr>
        <p:spPr>
          <a:xfrm>
            <a:off x="417486" y="4653305"/>
            <a:ext cx="2764409" cy="1085516"/>
          </a:xfrm>
          <a:prstGeom prst="roundRect">
            <a:avLst>
              <a:gd name="adj" fmla="val 13769"/>
            </a:avLst>
          </a:prstGeom>
          <a:gradFill>
            <a:gsLst>
              <a:gs pos="0">
                <a:srgbClr val="17182D"/>
              </a:gs>
              <a:gs pos="100000">
                <a:srgbClr val="1C2954"/>
              </a:gs>
            </a:gsLst>
            <a:lin ang="7200000" scaled="0"/>
          </a:gradFill>
          <a:ln>
            <a:solidFill>
              <a:srgbClr val="4B7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Скругленный прямоугольник 56">
            <a:extLst>
              <a:ext uri="{FF2B5EF4-FFF2-40B4-BE49-F238E27FC236}">
                <a16:creationId xmlns:a16="http://schemas.microsoft.com/office/drawing/2014/main" id="{8944FFEE-6892-482A-AE80-CA5AC7A2DDEB}"/>
              </a:ext>
            </a:extLst>
          </p:cNvPr>
          <p:cNvSpPr/>
          <p:nvPr/>
        </p:nvSpPr>
        <p:spPr>
          <a:xfrm>
            <a:off x="3340271" y="4660392"/>
            <a:ext cx="4716651" cy="1068793"/>
          </a:xfrm>
          <a:prstGeom prst="roundRect">
            <a:avLst>
              <a:gd name="adj" fmla="val 13769"/>
            </a:avLst>
          </a:prstGeom>
          <a:gradFill>
            <a:gsLst>
              <a:gs pos="0">
                <a:srgbClr val="17182D"/>
              </a:gs>
              <a:gs pos="100000">
                <a:srgbClr val="1C2954"/>
              </a:gs>
            </a:gsLst>
            <a:lin ang="7200000" scaled="0"/>
          </a:gradFill>
          <a:ln>
            <a:solidFill>
              <a:srgbClr val="4B7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C1139968-ACE5-4529-A1E2-C76CB72B969C}"/>
              </a:ext>
            </a:extLst>
          </p:cNvPr>
          <p:cNvSpPr txBox="1"/>
          <p:nvPr/>
        </p:nvSpPr>
        <p:spPr>
          <a:xfrm>
            <a:off x="5479771" y="4870167"/>
            <a:ext cx="299376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solidFill>
                  <a:srgbClr val="44ADB0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LS Sirius Regular"/>
                <a:sym typeface="ALS Sirius Regular"/>
              </a:rPr>
              <a:t>Национальный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LS Sirius Regular"/>
                <a:sym typeface="ALS Sirius Regular"/>
              </a:rPr>
              <a:t> </a:t>
            </a:r>
            <a:r>
              <a:rPr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LS Sirius Regular"/>
                <a:sym typeface="ALS Sirius Regular"/>
              </a:rPr>
              <a:t>исследовательский</a:t>
            </a:r>
            <a:r>
              <a:rPr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LS Sirius Regular"/>
                <a:sym typeface="ALS Sirius Regular"/>
              </a:rPr>
              <a:t> </a:t>
            </a:r>
            <a:r>
              <a:rPr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LS Sirius Regular"/>
                <a:sym typeface="ALS Sirius Regular"/>
              </a:rPr>
              <a:t>университет</a:t>
            </a:r>
            <a:r>
              <a:rPr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LS Sirius Regular"/>
                <a:sym typeface="ALS Sirius Regular"/>
              </a:rPr>
              <a:t>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EE01DCF-FD9D-4710-8E8D-011D9D3328D7}"/>
              </a:ext>
            </a:extLst>
          </p:cNvPr>
          <p:cNvSpPr txBox="1"/>
          <p:nvPr/>
        </p:nvSpPr>
        <p:spPr>
          <a:xfrm>
            <a:off x="3269211" y="1454663"/>
            <a:ext cx="1287773" cy="269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>
              <a:lnSpc>
                <a:spcPct val="72000"/>
              </a:lnSpc>
              <a:defRPr sz="3800" cap="all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lvl1pPr>
          </a:lstStyle>
          <a:p>
            <a:r>
              <a:rPr lang="ru-RU" sz="1600" i="1" cap="none" dirty="0">
                <a:solidFill>
                  <a:srgbClr val="1AAA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128 лет назад</a:t>
            </a:r>
          </a:p>
        </p:txBody>
      </p:sp>
      <p:sp>
        <p:nvSpPr>
          <p:cNvPr id="9" name="Д.И. Менделеев – активный участник комитетов по разработке  проекта создания института">
            <a:extLst>
              <a:ext uri="{FF2B5EF4-FFF2-40B4-BE49-F238E27FC236}">
                <a16:creationId xmlns:a16="http://schemas.microsoft.com/office/drawing/2014/main" id="{B5DCEC76-573E-478A-880B-DB0F310A98DC}"/>
              </a:ext>
            </a:extLst>
          </p:cNvPr>
          <p:cNvSpPr txBox="1"/>
          <p:nvPr/>
        </p:nvSpPr>
        <p:spPr>
          <a:xfrm>
            <a:off x="347703" y="383012"/>
            <a:ext cx="908528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 САМОМ СЕРДЦЕ СИБИРИ</a:t>
            </a:r>
            <a:endParaRPr sz="3000" b="1" dirty="0">
              <a:latin typeface="Verdana" panose="020B0604030504040204" pitchFamily="34" charset="0"/>
              <a:ea typeface="Verdana" panose="020B0604030504040204" pitchFamily="34" charset="0"/>
              <a:cs typeface="ALS Sirius Regular"/>
              <a:sym typeface="ALS Sirius Regular"/>
            </a:endParaRPr>
          </a:p>
        </p:txBody>
      </p:sp>
      <p:sp>
        <p:nvSpPr>
          <p:cNvPr id="10" name="Д.И. Менделеев – активный участник комитетов по разработке  проекта создания института">
            <a:extLst>
              <a:ext uri="{FF2B5EF4-FFF2-40B4-BE49-F238E27FC236}">
                <a16:creationId xmlns:a16="http://schemas.microsoft.com/office/drawing/2014/main" id="{AEAAD1DA-BA00-4FC9-92DA-B9A9876391E2}"/>
              </a:ext>
            </a:extLst>
          </p:cNvPr>
          <p:cNvSpPr txBox="1"/>
          <p:nvPr/>
        </p:nvSpPr>
        <p:spPr>
          <a:xfrm>
            <a:off x="417486" y="3749141"/>
            <a:ext cx="350258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2400" b="1" dirty="0">
                <a:gradFill>
                  <a:gsLst>
                    <a:gs pos="29586">
                      <a:srgbClr val="C8E0FC"/>
                    </a:gs>
                    <a:gs pos="68000">
                      <a:srgbClr val="F5D6FE"/>
                    </a:gs>
                    <a:gs pos="0">
                      <a:srgbClr val="ACED8B"/>
                    </a:gs>
                    <a:gs pos="100000">
                      <a:srgbClr val="B6ECE3"/>
                    </a:gs>
                  </a:gsLst>
                  <a:lin ang="7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В 2024 году:</a:t>
            </a:r>
            <a:endParaRPr sz="2400" b="1" dirty="0">
              <a:gradFill>
                <a:gsLst>
                  <a:gs pos="29586">
                    <a:srgbClr val="C8E0FC"/>
                  </a:gs>
                  <a:gs pos="68000">
                    <a:srgbClr val="F5D6FE"/>
                  </a:gs>
                  <a:gs pos="0">
                    <a:srgbClr val="ACED8B"/>
                  </a:gs>
                  <a:gs pos="100000">
                    <a:srgbClr val="B6ECE3"/>
                  </a:gs>
                </a:gsLst>
                <a:lin ang="7200000" scaled="0"/>
              </a:gradFill>
              <a:latin typeface="Verdana" panose="020B0604030504040204" pitchFamily="34" charset="0"/>
              <a:ea typeface="Verdana" panose="020B0604030504040204" pitchFamily="34" charset="0"/>
              <a:cs typeface="ALS Sirius Regular"/>
              <a:sym typeface="ALS Sirius Regular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915A5989-2F29-4D9A-A4E2-53EFF7835C3E}"/>
              </a:ext>
            </a:extLst>
          </p:cNvPr>
          <p:cNvSpPr txBox="1"/>
          <p:nvPr/>
        </p:nvSpPr>
        <p:spPr>
          <a:xfrm>
            <a:off x="987101" y="4779188"/>
            <a:ext cx="1439576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400" spc="0">
                <a:solidFill>
                  <a:srgbClr val="FFFFFF"/>
                </a:solidFill>
                <a:latin typeface="ALS Sirius Regular"/>
                <a:ea typeface="ALS Sirius Regular"/>
                <a:cs typeface="ALS Sirius Regular"/>
                <a:sym typeface="ALS Sirius Regular"/>
              </a:defRPr>
            </a:lvl1pPr>
          </a:lstStyle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ТОП-10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лучших 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вузов страны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D8640B3-B0D3-48E1-8977-0CC520C8F93D}"/>
              </a:ext>
            </a:extLst>
          </p:cNvPr>
          <p:cNvGrpSpPr/>
          <p:nvPr/>
        </p:nvGrpSpPr>
        <p:grpSpPr>
          <a:xfrm>
            <a:off x="504184" y="4817774"/>
            <a:ext cx="376108" cy="376108"/>
            <a:chOff x="-2747926" y="5442544"/>
            <a:chExt cx="1052623" cy="1052623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1C18AE4-3D61-49EE-9252-1F188B375208}"/>
                </a:ext>
              </a:extLst>
            </p:cNvPr>
            <p:cNvSpPr/>
            <p:nvPr/>
          </p:nvSpPr>
          <p:spPr>
            <a:xfrm>
              <a:off x="-2747926" y="5442544"/>
              <a:ext cx="1052623" cy="1052623"/>
            </a:xfrm>
            <a:prstGeom prst="ellipse">
              <a:avLst/>
            </a:prstGeom>
            <a:solidFill>
              <a:srgbClr val="1AA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5CAF73B-C5AE-49CE-B9B0-E4827FD6D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</a:blip>
            <a:stretch>
              <a:fillRect/>
            </a:stretch>
          </p:blipFill>
          <p:spPr>
            <a:xfrm>
              <a:off x="-2505290" y="5691066"/>
              <a:ext cx="567350" cy="555579"/>
            </a:xfrm>
            <a:prstGeom prst="rect">
              <a:avLst/>
            </a:prstGeom>
          </p:spPr>
        </p:pic>
      </p:grpSp>
      <p:sp>
        <p:nvSpPr>
          <p:cNvPr id="15" name="Объект 2">
            <a:extLst>
              <a:ext uri="{FF2B5EF4-FFF2-40B4-BE49-F238E27FC236}">
                <a16:creationId xmlns:a16="http://schemas.microsoft.com/office/drawing/2014/main" id="{0CD0AEF6-EE75-4587-A7E1-41ABE085B7F3}"/>
              </a:ext>
            </a:extLst>
          </p:cNvPr>
          <p:cNvSpPr txBox="1">
            <a:spLocks/>
          </p:cNvSpPr>
          <p:nvPr/>
        </p:nvSpPr>
        <p:spPr>
          <a:xfrm>
            <a:off x="347703" y="2264693"/>
            <a:ext cx="3262272" cy="736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bg1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bg1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bg1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bg1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bg1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lang="ru-RU" sz="1400" b="1" dirty="0"/>
              <a:t>Император Николай Второй </a:t>
            </a:r>
            <a:br>
              <a:rPr lang="ru-RU" sz="1400" b="1" dirty="0"/>
            </a:br>
            <a:r>
              <a:rPr lang="ru-RU" sz="1400" b="1" dirty="0"/>
              <a:t>подписал указ об учреждении </a:t>
            </a:r>
            <a:br>
              <a:rPr lang="ru-RU" sz="1400" b="1" dirty="0"/>
            </a:br>
            <a:r>
              <a:rPr lang="ru-RU" sz="1400" b="1" dirty="0"/>
              <a:t>в Томске технологического </a:t>
            </a:r>
            <a:br>
              <a:rPr lang="ru-RU" sz="1400" b="1" dirty="0"/>
            </a:br>
            <a:r>
              <a:rPr lang="ru-RU" sz="1400" b="1" dirty="0"/>
              <a:t>института практических инженеров </a:t>
            </a:r>
          </a:p>
          <a:p>
            <a:pPr algn="l" hangingPunct="1"/>
            <a:endParaRPr lang="ru-RU" sz="1400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6F9733-A8D5-48BC-BEEA-CAB943077F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r="4477"/>
          <a:stretch/>
        </p:blipFill>
        <p:spPr>
          <a:xfrm>
            <a:off x="4266988" y="1963491"/>
            <a:ext cx="1909096" cy="2394987"/>
          </a:xfrm>
          <a:custGeom>
            <a:avLst/>
            <a:gdLst>
              <a:gd name="connsiteX0" fmla="*/ 137673 w 1631051"/>
              <a:gd name="connsiteY0" fmla="*/ 0 h 2046176"/>
              <a:gd name="connsiteX1" fmla="*/ 1493378 w 1631051"/>
              <a:gd name="connsiteY1" fmla="*/ 0 h 2046176"/>
              <a:gd name="connsiteX2" fmla="*/ 1532400 w 1631051"/>
              <a:gd name="connsiteY2" fmla="*/ 7878 h 2046176"/>
              <a:gd name="connsiteX3" fmla="*/ 1631051 w 1631051"/>
              <a:gd name="connsiteY3" fmla="*/ 156708 h 2046176"/>
              <a:gd name="connsiteX4" fmla="*/ 1631051 w 1631051"/>
              <a:gd name="connsiteY4" fmla="*/ 1884653 h 2046176"/>
              <a:gd name="connsiteX5" fmla="*/ 1469528 w 1631051"/>
              <a:gd name="connsiteY5" fmla="*/ 2046176 h 2046176"/>
              <a:gd name="connsiteX6" fmla="*/ 161523 w 1631051"/>
              <a:gd name="connsiteY6" fmla="*/ 2046176 h 2046176"/>
              <a:gd name="connsiteX7" fmla="*/ 0 w 1631051"/>
              <a:gd name="connsiteY7" fmla="*/ 1884653 h 2046176"/>
              <a:gd name="connsiteX8" fmla="*/ 0 w 1631051"/>
              <a:gd name="connsiteY8" fmla="*/ 156708 h 2046176"/>
              <a:gd name="connsiteX9" fmla="*/ 98651 w 1631051"/>
              <a:gd name="connsiteY9" fmla="*/ 7878 h 2046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31051" h="2046176">
                <a:moveTo>
                  <a:pt x="137673" y="0"/>
                </a:moveTo>
                <a:lnTo>
                  <a:pt x="1493378" y="0"/>
                </a:lnTo>
                <a:lnTo>
                  <a:pt x="1532400" y="7878"/>
                </a:lnTo>
                <a:cubicBezTo>
                  <a:pt x="1590373" y="32399"/>
                  <a:pt x="1631051" y="89803"/>
                  <a:pt x="1631051" y="156708"/>
                </a:cubicBezTo>
                <a:lnTo>
                  <a:pt x="1631051" y="1884653"/>
                </a:lnTo>
                <a:cubicBezTo>
                  <a:pt x="1631051" y="1973860"/>
                  <a:pt x="1558735" y="2046176"/>
                  <a:pt x="1469528" y="2046176"/>
                </a:cubicBezTo>
                <a:lnTo>
                  <a:pt x="161523" y="2046176"/>
                </a:lnTo>
                <a:cubicBezTo>
                  <a:pt x="72316" y="2046176"/>
                  <a:pt x="0" y="1973860"/>
                  <a:pt x="0" y="1884653"/>
                </a:cubicBezTo>
                <a:lnTo>
                  <a:pt x="0" y="156708"/>
                </a:lnTo>
                <a:cubicBezTo>
                  <a:pt x="0" y="89803"/>
                  <a:pt x="40678" y="32399"/>
                  <a:pt x="98651" y="7878"/>
                </a:cubicBezTo>
                <a:close/>
              </a:path>
            </a:pathLst>
          </a:custGeom>
          <a:ln>
            <a:noFill/>
          </a:ln>
          <a:effectLst>
            <a:outerShdw blurRad="304800" dist="114300" dir="2700000" algn="tl" rotWithShape="0">
              <a:prstClr val="black">
                <a:alpha val="33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0570B2-A697-463B-8C4E-CAE4F97E4D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t="814" r="3328" b="1720"/>
          <a:stretch/>
        </p:blipFill>
        <p:spPr>
          <a:xfrm>
            <a:off x="6150484" y="1215659"/>
            <a:ext cx="1715855" cy="2533482"/>
          </a:xfrm>
          <a:custGeom>
            <a:avLst/>
            <a:gdLst>
              <a:gd name="connsiteX0" fmla="*/ 187061 w 1620279"/>
              <a:gd name="connsiteY0" fmla="*/ 0 h 2392363"/>
              <a:gd name="connsiteX1" fmla="*/ 1433218 w 1620279"/>
              <a:gd name="connsiteY1" fmla="*/ 0 h 2392363"/>
              <a:gd name="connsiteX2" fmla="*/ 1620279 w 1620279"/>
              <a:gd name="connsiteY2" fmla="*/ 187061 h 2392363"/>
              <a:gd name="connsiteX3" fmla="*/ 1620279 w 1620279"/>
              <a:gd name="connsiteY3" fmla="*/ 2205302 h 2392363"/>
              <a:gd name="connsiteX4" fmla="*/ 1433218 w 1620279"/>
              <a:gd name="connsiteY4" fmla="*/ 2392363 h 2392363"/>
              <a:gd name="connsiteX5" fmla="*/ 187061 w 1620279"/>
              <a:gd name="connsiteY5" fmla="*/ 2392363 h 2392363"/>
              <a:gd name="connsiteX6" fmla="*/ 0 w 1620279"/>
              <a:gd name="connsiteY6" fmla="*/ 2205302 h 2392363"/>
              <a:gd name="connsiteX7" fmla="*/ 0 w 1620279"/>
              <a:gd name="connsiteY7" fmla="*/ 187061 h 2392363"/>
              <a:gd name="connsiteX8" fmla="*/ 187061 w 1620279"/>
              <a:gd name="connsiteY8" fmla="*/ 0 h 239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0279" h="2392363">
                <a:moveTo>
                  <a:pt x="187061" y="0"/>
                </a:moveTo>
                <a:lnTo>
                  <a:pt x="1433218" y="0"/>
                </a:lnTo>
                <a:cubicBezTo>
                  <a:pt x="1536529" y="0"/>
                  <a:pt x="1620279" y="83750"/>
                  <a:pt x="1620279" y="187061"/>
                </a:cubicBezTo>
                <a:lnTo>
                  <a:pt x="1620279" y="2205302"/>
                </a:lnTo>
                <a:cubicBezTo>
                  <a:pt x="1620279" y="2308613"/>
                  <a:pt x="1536529" y="2392363"/>
                  <a:pt x="1433218" y="2392363"/>
                </a:cubicBezTo>
                <a:lnTo>
                  <a:pt x="187061" y="2392363"/>
                </a:lnTo>
                <a:cubicBezTo>
                  <a:pt x="83750" y="2392363"/>
                  <a:pt x="0" y="2308613"/>
                  <a:pt x="0" y="2205302"/>
                </a:cubicBezTo>
                <a:lnTo>
                  <a:pt x="0" y="187061"/>
                </a:lnTo>
                <a:cubicBezTo>
                  <a:pt x="0" y="83750"/>
                  <a:pt x="83750" y="0"/>
                  <a:pt x="187061" y="0"/>
                </a:cubicBezTo>
                <a:close/>
              </a:path>
            </a:pathLst>
          </a:custGeom>
          <a:effectLst>
            <a:outerShdw blurRad="304800" dist="114300" dir="2700000" algn="tl" rotWithShape="0">
              <a:prstClr val="black">
                <a:alpha val="33000"/>
              </a:prstClr>
            </a:outerShdw>
          </a:effectLst>
        </p:spPr>
      </p:pic>
      <p:sp>
        <p:nvSpPr>
          <p:cNvPr id="18" name="Скругленный прямоугольник 50">
            <a:extLst>
              <a:ext uri="{FF2B5EF4-FFF2-40B4-BE49-F238E27FC236}">
                <a16:creationId xmlns:a16="http://schemas.microsoft.com/office/drawing/2014/main" id="{F5BC7F1F-7172-4525-AF67-125F7CA809B1}"/>
              </a:ext>
            </a:extLst>
          </p:cNvPr>
          <p:cNvSpPr/>
          <p:nvPr/>
        </p:nvSpPr>
        <p:spPr>
          <a:xfrm>
            <a:off x="347703" y="1394223"/>
            <a:ext cx="2727960" cy="517376"/>
          </a:xfrm>
          <a:prstGeom prst="roundRect">
            <a:avLst>
              <a:gd name="adj" fmla="val 50000"/>
            </a:avLst>
          </a:prstGeom>
          <a:gradFill>
            <a:gsLst>
              <a:gs pos="29586">
                <a:srgbClr val="C8E0FC"/>
              </a:gs>
              <a:gs pos="68000">
                <a:srgbClr val="F5D6FE"/>
              </a:gs>
              <a:gs pos="0">
                <a:srgbClr val="ACED8B"/>
              </a:gs>
              <a:gs pos="100000">
                <a:srgbClr val="B6ECE3"/>
              </a:gs>
            </a:gsLst>
            <a:lin ang="7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1">
            <a:extLst>
              <a:ext uri="{FF2B5EF4-FFF2-40B4-BE49-F238E27FC236}">
                <a16:creationId xmlns:a16="http://schemas.microsoft.com/office/drawing/2014/main" id="{47ED3A75-CD11-42EC-9EDE-E2F0D9173296}"/>
              </a:ext>
            </a:extLst>
          </p:cNvPr>
          <p:cNvSpPr txBox="1"/>
          <p:nvPr/>
        </p:nvSpPr>
        <p:spPr>
          <a:xfrm>
            <a:off x="3986853" y="4859025"/>
            <a:ext cx="124243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solidFill>
                  <a:srgbClr val="44ADB0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LS Sirius Regular"/>
                <a:sym typeface="ALS Sirius Regular"/>
              </a:rPr>
              <a:t>Категория:</a:t>
            </a:r>
            <a:endParaRPr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LS Sirius Regular"/>
              <a:sym typeface="ALS Sirius Regular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5A61842-9EC8-4EA2-9092-2FA36F3AB905}"/>
              </a:ext>
            </a:extLst>
          </p:cNvPr>
          <p:cNvGrpSpPr/>
          <p:nvPr/>
        </p:nvGrpSpPr>
        <p:grpSpPr>
          <a:xfrm>
            <a:off x="3472961" y="4824861"/>
            <a:ext cx="376108" cy="376108"/>
            <a:chOff x="-2747926" y="5442544"/>
            <a:chExt cx="1052623" cy="1052623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C657246-73D7-4713-90E6-2DCCA0005FB9}"/>
                </a:ext>
              </a:extLst>
            </p:cNvPr>
            <p:cNvSpPr/>
            <p:nvPr/>
          </p:nvSpPr>
          <p:spPr>
            <a:xfrm>
              <a:off x="-2747926" y="5442544"/>
              <a:ext cx="1052623" cy="1052623"/>
            </a:xfrm>
            <a:prstGeom prst="ellipse">
              <a:avLst/>
            </a:prstGeom>
            <a:solidFill>
              <a:srgbClr val="1AA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AED783F-7082-4F1B-BF80-65EA8A22A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</a:blip>
            <a:stretch>
              <a:fillRect/>
            </a:stretch>
          </p:blipFill>
          <p:spPr>
            <a:xfrm>
              <a:off x="-2505290" y="5691066"/>
              <a:ext cx="567350" cy="555579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E81ED83-DC56-41BE-9ADE-686A052F82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3" r="-170" b="650"/>
          <a:stretch/>
        </p:blipFill>
        <p:spPr>
          <a:xfrm>
            <a:off x="8143617" y="1454663"/>
            <a:ext cx="3732944" cy="3997689"/>
          </a:xfrm>
          <a:custGeom>
            <a:avLst/>
            <a:gdLst>
              <a:gd name="connsiteX0" fmla="*/ 264752 w 3203246"/>
              <a:gd name="connsiteY0" fmla="*/ 0 h 3250660"/>
              <a:gd name="connsiteX1" fmla="*/ 2938494 w 3203246"/>
              <a:gd name="connsiteY1" fmla="*/ 0 h 3250660"/>
              <a:gd name="connsiteX2" fmla="*/ 2989910 w 3203246"/>
              <a:gd name="connsiteY2" fmla="*/ 5183 h 3250660"/>
              <a:gd name="connsiteX3" fmla="*/ 3203246 w 3203246"/>
              <a:gd name="connsiteY3" fmla="*/ 266938 h 3250660"/>
              <a:gd name="connsiteX4" fmla="*/ 3203246 w 3203246"/>
              <a:gd name="connsiteY4" fmla="*/ 2983477 h 3250660"/>
              <a:gd name="connsiteX5" fmla="*/ 2936063 w 3203246"/>
              <a:gd name="connsiteY5" fmla="*/ 3250660 h 3250660"/>
              <a:gd name="connsiteX6" fmla="*/ 267183 w 3203246"/>
              <a:gd name="connsiteY6" fmla="*/ 3250660 h 3250660"/>
              <a:gd name="connsiteX7" fmla="*/ 0 w 3203246"/>
              <a:gd name="connsiteY7" fmla="*/ 2983477 h 3250660"/>
              <a:gd name="connsiteX8" fmla="*/ 0 w 3203246"/>
              <a:gd name="connsiteY8" fmla="*/ 266938 h 3250660"/>
              <a:gd name="connsiteX9" fmla="*/ 213336 w 3203246"/>
              <a:gd name="connsiteY9" fmla="*/ 5183 h 325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3246" h="3250660">
                <a:moveTo>
                  <a:pt x="264752" y="0"/>
                </a:moveTo>
                <a:lnTo>
                  <a:pt x="2938494" y="0"/>
                </a:lnTo>
                <a:lnTo>
                  <a:pt x="2989910" y="5183"/>
                </a:lnTo>
                <a:cubicBezTo>
                  <a:pt x="3111660" y="30097"/>
                  <a:pt x="3203246" y="137822"/>
                  <a:pt x="3203246" y="266938"/>
                </a:cubicBezTo>
                <a:lnTo>
                  <a:pt x="3203246" y="2983477"/>
                </a:lnTo>
                <a:cubicBezTo>
                  <a:pt x="3203246" y="3131038"/>
                  <a:pt x="3083624" y="3250660"/>
                  <a:pt x="2936063" y="3250660"/>
                </a:cubicBezTo>
                <a:lnTo>
                  <a:pt x="267183" y="3250660"/>
                </a:lnTo>
                <a:cubicBezTo>
                  <a:pt x="119622" y="3250660"/>
                  <a:pt x="0" y="3131038"/>
                  <a:pt x="0" y="2983477"/>
                </a:cubicBezTo>
                <a:lnTo>
                  <a:pt x="0" y="266938"/>
                </a:lnTo>
                <a:cubicBezTo>
                  <a:pt x="0" y="137822"/>
                  <a:pt x="91586" y="30097"/>
                  <a:pt x="213336" y="5183"/>
                </a:cubicBezTo>
                <a:close/>
              </a:path>
            </a:pathLst>
          </a:custGeom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C5BC76B8-ADC7-4E8C-8E48-31BF644FD92A}"/>
              </a:ext>
            </a:extLst>
          </p:cNvPr>
          <p:cNvSpPr txBox="1">
            <a:spLocks/>
          </p:cNvSpPr>
          <p:nvPr/>
        </p:nvSpPr>
        <p:spPr>
          <a:xfrm>
            <a:off x="347703" y="1422705"/>
            <a:ext cx="2571862" cy="478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rgbClr val="17182D"/>
                </a:solidFill>
              </a:rPr>
              <a:t>11 МАЯ 1896 ГОДА </a:t>
            </a:r>
          </a:p>
        </p:txBody>
      </p:sp>
      <p:pic>
        <p:nvPicPr>
          <p:cNvPr id="56" name="Изображение" descr="Изображение">
            <a:extLst>
              <a:ext uri="{FF2B5EF4-FFF2-40B4-BE49-F238E27FC236}">
                <a16:creationId xmlns:a16="http://schemas.microsoft.com/office/drawing/2014/main" id="{570B1CA5-8018-4C7A-87CA-7DAC7FF50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0578" y="474979"/>
            <a:ext cx="1770578" cy="38117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Номер слайда">
            <a:extLst>
              <a:ext uri="{FF2B5EF4-FFF2-40B4-BE49-F238E27FC236}">
                <a16:creationId xmlns:a16="http://schemas.microsoft.com/office/drawing/2014/main" id="{EBDA8258-BF49-4AE0-B9C6-EF2A8AE7621E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2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71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C6A733-466B-4961-9B43-488DB8291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11444" r="785" b="9089"/>
          <a:stretch>
            <a:fillRect/>
          </a:stretch>
        </p:blipFill>
        <p:spPr>
          <a:xfrm>
            <a:off x="7062943" y="2961849"/>
            <a:ext cx="2951913" cy="1729896"/>
          </a:xfrm>
          <a:custGeom>
            <a:avLst/>
            <a:gdLst>
              <a:gd name="connsiteX0" fmla="*/ 243235 w 5358485"/>
              <a:gd name="connsiteY0" fmla="*/ 0 h 3159721"/>
              <a:gd name="connsiteX1" fmla="*/ 5115250 w 5358485"/>
              <a:gd name="connsiteY1" fmla="*/ 0 h 3159721"/>
              <a:gd name="connsiteX2" fmla="*/ 5358485 w 5358485"/>
              <a:gd name="connsiteY2" fmla="*/ 243235 h 3159721"/>
              <a:gd name="connsiteX3" fmla="*/ 5358485 w 5358485"/>
              <a:gd name="connsiteY3" fmla="*/ 2916486 h 3159721"/>
              <a:gd name="connsiteX4" fmla="*/ 5115250 w 5358485"/>
              <a:gd name="connsiteY4" fmla="*/ 3159721 h 3159721"/>
              <a:gd name="connsiteX5" fmla="*/ 243235 w 5358485"/>
              <a:gd name="connsiteY5" fmla="*/ 3159721 h 3159721"/>
              <a:gd name="connsiteX6" fmla="*/ 0 w 5358485"/>
              <a:gd name="connsiteY6" fmla="*/ 2916486 h 3159721"/>
              <a:gd name="connsiteX7" fmla="*/ 0 w 5358485"/>
              <a:gd name="connsiteY7" fmla="*/ 243235 h 3159721"/>
              <a:gd name="connsiteX8" fmla="*/ 243235 w 5358485"/>
              <a:gd name="connsiteY8" fmla="*/ 0 h 3159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8485" h="3159721">
                <a:moveTo>
                  <a:pt x="243235" y="0"/>
                </a:moveTo>
                <a:lnTo>
                  <a:pt x="5115250" y="0"/>
                </a:lnTo>
                <a:cubicBezTo>
                  <a:pt x="5249585" y="0"/>
                  <a:pt x="5358485" y="108900"/>
                  <a:pt x="5358485" y="243235"/>
                </a:cubicBezTo>
                <a:lnTo>
                  <a:pt x="5358485" y="2916486"/>
                </a:lnTo>
                <a:cubicBezTo>
                  <a:pt x="5358485" y="3050821"/>
                  <a:pt x="5249585" y="3159721"/>
                  <a:pt x="5115250" y="3159721"/>
                </a:cubicBezTo>
                <a:lnTo>
                  <a:pt x="243235" y="3159721"/>
                </a:lnTo>
                <a:cubicBezTo>
                  <a:pt x="108900" y="3159721"/>
                  <a:pt x="0" y="3050821"/>
                  <a:pt x="0" y="2916486"/>
                </a:cubicBezTo>
                <a:lnTo>
                  <a:pt x="0" y="243235"/>
                </a:lnTo>
                <a:cubicBezTo>
                  <a:pt x="0" y="108900"/>
                  <a:pt x="108900" y="0"/>
                  <a:pt x="243235" y="0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35D524-9B5D-4718-AF06-AA8042B0B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r="218" b="10596"/>
          <a:stretch>
            <a:fillRect/>
          </a:stretch>
        </p:blipFill>
        <p:spPr>
          <a:xfrm>
            <a:off x="2628783" y="4040562"/>
            <a:ext cx="4374718" cy="2498350"/>
          </a:xfrm>
          <a:custGeom>
            <a:avLst/>
            <a:gdLst>
              <a:gd name="connsiteX0" fmla="*/ 128788 w 4374718"/>
              <a:gd name="connsiteY0" fmla="*/ 0 h 2498350"/>
              <a:gd name="connsiteX1" fmla="*/ 4229561 w 4374718"/>
              <a:gd name="connsiteY1" fmla="*/ 0 h 2498350"/>
              <a:gd name="connsiteX2" fmla="*/ 4256943 w 4374718"/>
              <a:gd name="connsiteY2" fmla="*/ 8500 h 2498350"/>
              <a:gd name="connsiteX3" fmla="*/ 4374718 w 4374718"/>
              <a:gd name="connsiteY3" fmla="*/ 186181 h 2498350"/>
              <a:gd name="connsiteX4" fmla="*/ 4374718 w 4374718"/>
              <a:gd name="connsiteY4" fmla="*/ 2305515 h 2498350"/>
              <a:gd name="connsiteX5" fmla="*/ 4181883 w 4374718"/>
              <a:gd name="connsiteY5" fmla="*/ 2498350 h 2498350"/>
              <a:gd name="connsiteX6" fmla="*/ 176466 w 4374718"/>
              <a:gd name="connsiteY6" fmla="*/ 2498350 h 2498350"/>
              <a:gd name="connsiteX7" fmla="*/ 40111 w 4374718"/>
              <a:gd name="connsiteY7" fmla="*/ 2441870 h 2498350"/>
              <a:gd name="connsiteX8" fmla="*/ 0 w 4374718"/>
              <a:gd name="connsiteY8" fmla="*/ 2382378 h 2498350"/>
              <a:gd name="connsiteX9" fmla="*/ 0 w 4374718"/>
              <a:gd name="connsiteY9" fmla="*/ 109319 h 2498350"/>
              <a:gd name="connsiteX10" fmla="*/ 40111 w 4374718"/>
              <a:gd name="connsiteY10" fmla="*/ 49826 h 2498350"/>
              <a:gd name="connsiteX11" fmla="*/ 101406 w 4374718"/>
              <a:gd name="connsiteY11" fmla="*/ 8500 h 249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4718" h="2498350">
                <a:moveTo>
                  <a:pt x="128788" y="0"/>
                </a:moveTo>
                <a:lnTo>
                  <a:pt x="4229561" y="0"/>
                </a:lnTo>
                <a:lnTo>
                  <a:pt x="4256943" y="8500"/>
                </a:lnTo>
                <a:cubicBezTo>
                  <a:pt x="4326155" y="37774"/>
                  <a:pt x="4374718" y="106306"/>
                  <a:pt x="4374718" y="186181"/>
                </a:cubicBezTo>
                <a:lnTo>
                  <a:pt x="4374718" y="2305515"/>
                </a:lnTo>
                <a:cubicBezTo>
                  <a:pt x="4374718" y="2412015"/>
                  <a:pt x="4288383" y="2498350"/>
                  <a:pt x="4181883" y="2498350"/>
                </a:cubicBezTo>
                <a:lnTo>
                  <a:pt x="176466" y="2498350"/>
                </a:lnTo>
                <a:cubicBezTo>
                  <a:pt x="123216" y="2498350"/>
                  <a:pt x="75007" y="2476766"/>
                  <a:pt x="40111" y="2441870"/>
                </a:cubicBezTo>
                <a:lnTo>
                  <a:pt x="0" y="2382378"/>
                </a:lnTo>
                <a:lnTo>
                  <a:pt x="0" y="109319"/>
                </a:lnTo>
                <a:lnTo>
                  <a:pt x="40111" y="49826"/>
                </a:lnTo>
                <a:cubicBezTo>
                  <a:pt x="57559" y="32378"/>
                  <a:pt x="78336" y="18258"/>
                  <a:pt x="101406" y="8500"/>
                </a:cubicBezTo>
                <a:close/>
              </a:path>
            </a:pathLst>
          </a:custGeom>
        </p:spPr>
      </p:pic>
      <p:sp>
        <p:nvSpPr>
          <p:cNvPr id="11" name="Д.И. Менделеев – активный участник комитетов по разработке  проекта создания института">
            <a:extLst>
              <a:ext uri="{FF2B5EF4-FFF2-40B4-BE49-F238E27FC236}">
                <a16:creationId xmlns:a16="http://schemas.microsoft.com/office/drawing/2014/main" id="{E0BBA75B-FB2F-46CB-9972-D5C3E3463750}"/>
              </a:ext>
            </a:extLst>
          </p:cNvPr>
          <p:cNvSpPr txBox="1"/>
          <p:nvPr/>
        </p:nvSpPr>
        <p:spPr>
          <a:xfrm>
            <a:off x="347703" y="383012"/>
            <a:ext cx="908528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 ЦИФРАХ: </a:t>
            </a:r>
          </a:p>
        </p:txBody>
      </p:sp>
      <p:sp>
        <p:nvSpPr>
          <p:cNvPr id="12" name="Номер слайда">
            <a:extLst>
              <a:ext uri="{FF2B5EF4-FFF2-40B4-BE49-F238E27FC236}">
                <a16:creationId xmlns:a16="http://schemas.microsoft.com/office/drawing/2014/main" id="{669036CD-36B9-44CA-B2F1-B1B45713B68E}"/>
              </a:ext>
            </a:extLst>
          </p:cNvPr>
          <p:cNvSpPr txBox="1">
            <a:spLocks/>
          </p:cNvSpPr>
          <p:nvPr/>
        </p:nvSpPr>
        <p:spPr>
          <a:xfrm>
            <a:off x="11609842" y="6414760"/>
            <a:ext cx="258624" cy="24830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3" name="Скругленный прямоугольник 20">
            <a:extLst>
              <a:ext uri="{FF2B5EF4-FFF2-40B4-BE49-F238E27FC236}">
                <a16:creationId xmlns:a16="http://schemas.microsoft.com/office/drawing/2014/main" id="{75D6B566-8586-439A-BCAD-74DDE409CBCA}"/>
              </a:ext>
            </a:extLst>
          </p:cNvPr>
          <p:cNvSpPr/>
          <p:nvPr/>
        </p:nvSpPr>
        <p:spPr>
          <a:xfrm>
            <a:off x="2635708" y="1175394"/>
            <a:ext cx="2132177" cy="1051346"/>
          </a:xfrm>
          <a:prstGeom prst="roundRect">
            <a:avLst>
              <a:gd name="adj" fmla="val 10853"/>
            </a:avLst>
          </a:prstGeom>
          <a:solidFill>
            <a:schemeClr val="bg1"/>
          </a:solidFill>
          <a:ln>
            <a:noFill/>
          </a:ln>
          <a:effectLst>
            <a:outerShdw blurRad="304800" dist="254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Скругленный прямоугольник 21">
            <a:extLst>
              <a:ext uri="{FF2B5EF4-FFF2-40B4-BE49-F238E27FC236}">
                <a16:creationId xmlns:a16="http://schemas.microsoft.com/office/drawing/2014/main" id="{5D316EC7-C82E-4757-B1A0-5E86BB0E1955}"/>
              </a:ext>
            </a:extLst>
          </p:cNvPr>
          <p:cNvSpPr/>
          <p:nvPr/>
        </p:nvSpPr>
        <p:spPr>
          <a:xfrm>
            <a:off x="2635707" y="2344220"/>
            <a:ext cx="2132177" cy="1572208"/>
          </a:xfrm>
          <a:prstGeom prst="roundRect">
            <a:avLst>
              <a:gd name="adj" fmla="val 6170"/>
            </a:avLst>
          </a:prstGeom>
          <a:gradFill>
            <a:gsLst>
              <a:gs pos="0">
                <a:srgbClr val="DBF7CD"/>
              </a:gs>
              <a:gs pos="100000">
                <a:srgbClr val="B6ECE3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Скругленный прямоугольник 22">
            <a:extLst>
              <a:ext uri="{FF2B5EF4-FFF2-40B4-BE49-F238E27FC236}">
                <a16:creationId xmlns:a16="http://schemas.microsoft.com/office/drawing/2014/main" id="{C72F68BA-8805-49DC-B01D-4B25685DC72C}"/>
              </a:ext>
            </a:extLst>
          </p:cNvPr>
          <p:cNvSpPr/>
          <p:nvPr/>
        </p:nvSpPr>
        <p:spPr>
          <a:xfrm>
            <a:off x="390535" y="2358780"/>
            <a:ext cx="2132177" cy="1572208"/>
          </a:xfrm>
          <a:prstGeom prst="roundRect">
            <a:avLst>
              <a:gd name="adj" fmla="val 6170"/>
            </a:avLst>
          </a:prstGeom>
          <a:solidFill>
            <a:schemeClr val="bg1"/>
          </a:solidFill>
          <a:ln>
            <a:noFill/>
          </a:ln>
          <a:effectLst>
            <a:outerShdw blurRad="304800" dist="254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Скругленный прямоугольник 23">
            <a:extLst>
              <a:ext uri="{FF2B5EF4-FFF2-40B4-BE49-F238E27FC236}">
                <a16:creationId xmlns:a16="http://schemas.microsoft.com/office/drawing/2014/main" id="{86538975-7D8E-4BE3-98F4-185671744ABC}"/>
              </a:ext>
            </a:extLst>
          </p:cNvPr>
          <p:cNvSpPr/>
          <p:nvPr/>
        </p:nvSpPr>
        <p:spPr>
          <a:xfrm>
            <a:off x="390535" y="1184864"/>
            <a:ext cx="2132177" cy="1051346"/>
          </a:xfrm>
          <a:prstGeom prst="roundRect">
            <a:avLst>
              <a:gd name="adj" fmla="val 8846"/>
            </a:avLst>
          </a:prstGeom>
          <a:gradFill>
            <a:gsLst>
              <a:gs pos="50000">
                <a:schemeClr val="accent1">
                  <a:lumMod val="5000"/>
                  <a:lumOff val="95000"/>
                </a:schemeClr>
              </a:gs>
              <a:gs pos="0">
                <a:srgbClr val="D6F6C6"/>
              </a:gs>
              <a:gs pos="100000">
                <a:srgbClr val="C8E0FC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089BE333-E128-458D-9C9F-936CDF023B04}"/>
              </a:ext>
            </a:extLst>
          </p:cNvPr>
          <p:cNvSpPr txBox="1">
            <a:spLocks/>
          </p:cNvSpPr>
          <p:nvPr/>
        </p:nvSpPr>
        <p:spPr>
          <a:xfrm>
            <a:off x="565663" y="1316265"/>
            <a:ext cx="1762545" cy="6733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1883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бюджетных места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0026473F-165B-40C8-BDC6-8FAB415DA14E}"/>
              </a:ext>
            </a:extLst>
          </p:cNvPr>
          <p:cNvSpPr txBox="1">
            <a:spLocks/>
          </p:cNvSpPr>
          <p:nvPr/>
        </p:nvSpPr>
        <p:spPr>
          <a:xfrm>
            <a:off x="2740514" y="2509656"/>
            <a:ext cx="202737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Единственный в России действующий ИССЛЕДОВАТЕЛЬСКИЙ ядерный реактор</a:t>
            </a:r>
            <a:b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вузе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E859DFC5-D076-482D-8B31-AA6781E84419}"/>
              </a:ext>
            </a:extLst>
          </p:cNvPr>
          <p:cNvSpPr txBox="1">
            <a:spLocks/>
          </p:cNvSpPr>
          <p:nvPr/>
        </p:nvSpPr>
        <p:spPr>
          <a:xfrm>
            <a:off x="565664" y="2832597"/>
            <a:ext cx="1762545" cy="5171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256 </a:t>
            </a:r>
            <a:br>
              <a:rPr lang="en-US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докторов наук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DAC32558-4F01-4653-91A2-D62E07CC98D5}"/>
              </a:ext>
            </a:extLst>
          </p:cNvPr>
          <p:cNvSpPr txBox="1">
            <a:spLocks/>
          </p:cNvSpPr>
          <p:nvPr/>
        </p:nvSpPr>
        <p:spPr>
          <a:xfrm>
            <a:off x="2740515" y="1316266"/>
            <a:ext cx="1809750" cy="11656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 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учебных корпуса</a:t>
            </a:r>
          </a:p>
        </p:txBody>
      </p:sp>
      <p:sp>
        <p:nvSpPr>
          <p:cNvPr id="21" name="Скругленный прямоугольник 38">
            <a:extLst>
              <a:ext uri="{FF2B5EF4-FFF2-40B4-BE49-F238E27FC236}">
                <a16:creationId xmlns:a16="http://schemas.microsoft.com/office/drawing/2014/main" id="{A2A9FEBF-8AB3-4EB7-92FC-12DCD9003224}"/>
              </a:ext>
            </a:extLst>
          </p:cNvPr>
          <p:cNvSpPr/>
          <p:nvPr/>
        </p:nvSpPr>
        <p:spPr>
          <a:xfrm>
            <a:off x="4871324" y="1184864"/>
            <a:ext cx="2132177" cy="1051346"/>
          </a:xfrm>
          <a:prstGeom prst="roundRect">
            <a:avLst>
              <a:gd name="adj" fmla="val 10853"/>
            </a:avLst>
          </a:prstGeom>
          <a:gradFill>
            <a:gsLst>
              <a:gs pos="50000">
                <a:schemeClr val="accent1">
                  <a:lumMod val="5000"/>
                  <a:lumOff val="95000"/>
                </a:schemeClr>
              </a:gs>
              <a:gs pos="0">
                <a:srgbClr val="B6ECE3"/>
              </a:gs>
              <a:gs pos="100000">
                <a:srgbClr val="C8E0FC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4A70AFC6-934C-499D-BF1B-530729678053}"/>
              </a:ext>
            </a:extLst>
          </p:cNvPr>
          <p:cNvSpPr txBox="1">
            <a:spLocks/>
          </p:cNvSpPr>
          <p:nvPr/>
        </p:nvSpPr>
        <p:spPr>
          <a:xfrm>
            <a:off x="5046453" y="1316265"/>
            <a:ext cx="1889520" cy="11427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направлений подготовки</a:t>
            </a:r>
          </a:p>
        </p:txBody>
      </p:sp>
      <p:sp>
        <p:nvSpPr>
          <p:cNvPr id="23" name="Скругленный прямоугольник 40">
            <a:extLst>
              <a:ext uri="{FF2B5EF4-FFF2-40B4-BE49-F238E27FC236}">
                <a16:creationId xmlns:a16="http://schemas.microsoft.com/office/drawing/2014/main" id="{EB6BAC7C-1E72-482C-B3DC-E9BCEE9C9702}"/>
              </a:ext>
            </a:extLst>
          </p:cNvPr>
          <p:cNvSpPr/>
          <p:nvPr/>
        </p:nvSpPr>
        <p:spPr>
          <a:xfrm>
            <a:off x="4880879" y="2341852"/>
            <a:ext cx="2132177" cy="1574113"/>
          </a:xfrm>
          <a:prstGeom prst="roundRect">
            <a:avLst>
              <a:gd name="adj" fmla="val 6170"/>
            </a:avLst>
          </a:prstGeom>
          <a:solidFill>
            <a:schemeClr val="bg1"/>
          </a:solidFill>
          <a:ln>
            <a:noFill/>
          </a:ln>
          <a:effectLst>
            <a:outerShdw blurRad="304800" dist="254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B4FE028A-5F7B-434E-AB01-FA8C61ABB815}"/>
              </a:ext>
            </a:extLst>
          </p:cNvPr>
          <p:cNvSpPr txBox="1">
            <a:spLocks/>
          </p:cNvSpPr>
          <p:nvPr/>
        </p:nvSpPr>
        <p:spPr>
          <a:xfrm>
            <a:off x="4985686" y="2468354"/>
            <a:ext cx="1809750" cy="11656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общежитий</a:t>
            </a:r>
          </a:p>
        </p:txBody>
      </p:sp>
      <p:sp>
        <p:nvSpPr>
          <p:cNvPr id="25" name="Скругленный прямоугольник 42">
            <a:extLst>
              <a:ext uri="{FF2B5EF4-FFF2-40B4-BE49-F238E27FC236}">
                <a16:creationId xmlns:a16="http://schemas.microsoft.com/office/drawing/2014/main" id="{63B5B15D-93A4-4119-A94E-1352EFDAFD5E}"/>
              </a:ext>
            </a:extLst>
          </p:cNvPr>
          <p:cNvSpPr/>
          <p:nvPr/>
        </p:nvSpPr>
        <p:spPr>
          <a:xfrm>
            <a:off x="390535" y="4053558"/>
            <a:ext cx="2132177" cy="1572208"/>
          </a:xfrm>
          <a:prstGeom prst="roundRect">
            <a:avLst>
              <a:gd name="adj" fmla="val 7960"/>
            </a:avLst>
          </a:prstGeom>
          <a:gradFill>
            <a:gsLst>
              <a:gs pos="50000">
                <a:schemeClr val="accent1">
                  <a:lumMod val="5000"/>
                  <a:lumOff val="95000"/>
                </a:schemeClr>
              </a:gs>
              <a:gs pos="0">
                <a:srgbClr val="F5D6FE"/>
              </a:gs>
              <a:gs pos="100000">
                <a:srgbClr val="C8E0FC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79249F21-54DD-426E-8923-EB9A01035C61}"/>
              </a:ext>
            </a:extLst>
          </p:cNvPr>
          <p:cNvSpPr txBox="1">
            <a:spLocks/>
          </p:cNvSpPr>
          <p:nvPr/>
        </p:nvSpPr>
        <p:spPr>
          <a:xfrm>
            <a:off x="565664" y="4197660"/>
            <a:ext cx="1889520" cy="11427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студенты </a:t>
            </a:r>
            <a:b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85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регионов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24F1DE6E-BEB1-4E70-945A-FE50414F723C}"/>
              </a:ext>
            </a:extLst>
          </p:cNvPr>
          <p:cNvSpPr txBox="1">
            <a:spLocks/>
          </p:cNvSpPr>
          <p:nvPr/>
        </p:nvSpPr>
        <p:spPr>
          <a:xfrm>
            <a:off x="545054" y="2451705"/>
            <a:ext cx="2174850" cy="4620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КОМАНДА ПРЕПОДАВАТЕЛЕЙ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201AA53A-2099-403E-8A7B-64BB57625CE8}"/>
              </a:ext>
            </a:extLst>
          </p:cNvPr>
          <p:cNvSpPr txBox="1">
            <a:spLocks/>
          </p:cNvSpPr>
          <p:nvPr/>
        </p:nvSpPr>
        <p:spPr>
          <a:xfrm>
            <a:off x="565664" y="3335241"/>
            <a:ext cx="1762545" cy="5171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782 </a:t>
            </a:r>
            <a:br>
              <a:rPr lang="en-US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кандидата наук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27823BB-81E2-4DBD-8E50-D03DF492F2BD}"/>
              </a:ext>
            </a:extLst>
          </p:cNvPr>
          <p:cNvPicPr preferRelativeResize="0"/>
          <p:nvPr/>
        </p:nvPicPr>
        <p:blipFill rotWithShape="1">
          <a:blip r:embed="rId4"/>
          <a:srcRect l="4300" t="16063" r="11943" b="14329"/>
          <a:stretch/>
        </p:blipFill>
        <p:spPr>
          <a:xfrm>
            <a:off x="7062943" y="1132115"/>
            <a:ext cx="2951913" cy="1731764"/>
          </a:xfrm>
          <a:custGeom>
            <a:avLst/>
            <a:gdLst>
              <a:gd name="connsiteX0" fmla="*/ 150343 w 3291117"/>
              <a:gd name="connsiteY0" fmla="*/ 0 h 1953017"/>
              <a:gd name="connsiteX1" fmla="*/ 3140774 w 3291117"/>
              <a:gd name="connsiteY1" fmla="*/ 0 h 1953017"/>
              <a:gd name="connsiteX2" fmla="*/ 3291117 w 3291117"/>
              <a:gd name="connsiteY2" fmla="*/ 150343 h 1953017"/>
              <a:gd name="connsiteX3" fmla="*/ 3291117 w 3291117"/>
              <a:gd name="connsiteY3" fmla="*/ 1802675 h 1953017"/>
              <a:gd name="connsiteX4" fmla="*/ 3199294 w 3291117"/>
              <a:gd name="connsiteY4" fmla="*/ 1941204 h 1953017"/>
              <a:gd name="connsiteX5" fmla="*/ 3140779 w 3291117"/>
              <a:gd name="connsiteY5" fmla="*/ 1953017 h 1953017"/>
              <a:gd name="connsiteX6" fmla="*/ 150338 w 3291117"/>
              <a:gd name="connsiteY6" fmla="*/ 1953017 h 1953017"/>
              <a:gd name="connsiteX7" fmla="*/ 91823 w 3291117"/>
              <a:gd name="connsiteY7" fmla="*/ 1941204 h 1953017"/>
              <a:gd name="connsiteX8" fmla="*/ 0 w 3291117"/>
              <a:gd name="connsiteY8" fmla="*/ 1802675 h 1953017"/>
              <a:gd name="connsiteX9" fmla="*/ 0 w 3291117"/>
              <a:gd name="connsiteY9" fmla="*/ 150343 h 1953017"/>
              <a:gd name="connsiteX10" fmla="*/ 150343 w 3291117"/>
              <a:gd name="connsiteY10" fmla="*/ 0 h 195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1117" h="1953017">
                <a:moveTo>
                  <a:pt x="150343" y="0"/>
                </a:moveTo>
                <a:lnTo>
                  <a:pt x="3140774" y="0"/>
                </a:lnTo>
                <a:cubicBezTo>
                  <a:pt x="3223806" y="0"/>
                  <a:pt x="3291117" y="67311"/>
                  <a:pt x="3291117" y="150343"/>
                </a:cubicBezTo>
                <a:lnTo>
                  <a:pt x="3291117" y="1802675"/>
                </a:lnTo>
                <a:cubicBezTo>
                  <a:pt x="3291117" y="1864949"/>
                  <a:pt x="3253255" y="1918380"/>
                  <a:pt x="3199294" y="1941204"/>
                </a:cubicBezTo>
                <a:lnTo>
                  <a:pt x="3140779" y="1953017"/>
                </a:lnTo>
                <a:lnTo>
                  <a:pt x="150338" y="1953017"/>
                </a:lnTo>
                <a:lnTo>
                  <a:pt x="91823" y="1941204"/>
                </a:lnTo>
                <a:cubicBezTo>
                  <a:pt x="37863" y="1918380"/>
                  <a:pt x="0" y="1864949"/>
                  <a:pt x="0" y="1802675"/>
                </a:cubicBezTo>
                <a:lnTo>
                  <a:pt x="0" y="150343"/>
                </a:lnTo>
                <a:cubicBezTo>
                  <a:pt x="0" y="67311"/>
                  <a:pt x="67311" y="0"/>
                  <a:pt x="150343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0E6AE1D-C05A-423A-9B65-B63A2B3C6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7678" r="7237" b="1334"/>
          <a:stretch>
            <a:fillRect/>
          </a:stretch>
        </p:blipFill>
        <p:spPr>
          <a:xfrm>
            <a:off x="7052158" y="4779781"/>
            <a:ext cx="2970572" cy="1751648"/>
          </a:xfrm>
          <a:custGeom>
            <a:avLst/>
            <a:gdLst>
              <a:gd name="connsiteX0" fmla="*/ 243235 w 5358485"/>
              <a:gd name="connsiteY0" fmla="*/ 0 h 3159721"/>
              <a:gd name="connsiteX1" fmla="*/ 5115250 w 5358485"/>
              <a:gd name="connsiteY1" fmla="*/ 0 h 3159721"/>
              <a:gd name="connsiteX2" fmla="*/ 5358485 w 5358485"/>
              <a:gd name="connsiteY2" fmla="*/ 243235 h 3159721"/>
              <a:gd name="connsiteX3" fmla="*/ 5358485 w 5358485"/>
              <a:gd name="connsiteY3" fmla="*/ 2916486 h 3159721"/>
              <a:gd name="connsiteX4" fmla="*/ 5115250 w 5358485"/>
              <a:gd name="connsiteY4" fmla="*/ 3159721 h 3159721"/>
              <a:gd name="connsiteX5" fmla="*/ 243235 w 5358485"/>
              <a:gd name="connsiteY5" fmla="*/ 3159721 h 3159721"/>
              <a:gd name="connsiteX6" fmla="*/ 0 w 5358485"/>
              <a:gd name="connsiteY6" fmla="*/ 2916486 h 3159721"/>
              <a:gd name="connsiteX7" fmla="*/ 0 w 5358485"/>
              <a:gd name="connsiteY7" fmla="*/ 243235 h 3159721"/>
              <a:gd name="connsiteX8" fmla="*/ 243235 w 5358485"/>
              <a:gd name="connsiteY8" fmla="*/ 0 h 3159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8485" h="3159721">
                <a:moveTo>
                  <a:pt x="243235" y="0"/>
                </a:moveTo>
                <a:lnTo>
                  <a:pt x="5115250" y="0"/>
                </a:lnTo>
                <a:cubicBezTo>
                  <a:pt x="5249585" y="0"/>
                  <a:pt x="5358485" y="108900"/>
                  <a:pt x="5358485" y="243235"/>
                </a:cubicBezTo>
                <a:lnTo>
                  <a:pt x="5358485" y="2916486"/>
                </a:lnTo>
                <a:cubicBezTo>
                  <a:pt x="5358485" y="3050821"/>
                  <a:pt x="5249585" y="3159721"/>
                  <a:pt x="5115250" y="3159721"/>
                </a:cubicBezTo>
                <a:lnTo>
                  <a:pt x="243235" y="3159721"/>
                </a:lnTo>
                <a:cubicBezTo>
                  <a:pt x="108900" y="3159721"/>
                  <a:pt x="0" y="3050821"/>
                  <a:pt x="0" y="2916486"/>
                </a:cubicBezTo>
                <a:lnTo>
                  <a:pt x="0" y="243235"/>
                </a:lnTo>
                <a:cubicBezTo>
                  <a:pt x="0" y="108900"/>
                  <a:pt x="108900" y="0"/>
                  <a:pt x="243235" y="0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A199B1C-EE64-4CCB-BAB1-44EA358927C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2424" y="5413791"/>
            <a:ext cx="1220287" cy="1220287"/>
          </a:xfrm>
          <a:prstGeom prst="rect">
            <a:avLst/>
          </a:prstGeom>
        </p:spPr>
      </p:pic>
      <p:pic>
        <p:nvPicPr>
          <p:cNvPr id="40" name="Изображение" descr="Изображение">
            <a:extLst>
              <a:ext uri="{FF2B5EF4-FFF2-40B4-BE49-F238E27FC236}">
                <a16:creationId xmlns:a16="http://schemas.microsoft.com/office/drawing/2014/main" id="{C9BC0ED3-53A1-4E34-9182-0129531E5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578" y="474979"/>
            <a:ext cx="1770578" cy="38117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Номер слайда">
            <a:extLst>
              <a:ext uri="{FF2B5EF4-FFF2-40B4-BE49-F238E27FC236}">
                <a16:creationId xmlns:a16="http://schemas.microsoft.com/office/drawing/2014/main" id="{D854C4A7-5D0D-4A8F-9E38-4356621D3ADE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3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0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вал 38"/>
          <p:cNvSpPr/>
          <p:nvPr/>
        </p:nvSpPr>
        <p:spPr>
          <a:xfrm>
            <a:off x="8616302" y="3148404"/>
            <a:ext cx="3419491" cy="3419491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65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0998" y="2930931"/>
            <a:ext cx="9608033" cy="3227273"/>
          </a:xfrm>
          <a:prstGeom prst="roundRect">
            <a:avLst>
              <a:gd name="adj" fmla="val 6046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5103324" y="2933549"/>
            <a:ext cx="5245707" cy="3224655"/>
          </a:xfrm>
          <a:prstGeom prst="roundRect">
            <a:avLst>
              <a:gd name="adj" fmla="val 6046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39821" y="1081841"/>
            <a:ext cx="5287755" cy="1613086"/>
          </a:xfrm>
          <a:prstGeom prst="roundRect">
            <a:avLst>
              <a:gd name="adj" fmla="val 1404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9" name="Объект 2"/>
          <p:cNvSpPr txBox="1">
            <a:spLocks/>
          </p:cNvSpPr>
          <p:nvPr/>
        </p:nvSpPr>
        <p:spPr>
          <a:xfrm>
            <a:off x="3027163" y="1404745"/>
            <a:ext cx="2523902" cy="3077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QS World University Rankings 2023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1" name="Объект 2"/>
          <p:cNvSpPr txBox="1">
            <a:spLocks/>
          </p:cNvSpPr>
          <p:nvPr/>
        </p:nvSpPr>
        <p:spPr>
          <a:xfrm>
            <a:off x="4914013" y="1371402"/>
            <a:ext cx="961467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586</a:t>
            </a:r>
            <a:endParaRPr lang="ru-RU" sz="2800" b="1" dirty="0"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" name="Объект 2"/>
          <p:cNvSpPr txBox="1">
            <a:spLocks/>
          </p:cNvSpPr>
          <p:nvPr/>
        </p:nvSpPr>
        <p:spPr>
          <a:xfrm>
            <a:off x="905868" y="2038631"/>
            <a:ext cx="2206782" cy="546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World University Rankings by Subject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2" name="Объект 2"/>
          <p:cNvSpPr txBox="1">
            <a:spLocks/>
          </p:cNvSpPr>
          <p:nvPr/>
        </p:nvSpPr>
        <p:spPr>
          <a:xfrm>
            <a:off x="3027163" y="2037762"/>
            <a:ext cx="2039102" cy="260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Engineering Petroleum</a:t>
            </a:r>
          </a:p>
        </p:txBody>
      </p:sp>
      <p:sp>
        <p:nvSpPr>
          <p:cNvPr id="63" name="Объект 2"/>
          <p:cNvSpPr txBox="1">
            <a:spLocks/>
          </p:cNvSpPr>
          <p:nvPr/>
        </p:nvSpPr>
        <p:spPr>
          <a:xfrm>
            <a:off x="3023652" y="2214820"/>
            <a:ext cx="1235135" cy="4170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14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3472635" y="2273766"/>
            <a:ext cx="18241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1-е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в России)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" y="1337030"/>
            <a:ext cx="2009622" cy="536971"/>
          </a:xfrm>
          <a:prstGeom prst="rect">
            <a:avLst/>
          </a:prstGeom>
        </p:spPr>
      </p:pic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6193623" y="1089125"/>
            <a:ext cx="5765590" cy="1605802"/>
          </a:xfrm>
          <a:prstGeom prst="roundRect">
            <a:avLst>
              <a:gd name="adj" fmla="val 1404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Объект 2"/>
          <p:cNvSpPr txBox="1">
            <a:spLocks/>
          </p:cNvSpPr>
          <p:nvPr/>
        </p:nvSpPr>
        <p:spPr>
          <a:xfrm>
            <a:off x="6359091" y="1832559"/>
            <a:ext cx="1441685" cy="45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-е место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202" y="1333198"/>
            <a:ext cx="1905700" cy="45058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D010A6F-0004-4E08-A6DC-D0A83B1AB5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29" t="11329" r="2797" b="11799"/>
          <a:stretch/>
        </p:blipFill>
        <p:spPr>
          <a:xfrm>
            <a:off x="8340322" y="1322259"/>
            <a:ext cx="1383054" cy="461169"/>
          </a:xfrm>
          <a:prstGeom prst="rect">
            <a:avLst/>
          </a:prstGeom>
        </p:spPr>
      </p:pic>
      <p:sp>
        <p:nvSpPr>
          <p:cNvPr id="67" name="Объект 2">
            <a:extLst>
              <a:ext uri="{FF2B5EF4-FFF2-40B4-BE49-F238E27FC236}">
                <a16:creationId xmlns:a16="http://schemas.microsoft.com/office/drawing/2014/main" id="{C5B0C474-56CB-4BA5-9527-DA46DE8D8B09}"/>
              </a:ext>
            </a:extLst>
          </p:cNvPr>
          <p:cNvSpPr txBox="1">
            <a:spLocks/>
          </p:cNvSpPr>
          <p:nvPr/>
        </p:nvSpPr>
        <p:spPr>
          <a:xfrm>
            <a:off x="9842946" y="1357349"/>
            <a:ext cx="2116267" cy="3808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+mn-cs"/>
              </a:rPr>
              <a:t>Global Ranking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+mn-cs"/>
              </a:rPr>
              <a:t>of Academic Subjects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8" name="Объект 2">
            <a:extLst>
              <a:ext uri="{FF2B5EF4-FFF2-40B4-BE49-F238E27FC236}">
                <a16:creationId xmlns:a16="http://schemas.microsoft.com/office/drawing/2014/main" id="{EED5BB08-0A35-4CFB-9D07-F795C7B0C76E}"/>
              </a:ext>
            </a:extLst>
          </p:cNvPr>
          <p:cNvSpPr txBox="1">
            <a:spLocks/>
          </p:cNvSpPr>
          <p:nvPr/>
        </p:nvSpPr>
        <p:spPr>
          <a:xfrm>
            <a:off x="8268902" y="2015813"/>
            <a:ext cx="2519477" cy="2274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Mechanical Engineering</a:t>
            </a:r>
          </a:p>
        </p:txBody>
      </p:sp>
      <p:sp>
        <p:nvSpPr>
          <p:cNvPr id="69" name="Объект 2">
            <a:extLst>
              <a:ext uri="{FF2B5EF4-FFF2-40B4-BE49-F238E27FC236}">
                <a16:creationId xmlns:a16="http://schemas.microsoft.com/office/drawing/2014/main" id="{C14AFBD1-01A7-4911-B587-A972C7F535D4}"/>
              </a:ext>
            </a:extLst>
          </p:cNvPr>
          <p:cNvSpPr txBox="1">
            <a:spLocks/>
          </p:cNvSpPr>
          <p:nvPr/>
        </p:nvSpPr>
        <p:spPr>
          <a:xfrm>
            <a:off x="10324713" y="1919973"/>
            <a:ext cx="1694766" cy="4170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201-300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AA84C43-8234-450A-B516-76EBCEA98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574" y="3210821"/>
            <a:ext cx="847904" cy="756650"/>
          </a:xfrm>
          <a:prstGeom prst="rect">
            <a:avLst/>
          </a:prstGeom>
        </p:spPr>
      </p:pic>
      <p:sp>
        <p:nvSpPr>
          <p:cNvPr id="71" name="Объект 2">
            <a:extLst>
              <a:ext uri="{FF2B5EF4-FFF2-40B4-BE49-F238E27FC236}">
                <a16:creationId xmlns:a16="http://schemas.microsoft.com/office/drawing/2014/main" id="{FC4DE5F9-5C5B-4090-9FF0-BB79F56F33D6}"/>
              </a:ext>
            </a:extLst>
          </p:cNvPr>
          <p:cNvSpPr txBox="1">
            <a:spLocks/>
          </p:cNvSpPr>
          <p:nvPr/>
        </p:nvSpPr>
        <p:spPr>
          <a:xfrm>
            <a:off x="1926973" y="3122804"/>
            <a:ext cx="3139291" cy="6337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Московский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международный рейтинг вузов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«Три миссии университета»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2" name="Объект 2">
            <a:extLst>
              <a:ext uri="{FF2B5EF4-FFF2-40B4-BE49-F238E27FC236}">
                <a16:creationId xmlns:a16="http://schemas.microsoft.com/office/drawing/2014/main" id="{98A85FC7-F6DE-44EC-838E-15D884B8DC75}"/>
              </a:ext>
            </a:extLst>
          </p:cNvPr>
          <p:cNvSpPr txBox="1">
            <a:spLocks/>
          </p:cNvSpPr>
          <p:nvPr/>
        </p:nvSpPr>
        <p:spPr>
          <a:xfrm>
            <a:off x="1926972" y="3924627"/>
            <a:ext cx="2331815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74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место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-е в России)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" name="Объект 2">
            <a:extLst>
              <a:ext uri="{FF2B5EF4-FFF2-40B4-BE49-F238E27FC236}">
                <a16:creationId xmlns:a16="http://schemas.microsoft.com/office/drawing/2014/main" id="{D6603DC8-6E9E-47B6-B3C6-013B411DC034}"/>
              </a:ext>
            </a:extLst>
          </p:cNvPr>
          <p:cNvSpPr txBox="1">
            <a:spLocks/>
          </p:cNvSpPr>
          <p:nvPr/>
        </p:nvSpPr>
        <p:spPr>
          <a:xfrm>
            <a:off x="5268791" y="3038411"/>
            <a:ext cx="4163114" cy="470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ПРЕДМЕТНЫЕ РЕЙТИНГИ ЭКОСИСТЕМЫ </a:t>
            </a:r>
            <a:br>
              <a:rPr kumimoji="0" lang="en-US" sz="1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«ТРИ МИССИИ УНИВЕРСИТЕТА»:</a:t>
            </a:r>
            <a:endParaRPr kumimoji="0" lang="ru-RU" sz="1400" b="0" i="0" u="none" strike="noStrike" kern="1200" cap="none" spc="-5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4" name="Объект 2">
            <a:extLst>
              <a:ext uri="{FF2B5EF4-FFF2-40B4-BE49-F238E27FC236}">
                <a16:creationId xmlns:a16="http://schemas.microsoft.com/office/drawing/2014/main" id="{1B8F7453-C1A5-462E-BE48-BDAB43C21852}"/>
              </a:ext>
            </a:extLst>
          </p:cNvPr>
          <p:cNvSpPr txBox="1">
            <a:spLocks/>
          </p:cNvSpPr>
          <p:nvPr/>
        </p:nvSpPr>
        <p:spPr>
          <a:xfrm>
            <a:off x="5593039" y="3759450"/>
            <a:ext cx="4681347" cy="33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направлению «Химические технологии»</a:t>
            </a:r>
          </a:p>
        </p:txBody>
      </p:sp>
      <p:sp>
        <p:nvSpPr>
          <p:cNvPr id="75" name="Объект 2">
            <a:extLst>
              <a:ext uri="{FF2B5EF4-FFF2-40B4-BE49-F238E27FC236}">
                <a16:creationId xmlns:a16="http://schemas.microsoft.com/office/drawing/2014/main" id="{5F8DB866-40EF-43EB-8CE8-130180664271}"/>
              </a:ext>
            </a:extLst>
          </p:cNvPr>
          <p:cNvSpPr txBox="1">
            <a:spLocks/>
          </p:cNvSpPr>
          <p:nvPr/>
        </p:nvSpPr>
        <p:spPr>
          <a:xfrm>
            <a:off x="5593039" y="4295646"/>
            <a:ext cx="4105040" cy="454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направлению «Энергетика, энергетическое машиностроение и электротехника»</a:t>
            </a:r>
          </a:p>
        </p:txBody>
      </p:sp>
      <p:sp>
        <p:nvSpPr>
          <p:cNvPr id="76" name="Объект 2">
            <a:extLst>
              <a:ext uri="{FF2B5EF4-FFF2-40B4-BE49-F238E27FC236}">
                <a16:creationId xmlns:a16="http://schemas.microsoft.com/office/drawing/2014/main" id="{3F6B4399-211E-4CC9-A4DC-CA6A9C542EF6}"/>
              </a:ext>
            </a:extLst>
          </p:cNvPr>
          <p:cNvSpPr txBox="1">
            <a:spLocks/>
          </p:cNvSpPr>
          <p:nvPr/>
        </p:nvSpPr>
        <p:spPr>
          <a:xfrm>
            <a:off x="5613026" y="5072270"/>
            <a:ext cx="4661360" cy="33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направлению «Ядерные физика и технологии»</a:t>
            </a:r>
          </a:p>
        </p:txBody>
      </p:sp>
      <p:sp>
        <p:nvSpPr>
          <p:cNvPr id="77" name="Объект 2">
            <a:extLst>
              <a:ext uri="{FF2B5EF4-FFF2-40B4-BE49-F238E27FC236}">
                <a16:creationId xmlns:a16="http://schemas.microsoft.com/office/drawing/2014/main" id="{3C14F921-DB46-4015-9055-EEC6CB903986}"/>
              </a:ext>
            </a:extLst>
          </p:cNvPr>
          <p:cNvSpPr txBox="1">
            <a:spLocks/>
          </p:cNvSpPr>
          <p:nvPr/>
        </p:nvSpPr>
        <p:spPr>
          <a:xfrm>
            <a:off x="5613026" y="5672075"/>
            <a:ext cx="4736005" cy="33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направлению «Нефтегазовое дело»</a:t>
            </a:r>
          </a:p>
        </p:txBody>
      </p:sp>
      <p:sp>
        <p:nvSpPr>
          <p:cNvPr id="78" name="Объект 2">
            <a:extLst>
              <a:ext uri="{FF2B5EF4-FFF2-40B4-BE49-F238E27FC236}">
                <a16:creationId xmlns:a16="http://schemas.microsoft.com/office/drawing/2014/main" id="{4F093851-6448-4CFE-AA8E-59099D27EAAE}"/>
              </a:ext>
            </a:extLst>
          </p:cNvPr>
          <p:cNvSpPr txBox="1">
            <a:spLocks/>
          </p:cNvSpPr>
          <p:nvPr/>
        </p:nvSpPr>
        <p:spPr>
          <a:xfrm>
            <a:off x="5247076" y="3717480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79" name="Объект 2">
            <a:extLst>
              <a:ext uri="{FF2B5EF4-FFF2-40B4-BE49-F238E27FC236}">
                <a16:creationId xmlns:a16="http://schemas.microsoft.com/office/drawing/2014/main" id="{E15B3774-C465-4E28-B5EC-EDE089F3B1EB}"/>
              </a:ext>
            </a:extLst>
          </p:cNvPr>
          <p:cNvSpPr txBox="1">
            <a:spLocks/>
          </p:cNvSpPr>
          <p:nvPr/>
        </p:nvSpPr>
        <p:spPr>
          <a:xfrm>
            <a:off x="5242887" y="4325411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80" name="Объект 2">
            <a:extLst>
              <a:ext uri="{FF2B5EF4-FFF2-40B4-BE49-F238E27FC236}">
                <a16:creationId xmlns:a16="http://schemas.microsoft.com/office/drawing/2014/main" id="{30EA775E-3AA7-47BA-88FB-B9D842E9E825}"/>
              </a:ext>
            </a:extLst>
          </p:cNvPr>
          <p:cNvSpPr txBox="1">
            <a:spLocks/>
          </p:cNvSpPr>
          <p:nvPr/>
        </p:nvSpPr>
        <p:spPr>
          <a:xfrm>
            <a:off x="5242616" y="5019834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81" name="Объект 2">
            <a:extLst>
              <a:ext uri="{FF2B5EF4-FFF2-40B4-BE49-F238E27FC236}">
                <a16:creationId xmlns:a16="http://schemas.microsoft.com/office/drawing/2014/main" id="{76E3191D-3777-4C83-B51A-CD41B34A2E98}"/>
              </a:ext>
            </a:extLst>
          </p:cNvPr>
          <p:cNvSpPr txBox="1">
            <a:spLocks/>
          </p:cNvSpPr>
          <p:nvPr/>
        </p:nvSpPr>
        <p:spPr>
          <a:xfrm>
            <a:off x="5242238" y="5626767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098513" y="3621615"/>
            <a:ext cx="5250518" cy="1911882"/>
            <a:chOff x="7444073" y="1874001"/>
            <a:chExt cx="4515140" cy="1911882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7444073" y="3785883"/>
              <a:ext cx="4515140" cy="0"/>
            </a:xfrm>
            <a:prstGeom prst="line">
              <a:avLst/>
            </a:prstGeom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7444073" y="3151401"/>
              <a:ext cx="4515140" cy="0"/>
            </a:xfrm>
            <a:prstGeom prst="line">
              <a:avLst/>
            </a:prstGeom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7444073" y="2445530"/>
              <a:ext cx="4515140" cy="0"/>
            </a:xfrm>
            <a:prstGeom prst="line">
              <a:avLst/>
            </a:prstGeom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>
              <a:off x="7444073" y="1874001"/>
              <a:ext cx="4515140" cy="0"/>
            </a:xfrm>
            <a:prstGeom prst="line">
              <a:avLst/>
            </a:prstGeom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Изображение" descr="Изображение">
            <a:extLst>
              <a:ext uri="{FF2B5EF4-FFF2-40B4-BE49-F238E27FC236}">
                <a16:creationId xmlns:a16="http://schemas.microsoft.com/office/drawing/2014/main" id="{93024C21-3E59-4A54-8065-7B74117D48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5216" y="467185"/>
            <a:ext cx="1770578" cy="38117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Д.И. Менделеев – активный участник комитетов по разработке  проекта создания института">
            <a:extLst>
              <a:ext uri="{FF2B5EF4-FFF2-40B4-BE49-F238E27FC236}">
                <a16:creationId xmlns:a16="http://schemas.microsoft.com/office/drawing/2014/main" id="{698C4AC1-A325-4988-82A8-A3C3B8E5F99F}"/>
              </a:ext>
            </a:extLst>
          </p:cNvPr>
          <p:cNvSpPr txBox="1"/>
          <p:nvPr/>
        </p:nvSpPr>
        <p:spPr>
          <a:xfrm>
            <a:off x="347703" y="383012"/>
            <a:ext cx="586150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РЕЙТИНГИ</a:t>
            </a:r>
          </a:p>
        </p:txBody>
      </p:sp>
      <p:sp>
        <p:nvSpPr>
          <p:cNvPr id="44" name="Номер слайда">
            <a:extLst>
              <a:ext uri="{FF2B5EF4-FFF2-40B4-BE49-F238E27FC236}">
                <a16:creationId xmlns:a16="http://schemas.microsoft.com/office/drawing/2014/main" id="{9BBFB13C-2D52-474E-BD34-E53F44045E41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4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75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/>
          <p:cNvSpPr/>
          <p:nvPr/>
        </p:nvSpPr>
        <p:spPr>
          <a:xfrm>
            <a:off x="4219886" y="2831811"/>
            <a:ext cx="3729400" cy="397587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9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9489198" y="1667457"/>
            <a:ext cx="2110969" cy="211096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44376" y="1148265"/>
            <a:ext cx="5115191" cy="5017488"/>
          </a:xfrm>
          <a:prstGeom prst="roundRect">
            <a:avLst>
              <a:gd name="adj" fmla="val 262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60310" y="1345000"/>
            <a:ext cx="25591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cap="all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– ОПОРНЫЙ ВУЗ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72C2422C-FED6-4E8A-A318-BC32EF31F6BB}"/>
              </a:ext>
            </a:extLst>
          </p:cNvPr>
          <p:cNvSpPr txBox="1">
            <a:spLocks/>
          </p:cNvSpPr>
          <p:nvPr/>
        </p:nvSpPr>
        <p:spPr>
          <a:xfrm>
            <a:off x="866223" y="1790200"/>
            <a:ext cx="2765775" cy="983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ПАО «Газпром»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ГК «</a:t>
            </a:r>
            <a:r>
              <a:rPr lang="ru-RU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Росатом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ПАО «Роснефть»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ОАО «“Информационные спутниковые системы” имени академика </a:t>
            </a:r>
            <a:b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М.Ф. </a:t>
            </a:r>
            <a:r>
              <a:rPr lang="ru-RU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Решетнева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72C2422C-FED6-4E8A-A318-BC32EF31F6BB}"/>
              </a:ext>
            </a:extLst>
          </p:cNvPr>
          <p:cNvSpPr txBox="1">
            <a:spLocks/>
          </p:cNvSpPr>
          <p:nvPr/>
        </p:nvSpPr>
        <p:spPr>
          <a:xfrm>
            <a:off x="3589425" y="1790200"/>
            <a:ext cx="2372581" cy="983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ФГУП </a:t>
            </a:r>
            <a:b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«НПО “</a:t>
            </a:r>
            <a:r>
              <a:rPr lang="ru-RU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Микроген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”»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АО «Системный оператор ЕЭС»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ПАО «РАО Энергетические системы Востока»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44376" y="3531009"/>
            <a:ext cx="5120673" cy="2634744"/>
          </a:xfrm>
          <a:prstGeom prst="roundRect">
            <a:avLst>
              <a:gd name="adj" fmla="val 5371"/>
            </a:avLst>
          </a:prstGeom>
          <a:solidFill>
            <a:schemeClr val="bg1"/>
          </a:solidFill>
          <a:ln w="6350">
            <a:noFill/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030999" y="3973432"/>
            <a:ext cx="4614326" cy="603670"/>
            <a:chOff x="1030999" y="4175031"/>
            <a:chExt cx="4614326" cy="603670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659" y="4175031"/>
              <a:ext cx="507298" cy="603670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250" y="4233656"/>
              <a:ext cx="940852" cy="48642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921" y="4181777"/>
              <a:ext cx="1125404" cy="59017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999" y="4241093"/>
              <a:ext cx="978702" cy="471547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1029644" y="5097986"/>
            <a:ext cx="4640637" cy="440731"/>
            <a:chOff x="860309" y="5000235"/>
            <a:chExt cx="5034836" cy="478169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66" b="36494"/>
            <a:stretch/>
          </p:blipFill>
          <p:spPr>
            <a:xfrm>
              <a:off x="4374317" y="5085361"/>
              <a:ext cx="1520828" cy="35952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D5E8B43-4067-4EEA-A8C1-22D013CD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63913" y="5000235"/>
              <a:ext cx="1743453" cy="478169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0309" y="5085361"/>
              <a:ext cx="1317741" cy="344275"/>
            </a:xfrm>
            <a:prstGeom prst="rect">
              <a:avLst/>
            </a:prstGeom>
          </p:spPr>
        </p:pic>
      </p:grpSp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6109386" y="1148266"/>
            <a:ext cx="5791530" cy="2118810"/>
          </a:xfrm>
          <a:prstGeom prst="roundRect">
            <a:avLst>
              <a:gd name="adj" fmla="val 5229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Объект 2">
            <a:extLst>
              <a:ext uri="{FF2B5EF4-FFF2-40B4-BE49-F238E27FC236}">
                <a16:creationId xmlns:a16="http://schemas.microsoft.com/office/drawing/2014/main" id="{16CBF79E-768A-4121-BCCD-2799AFC77432}"/>
              </a:ext>
            </a:extLst>
          </p:cNvPr>
          <p:cNvSpPr txBox="1">
            <a:spLocks/>
          </p:cNvSpPr>
          <p:nvPr/>
        </p:nvSpPr>
        <p:spPr>
          <a:xfrm>
            <a:off x="6109386" y="4073199"/>
            <a:ext cx="2644090" cy="738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Действуют более 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600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договоров о сотрудничестве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и совместной деятельности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 предприятиями и организациями различных форм собственности</a:t>
            </a:r>
          </a:p>
        </p:txBody>
      </p:sp>
      <p:sp>
        <p:nvSpPr>
          <p:cNvPr id="73" name="Заголовок 1"/>
          <p:cNvSpPr txBox="1">
            <a:spLocks/>
          </p:cNvSpPr>
          <p:nvPr/>
        </p:nvSpPr>
        <p:spPr>
          <a:xfrm>
            <a:off x="6532721" y="1345000"/>
            <a:ext cx="2072615" cy="3059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УЧАСТНИК</a:t>
            </a:r>
          </a:p>
        </p:txBody>
      </p:sp>
      <p:sp>
        <p:nvSpPr>
          <p:cNvPr id="74" name="Объект 2">
            <a:extLst>
              <a:ext uri="{FF2B5EF4-FFF2-40B4-BE49-F238E27FC236}">
                <a16:creationId xmlns:a16="http://schemas.microsoft.com/office/drawing/2014/main" id="{3268E023-7636-4618-9070-D6A52F9FCAEC}"/>
              </a:ext>
            </a:extLst>
          </p:cNvPr>
          <p:cNvSpPr txBox="1">
            <a:spLocks/>
          </p:cNvSpPr>
          <p:nvPr/>
        </p:nvSpPr>
        <p:spPr>
          <a:xfrm>
            <a:off x="6705186" y="1628654"/>
            <a:ext cx="2981739" cy="9870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программ инновационного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развития (ПИР) госкорпораций </a:t>
            </a:r>
          </a:p>
          <a:p>
            <a:pPr marL="0" indent="0">
              <a:buNone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24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из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36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технологических платформ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533182FF-40A3-4900-B204-6461DDB03A4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877" y="1229269"/>
            <a:ext cx="492309" cy="49230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8968913" y="3515319"/>
            <a:ext cx="2932004" cy="2650433"/>
          </a:xfrm>
          <a:prstGeom prst="roundRect">
            <a:avLst>
              <a:gd name="adj" fmla="val 5498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Verdana"/>
              </a:rPr>
              <a:t>    </a:t>
            </a: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9188450" y="3705149"/>
            <a:ext cx="2712466" cy="373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СТРАТЕГИЧЕСКИЕ ПАРТНЕРЫ</a:t>
            </a: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9188450" y="4197679"/>
            <a:ext cx="2641600" cy="17768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ПАО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Газпромнефть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ГК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Роскосмос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ПАО АК «АЛРОСА»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ПАО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Россети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ГК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Ростех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ПАО «СИБУР ХОЛДИНГ»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«Газпром </a:t>
            </a:r>
            <a:b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трансгаз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Томск»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АО «СХК»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313"/>
          <a:stretch/>
        </p:blipFill>
        <p:spPr>
          <a:xfrm>
            <a:off x="9087745" y="1628653"/>
            <a:ext cx="2618480" cy="1647947"/>
          </a:xfrm>
          <a:prstGeom prst="rect">
            <a:avLst/>
          </a:prstGeom>
        </p:spPr>
      </p:pic>
      <p:pic>
        <p:nvPicPr>
          <p:cNvPr id="29" name="Изображение" descr="Изображение">
            <a:extLst>
              <a:ext uri="{FF2B5EF4-FFF2-40B4-BE49-F238E27FC236}">
                <a16:creationId xmlns:a16="http://schemas.microsoft.com/office/drawing/2014/main" id="{2862F490-BC37-4A2B-B218-B7467CA872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578" y="474979"/>
            <a:ext cx="1770578" cy="38117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Д.И. Менделеев – активный участник комитетов по разработке  проекта создания института">
            <a:extLst>
              <a:ext uri="{FF2B5EF4-FFF2-40B4-BE49-F238E27FC236}">
                <a16:creationId xmlns:a16="http://schemas.microsoft.com/office/drawing/2014/main" id="{0823C652-AC13-4DBB-B650-567242771608}"/>
              </a:ext>
            </a:extLst>
          </p:cNvPr>
          <p:cNvSpPr txBox="1"/>
          <p:nvPr/>
        </p:nvSpPr>
        <p:spPr>
          <a:xfrm>
            <a:off x="347703" y="383012"/>
            <a:ext cx="823894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СТРАТЕГИЧЕСКОЕ ПАРТНЕРСТВО</a:t>
            </a:r>
          </a:p>
        </p:txBody>
      </p:sp>
      <p:sp>
        <p:nvSpPr>
          <p:cNvPr id="47" name="Номер слайда">
            <a:extLst>
              <a:ext uri="{FF2B5EF4-FFF2-40B4-BE49-F238E27FC236}">
                <a16:creationId xmlns:a16="http://schemas.microsoft.com/office/drawing/2014/main" id="{037F86E2-511D-4C57-A11E-0B63B38CD632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5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93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5"/>
          <a:stretch/>
        </p:blipFill>
        <p:spPr>
          <a:xfrm>
            <a:off x="3978166" y="0"/>
            <a:ext cx="8213834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78166" y="0"/>
            <a:ext cx="7066251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377" y="2967335"/>
            <a:ext cx="6575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4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Взаимодействие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458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Изображение" descr="Изображение">
            <a:extLst>
              <a:ext uri="{FF2B5EF4-FFF2-40B4-BE49-F238E27FC236}">
                <a16:creationId xmlns:a16="http://schemas.microsoft.com/office/drawing/2014/main" id="{62276B42-8985-4D64-A194-636854807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216" y="467185"/>
            <a:ext cx="1770578" cy="38117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Заголовок 28">
            <a:extLst>
              <a:ext uri="{FF2B5EF4-FFF2-40B4-BE49-F238E27FC236}">
                <a16:creationId xmlns:a16="http://schemas.microsoft.com/office/drawing/2014/main" id="{4CE78F1F-37D9-4D52-905B-A02C7BCB5C1B}"/>
              </a:ext>
            </a:extLst>
          </p:cNvPr>
          <p:cNvSpPr txBox="1"/>
          <p:nvPr/>
        </p:nvSpPr>
        <p:spPr>
          <a:xfrm>
            <a:off x="614798" y="1493732"/>
            <a:ext cx="2587383" cy="791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Autofit/>
          </a:bodyPr>
          <a:lstStyle>
            <a:lvl1pPr>
              <a:lnSpc>
                <a:spcPct val="81000"/>
              </a:lnSpc>
              <a:defRPr sz="42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>
                <a:gradFill>
                  <a:gsLst>
                    <a:gs pos="29586">
                      <a:srgbClr val="C8E0FC"/>
                    </a:gs>
                    <a:gs pos="68000">
                      <a:srgbClr val="F5D6FE"/>
                    </a:gs>
                    <a:gs pos="0">
                      <a:srgbClr val="ACED8B"/>
                    </a:gs>
                    <a:gs pos="100000">
                      <a:srgbClr val="B6ECE3"/>
                    </a:gs>
                  </a:gsLst>
                  <a:lin ang="7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КУРСЫ</a:t>
            </a:r>
            <a:endParaRPr sz="3200" b="1" dirty="0">
              <a:gradFill>
                <a:gsLst>
                  <a:gs pos="29586">
                    <a:srgbClr val="C8E0FC"/>
                  </a:gs>
                  <a:gs pos="68000">
                    <a:srgbClr val="F5D6FE"/>
                  </a:gs>
                  <a:gs pos="0">
                    <a:srgbClr val="ACED8B"/>
                  </a:gs>
                  <a:gs pos="100000">
                    <a:srgbClr val="B6ECE3"/>
                  </a:gs>
                </a:gsLst>
                <a:lin ang="72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2E04540-73B7-425F-8E4A-B80453911162}"/>
              </a:ext>
            </a:extLst>
          </p:cNvPr>
          <p:cNvGrpSpPr/>
          <p:nvPr/>
        </p:nvGrpSpPr>
        <p:grpSpPr>
          <a:xfrm>
            <a:off x="2873828" y="1756002"/>
            <a:ext cx="6570503" cy="2301620"/>
            <a:chOff x="5233851" y="1747294"/>
            <a:chExt cx="6570503" cy="2301620"/>
          </a:xfrm>
        </p:grpSpPr>
        <p:sp>
          <p:nvSpPr>
            <p:cNvPr id="99" name="Скругленный прямоугольник 30">
              <a:extLst>
                <a:ext uri="{FF2B5EF4-FFF2-40B4-BE49-F238E27FC236}">
                  <a16:creationId xmlns:a16="http://schemas.microsoft.com/office/drawing/2014/main" id="{BA2B9829-980A-4ED0-B4D3-21C21FACAB82}"/>
                </a:ext>
              </a:extLst>
            </p:cNvPr>
            <p:cNvSpPr/>
            <p:nvPr/>
          </p:nvSpPr>
          <p:spPr>
            <a:xfrm>
              <a:off x="5233851" y="1747294"/>
              <a:ext cx="6570503" cy="1681706"/>
            </a:xfrm>
            <a:prstGeom prst="roundRect">
              <a:avLst>
                <a:gd name="adj" fmla="val 13670"/>
              </a:avLst>
            </a:prstGeom>
            <a:gradFill>
              <a:gsLst>
                <a:gs pos="50000">
                  <a:schemeClr val="accent1">
                    <a:lumMod val="5000"/>
                    <a:lumOff val="95000"/>
                  </a:schemeClr>
                </a:gs>
                <a:gs pos="0">
                  <a:srgbClr val="B6ECE3"/>
                </a:gs>
                <a:gs pos="100000">
                  <a:srgbClr val="C8E0FC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0" name="Объект 2">
              <a:extLst>
                <a:ext uri="{FF2B5EF4-FFF2-40B4-BE49-F238E27FC236}">
                  <a16:creationId xmlns:a16="http://schemas.microsoft.com/office/drawing/2014/main" id="{5E699145-A8F2-4B85-A638-13CED50A50C8}"/>
                </a:ext>
              </a:extLst>
            </p:cNvPr>
            <p:cNvSpPr txBox="1">
              <a:spLocks/>
            </p:cNvSpPr>
            <p:nvPr/>
          </p:nvSpPr>
          <p:spPr>
            <a:xfrm>
              <a:off x="6054226" y="2674281"/>
              <a:ext cx="2080517" cy="46922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Методические</a:t>
              </a:r>
            </a:p>
          </p:txBody>
        </p:sp>
        <p:sp>
          <p:nvSpPr>
            <p:cNvPr id="101" name="Объект 2">
              <a:extLst>
                <a:ext uri="{FF2B5EF4-FFF2-40B4-BE49-F238E27FC236}">
                  <a16:creationId xmlns:a16="http://schemas.microsoft.com/office/drawing/2014/main" id="{C3E1ABAB-8048-4987-961A-5B2DD8B2F4D0}"/>
                </a:ext>
              </a:extLst>
            </p:cNvPr>
            <p:cNvSpPr txBox="1">
              <a:spLocks/>
            </p:cNvSpPr>
            <p:nvPr/>
          </p:nvSpPr>
          <p:spPr>
            <a:xfrm>
              <a:off x="9231109" y="1987699"/>
              <a:ext cx="2255213" cy="136172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 предметам</a:t>
              </a:r>
            </a:p>
          </p:txBody>
        </p:sp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E4B81DD5-4677-4B8C-85B7-606FAF475509}"/>
                </a:ext>
              </a:extLst>
            </p:cNvPr>
            <p:cNvGrpSpPr/>
            <p:nvPr/>
          </p:nvGrpSpPr>
          <p:grpSpPr>
            <a:xfrm>
              <a:off x="5670776" y="1987699"/>
              <a:ext cx="319892" cy="319892"/>
              <a:chOff x="-2747926" y="5442544"/>
              <a:chExt cx="1052623" cy="1052623"/>
            </a:xfrm>
          </p:grpSpPr>
          <p:sp>
            <p:nvSpPr>
              <p:cNvPr id="103" name="Овал 102">
                <a:extLst>
                  <a:ext uri="{FF2B5EF4-FFF2-40B4-BE49-F238E27FC236}">
                    <a16:creationId xmlns:a16="http://schemas.microsoft.com/office/drawing/2014/main" id="{6558D15E-E0B4-45CB-AB05-8F7BF761A468}"/>
                  </a:ext>
                </a:extLst>
              </p:cNvPr>
              <p:cNvSpPr/>
              <p:nvPr/>
            </p:nvSpPr>
            <p:spPr>
              <a:xfrm>
                <a:off x="-2747926" y="5442544"/>
                <a:ext cx="1052623" cy="1052623"/>
              </a:xfrm>
              <a:prstGeom prst="ellipse">
                <a:avLst/>
              </a:prstGeom>
              <a:solidFill>
                <a:srgbClr val="1AAA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4" name="Рисунок 103">
                <a:extLst>
                  <a:ext uri="{FF2B5EF4-FFF2-40B4-BE49-F238E27FC236}">
                    <a16:creationId xmlns:a16="http://schemas.microsoft.com/office/drawing/2014/main" id="{D1CE2965-1A5D-4614-AF11-1E312B94E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</a:blip>
              <a:stretch>
                <a:fillRect/>
              </a:stretch>
            </p:blipFill>
            <p:spPr>
              <a:xfrm>
                <a:off x="-2505290" y="5691066"/>
                <a:ext cx="567350" cy="555579"/>
              </a:xfrm>
              <a:prstGeom prst="rect">
                <a:avLst/>
              </a:prstGeom>
            </p:spPr>
          </p:pic>
        </p:grpSp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B82B3B24-F785-43AC-A298-2E365BE24DA5}"/>
                </a:ext>
              </a:extLst>
            </p:cNvPr>
            <p:cNvGrpSpPr/>
            <p:nvPr/>
          </p:nvGrpSpPr>
          <p:grpSpPr>
            <a:xfrm>
              <a:off x="8824071" y="1987699"/>
              <a:ext cx="319892" cy="319892"/>
              <a:chOff x="-2747926" y="5442544"/>
              <a:chExt cx="1052623" cy="1052623"/>
            </a:xfrm>
          </p:grpSpPr>
          <p:sp>
            <p:nvSpPr>
              <p:cNvPr id="109" name="Овал 108">
                <a:extLst>
                  <a:ext uri="{FF2B5EF4-FFF2-40B4-BE49-F238E27FC236}">
                    <a16:creationId xmlns:a16="http://schemas.microsoft.com/office/drawing/2014/main" id="{D624C8EA-B0E6-45B1-96E6-C508DD90D1D8}"/>
                  </a:ext>
                </a:extLst>
              </p:cNvPr>
              <p:cNvSpPr/>
              <p:nvPr/>
            </p:nvSpPr>
            <p:spPr>
              <a:xfrm>
                <a:off x="-2747926" y="5442544"/>
                <a:ext cx="1052623" cy="1052623"/>
              </a:xfrm>
              <a:prstGeom prst="ellipse">
                <a:avLst/>
              </a:prstGeom>
              <a:solidFill>
                <a:srgbClr val="1AAA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10" name="Рисунок 109">
                <a:extLst>
                  <a:ext uri="{FF2B5EF4-FFF2-40B4-BE49-F238E27FC236}">
                    <a16:creationId xmlns:a16="http://schemas.microsoft.com/office/drawing/2014/main" id="{CE2DACF5-2189-4DD7-8DB4-8433EC790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</a:blip>
              <a:stretch>
                <a:fillRect/>
              </a:stretch>
            </p:blipFill>
            <p:spPr>
              <a:xfrm>
                <a:off x="-2505290" y="5691066"/>
                <a:ext cx="567350" cy="555579"/>
              </a:xfrm>
              <a:prstGeom prst="rect">
                <a:avLst/>
              </a:prstGeom>
            </p:spPr>
          </p:pic>
        </p:grpSp>
        <p:grpSp>
          <p:nvGrpSpPr>
            <p:cNvPr id="111" name="Группа 110">
              <a:extLst>
                <a:ext uri="{FF2B5EF4-FFF2-40B4-BE49-F238E27FC236}">
                  <a16:creationId xmlns:a16="http://schemas.microsoft.com/office/drawing/2014/main" id="{882D000B-6241-40B6-A6E0-9D18F911C4A1}"/>
                </a:ext>
              </a:extLst>
            </p:cNvPr>
            <p:cNvGrpSpPr/>
            <p:nvPr/>
          </p:nvGrpSpPr>
          <p:grpSpPr>
            <a:xfrm>
              <a:off x="8824071" y="2682670"/>
              <a:ext cx="319892" cy="319892"/>
              <a:chOff x="-2747926" y="5442544"/>
              <a:chExt cx="1052623" cy="1052623"/>
            </a:xfrm>
          </p:grpSpPr>
          <p:sp>
            <p:nvSpPr>
              <p:cNvPr id="112" name="Овал 111">
                <a:extLst>
                  <a:ext uri="{FF2B5EF4-FFF2-40B4-BE49-F238E27FC236}">
                    <a16:creationId xmlns:a16="http://schemas.microsoft.com/office/drawing/2014/main" id="{9F51ADEC-8931-40FB-82FB-6E40A4F2F879}"/>
                  </a:ext>
                </a:extLst>
              </p:cNvPr>
              <p:cNvSpPr/>
              <p:nvPr/>
            </p:nvSpPr>
            <p:spPr>
              <a:xfrm>
                <a:off x="-2747926" y="5442544"/>
                <a:ext cx="1052623" cy="1052623"/>
              </a:xfrm>
              <a:prstGeom prst="ellipse">
                <a:avLst/>
              </a:prstGeom>
              <a:solidFill>
                <a:srgbClr val="1AAA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13" name="Рисунок 112">
                <a:extLst>
                  <a:ext uri="{FF2B5EF4-FFF2-40B4-BE49-F238E27FC236}">
                    <a16:creationId xmlns:a16="http://schemas.microsoft.com/office/drawing/2014/main" id="{9F33893A-451F-4079-B5F4-A82521709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</a:blip>
              <a:stretch>
                <a:fillRect/>
              </a:stretch>
            </p:blipFill>
            <p:spPr>
              <a:xfrm>
                <a:off x="-2505290" y="5691066"/>
                <a:ext cx="567350" cy="555579"/>
              </a:xfrm>
              <a:prstGeom prst="rect">
                <a:avLst/>
              </a:prstGeom>
            </p:spPr>
          </p:pic>
        </p:grpSp>
        <p:sp>
          <p:nvSpPr>
            <p:cNvPr id="114" name="Объект 2">
              <a:extLst>
                <a:ext uri="{FF2B5EF4-FFF2-40B4-BE49-F238E27FC236}">
                  <a16:creationId xmlns:a16="http://schemas.microsoft.com/office/drawing/2014/main" id="{E2EB3ABC-BA92-46CB-A155-52425663A49F}"/>
                </a:ext>
              </a:extLst>
            </p:cNvPr>
            <p:cNvSpPr txBox="1">
              <a:spLocks/>
            </p:cNvSpPr>
            <p:nvPr/>
          </p:nvSpPr>
          <p:spPr>
            <a:xfrm>
              <a:off x="6077738" y="1931701"/>
              <a:ext cx="2493804" cy="81975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Проектно-исследовательские</a:t>
              </a:r>
            </a:p>
          </p:txBody>
        </p:sp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F61C8F30-FED7-4030-9609-7C0521B8CBF1}"/>
                </a:ext>
              </a:extLst>
            </p:cNvPr>
            <p:cNvGrpSpPr/>
            <p:nvPr/>
          </p:nvGrpSpPr>
          <p:grpSpPr>
            <a:xfrm>
              <a:off x="5670776" y="2687768"/>
              <a:ext cx="319892" cy="319892"/>
              <a:chOff x="-2747926" y="5442544"/>
              <a:chExt cx="1052623" cy="1052623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24784BE3-DD46-4919-8228-2585520068DA}"/>
                  </a:ext>
                </a:extLst>
              </p:cNvPr>
              <p:cNvSpPr/>
              <p:nvPr/>
            </p:nvSpPr>
            <p:spPr>
              <a:xfrm>
                <a:off x="-2747926" y="5442544"/>
                <a:ext cx="1052623" cy="1052623"/>
              </a:xfrm>
              <a:prstGeom prst="ellipse">
                <a:avLst/>
              </a:prstGeom>
              <a:solidFill>
                <a:srgbClr val="1AAA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19" name="Рисунок 118">
                <a:extLst>
                  <a:ext uri="{FF2B5EF4-FFF2-40B4-BE49-F238E27FC236}">
                    <a16:creationId xmlns:a16="http://schemas.microsoft.com/office/drawing/2014/main" id="{D66B0065-D8E4-4CEE-89E0-314F2A93B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</a:blip>
              <a:stretch>
                <a:fillRect/>
              </a:stretch>
            </p:blipFill>
            <p:spPr>
              <a:xfrm>
                <a:off x="-2505290" y="5691066"/>
                <a:ext cx="567350" cy="555579"/>
              </a:xfrm>
              <a:prstGeom prst="rect">
                <a:avLst/>
              </a:prstGeom>
            </p:spPr>
          </p:pic>
        </p:grpSp>
        <p:sp>
          <p:nvSpPr>
            <p:cNvPr id="120" name="Объект 2">
              <a:extLst>
                <a:ext uri="{FF2B5EF4-FFF2-40B4-BE49-F238E27FC236}">
                  <a16:creationId xmlns:a16="http://schemas.microsoft.com/office/drawing/2014/main" id="{615F0A76-27C7-4B66-AC2E-8903FB7520DA}"/>
                </a:ext>
              </a:extLst>
            </p:cNvPr>
            <p:cNvSpPr txBox="1">
              <a:spLocks/>
            </p:cNvSpPr>
            <p:nvPr/>
          </p:nvSpPr>
          <p:spPr>
            <a:xfrm>
              <a:off x="9207597" y="2687185"/>
              <a:ext cx="2255213" cy="136172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 олимпиадам</a:t>
              </a:r>
            </a:p>
          </p:txBody>
        </p:sp>
      </p:grpSp>
      <p:sp>
        <p:nvSpPr>
          <p:cNvPr id="126" name="Скругленный прямоугольник 42">
            <a:extLst>
              <a:ext uri="{FF2B5EF4-FFF2-40B4-BE49-F238E27FC236}">
                <a16:creationId xmlns:a16="http://schemas.microsoft.com/office/drawing/2014/main" id="{EC6FCBA5-FFB9-4E0A-B310-723CD17FEED7}"/>
              </a:ext>
            </a:extLst>
          </p:cNvPr>
          <p:cNvSpPr/>
          <p:nvPr/>
        </p:nvSpPr>
        <p:spPr>
          <a:xfrm>
            <a:off x="5224269" y="4344827"/>
            <a:ext cx="6652469" cy="1984353"/>
          </a:xfrm>
          <a:prstGeom prst="roundRect">
            <a:avLst>
              <a:gd name="adj" fmla="val 6170"/>
            </a:avLst>
          </a:prstGeom>
          <a:gradFill>
            <a:gsLst>
              <a:gs pos="0">
                <a:srgbClr val="17182D">
                  <a:alpha val="70000"/>
                </a:srgbClr>
              </a:gs>
              <a:gs pos="100000">
                <a:srgbClr val="1C2954"/>
              </a:gs>
            </a:gsLst>
            <a:lin ang="7200000" scaled="0"/>
          </a:gradFill>
          <a:ln>
            <a:solidFill>
              <a:srgbClr val="4B7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963C482-9571-4AA1-B9C4-29A4C963CD9A}"/>
              </a:ext>
            </a:extLst>
          </p:cNvPr>
          <p:cNvSpPr txBox="1"/>
          <p:nvPr/>
        </p:nvSpPr>
        <p:spPr>
          <a:xfrm>
            <a:off x="5331927" y="4598339"/>
            <a:ext cx="60946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76B729"/>
              </a:buClr>
              <a:buSzPct val="150000"/>
              <a:defRPr/>
            </a:pPr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  <a:ea typeface="Verdana"/>
                <a:cs typeface="Verdana"/>
              </a:rPr>
              <a:t>КОНФЕРЕНЦИЯ УЧИТЕЛЕЙ</a:t>
            </a:r>
          </a:p>
          <a:p>
            <a:pPr marL="177800">
              <a:buClr>
                <a:srgbClr val="76B729"/>
              </a:buClr>
              <a:buSzPct val="150000"/>
              <a:defRPr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Научно-практическая конференция </a:t>
            </a:r>
            <a:b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«Организация исследовательской деятельности детей и молодежи: проблемы, поиск, решения» </a:t>
            </a: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  <a:ea typeface="Verdana"/>
              </a:rPr>
              <a:t>(весенние каникулы)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Заголовок 28">
            <a:extLst>
              <a:ext uri="{FF2B5EF4-FFF2-40B4-BE49-F238E27FC236}">
                <a16:creationId xmlns:a16="http://schemas.microsoft.com/office/drawing/2014/main" id="{7DCED7FA-4E47-457C-AFA7-A1D42BF3D6B4}"/>
              </a:ext>
            </a:extLst>
          </p:cNvPr>
          <p:cNvSpPr txBox="1"/>
          <p:nvPr/>
        </p:nvSpPr>
        <p:spPr>
          <a:xfrm>
            <a:off x="1402684" y="4011549"/>
            <a:ext cx="3934231" cy="791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Autofit/>
          </a:bodyPr>
          <a:lstStyle>
            <a:lvl1pPr>
              <a:lnSpc>
                <a:spcPct val="81000"/>
              </a:lnSpc>
              <a:defRPr sz="42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>
                <a:gradFill>
                  <a:gsLst>
                    <a:gs pos="29586">
                      <a:srgbClr val="C8E0FC"/>
                    </a:gs>
                    <a:gs pos="68000">
                      <a:srgbClr val="F5D6FE"/>
                    </a:gs>
                    <a:gs pos="0">
                      <a:srgbClr val="ACED8B"/>
                    </a:gs>
                    <a:gs pos="100000">
                      <a:srgbClr val="B6ECE3"/>
                    </a:gs>
                  </a:gsLst>
                  <a:lin ang="7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МЕРОПРИЯТИЯ</a:t>
            </a:r>
            <a:endParaRPr sz="3200" b="1" dirty="0">
              <a:gradFill>
                <a:gsLst>
                  <a:gs pos="29586">
                    <a:srgbClr val="C8E0FC"/>
                  </a:gs>
                  <a:gs pos="68000">
                    <a:srgbClr val="F5D6FE"/>
                  </a:gs>
                  <a:gs pos="0">
                    <a:srgbClr val="ACED8B"/>
                  </a:gs>
                  <a:gs pos="100000">
                    <a:srgbClr val="B6ECE3"/>
                  </a:gs>
                </a:gsLst>
                <a:lin ang="72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Д.И. Менделеев – активный участник комитетов по разработке  проекта создания института">
            <a:extLst>
              <a:ext uri="{FF2B5EF4-FFF2-40B4-BE49-F238E27FC236}">
                <a16:creationId xmlns:a16="http://schemas.microsoft.com/office/drawing/2014/main" id="{D3CE8E9D-2EEB-46E6-9A23-610FF6E9B29C}"/>
              </a:ext>
            </a:extLst>
          </p:cNvPr>
          <p:cNvSpPr txBox="1"/>
          <p:nvPr/>
        </p:nvSpPr>
        <p:spPr>
          <a:xfrm>
            <a:off x="347702" y="383012"/>
            <a:ext cx="895305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СИСТЕМА ВЗАИМОДЕЙСТВИЯ </a:t>
            </a:r>
            <a:b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 УЧИТЕЛЯМИ</a:t>
            </a:r>
          </a:p>
        </p:txBody>
      </p:sp>
      <p:sp>
        <p:nvSpPr>
          <p:cNvPr id="28" name="Номер слайда">
            <a:extLst>
              <a:ext uri="{FF2B5EF4-FFF2-40B4-BE49-F238E27FC236}">
                <a16:creationId xmlns:a16="http://schemas.microsoft.com/office/drawing/2014/main" id="{A8C88038-ABBE-4174-A6A9-C1392FE03328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7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1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34">
            <a:extLst>
              <a:ext uri="{FF2B5EF4-FFF2-40B4-BE49-F238E27FC236}">
                <a16:creationId xmlns:a16="http://schemas.microsoft.com/office/drawing/2014/main" id="{513CE70E-6A6E-4835-A309-A3BB4336078F}"/>
              </a:ext>
            </a:extLst>
          </p:cNvPr>
          <p:cNvSpPr/>
          <p:nvPr/>
        </p:nvSpPr>
        <p:spPr>
          <a:xfrm>
            <a:off x="2738270" y="3216772"/>
            <a:ext cx="3005013" cy="1984353"/>
          </a:xfrm>
          <a:prstGeom prst="roundRect">
            <a:avLst>
              <a:gd name="adj" fmla="val 6170"/>
            </a:avLst>
          </a:prstGeom>
          <a:gradFill>
            <a:gsLst>
              <a:gs pos="0">
                <a:srgbClr val="DBF7CD"/>
              </a:gs>
              <a:gs pos="100000">
                <a:srgbClr val="B6ECE3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Скругленный прямоугольник 35">
            <a:extLst>
              <a:ext uri="{FF2B5EF4-FFF2-40B4-BE49-F238E27FC236}">
                <a16:creationId xmlns:a16="http://schemas.microsoft.com/office/drawing/2014/main" id="{10C4BE57-438B-484E-8445-B0A6B2AEDA38}"/>
              </a:ext>
            </a:extLst>
          </p:cNvPr>
          <p:cNvSpPr/>
          <p:nvPr/>
        </p:nvSpPr>
        <p:spPr>
          <a:xfrm>
            <a:off x="291818" y="3216772"/>
            <a:ext cx="2323328" cy="1984353"/>
          </a:xfrm>
          <a:prstGeom prst="roundRect">
            <a:avLst>
              <a:gd name="adj" fmla="val 6170"/>
            </a:avLst>
          </a:prstGeom>
          <a:gradFill>
            <a:gsLst>
              <a:gs pos="0">
                <a:srgbClr val="17182D"/>
              </a:gs>
              <a:gs pos="100000">
                <a:srgbClr val="1C2954"/>
              </a:gs>
            </a:gsLst>
            <a:lin ang="7200000" scaled="0"/>
          </a:gradFill>
          <a:ln>
            <a:solidFill>
              <a:srgbClr val="4B7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Скругленный прямоугольник 36">
            <a:extLst>
              <a:ext uri="{FF2B5EF4-FFF2-40B4-BE49-F238E27FC236}">
                <a16:creationId xmlns:a16="http://schemas.microsoft.com/office/drawing/2014/main" id="{5BF47DAD-F6A8-40EE-9D4D-192FB09AB253}"/>
              </a:ext>
            </a:extLst>
          </p:cNvPr>
          <p:cNvSpPr/>
          <p:nvPr/>
        </p:nvSpPr>
        <p:spPr>
          <a:xfrm>
            <a:off x="291818" y="1182182"/>
            <a:ext cx="2323329" cy="1916138"/>
          </a:xfrm>
          <a:prstGeom prst="roundRect">
            <a:avLst>
              <a:gd name="adj" fmla="val 6170"/>
            </a:avLst>
          </a:prstGeom>
          <a:gradFill>
            <a:gsLst>
              <a:gs pos="50000">
                <a:schemeClr val="accent1">
                  <a:lumMod val="5000"/>
                  <a:lumOff val="95000"/>
                </a:schemeClr>
              </a:gs>
              <a:gs pos="0">
                <a:srgbClr val="D6F6C6"/>
              </a:gs>
              <a:gs pos="100000">
                <a:srgbClr val="C8E0FC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Скругленный прямоугольник 41">
            <a:extLst>
              <a:ext uri="{FF2B5EF4-FFF2-40B4-BE49-F238E27FC236}">
                <a16:creationId xmlns:a16="http://schemas.microsoft.com/office/drawing/2014/main" id="{0FAED5B5-F057-42FD-B85C-D09702A1E390}"/>
              </a:ext>
            </a:extLst>
          </p:cNvPr>
          <p:cNvSpPr/>
          <p:nvPr/>
        </p:nvSpPr>
        <p:spPr>
          <a:xfrm>
            <a:off x="5174313" y="1182182"/>
            <a:ext cx="2323329" cy="1916138"/>
          </a:xfrm>
          <a:prstGeom prst="roundRect">
            <a:avLst>
              <a:gd name="adj" fmla="val 6170"/>
            </a:avLst>
          </a:prstGeom>
          <a:gradFill>
            <a:gsLst>
              <a:gs pos="50000">
                <a:schemeClr val="accent1">
                  <a:lumMod val="5000"/>
                  <a:lumOff val="95000"/>
                </a:schemeClr>
              </a:gs>
              <a:gs pos="0">
                <a:srgbClr val="B6ECE3"/>
              </a:gs>
              <a:gs pos="100000">
                <a:srgbClr val="C8E0FC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  <a:ea typeface="Verdana"/>
              <a:cs typeface="Verdana"/>
            </a:endParaRPr>
          </a:p>
        </p:txBody>
      </p:sp>
      <p:sp>
        <p:nvSpPr>
          <p:cNvPr id="9" name="Скругленный прямоугольник 42">
            <a:extLst>
              <a:ext uri="{FF2B5EF4-FFF2-40B4-BE49-F238E27FC236}">
                <a16:creationId xmlns:a16="http://schemas.microsoft.com/office/drawing/2014/main" id="{84FF1BBC-CF91-4127-9DE1-638E3B753561}"/>
              </a:ext>
            </a:extLst>
          </p:cNvPr>
          <p:cNvSpPr/>
          <p:nvPr/>
        </p:nvSpPr>
        <p:spPr>
          <a:xfrm>
            <a:off x="5866407" y="3216771"/>
            <a:ext cx="3208636" cy="1984353"/>
          </a:xfrm>
          <a:prstGeom prst="roundRect">
            <a:avLst>
              <a:gd name="adj" fmla="val 6170"/>
            </a:avLst>
          </a:prstGeom>
          <a:gradFill>
            <a:gsLst>
              <a:gs pos="0">
                <a:srgbClr val="17182D">
                  <a:alpha val="70000"/>
                </a:srgbClr>
              </a:gs>
              <a:gs pos="100000">
                <a:srgbClr val="1C2954"/>
              </a:gs>
            </a:gsLst>
            <a:lin ang="7200000" scaled="0"/>
          </a:gradFill>
          <a:ln>
            <a:solidFill>
              <a:srgbClr val="4B7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Скругленный прямоугольник 43">
            <a:extLst>
              <a:ext uri="{FF2B5EF4-FFF2-40B4-BE49-F238E27FC236}">
                <a16:creationId xmlns:a16="http://schemas.microsoft.com/office/drawing/2014/main" id="{EDBC7A5F-4787-4148-A466-E9AA81FFDDC1}"/>
              </a:ext>
            </a:extLst>
          </p:cNvPr>
          <p:cNvSpPr/>
          <p:nvPr/>
        </p:nvSpPr>
        <p:spPr>
          <a:xfrm>
            <a:off x="7608927" y="1176560"/>
            <a:ext cx="2093926" cy="1916138"/>
          </a:xfrm>
          <a:prstGeom prst="roundRect">
            <a:avLst>
              <a:gd name="adj" fmla="val 6170"/>
            </a:avLst>
          </a:prstGeom>
          <a:gradFill>
            <a:gsLst>
              <a:gs pos="0">
                <a:srgbClr val="17182D">
                  <a:alpha val="58000"/>
                </a:srgbClr>
              </a:gs>
              <a:gs pos="100000">
                <a:srgbClr val="1C2954"/>
              </a:gs>
            </a:gsLst>
            <a:lin ang="7200000" scaled="0"/>
          </a:gradFill>
          <a:ln>
            <a:solidFill>
              <a:srgbClr val="4B7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0C00AAC-0583-4781-AD79-E7E641BBAF16}"/>
              </a:ext>
            </a:extLst>
          </p:cNvPr>
          <p:cNvSpPr/>
          <p:nvPr/>
        </p:nvSpPr>
        <p:spPr>
          <a:xfrm>
            <a:off x="5289657" y="1375663"/>
            <a:ext cx="2186992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Лекции</a:t>
            </a:r>
          </a:p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Лабораторные работы по физике</a:t>
            </a:r>
            <a:endParaRPr lang="ru-RU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Подготовка к олимпиаде по физике</a:t>
            </a:r>
          </a:p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Университетские субботы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  <a:ea typeface="Verdana"/>
              <a:cs typeface="Verdana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1323B5-75D4-464C-AC90-92B0ACB646A1}"/>
              </a:ext>
            </a:extLst>
          </p:cNvPr>
          <p:cNvSpPr/>
          <p:nvPr/>
        </p:nvSpPr>
        <p:spPr>
          <a:xfrm>
            <a:off x="401412" y="1182182"/>
            <a:ext cx="2094665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718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Знакомство:</a:t>
            </a:r>
          </a:p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Презентация ТПУ, инженерных и исследовательских школ</a:t>
            </a:r>
          </a:p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Мероприятия ТПУ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Экскурсии и мастер-классы</a:t>
            </a:r>
          </a:p>
          <a:p>
            <a:endParaRPr lang="ru-RU" sz="1300" dirty="0">
              <a:solidFill>
                <a:srgbClr val="17182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E28C2FF-BDE6-4B1C-899D-C0A72E69B711}"/>
              </a:ext>
            </a:extLst>
          </p:cNvPr>
          <p:cNvSpPr/>
          <p:nvPr/>
        </p:nvSpPr>
        <p:spPr>
          <a:xfrm>
            <a:off x="314163" y="3314392"/>
            <a:ext cx="2422305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C8E0F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Проектно-исследовательская деятельность:</a:t>
            </a:r>
          </a:p>
          <a:p>
            <a:endParaRPr lang="ru-RU" sz="1200" dirty="0">
              <a:solidFill>
                <a:srgbClr val="C8E0F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Предоставление </a:t>
            </a:r>
            <a:b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</a:b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распределения тем </a:t>
            </a:r>
            <a:b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</a:b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по проектно-исследовательской деятельности</a:t>
            </a:r>
          </a:p>
          <a:p>
            <a:endParaRPr lang="ru-RU" sz="1300" dirty="0">
              <a:solidFill>
                <a:srgbClr val="C8E0F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C9F85A5-FBD1-4E17-9037-32F9C568F4BB}"/>
              </a:ext>
            </a:extLst>
          </p:cNvPr>
          <p:cNvSpPr/>
          <p:nvPr/>
        </p:nvSpPr>
        <p:spPr>
          <a:xfrm>
            <a:off x="2782347" y="3403169"/>
            <a:ext cx="288223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Подготовка к ЕГЭ</a:t>
            </a:r>
          </a:p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ЕГЭ, работа над ошибками</a:t>
            </a:r>
          </a:p>
          <a:p>
            <a:pPr marL="171450" indent="-171450">
              <a:spcBef>
                <a:spcPts val="300"/>
              </a:spcBef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Прединженерные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классы (5 классы) </a:t>
            </a:r>
          </a:p>
          <a:p>
            <a:endParaRPr lang="ru-RU" sz="1300" dirty="0">
              <a:solidFill>
                <a:srgbClr val="17182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B54CB77-321E-4D30-993D-58638E285DCA}"/>
              </a:ext>
            </a:extLst>
          </p:cNvPr>
          <p:cNvSpPr/>
          <p:nvPr/>
        </p:nvSpPr>
        <p:spPr>
          <a:xfrm>
            <a:off x="5994093" y="3403169"/>
            <a:ext cx="29062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Конференции и конкурсы </a:t>
            </a:r>
          </a:p>
          <a:p>
            <a:pPr>
              <a:buClr>
                <a:srgbClr val="76B729"/>
              </a:buClr>
              <a:buSzPct val="150000"/>
              <a:defRPr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Всероссийская конференция –конкурс « Юные исследователи – науке и технике» (весенние каникулы, входит в перечень!)</a:t>
            </a:r>
          </a:p>
        </p:txBody>
      </p:sp>
      <p:sp>
        <p:nvSpPr>
          <p:cNvPr id="26" name="Скругленный прямоугольник 33">
            <a:extLst>
              <a:ext uri="{FF2B5EF4-FFF2-40B4-BE49-F238E27FC236}">
                <a16:creationId xmlns:a16="http://schemas.microsoft.com/office/drawing/2014/main" id="{F8E4DE3A-280D-4AEA-871A-52027ECFC072}"/>
              </a:ext>
            </a:extLst>
          </p:cNvPr>
          <p:cNvSpPr/>
          <p:nvPr/>
        </p:nvSpPr>
        <p:spPr>
          <a:xfrm>
            <a:off x="2738272" y="1182182"/>
            <a:ext cx="2323328" cy="1916138"/>
          </a:xfrm>
          <a:prstGeom prst="roundRect">
            <a:avLst>
              <a:gd name="adj" fmla="val 6170"/>
            </a:avLst>
          </a:prstGeom>
          <a:gradFill>
            <a:gsLst>
              <a:gs pos="0">
                <a:srgbClr val="17182D"/>
              </a:gs>
              <a:gs pos="100000">
                <a:srgbClr val="1C2954"/>
              </a:gs>
            </a:gsLst>
            <a:lin ang="7200000" scaled="0"/>
          </a:gradFill>
          <a:ln>
            <a:solidFill>
              <a:srgbClr val="4B7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D5B0806-7B91-4F16-9384-0F02956801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r="1187" b="34839"/>
          <a:stretch/>
        </p:blipFill>
        <p:spPr>
          <a:xfrm>
            <a:off x="9023509" y="2244733"/>
            <a:ext cx="5515163" cy="4626230"/>
          </a:xfrm>
          <a:prstGeom prst="rect">
            <a:avLst/>
          </a:prstGeom>
          <a:effectLst>
            <a:outerShdw blurRad="558800" dist="38100" dir="10800000" sx="102000" sy="102000" algn="r" rotWithShape="0">
              <a:prstClr val="black">
                <a:alpha val="40000"/>
              </a:prstClr>
            </a:outerShdw>
          </a:effectLst>
        </p:spPr>
      </p:pic>
      <p:pic>
        <p:nvPicPr>
          <p:cNvPr id="30" name="Изображение" descr="Изображение">
            <a:extLst>
              <a:ext uri="{FF2B5EF4-FFF2-40B4-BE49-F238E27FC236}">
                <a16:creationId xmlns:a16="http://schemas.microsoft.com/office/drawing/2014/main" id="{828D57D6-00E0-4595-9ADE-EF2CAE449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16" y="467185"/>
            <a:ext cx="1770578" cy="38117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A6D29B3-C6C9-4EF6-A6A6-5AB6F0E0062A}"/>
              </a:ext>
            </a:extLst>
          </p:cNvPr>
          <p:cNvSpPr/>
          <p:nvPr/>
        </p:nvSpPr>
        <p:spPr>
          <a:xfrm>
            <a:off x="2806440" y="1375663"/>
            <a:ext cx="22551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Инженерный </a:t>
            </a:r>
            <a:r>
              <a:rPr lang="ru-RU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квиз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 кубок ректора ТПУ</a:t>
            </a:r>
          </a:p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СМЕНА-ИНТЕНСИВ «Загляни в свое будущее»    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5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.06 -10.06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2024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E1C809-EC96-45DA-9C5C-00C1B6B5640C}"/>
              </a:ext>
            </a:extLst>
          </p:cNvPr>
          <p:cNvSpPr txBox="1"/>
          <p:nvPr/>
        </p:nvSpPr>
        <p:spPr>
          <a:xfrm>
            <a:off x="7599620" y="1375663"/>
            <a:ext cx="2202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76B72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Студенческий профориентационный десант (неформальное общение со студентами – выпускниками школ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6BCD1173-FA01-45C6-9E76-7C7BB844258A}"/>
              </a:ext>
            </a:extLst>
          </p:cNvPr>
          <p:cNvSpPr txBox="1"/>
          <p:nvPr/>
        </p:nvSpPr>
        <p:spPr>
          <a:xfrm>
            <a:off x="787115" y="5960776"/>
            <a:ext cx="2807766" cy="28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400" spc="0">
                <a:solidFill>
                  <a:srgbClr val="FFFFFF"/>
                </a:solidFill>
                <a:latin typeface="ALS Sirius Regular"/>
                <a:ea typeface="ALS Sirius Regular"/>
                <a:cs typeface="ALS Sirius Regular"/>
                <a:sym typeface="ALS Sirius Regular"/>
              </a:defRPr>
            </a:lvl1pPr>
          </a:lstStyle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С родителями: 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3F1F3CB-2255-475D-BE83-E3BD225CEDE3}"/>
              </a:ext>
            </a:extLst>
          </p:cNvPr>
          <p:cNvGrpSpPr/>
          <p:nvPr/>
        </p:nvGrpSpPr>
        <p:grpSpPr>
          <a:xfrm>
            <a:off x="374579" y="5858268"/>
            <a:ext cx="376108" cy="376108"/>
            <a:chOff x="-2747926" y="5442544"/>
            <a:chExt cx="1052623" cy="1052623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0C1C1BE5-4BD7-49E6-B4B8-733266D9DE00}"/>
                </a:ext>
              </a:extLst>
            </p:cNvPr>
            <p:cNvSpPr/>
            <p:nvPr/>
          </p:nvSpPr>
          <p:spPr>
            <a:xfrm>
              <a:off x="-2747926" y="5442544"/>
              <a:ext cx="1052623" cy="1052623"/>
            </a:xfrm>
            <a:prstGeom prst="ellipse">
              <a:avLst/>
            </a:prstGeom>
            <a:solidFill>
              <a:srgbClr val="1AA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3014981-33D2-421F-9A0F-9694610B1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</a:blip>
            <a:stretch>
              <a:fillRect/>
            </a:stretch>
          </p:blipFill>
          <p:spPr>
            <a:xfrm>
              <a:off x="-2505290" y="5691066"/>
              <a:ext cx="567350" cy="555579"/>
            </a:xfrm>
            <a:prstGeom prst="rect">
              <a:avLst/>
            </a:prstGeom>
          </p:spPr>
        </p:pic>
      </p:grpSp>
      <p:sp>
        <p:nvSpPr>
          <p:cNvPr id="40" name="Скругленный прямоугольник 66">
            <a:extLst>
              <a:ext uri="{FF2B5EF4-FFF2-40B4-BE49-F238E27FC236}">
                <a16:creationId xmlns:a16="http://schemas.microsoft.com/office/drawing/2014/main" id="{FDAA9ADA-BC8F-4DF5-815F-C78EB35F491A}"/>
              </a:ext>
            </a:extLst>
          </p:cNvPr>
          <p:cNvSpPr/>
          <p:nvPr/>
        </p:nvSpPr>
        <p:spPr>
          <a:xfrm>
            <a:off x="2512971" y="5673873"/>
            <a:ext cx="6810491" cy="838993"/>
          </a:xfrm>
          <a:prstGeom prst="roundRect">
            <a:avLst>
              <a:gd name="adj" fmla="val 137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Скругленный прямоугольник 59">
            <a:extLst>
              <a:ext uri="{FF2B5EF4-FFF2-40B4-BE49-F238E27FC236}">
                <a16:creationId xmlns:a16="http://schemas.microsoft.com/office/drawing/2014/main" id="{328EA485-44D9-4C6D-9B41-CB0D5A164433}"/>
              </a:ext>
            </a:extLst>
          </p:cNvPr>
          <p:cNvSpPr/>
          <p:nvPr/>
        </p:nvSpPr>
        <p:spPr>
          <a:xfrm>
            <a:off x="287880" y="5673873"/>
            <a:ext cx="9033673" cy="838993"/>
          </a:xfrm>
          <a:prstGeom prst="roundRect">
            <a:avLst>
              <a:gd name="adj" fmla="val 13769"/>
            </a:avLst>
          </a:prstGeom>
          <a:noFill/>
          <a:ln>
            <a:solidFill>
              <a:srgbClr val="4B7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Заголовок 4">
            <a:extLst>
              <a:ext uri="{FF2B5EF4-FFF2-40B4-BE49-F238E27FC236}">
                <a16:creationId xmlns:a16="http://schemas.microsoft.com/office/drawing/2014/main" id="{D7777A4B-564A-419A-8BA5-CC1C1E2F6C42}"/>
              </a:ext>
            </a:extLst>
          </p:cNvPr>
          <p:cNvSpPr txBox="1">
            <a:spLocks/>
          </p:cNvSpPr>
          <p:nvPr/>
        </p:nvSpPr>
        <p:spPr>
          <a:xfrm>
            <a:off x="2590526" y="5705367"/>
            <a:ext cx="6651105" cy="72062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400" b="0" dirty="0"/>
              <a:t>Родительские собрания онлайн</a:t>
            </a:r>
            <a:r>
              <a:rPr lang="en-US" sz="1400" b="0" dirty="0"/>
              <a:t> </a:t>
            </a:r>
            <a:r>
              <a:rPr lang="ru-RU" sz="1400" b="0" dirty="0"/>
              <a:t>и ОФЛАЙН «ТПУ родителям»</a:t>
            </a:r>
          </a:p>
        </p:txBody>
      </p:sp>
      <p:sp>
        <p:nvSpPr>
          <p:cNvPr id="34" name="Д.И. Менделеев – активный участник комитетов по разработке  проекта создания института">
            <a:extLst>
              <a:ext uri="{FF2B5EF4-FFF2-40B4-BE49-F238E27FC236}">
                <a16:creationId xmlns:a16="http://schemas.microsoft.com/office/drawing/2014/main" id="{606F13D9-BBD6-4BE0-9040-523B326EA88B}"/>
              </a:ext>
            </a:extLst>
          </p:cNvPr>
          <p:cNvSpPr txBox="1"/>
          <p:nvPr/>
        </p:nvSpPr>
        <p:spPr>
          <a:xfrm>
            <a:off x="347703" y="383012"/>
            <a:ext cx="902711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ВЗАИМОДЕЙСТВИЕ С УЧАЩИМИСЯ</a:t>
            </a:r>
          </a:p>
        </p:txBody>
      </p:sp>
      <p:sp>
        <p:nvSpPr>
          <p:cNvPr id="42" name="Номер слайда">
            <a:extLst>
              <a:ext uri="{FF2B5EF4-FFF2-40B4-BE49-F238E27FC236}">
                <a16:creationId xmlns:a16="http://schemas.microsoft.com/office/drawing/2014/main" id="{496D1DDD-8E29-4C99-ACE4-5358A3D28B2A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8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69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вал 38"/>
          <p:cNvSpPr/>
          <p:nvPr/>
        </p:nvSpPr>
        <p:spPr>
          <a:xfrm>
            <a:off x="8616302" y="3148404"/>
            <a:ext cx="3419491" cy="3419491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65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347703" y="3870539"/>
            <a:ext cx="5036820" cy="2054725"/>
          </a:xfrm>
          <a:prstGeom prst="roundRect">
            <a:avLst>
              <a:gd name="adj" fmla="val 6046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381681" y="1737160"/>
            <a:ext cx="5081859" cy="1907474"/>
          </a:xfrm>
          <a:prstGeom prst="roundRect">
            <a:avLst>
              <a:gd name="adj" fmla="val 1404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9" name="Объект 2"/>
          <p:cNvSpPr txBox="1">
            <a:spLocks/>
          </p:cNvSpPr>
          <p:nvPr/>
        </p:nvSpPr>
        <p:spPr>
          <a:xfrm>
            <a:off x="578208" y="1854325"/>
            <a:ext cx="2523902" cy="3077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ОЛИМПИАДНИКИ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1" name="Объект 2"/>
          <p:cNvSpPr txBox="1">
            <a:spLocks/>
          </p:cNvSpPr>
          <p:nvPr/>
        </p:nvSpPr>
        <p:spPr>
          <a:xfrm>
            <a:off x="578208" y="2163882"/>
            <a:ext cx="1631567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36,8%</a:t>
            </a:r>
          </a:p>
        </p:txBody>
      </p:sp>
      <p:sp>
        <p:nvSpPr>
          <p:cNvPr id="61" name="Объект 2"/>
          <p:cNvSpPr txBox="1">
            <a:spLocks/>
          </p:cNvSpPr>
          <p:nvPr/>
        </p:nvSpPr>
        <p:spPr>
          <a:xfrm>
            <a:off x="578208" y="2678711"/>
            <a:ext cx="4572912" cy="546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26,3% Экскурсии в ТПУ</a:t>
            </a:r>
          </a:p>
          <a:p>
            <a:pPr marL="0" lvl="0" indent="0">
              <a:buNone/>
              <a:defRPr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15,8% День открытых дверей</a:t>
            </a:r>
          </a:p>
          <a:p>
            <a:pPr marL="0" lvl="0" indent="0">
              <a:buNone/>
              <a:defRPr/>
            </a:pPr>
            <a:r>
              <a:rPr lang="ru-RU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15,8% Конференция «Юные исследователи…»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2" name="Объект 2"/>
          <p:cNvSpPr txBox="1">
            <a:spLocks/>
          </p:cNvSpPr>
          <p:nvPr/>
        </p:nvSpPr>
        <p:spPr>
          <a:xfrm>
            <a:off x="2128003" y="2228262"/>
            <a:ext cx="1872498" cy="260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ТЕХНО-ТУР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5865963" y="1729205"/>
            <a:ext cx="5045877" cy="1898860"/>
          </a:xfrm>
          <a:prstGeom prst="roundRect">
            <a:avLst>
              <a:gd name="adj" fmla="val 1404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0" name="Изображение" descr="Изображение">
            <a:extLst>
              <a:ext uri="{FF2B5EF4-FFF2-40B4-BE49-F238E27FC236}">
                <a16:creationId xmlns:a16="http://schemas.microsoft.com/office/drawing/2014/main" id="{93024C21-3E59-4A54-8065-7B74117D4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16" y="467185"/>
            <a:ext cx="1770578" cy="38117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Д.И. Менделеев – активный участник комитетов по разработке  проекта создания института">
            <a:extLst>
              <a:ext uri="{FF2B5EF4-FFF2-40B4-BE49-F238E27FC236}">
                <a16:creationId xmlns:a16="http://schemas.microsoft.com/office/drawing/2014/main" id="{698C4AC1-A325-4988-82A8-A3C3B8E5F99F}"/>
              </a:ext>
            </a:extLst>
          </p:cNvPr>
          <p:cNvSpPr txBox="1"/>
          <p:nvPr/>
        </p:nvSpPr>
        <p:spPr>
          <a:xfrm>
            <a:off x="347703" y="383012"/>
            <a:ext cx="944944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 каких мероприятиях ТПУ вы</a:t>
            </a:r>
          </a:p>
          <a:p>
            <a:pPr>
              <a:defRPr sz="1400">
                <a:solidFill>
                  <a:srgbClr val="FFFFFF"/>
                </a:solidFill>
                <a:latin typeface="ALS Sirius Bold"/>
                <a:ea typeface="ALS Sirius Bold"/>
                <a:cs typeface="ALS Sirius Bold"/>
                <a:sym typeface="ALS Sirius Bold"/>
              </a:defRPr>
            </a:pP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участвовали до поступления в вуз</a:t>
            </a:r>
          </a:p>
        </p:txBody>
      </p:sp>
      <p:sp>
        <p:nvSpPr>
          <p:cNvPr id="44" name="Номер слайда">
            <a:extLst>
              <a:ext uri="{FF2B5EF4-FFF2-40B4-BE49-F238E27FC236}">
                <a16:creationId xmlns:a16="http://schemas.microsoft.com/office/drawing/2014/main" id="{9BBFB13C-2D52-474E-BD34-E53F44045E41}"/>
              </a:ext>
            </a:extLst>
          </p:cNvPr>
          <p:cNvSpPr txBox="1">
            <a:spLocks/>
          </p:cNvSpPr>
          <p:nvPr/>
        </p:nvSpPr>
        <p:spPr>
          <a:xfrm>
            <a:off x="211183" y="6468831"/>
            <a:ext cx="1489333" cy="262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spc="300">
                <a:solidFill>
                  <a:schemeClr val="bg1"/>
                </a:solidFill>
              </a:rPr>
              <a:t>СЛАЙД</a:t>
            </a:r>
            <a:r>
              <a:rPr lang="ru-RU">
                <a:solidFill>
                  <a:schemeClr val="bg1"/>
                </a:solidFill>
              </a:rPr>
              <a:t>  </a:t>
            </a:r>
            <a:fld id="{86CB4B4D-7CA3-9044-876B-883B54F8677D}" type="slidenum">
              <a:rPr sz="1600" smtClean="0">
                <a:solidFill>
                  <a:schemeClr val="bg1"/>
                </a:solidFill>
              </a:rPr>
              <a:pPr>
                <a:defRPr/>
              </a:pPr>
              <a:t>9</a:t>
            </a:fld>
            <a:r>
              <a:rPr lang="en-US" sz="1100">
                <a:solidFill>
                  <a:schemeClr val="bg1"/>
                </a:solidFill>
              </a:rPr>
              <a:t>/2</a:t>
            </a:r>
            <a:r>
              <a:rPr lang="ru-RU" sz="1100">
                <a:solidFill>
                  <a:schemeClr val="bg1"/>
                </a:solidFill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A8D6754C-D02C-4311-B32C-1F7519EE0049}"/>
              </a:ext>
            </a:extLst>
          </p:cNvPr>
          <p:cNvSpPr txBox="1">
            <a:spLocks/>
          </p:cNvSpPr>
          <p:nvPr/>
        </p:nvSpPr>
        <p:spPr>
          <a:xfrm>
            <a:off x="6110328" y="1854325"/>
            <a:ext cx="3582312" cy="3077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ВЫСОКОБАЛЛЬНИКИ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FDD15015-9D81-41DC-8760-B0CF62D0B645}"/>
              </a:ext>
            </a:extLst>
          </p:cNvPr>
          <p:cNvSpPr txBox="1">
            <a:spLocks/>
          </p:cNvSpPr>
          <p:nvPr/>
        </p:nvSpPr>
        <p:spPr>
          <a:xfrm>
            <a:off x="6110328" y="2163882"/>
            <a:ext cx="1631567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38%</a:t>
            </a:r>
          </a:p>
        </p:txBody>
      </p:sp>
      <p:sp>
        <p:nvSpPr>
          <p:cNvPr id="47" name="Объект 2">
            <a:extLst>
              <a:ext uri="{FF2B5EF4-FFF2-40B4-BE49-F238E27FC236}">
                <a16:creationId xmlns:a16="http://schemas.microsoft.com/office/drawing/2014/main" id="{32FD46EA-6287-4B61-9A05-9AE1D084D83F}"/>
              </a:ext>
            </a:extLst>
          </p:cNvPr>
          <p:cNvSpPr txBox="1">
            <a:spLocks/>
          </p:cNvSpPr>
          <p:nvPr/>
        </p:nvSpPr>
        <p:spPr>
          <a:xfrm>
            <a:off x="6110328" y="2678711"/>
            <a:ext cx="5312052" cy="546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26,8% Экскурсии в ТПУ</a:t>
            </a:r>
          </a:p>
          <a:p>
            <a:pPr marL="0" lvl="0" indent="0">
              <a:buNone/>
              <a:defRPr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25,4% День открытых дверей</a:t>
            </a:r>
          </a:p>
          <a:p>
            <a:pPr marL="0" lvl="0" indent="0">
              <a:buNone/>
              <a:defRPr/>
            </a:pPr>
            <a:r>
              <a:rPr lang="ru-RU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14,1% Конференция «Юные исследователи…»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8" name="Объект 2">
            <a:extLst>
              <a:ext uri="{FF2B5EF4-FFF2-40B4-BE49-F238E27FC236}">
                <a16:creationId xmlns:a16="http://schemas.microsoft.com/office/drawing/2014/main" id="{D8011015-4776-48DA-92C1-E661E7213803}"/>
              </a:ext>
            </a:extLst>
          </p:cNvPr>
          <p:cNvSpPr txBox="1">
            <a:spLocks/>
          </p:cNvSpPr>
          <p:nvPr/>
        </p:nvSpPr>
        <p:spPr>
          <a:xfrm>
            <a:off x="7401043" y="2228262"/>
            <a:ext cx="1872498" cy="260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ТЕХНО-ТУР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0" name="Скругленный прямоугольник 86">
            <a:extLst>
              <a:ext uri="{FF2B5EF4-FFF2-40B4-BE49-F238E27FC236}">
                <a16:creationId xmlns:a16="http://schemas.microsoft.com/office/drawing/2014/main" id="{72A62C0B-DB44-40A3-A5EF-B111DEECE402}"/>
              </a:ext>
            </a:extLst>
          </p:cNvPr>
          <p:cNvSpPr/>
          <p:nvPr/>
        </p:nvSpPr>
        <p:spPr>
          <a:xfrm>
            <a:off x="5831191" y="3870539"/>
            <a:ext cx="5036820" cy="2054725"/>
          </a:xfrm>
          <a:prstGeom prst="roundRect">
            <a:avLst>
              <a:gd name="adj" fmla="val 6046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4" name="Объект 2">
            <a:extLst>
              <a:ext uri="{FF2B5EF4-FFF2-40B4-BE49-F238E27FC236}">
                <a16:creationId xmlns:a16="http://schemas.microsoft.com/office/drawing/2014/main" id="{F675123F-FC4B-48FA-B9DA-1F032DC8001F}"/>
              </a:ext>
            </a:extLst>
          </p:cNvPr>
          <p:cNvSpPr txBox="1">
            <a:spLocks/>
          </p:cNvSpPr>
          <p:nvPr/>
        </p:nvSpPr>
        <p:spPr>
          <a:xfrm>
            <a:off x="578208" y="4312722"/>
            <a:ext cx="1631567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28,9%</a:t>
            </a:r>
          </a:p>
        </p:txBody>
      </p:sp>
      <p:sp>
        <p:nvSpPr>
          <p:cNvPr id="55" name="Объект 2">
            <a:extLst>
              <a:ext uri="{FF2B5EF4-FFF2-40B4-BE49-F238E27FC236}">
                <a16:creationId xmlns:a16="http://schemas.microsoft.com/office/drawing/2014/main" id="{2C500C49-525F-4BAB-B13C-C60462397DBC}"/>
              </a:ext>
            </a:extLst>
          </p:cNvPr>
          <p:cNvSpPr txBox="1">
            <a:spLocks/>
          </p:cNvSpPr>
          <p:nvPr/>
        </p:nvSpPr>
        <p:spPr>
          <a:xfrm>
            <a:off x="578208" y="4926611"/>
            <a:ext cx="4572912" cy="546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26,7% День открытых дверей</a:t>
            </a:r>
          </a:p>
          <a:p>
            <a:pPr marL="0" lvl="0" indent="0">
              <a:buNone/>
              <a:defRPr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16,2% ТЕХНО-ТУР</a:t>
            </a:r>
          </a:p>
          <a:p>
            <a:pPr marL="0" lvl="0" indent="0">
              <a:buNone/>
              <a:defRPr/>
            </a:pPr>
            <a:r>
              <a:rPr lang="ru-RU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13% Мастер классы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6" name="Объект 2">
            <a:extLst>
              <a:ext uri="{FF2B5EF4-FFF2-40B4-BE49-F238E27FC236}">
                <a16:creationId xmlns:a16="http://schemas.microsoft.com/office/drawing/2014/main" id="{92069652-DB2D-4E12-84A2-73F058133408}"/>
              </a:ext>
            </a:extLst>
          </p:cNvPr>
          <p:cNvSpPr txBox="1">
            <a:spLocks/>
          </p:cNvSpPr>
          <p:nvPr/>
        </p:nvSpPr>
        <p:spPr>
          <a:xfrm>
            <a:off x="2128002" y="4377102"/>
            <a:ext cx="3068837" cy="260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Экскурсии в ТПУ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7" name="Объект 2">
            <a:extLst>
              <a:ext uri="{FF2B5EF4-FFF2-40B4-BE49-F238E27FC236}">
                <a16:creationId xmlns:a16="http://schemas.microsoft.com/office/drawing/2014/main" id="{8BF2FB66-68E2-40D6-BBFD-6F6B4CB2E687}"/>
              </a:ext>
            </a:extLst>
          </p:cNvPr>
          <p:cNvSpPr txBox="1">
            <a:spLocks/>
          </p:cNvSpPr>
          <p:nvPr/>
        </p:nvSpPr>
        <p:spPr>
          <a:xfrm>
            <a:off x="6140808" y="3965065"/>
            <a:ext cx="2523902" cy="3077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ДО 150 БАЛЛОВ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8" name="Объект 2">
            <a:extLst>
              <a:ext uri="{FF2B5EF4-FFF2-40B4-BE49-F238E27FC236}">
                <a16:creationId xmlns:a16="http://schemas.microsoft.com/office/drawing/2014/main" id="{C865DC2A-EDA3-4295-A9E7-F00613DB63E7}"/>
              </a:ext>
            </a:extLst>
          </p:cNvPr>
          <p:cNvSpPr txBox="1">
            <a:spLocks/>
          </p:cNvSpPr>
          <p:nvPr/>
        </p:nvSpPr>
        <p:spPr>
          <a:xfrm>
            <a:off x="6140808" y="4312722"/>
            <a:ext cx="1631567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66,7%</a:t>
            </a:r>
          </a:p>
        </p:txBody>
      </p:sp>
      <p:sp>
        <p:nvSpPr>
          <p:cNvPr id="64" name="Объект 2">
            <a:extLst>
              <a:ext uri="{FF2B5EF4-FFF2-40B4-BE49-F238E27FC236}">
                <a16:creationId xmlns:a16="http://schemas.microsoft.com/office/drawing/2014/main" id="{16DBDDD0-99E1-46FD-85D2-4A565D48E3CA}"/>
              </a:ext>
            </a:extLst>
          </p:cNvPr>
          <p:cNvSpPr txBox="1">
            <a:spLocks/>
          </p:cNvSpPr>
          <p:nvPr/>
        </p:nvSpPr>
        <p:spPr>
          <a:xfrm>
            <a:off x="6140808" y="4926611"/>
            <a:ext cx="4572912" cy="546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66,7% День открытых дверей</a:t>
            </a:r>
          </a:p>
          <a:p>
            <a:pPr marL="0" lvl="0" indent="0">
              <a:buNone/>
              <a:defRPr/>
            </a:pPr>
            <a:r>
              <a:rPr lang="ru-RU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66,7 % Конференция «Юные исследователи…»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2" name="Объект 2">
            <a:extLst>
              <a:ext uri="{FF2B5EF4-FFF2-40B4-BE49-F238E27FC236}">
                <a16:creationId xmlns:a16="http://schemas.microsoft.com/office/drawing/2014/main" id="{5D74E60B-433E-4D6F-AE4A-25BC70D02A8F}"/>
              </a:ext>
            </a:extLst>
          </p:cNvPr>
          <p:cNvSpPr txBox="1">
            <a:spLocks/>
          </p:cNvSpPr>
          <p:nvPr/>
        </p:nvSpPr>
        <p:spPr>
          <a:xfrm>
            <a:off x="7690602" y="4377102"/>
            <a:ext cx="3076457" cy="260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Экскурсии в ТПУ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CF7DCA85-ED92-4F25-93D2-C9D77E47B667}"/>
              </a:ext>
            </a:extLst>
          </p:cNvPr>
          <p:cNvSpPr txBox="1">
            <a:spLocks/>
          </p:cNvSpPr>
          <p:nvPr/>
        </p:nvSpPr>
        <p:spPr>
          <a:xfrm>
            <a:off x="578208" y="3983119"/>
            <a:ext cx="2523902" cy="3077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239-150 БАЛЛОВ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035528"/>
      </p:ext>
    </p:extLst>
  </p:cSld>
  <p:clrMapOvr>
    <a:masterClrMapping/>
  </p:clrMapOvr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13354</TotalTime>
  <Words>1186</Words>
  <Application>Microsoft Office PowerPoint</Application>
  <PresentationFormat>Широкоэкранный</PresentationFormat>
  <Paragraphs>254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Aptos</vt:lpstr>
      <vt:lpstr>Arial</vt:lpstr>
      <vt:lpstr>Calibri</vt:lpstr>
      <vt:lpstr>Century Gothic</vt:lpstr>
      <vt:lpstr>Microsoft Sans Serif</vt:lpstr>
      <vt:lpstr>Verdana</vt:lpstr>
      <vt:lpstr>Wingdings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stepanov.i.b@icloud.com</dc:creator>
  <cp:lastModifiedBy>Кузнецова Анастасия Николаевна</cp:lastModifiedBy>
  <cp:revision>1219</cp:revision>
  <cp:lastPrinted>2024-05-07T03:13:15Z</cp:lastPrinted>
  <dcterms:created xsi:type="dcterms:W3CDTF">2024-03-30T01:18:53Z</dcterms:created>
  <dcterms:modified xsi:type="dcterms:W3CDTF">2024-08-21T07:26:08Z</dcterms:modified>
</cp:coreProperties>
</file>