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9" r:id="rId2"/>
    <p:sldId id="281" r:id="rId3"/>
    <p:sldId id="282" r:id="rId4"/>
    <p:sldId id="283" r:id="rId5"/>
    <p:sldId id="284" r:id="rId6"/>
    <p:sldId id="303" r:id="rId7"/>
    <p:sldId id="300" r:id="rId8"/>
    <p:sldId id="291" r:id="rId9"/>
    <p:sldId id="304" r:id="rId10"/>
    <p:sldId id="279" r:id="rId11"/>
    <p:sldId id="286" r:id="rId12"/>
    <p:sldId id="296" r:id="rId13"/>
    <p:sldId id="297" r:id="rId14"/>
    <p:sldId id="295" r:id="rId15"/>
    <p:sldId id="294" r:id="rId16"/>
    <p:sldId id="305" r:id="rId17"/>
    <p:sldId id="299" r:id="rId18"/>
    <p:sldId id="293" r:id="rId19"/>
    <p:sldId id="307" r:id="rId20"/>
    <p:sldId id="30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62AE"/>
    <a:srgbClr val="F38221"/>
    <a:srgbClr val="009CAD"/>
    <a:srgbClr val="D5FBFF"/>
    <a:srgbClr val="E6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103" d="100"/>
          <a:sy n="103" d="100"/>
        </p:scale>
        <p:origin x="-102" y="-8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02319944126207"/>
          <c:y val="0.16736266011359852"/>
          <c:w val="0.80406486389853027"/>
          <c:h val="0.7350872407633897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компетенции</c:v>
                </c:pt>
              </c:strCache>
            </c:strRef>
          </c:tx>
          <c:spPr>
            <a:solidFill>
              <a:srgbClr val="0070C0"/>
            </a:solidFill>
            <a:ln>
              <a:solidFill>
                <a:prstClr val="black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2FB-4FF2-BB98-FD1705BC3C05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2FB-4FF2-BB98-FD1705BC3C05}"/>
              </c:ext>
            </c:extLst>
          </c:dPt>
          <c:dPt>
            <c:idx val="2"/>
            <c:invertIfNegative val="0"/>
            <c:bubble3D val="0"/>
            <c:spPr>
              <a:solidFill>
                <a:srgbClr val="F3822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2FB-4FF2-BB98-FD1705BC3C05}"/>
              </c:ext>
            </c:extLst>
          </c:dPt>
          <c:dPt>
            <c:idx val="3"/>
            <c:invertIfNegative val="0"/>
            <c:bubble3D val="0"/>
            <c:spPr>
              <a:solidFill>
                <a:srgbClr val="E64942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6.0149390558407708E-3"/>
                  <c:y val="-1.117456071657970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7177985145719984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6479285084495265E-2"/>
                  <c:y val="-2.063334242549585E-3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2683915417582271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E6494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</c:v>
                </c:pt>
                <c:pt idx="1">
                  <c:v>19</c:v>
                </c:pt>
                <c:pt idx="2">
                  <c:v>31</c:v>
                </c:pt>
                <c:pt idx="3">
                  <c:v>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2FB-4FF2-BB98-FD1705BC3C0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74461568"/>
        <c:axId val="74463104"/>
      </c:barChart>
      <c:catAx>
        <c:axId val="744615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463104"/>
        <c:crosses val="autoZero"/>
        <c:auto val="1"/>
        <c:lblAlgn val="ctr"/>
        <c:lblOffset val="100"/>
        <c:noMultiLvlLbl val="0"/>
      </c:catAx>
      <c:valAx>
        <c:axId val="74463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461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02319944126207"/>
          <c:y val="0.16736266011359852"/>
          <c:w val="0.80406486389853027"/>
          <c:h val="0.7670029614827217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образовательные орагнизации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E63-447A-8489-A68E608A5A3F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BE63-447A-8489-A68E608A5A3F}"/>
              </c:ext>
            </c:extLst>
          </c:dPt>
          <c:dPt>
            <c:idx val="2"/>
            <c:invertIfNegative val="0"/>
            <c:bubble3D val="0"/>
            <c:spPr>
              <a:solidFill>
                <a:srgbClr val="F38221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E64942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3.2683915417582271E-3"/>
                  <c:y val="-1.0585405140968748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2247034864068607E-3"/>
                  <c:y val="-1.15478480994242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4.1319876337122061E-3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464346028654493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E6494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</c:v>
                </c:pt>
                <c:pt idx="1">
                  <c:v>20</c:v>
                </c:pt>
                <c:pt idx="2">
                  <c:v>24</c:v>
                </c:pt>
                <c:pt idx="3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3AC-4AE5-8291-B5922D16CFB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77313920"/>
        <c:axId val="77315456"/>
      </c:barChart>
      <c:catAx>
        <c:axId val="77313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7315456"/>
        <c:crosses val="autoZero"/>
        <c:auto val="1"/>
        <c:lblAlgn val="ctr"/>
        <c:lblOffset val="100"/>
        <c:noMultiLvlLbl val="0"/>
      </c:catAx>
      <c:valAx>
        <c:axId val="773154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7313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02319944126207"/>
          <c:y val="0.16736266011359852"/>
          <c:w val="0.80406486389853027"/>
          <c:h val="0.6908077021822849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центры проведения ДЭ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F38221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E64942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2.2133952260634548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1341502117969854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3021147854241677E-3"/>
                  <c:y val="2.951953473254932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4074088816813728E-2"/>
                  <c:y val="1.15300043396394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E6494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19</c:v>
                </c:pt>
                <c:pt idx="1">
                  <c:v>27</c:v>
                </c:pt>
                <c:pt idx="2">
                  <c:v>47</c:v>
                </c:pt>
                <c:pt idx="3">
                  <c:v>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DA-4577-8627-311A1F924A7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77154176"/>
        <c:axId val="77155712"/>
      </c:barChart>
      <c:catAx>
        <c:axId val="771541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7155712"/>
        <c:crosses val="autoZero"/>
        <c:auto val="1"/>
        <c:lblAlgn val="ctr"/>
        <c:lblOffset val="100"/>
        <c:noMultiLvlLbl val="0"/>
      </c:catAx>
      <c:valAx>
        <c:axId val="771557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7154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02319944126207"/>
          <c:y val="0.16736266011359852"/>
          <c:w val="0.80406486389853027"/>
          <c:h val="0.7670029614827217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участники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F38221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E64942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3.4663303986343678E-3"/>
                  <c:y val="-3.26268464996788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9285710796323071E-3"/>
                  <c:y val="-1.08756154998930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0116502260230181E-2"/>
                  <c:y val="3.4748876043673729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506188737867047"/>
                      <c:h val="0.28140617868688228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7857123893062859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E6494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642</c:v>
                </c:pt>
                <c:pt idx="1">
                  <c:v>799</c:v>
                </c:pt>
                <c:pt idx="2">
                  <c:v>2131</c:v>
                </c:pt>
                <c:pt idx="3">
                  <c:v>2008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47A-4E02-B885-735E0024A1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85817216"/>
        <c:axId val="85818752"/>
      </c:barChart>
      <c:catAx>
        <c:axId val="858172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818752"/>
        <c:crosses val="autoZero"/>
        <c:auto val="1"/>
        <c:lblAlgn val="ctr"/>
        <c:lblOffset val="100"/>
        <c:noMultiLvlLbl val="0"/>
      </c:catAx>
      <c:valAx>
        <c:axId val="858187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817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41074648471226"/>
          <c:y val="8.4821040180607543E-2"/>
          <c:w val="0.35859016588607689"/>
          <c:h val="0.8973212049524710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2162AE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1.4444817282648643E-2"/>
                  <c:y val="1.26654639052952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E6494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4655175289852438E-2"/>
                  <c:y val="0.1173760058773025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519185335061851E-2"/>
                  <c:y val="0.1063797907968543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7466118401356404E-2"/>
                  <c:y val="2.348460415646911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0079625246683394E-2"/>
                  <c:y val="2.7901368880702535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Трудоустроено</c:v>
                </c:pt>
                <c:pt idx="1">
                  <c:v>Продолжают обучение</c:v>
                </c:pt>
                <c:pt idx="2">
                  <c:v>Призваны в ряды ВС РФ</c:v>
                </c:pt>
                <c:pt idx="3">
                  <c:v>Декретный отпуск</c:v>
                </c:pt>
                <c:pt idx="4">
                  <c:v>Самозанятые / ИП</c:v>
                </c:pt>
                <c:pt idx="5">
                  <c:v>Не трудоустроены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3747</c:v>
                </c:pt>
                <c:pt idx="1">
                  <c:v>588</c:v>
                </c:pt>
                <c:pt idx="2">
                  <c:v>517</c:v>
                </c:pt>
                <c:pt idx="3">
                  <c:v>110</c:v>
                </c:pt>
                <c:pt idx="4">
                  <c:v>11</c:v>
                </c:pt>
                <c:pt idx="5">
                  <c:v>375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856186237423957"/>
          <c:y val="0.15462587120376611"/>
          <c:w val="0.39359809294136505"/>
          <c:h val="0.784105798475662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242BF-F605-45F9-9425-50B1AF35143D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0348B-0E26-4E99-88CB-EF9DFD0F6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537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BE0F3B-0052-423D-B4F5-F1B9114350C4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41230-5E98-453E-97BF-2A9C518FC2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935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41230-5E98-453E-97BF-2A9C518FC29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221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41230-5E98-453E-97BF-2A9C518FC29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222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41230-5E98-453E-97BF-2A9C518FC29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246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41230-5E98-453E-97BF-2A9C518FC29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479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E19C4-9BBB-44BA-BABC-E87B30E92009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EB98-4E5D-40A3-A30B-0BD2EDEC9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00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E19C4-9BBB-44BA-BABC-E87B30E92009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EB98-4E5D-40A3-A30B-0BD2EDEC9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813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E19C4-9BBB-44BA-BABC-E87B30E92009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EB98-4E5D-40A3-A30B-0BD2EDEC9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922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E19C4-9BBB-44BA-BABC-E87B30E92009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EB98-4E5D-40A3-A30B-0BD2EDEC9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212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E19C4-9BBB-44BA-BABC-E87B30E92009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EB98-4E5D-40A3-A30B-0BD2EDEC9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420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E19C4-9BBB-44BA-BABC-E87B30E92009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EB98-4E5D-40A3-A30B-0BD2EDEC9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36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E19C4-9BBB-44BA-BABC-E87B30E92009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EB98-4E5D-40A3-A30B-0BD2EDEC9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527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E19C4-9BBB-44BA-BABC-E87B30E92009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EB98-4E5D-40A3-A30B-0BD2EDEC9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939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E19C4-9BBB-44BA-BABC-E87B30E92009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EB98-4E5D-40A3-A30B-0BD2EDEC9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019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E19C4-9BBB-44BA-BABC-E87B30E92009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EB98-4E5D-40A3-A30B-0BD2EDEC9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401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E19C4-9BBB-44BA-BABC-E87B30E92009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EB98-4E5D-40A3-A30B-0BD2EDEC9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720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E19C4-9BBB-44BA-BABC-E87B30E92009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1EB98-4E5D-40A3-A30B-0BD2EDEC9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81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84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jp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4.png"/><Relationship Id="rId7" Type="http://schemas.openxmlformats.org/officeDocument/2006/relationships/image" Target="../media/image90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11" Type="http://schemas.openxmlformats.org/officeDocument/2006/relationships/image" Target="../media/image94.pn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5.png"/><Relationship Id="rId9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5.png"/><Relationship Id="rId7" Type="http://schemas.openxmlformats.org/officeDocument/2006/relationships/image" Target="../media/image9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4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5.png"/><Relationship Id="rId9" Type="http://schemas.openxmlformats.org/officeDocument/2006/relationships/image" Target="../media/image10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1.png"/><Relationship Id="rId18" Type="http://schemas.openxmlformats.org/officeDocument/2006/relationships/image" Target="../media/image25.jpe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12" Type="http://schemas.openxmlformats.org/officeDocument/2006/relationships/image" Target="../media/image20.png"/><Relationship Id="rId17" Type="http://schemas.microsoft.com/office/2007/relationships/hdphoto" Target="../media/hdphoto2.wdp"/><Relationship Id="rId2" Type="http://schemas.openxmlformats.org/officeDocument/2006/relationships/image" Target="../media/image4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5.png"/><Relationship Id="rId21" Type="http://schemas.openxmlformats.org/officeDocument/2006/relationships/image" Target="../media/image43.jpe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5.png"/><Relationship Id="rId21" Type="http://schemas.openxmlformats.org/officeDocument/2006/relationships/image" Target="../media/image63.jpe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.png"/><Relationship Id="rId16" Type="http://schemas.openxmlformats.org/officeDocument/2006/relationships/image" Target="../media/image58.png"/><Relationship Id="rId20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5.jpeg"/><Relationship Id="rId7" Type="http://schemas.openxmlformats.org/officeDocument/2006/relationships/image" Target="../media/image67.png"/><Relationship Id="rId12" Type="http://schemas.openxmlformats.org/officeDocument/2006/relationships/image" Target="../media/image72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jpeg"/><Relationship Id="rId5" Type="http://schemas.openxmlformats.org/officeDocument/2006/relationships/image" Target="../media/image5.png"/><Relationship Id="rId10" Type="http://schemas.openxmlformats.org/officeDocument/2006/relationships/image" Target="../media/image70.png"/><Relationship Id="rId4" Type="http://schemas.openxmlformats.org/officeDocument/2006/relationships/image" Target="../media/image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.png"/><Relationship Id="rId7" Type="http://schemas.openxmlformats.org/officeDocument/2006/relationships/chart" Target="../charts/chart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10" Type="http://schemas.openxmlformats.org/officeDocument/2006/relationships/image" Target="../media/image76.jpeg"/><Relationship Id="rId4" Type="http://schemas.openxmlformats.org/officeDocument/2006/relationships/chart" Target="../charts/chart1.xml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Круг с секторами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818266">
            <a:off x="6255477" y="590102"/>
            <a:ext cx="5724565" cy="572456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69115" y="231482"/>
            <a:ext cx="11610363" cy="192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250" spc="20" smtClean="0">
                <a:solidFill>
                  <a:schemeClr val="bg1">
                    <a:lumMod val="95000"/>
                  </a:schemeClr>
                </a:solidFill>
              </a:rPr>
              <a:t>#УЧИБУДУЩЕМУ  #УЧИСЬСТОИПКРО  #ТОИПКРО  #УЧИБУДУЩЕМУ  #УЧИСЬСТОИПКРО  #ТОИПКРО  #УЧИБУДУЩЕМУ  #УЧИСЬСТОИПКРО  #ТОИПКРО  #УЧИБУДУЩЕМУ</a:t>
            </a:r>
            <a:endParaRPr lang="ru-RU" sz="1250" spc="2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115" y="6472254"/>
            <a:ext cx="11610363" cy="192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250" spc="20" smtClean="0">
                <a:solidFill>
                  <a:schemeClr val="bg1">
                    <a:lumMod val="95000"/>
                  </a:schemeClr>
                </a:solidFill>
              </a:rPr>
              <a:t>#УЧИБУДУЩЕМУ  #УЧИСЬСТОИПКРО  #ТОИПКРО  #УЧИБУДУЩЕМУ  #УЧИСЬСТОИПКРО  #ТОИПКРО  #УЧИБУДУЩЕМУ  #УЧИСЬСТОИПКРО  #ТОИПКРО  #УЧИБУДУЩЕМУ</a:t>
            </a:r>
            <a:endParaRPr lang="ru-RU" sz="1250" spc="2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827897" y="2963598"/>
            <a:ext cx="2767380" cy="930804"/>
            <a:chOff x="2636838" y="1795463"/>
            <a:chExt cx="6669087" cy="2243137"/>
          </a:xfrm>
        </p:grpSpPr>
        <p:grpSp>
          <p:nvGrpSpPr>
            <p:cNvPr id="11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5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2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2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3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5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6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67" name="TextBox 66"/>
          <p:cNvSpPr txBox="1"/>
          <p:nvPr/>
        </p:nvSpPr>
        <p:spPr>
          <a:xfrm>
            <a:off x="1083945" y="2802255"/>
            <a:ext cx="4488180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5500" b="1" dirty="0" smtClean="0">
                <a:solidFill>
                  <a:srgbClr val="2162AE"/>
                </a:solidFill>
              </a:rPr>
              <a:t>22-24 АВГУСТА</a:t>
            </a:r>
            <a:endParaRPr lang="ru-RU" sz="5500" b="1" dirty="0">
              <a:solidFill>
                <a:srgbClr val="2162AE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045845" y="3478530"/>
            <a:ext cx="341185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500" smtClean="0">
                <a:solidFill>
                  <a:srgbClr val="2162AE"/>
                </a:solidFill>
              </a:rPr>
              <a:t>2022 </a:t>
            </a:r>
            <a:r>
              <a:rPr lang="ru-RU" sz="5500" smtClean="0">
                <a:solidFill>
                  <a:srgbClr val="2162AE"/>
                </a:solidFill>
              </a:rPr>
              <a:t>ГОДА</a:t>
            </a:r>
            <a:endParaRPr lang="ru-RU" sz="5500">
              <a:solidFill>
                <a:srgbClr val="2162AE"/>
              </a:solidFill>
            </a:endParaRPr>
          </a:p>
        </p:txBody>
      </p:sp>
      <p:cxnSp>
        <p:nvCxnSpPr>
          <p:cNvPr id="75" name="Прямая соединительная линия 74"/>
          <p:cNvCxnSpPr/>
          <p:nvPr/>
        </p:nvCxnSpPr>
        <p:spPr>
          <a:xfrm rot="5400000">
            <a:off x="4137819" y="3927475"/>
            <a:ext cx="596106" cy="794"/>
          </a:xfrm>
          <a:prstGeom prst="line">
            <a:avLst/>
          </a:prstGeom>
          <a:ln w="38100">
            <a:solidFill>
              <a:srgbClr val="2162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4595495" y="3700779"/>
            <a:ext cx="890905" cy="516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smtClean="0">
                <a:solidFill>
                  <a:srgbClr val="2162AE"/>
                </a:solidFill>
              </a:rPr>
              <a:t>ГОРОД</a:t>
            </a:r>
          </a:p>
          <a:p>
            <a:pPr>
              <a:lnSpc>
                <a:spcPts val="2000"/>
              </a:lnSpc>
            </a:pPr>
            <a:r>
              <a:rPr lang="ru-RU" sz="2000" smtClean="0">
                <a:solidFill>
                  <a:srgbClr val="2162AE"/>
                </a:solidFill>
              </a:rPr>
              <a:t>ТОМСК</a:t>
            </a:r>
            <a:endParaRPr lang="ru-RU" sz="2000">
              <a:solidFill>
                <a:srgbClr val="2162AE"/>
              </a:solidFill>
            </a:endParaRPr>
          </a:p>
        </p:txBody>
      </p:sp>
      <p:pic>
        <p:nvPicPr>
          <p:cNvPr id="79" name="Рисунок 78" descr="Герб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3906" y="1275356"/>
            <a:ext cx="1143994" cy="1143994"/>
          </a:xfrm>
          <a:prstGeom prst="rect">
            <a:avLst/>
          </a:prstGeom>
        </p:spPr>
      </p:pic>
      <p:pic>
        <p:nvPicPr>
          <p:cNvPr id="81" name="Рисунок 80" descr="Лого Проект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33650" y="1152028"/>
            <a:ext cx="1390650" cy="1390650"/>
          </a:xfrm>
          <a:prstGeom prst="rect">
            <a:avLst/>
          </a:prstGeom>
        </p:spPr>
      </p:pic>
      <p:sp>
        <p:nvSpPr>
          <p:cNvPr id="59" name="Прямоугольник 58"/>
          <p:cNvSpPr/>
          <p:nvPr/>
        </p:nvSpPr>
        <p:spPr>
          <a:xfrm>
            <a:off x="1045845" y="5614941"/>
            <a:ext cx="8176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Калинюк</a:t>
            </a:r>
            <a:r>
              <a:rPr lang="ru-RU" alt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Юрий Владимирович</a:t>
            </a:r>
          </a:p>
          <a:p>
            <a:r>
              <a:rPr lang="ru-RU" alt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начальник Департамента профессионального образования Томской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80907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авнобедренный треугольник 8"/>
          <p:cNvSpPr/>
          <p:nvPr/>
        </p:nvSpPr>
        <p:spPr>
          <a:xfrm flipV="1">
            <a:off x="8848162" y="5865847"/>
            <a:ext cx="1295415" cy="642203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0" name="Группа 59"/>
          <p:cNvGrpSpPr/>
          <p:nvPr/>
        </p:nvGrpSpPr>
        <p:grpSpPr>
          <a:xfrm>
            <a:off x="3299921" y="4695112"/>
            <a:ext cx="2532563" cy="1861469"/>
            <a:chOff x="11024877" y="2085904"/>
            <a:chExt cx="3453552" cy="2708757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E7F0F5"/>
                </a:clrFrom>
                <a:clrTo>
                  <a:srgbClr val="E7F0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42" r="26000"/>
            <a:stretch/>
          </p:blipFill>
          <p:spPr>
            <a:xfrm>
              <a:off x="11024877" y="2232361"/>
              <a:ext cx="3453552" cy="2562300"/>
            </a:xfrm>
            <a:prstGeom prst="rect">
              <a:avLst/>
            </a:prstGeom>
          </p:spPr>
        </p:pic>
        <p:sp>
          <p:nvSpPr>
            <p:cNvPr id="62" name="Прямоугольник 61"/>
            <p:cNvSpPr/>
            <p:nvPr/>
          </p:nvSpPr>
          <p:spPr>
            <a:xfrm>
              <a:off x="11380989" y="2085904"/>
              <a:ext cx="1868905" cy="338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51"/>
            </a:p>
          </p:txBody>
        </p:sp>
      </p:grpSp>
      <p:sp>
        <p:nvSpPr>
          <p:cNvPr id="6" name="Номер слайда 1"/>
          <p:cNvSpPr txBox="1">
            <a:spLocks/>
          </p:cNvSpPr>
          <p:nvPr/>
        </p:nvSpPr>
        <p:spPr>
          <a:xfrm>
            <a:off x="8560910" y="65315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617676"/>
            <a:ext cx="12192000" cy="240323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420707" y="208673"/>
            <a:ext cx="1993290" cy="670440"/>
            <a:chOff x="2636838" y="1795463"/>
            <a:chExt cx="6669087" cy="2243137"/>
          </a:xfrm>
        </p:grpSpPr>
        <p:grpSp>
          <p:nvGrpSpPr>
            <p:cNvPr id="13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7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4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4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5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7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8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7" name="Прямая соединительная линия 56"/>
          <p:cNvCxnSpPr/>
          <p:nvPr/>
        </p:nvCxnSpPr>
        <p:spPr>
          <a:xfrm>
            <a:off x="-29400" y="100861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10</a:t>
            </a:fld>
            <a:endParaRPr lang="ru-RU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740858" y="209569"/>
            <a:ext cx="513058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05633">
              <a:defRPr/>
            </a:pPr>
            <a:r>
              <a:rPr lang="ru-RU" altLang="ru-RU" sz="2000" dirty="0" smtClean="0"/>
              <a:t>ТРУДОУСТРОЙСТВО ВЫПУСКНИКОВ И</a:t>
            </a:r>
          </a:p>
          <a:p>
            <a:pPr defTabSz="905633">
              <a:defRPr/>
            </a:pPr>
            <a:r>
              <a:rPr lang="ru-RU" altLang="ru-RU" sz="2000" dirty="0" smtClean="0"/>
              <a:t>ПРОЕКТ «НАСТАВНИЧЕСТВО»</a:t>
            </a:r>
            <a:endParaRPr lang="ru-RU" altLang="ru-RU" sz="2000" dirty="0"/>
          </a:p>
        </p:txBody>
      </p:sp>
      <p:grpSp>
        <p:nvGrpSpPr>
          <p:cNvPr id="80" name="Группа 79"/>
          <p:cNvGrpSpPr/>
          <p:nvPr/>
        </p:nvGrpSpPr>
        <p:grpSpPr>
          <a:xfrm>
            <a:off x="10458547" y="177168"/>
            <a:ext cx="1466753" cy="767137"/>
            <a:chOff x="2731256" y="1181101"/>
            <a:chExt cx="2658900" cy="1390650"/>
          </a:xfrm>
        </p:grpSpPr>
        <p:pic>
          <p:nvPicPr>
            <p:cNvPr id="81" name="Рисунок 80" descr="Герб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31256" y="1338930"/>
              <a:ext cx="1143993" cy="1143994"/>
            </a:xfrm>
            <a:prstGeom prst="rect">
              <a:avLst/>
            </a:prstGeom>
          </p:spPr>
        </p:pic>
        <p:pic>
          <p:nvPicPr>
            <p:cNvPr id="82" name="Рисунок 81" descr="Лого Проекты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506" y="1181101"/>
              <a:ext cx="1390650" cy="1390650"/>
            </a:xfrm>
            <a:prstGeom prst="rect">
              <a:avLst/>
            </a:prstGeom>
          </p:spPr>
        </p:pic>
      </p:grpSp>
      <p:sp>
        <p:nvSpPr>
          <p:cNvPr id="63" name="TextBox 62"/>
          <p:cNvSpPr txBox="1"/>
          <p:nvPr/>
        </p:nvSpPr>
        <p:spPr>
          <a:xfrm>
            <a:off x="379568" y="2289903"/>
            <a:ext cx="5380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37189"/>
            <a:r>
              <a:rPr lang="ru-RU" sz="1400" b="1" dirty="0">
                <a:solidFill>
                  <a:srgbClr val="1848A8"/>
                </a:solidFill>
              </a:rPr>
              <a:t>ВЫПУСК 2021 г. ПО ВЕДОМСТВЕННОЙ ПРИНАДЛЕЖНОСТИ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254741" y="1557243"/>
            <a:ext cx="53156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Доля выпускников образовательных организаций, реализующих программы </a:t>
            </a:r>
            <a:r>
              <a:rPr lang="ru-RU" sz="1200" dirty="0" smtClean="0"/>
              <a:t>среднего профессионального </a:t>
            </a:r>
            <a:r>
              <a:rPr lang="ru-RU" sz="1200" dirty="0"/>
              <a:t>образования, занятых по виду деятельности и полученным компетенциям </a:t>
            </a:r>
            <a:endParaRPr lang="ru-RU" sz="1200" b="1" dirty="0">
              <a:solidFill>
                <a:srgbClr val="CB202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453014" y="1613456"/>
            <a:ext cx="652743" cy="538865"/>
          </a:xfrm>
          <a:prstGeom prst="rect">
            <a:avLst/>
          </a:prstGeom>
          <a:solidFill>
            <a:srgbClr val="E64942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451" b="1" dirty="0" smtClean="0">
                <a:solidFill>
                  <a:schemeClr val="bg1"/>
                </a:solidFill>
              </a:rPr>
              <a:t>ПЛАН</a:t>
            </a:r>
          </a:p>
          <a:p>
            <a:pPr algn="ctr"/>
            <a:r>
              <a:rPr lang="ru-RU" sz="1451" b="1" dirty="0" smtClean="0">
                <a:solidFill>
                  <a:schemeClr val="bg1"/>
                </a:solidFill>
              </a:rPr>
              <a:t>62,</a:t>
            </a:r>
            <a:r>
              <a:rPr lang="en-US" sz="1451" b="1" dirty="0">
                <a:solidFill>
                  <a:schemeClr val="bg1"/>
                </a:solidFill>
              </a:rPr>
              <a:t>5</a:t>
            </a:r>
            <a:r>
              <a:rPr lang="ru-RU" sz="1451" b="1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3497007" y="2777143"/>
            <a:ext cx="22102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129" dirty="0"/>
              <a:t>НА </a:t>
            </a:r>
            <a:r>
              <a:rPr lang="ru-RU" sz="1129" dirty="0" smtClean="0"/>
              <a:t>01.</a:t>
            </a:r>
            <a:r>
              <a:rPr lang="en-US" sz="1129" dirty="0" smtClean="0"/>
              <a:t>08</a:t>
            </a:r>
            <a:r>
              <a:rPr lang="ru-RU" sz="1129" dirty="0" smtClean="0"/>
              <a:t>.202</a:t>
            </a:r>
            <a:r>
              <a:rPr lang="en-US" sz="1129" dirty="0" smtClean="0"/>
              <a:t>2</a:t>
            </a:r>
            <a:r>
              <a:rPr lang="ru-RU" sz="1129" dirty="0" smtClean="0"/>
              <a:t> </a:t>
            </a:r>
            <a:r>
              <a:rPr lang="ru-RU" sz="1400" dirty="0" smtClean="0">
                <a:solidFill>
                  <a:srgbClr val="E64942"/>
                </a:solidFill>
              </a:rPr>
              <a:t>5 337</a:t>
            </a:r>
            <a:r>
              <a:rPr lang="ru-RU" sz="1129" dirty="0" smtClean="0"/>
              <a:t> </a:t>
            </a:r>
            <a:r>
              <a:rPr lang="ru-RU" sz="1129" dirty="0"/>
              <a:t>ЧЕЛ.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68661" y="5028231"/>
            <a:ext cx="3235806" cy="48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90" b="1" dirty="0">
                <a:solidFill>
                  <a:srgbClr val="1848A8"/>
                </a:solidFill>
              </a:rPr>
              <a:t>БАЗОВЫЙ ЦЕНТР СОДЕЙСТВИЯ ТРУДОУСТРОЙСТВУ ВЫПУСКНИКОВ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72358" y="5486237"/>
            <a:ext cx="2241639" cy="290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90" b="1" dirty="0">
                <a:solidFill>
                  <a:srgbClr val="E64942"/>
                </a:solidFill>
              </a:rPr>
              <a:t>Открыт в сентябре 2021 года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90796" y="5807009"/>
            <a:ext cx="2897580" cy="613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9" dirty="0"/>
              <a:t>Распоряжение Департамента профессионального </a:t>
            </a:r>
            <a:r>
              <a:rPr lang="ru-RU" sz="1129" dirty="0" smtClean="0"/>
              <a:t>образования</a:t>
            </a:r>
          </a:p>
          <a:p>
            <a:r>
              <a:rPr lang="ru-RU" sz="1129" dirty="0" smtClean="0"/>
              <a:t>Томской </a:t>
            </a:r>
            <a:r>
              <a:rPr lang="ru-RU" sz="1129" dirty="0"/>
              <a:t>области от 08.09.2021 № 480</a:t>
            </a:r>
            <a:r>
              <a:rPr lang="ru-RU" sz="1129" b="1" dirty="0"/>
              <a:t> 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78418" y="1571967"/>
            <a:ext cx="0" cy="621845"/>
          </a:xfrm>
          <a:prstGeom prst="line">
            <a:avLst/>
          </a:prstGeom>
          <a:ln w="381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6329680" y="1361820"/>
            <a:ext cx="0" cy="5058819"/>
          </a:xfrm>
          <a:prstGeom prst="line">
            <a:avLst/>
          </a:prstGeom>
          <a:ln w="19050">
            <a:solidFill>
              <a:srgbClr val="009CA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501963" y="1679997"/>
            <a:ext cx="3180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По 2 формам</a:t>
            </a:r>
          </a:p>
          <a:p>
            <a:pPr algn="ctr"/>
            <a:r>
              <a:rPr lang="ru-RU" sz="1400" b="1" dirty="0" smtClean="0"/>
              <a:t>«педагог-студент» и «студент-студент»</a:t>
            </a:r>
            <a:endParaRPr lang="ru-RU" sz="14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-10774" y="1140352"/>
            <a:ext cx="1803379" cy="315599"/>
          </a:xfrm>
          <a:prstGeom prst="rect">
            <a:avLst/>
          </a:prstGeom>
          <a:solidFill>
            <a:srgbClr val="2162AE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451" b="1" dirty="0" smtClean="0">
                <a:solidFill>
                  <a:schemeClr val="bg1"/>
                </a:solidFill>
              </a:rPr>
              <a:t>ТРУДОУСТРОЙСТВО </a:t>
            </a:r>
            <a:endParaRPr lang="ru-RU" sz="1451" b="1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315977" y="1171464"/>
            <a:ext cx="1694952" cy="315599"/>
          </a:xfrm>
          <a:prstGeom prst="rect">
            <a:avLst/>
          </a:prstGeom>
          <a:solidFill>
            <a:srgbClr val="009CAD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451" b="1" dirty="0" smtClean="0">
                <a:solidFill>
                  <a:schemeClr val="bg1"/>
                </a:solidFill>
              </a:rPr>
              <a:t>НАСТАВНИЧЕСТВО </a:t>
            </a:r>
            <a:endParaRPr lang="ru-RU" sz="1451" b="1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212153" y="2165734"/>
            <a:ext cx="1597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Охвачено</a:t>
            </a:r>
          </a:p>
          <a:p>
            <a:pPr algn="ctr"/>
            <a:r>
              <a:rPr lang="ru-RU" sz="1600" b="1" dirty="0" smtClean="0">
                <a:solidFill>
                  <a:srgbClr val="F38221"/>
                </a:solidFill>
              </a:rPr>
              <a:t>12 885 </a:t>
            </a:r>
            <a:r>
              <a:rPr lang="ru-RU" sz="1400" dirty="0" smtClean="0"/>
              <a:t>студентов</a:t>
            </a:r>
            <a:endParaRPr lang="ru-RU" sz="1400" dirty="0"/>
          </a:p>
        </p:txBody>
      </p:sp>
      <p:sp>
        <p:nvSpPr>
          <p:cNvPr id="76" name="TextBox 75"/>
          <p:cNvSpPr txBox="1"/>
          <p:nvPr/>
        </p:nvSpPr>
        <p:spPr>
          <a:xfrm>
            <a:off x="9739871" y="1655686"/>
            <a:ext cx="235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По форме</a:t>
            </a:r>
          </a:p>
          <a:p>
            <a:pPr algn="ctr"/>
            <a:r>
              <a:rPr lang="ru-RU" sz="1400" b="1" dirty="0" smtClean="0"/>
              <a:t>«работодатель-студент»</a:t>
            </a:r>
            <a:endParaRPr lang="ru-RU" sz="14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10195508" y="2125574"/>
            <a:ext cx="14468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Охвачено</a:t>
            </a:r>
          </a:p>
          <a:p>
            <a:pPr algn="ctr"/>
            <a:r>
              <a:rPr lang="ru-RU" sz="1600" b="1" dirty="0" smtClean="0">
                <a:solidFill>
                  <a:srgbClr val="F38221"/>
                </a:solidFill>
              </a:rPr>
              <a:t>7 439 </a:t>
            </a:r>
            <a:r>
              <a:rPr lang="ru-RU" sz="1400" dirty="0" smtClean="0"/>
              <a:t>студентов</a:t>
            </a:r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9028018" y="1360668"/>
            <a:ext cx="833049" cy="369332"/>
          </a:xfrm>
          <a:prstGeom prst="rect">
            <a:avLst/>
          </a:prstGeom>
          <a:solidFill>
            <a:srgbClr val="F38221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2021 г.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490759" y="4217575"/>
            <a:ext cx="3180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По 2 формам</a:t>
            </a:r>
          </a:p>
          <a:p>
            <a:pPr algn="ctr"/>
            <a:r>
              <a:rPr lang="ru-RU" sz="1400" b="1" dirty="0" smtClean="0"/>
              <a:t>«педагог-студент» и «студент-студент»</a:t>
            </a:r>
            <a:endParaRPr lang="ru-RU" sz="1400" b="1" dirty="0"/>
          </a:p>
        </p:txBody>
      </p:sp>
      <p:sp>
        <p:nvSpPr>
          <p:cNvPr id="84" name="TextBox 83"/>
          <p:cNvSpPr txBox="1"/>
          <p:nvPr/>
        </p:nvSpPr>
        <p:spPr>
          <a:xfrm>
            <a:off x="7344034" y="4689104"/>
            <a:ext cx="14468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Охвачено</a:t>
            </a:r>
          </a:p>
          <a:p>
            <a:pPr algn="ctr"/>
            <a:r>
              <a:rPr lang="ru-RU" sz="1600" b="1" dirty="0" smtClean="0">
                <a:solidFill>
                  <a:srgbClr val="F38221"/>
                </a:solidFill>
              </a:rPr>
              <a:t>1 069 </a:t>
            </a:r>
            <a:r>
              <a:rPr lang="ru-RU" sz="1400" dirty="0" smtClean="0"/>
              <a:t>студентов</a:t>
            </a:r>
            <a:endParaRPr lang="ru-RU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9800910" y="4226167"/>
            <a:ext cx="235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По форме</a:t>
            </a:r>
          </a:p>
          <a:p>
            <a:pPr algn="ctr"/>
            <a:r>
              <a:rPr lang="ru-RU" sz="1400" b="1" dirty="0" smtClean="0"/>
              <a:t>«работодатель-студент»</a:t>
            </a:r>
            <a:endParaRPr lang="ru-RU" sz="14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10173084" y="4685604"/>
            <a:ext cx="14580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Охвачено</a:t>
            </a:r>
          </a:p>
          <a:p>
            <a:pPr algn="ctr"/>
            <a:r>
              <a:rPr lang="ru-RU" sz="1600" b="1" dirty="0" smtClean="0">
                <a:solidFill>
                  <a:srgbClr val="F38221"/>
                </a:solidFill>
              </a:rPr>
              <a:t>4 330 с</a:t>
            </a:r>
            <a:r>
              <a:rPr lang="ru-RU" sz="1400" dirty="0" smtClean="0"/>
              <a:t>тудентов</a:t>
            </a:r>
            <a:endParaRPr lang="ru-RU" sz="1400" dirty="0"/>
          </a:p>
        </p:txBody>
      </p:sp>
      <p:sp>
        <p:nvSpPr>
          <p:cNvPr id="87" name="TextBox 86"/>
          <p:cNvSpPr txBox="1"/>
          <p:nvPr/>
        </p:nvSpPr>
        <p:spPr>
          <a:xfrm>
            <a:off x="9068092" y="3568407"/>
            <a:ext cx="838371" cy="369332"/>
          </a:xfrm>
          <a:prstGeom prst="rect">
            <a:avLst/>
          </a:prstGeom>
          <a:solidFill>
            <a:srgbClr val="F3822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2022 г.</a:t>
            </a:r>
          </a:p>
        </p:txBody>
      </p:sp>
      <p:sp>
        <p:nvSpPr>
          <p:cNvPr id="59" name="Правая фигурная скобка 58"/>
          <p:cNvSpPr/>
          <p:nvPr/>
        </p:nvSpPr>
        <p:spPr>
          <a:xfrm rot="5400000">
            <a:off x="9298581" y="3037248"/>
            <a:ext cx="348061" cy="4506449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rgbClr val="009C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TextBox 87"/>
          <p:cNvSpPr txBox="1"/>
          <p:nvPr/>
        </p:nvSpPr>
        <p:spPr>
          <a:xfrm>
            <a:off x="8882546" y="5541846"/>
            <a:ext cx="1180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E64942"/>
                </a:solidFill>
              </a:rPr>
              <a:t>5 399 (27</a:t>
            </a:r>
            <a:r>
              <a:rPr lang="ru-RU" sz="1600" b="1" dirty="0" smtClean="0">
                <a:solidFill>
                  <a:srgbClr val="E64942"/>
                </a:solidFill>
              </a:rPr>
              <a:t>%)</a:t>
            </a:r>
          </a:p>
          <a:p>
            <a:pPr algn="ctr"/>
            <a:r>
              <a:rPr lang="ru-RU" sz="1200" b="1" dirty="0" smtClean="0"/>
              <a:t>студентов</a:t>
            </a:r>
            <a:endParaRPr lang="ru-RU" sz="1200" b="1" dirty="0"/>
          </a:p>
        </p:txBody>
      </p:sp>
      <p:sp>
        <p:nvSpPr>
          <p:cNvPr id="91" name="Правая фигурная скобка 90"/>
          <p:cNvSpPr/>
          <p:nvPr/>
        </p:nvSpPr>
        <p:spPr>
          <a:xfrm rot="5400000">
            <a:off x="9215124" y="485835"/>
            <a:ext cx="348061" cy="4506449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rgbClr val="009C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TextBox 91"/>
          <p:cNvSpPr txBox="1"/>
          <p:nvPr/>
        </p:nvSpPr>
        <p:spPr>
          <a:xfrm>
            <a:off x="8725017" y="2999730"/>
            <a:ext cx="1441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E64942"/>
                </a:solidFill>
              </a:rPr>
              <a:t>22 494 (91,6%)</a:t>
            </a:r>
          </a:p>
          <a:p>
            <a:pPr algn="ctr"/>
            <a:r>
              <a:rPr lang="ru-RU" sz="1200" b="1" dirty="0" smtClean="0"/>
              <a:t>студентов</a:t>
            </a:r>
          </a:p>
        </p:txBody>
      </p:sp>
      <p:grpSp>
        <p:nvGrpSpPr>
          <p:cNvPr id="105" name="Группа 104"/>
          <p:cNvGrpSpPr/>
          <p:nvPr/>
        </p:nvGrpSpPr>
        <p:grpSpPr>
          <a:xfrm>
            <a:off x="141168" y="2722887"/>
            <a:ext cx="5695053" cy="2340560"/>
            <a:chOff x="141168" y="2722887"/>
            <a:chExt cx="5695053" cy="2340560"/>
          </a:xfrm>
        </p:grpSpPr>
        <p:graphicFrame>
          <p:nvGraphicFramePr>
            <p:cNvPr id="100" name="Диаграмма 99"/>
            <p:cNvGraphicFramePr/>
            <p:nvPr>
              <p:extLst>
                <p:ext uri="{D42A27DB-BD31-4B8C-83A1-F6EECF244321}">
                  <p14:modId xmlns:p14="http://schemas.microsoft.com/office/powerpoint/2010/main" val="3641444470"/>
                </p:ext>
              </p:extLst>
            </p:nvPr>
          </p:nvGraphicFramePr>
          <p:xfrm>
            <a:off x="141168" y="2787573"/>
            <a:ext cx="5695053" cy="22758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01" name="TextBox 100"/>
            <p:cNvSpPr txBox="1"/>
            <p:nvPr/>
          </p:nvSpPr>
          <p:spPr>
            <a:xfrm>
              <a:off x="1002419" y="2722887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5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0,2%</a:t>
              </a:r>
              <a:endParaRPr lang="ru-RU" sz="105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103" name="Прямая соединительная линия 102"/>
            <p:cNvCxnSpPr>
              <a:stCxn id="101" idx="2"/>
            </p:cNvCxnSpPr>
            <p:nvPr/>
          </p:nvCxnSpPr>
          <p:spPr>
            <a:xfrm>
              <a:off x="1235015" y="2984497"/>
              <a:ext cx="77239" cy="8321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8586545" y="6036688"/>
            <a:ext cx="1883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/>
              <a:t>плановый показатель</a:t>
            </a:r>
          </a:p>
          <a:p>
            <a:pPr algn="ctr"/>
            <a:r>
              <a:rPr lang="ru-RU" sz="1400" b="1" dirty="0" smtClean="0">
                <a:solidFill>
                  <a:srgbClr val="E64942"/>
                </a:solidFill>
              </a:rPr>
              <a:t>50%</a:t>
            </a:r>
            <a:endParaRPr lang="ru-RU" sz="1400" b="1" dirty="0">
              <a:solidFill>
                <a:srgbClr val="E6494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028018" y="3977709"/>
            <a:ext cx="97654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b="1" dirty="0"/>
              <a:t>на 20.06.2022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9089612" y="6400724"/>
            <a:ext cx="8322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01.07.2022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632725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617676"/>
            <a:ext cx="2743200" cy="3651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8598957" y="6529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617676"/>
            <a:ext cx="12192000" cy="240323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420707" y="208673"/>
            <a:ext cx="1993290" cy="670440"/>
            <a:chOff x="2636838" y="1795463"/>
            <a:chExt cx="6669087" cy="2243137"/>
          </a:xfrm>
        </p:grpSpPr>
        <p:grpSp>
          <p:nvGrpSpPr>
            <p:cNvPr id="13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7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4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4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5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7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8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7" name="Прямая соединительная линия 56"/>
          <p:cNvCxnSpPr/>
          <p:nvPr/>
        </p:nvCxnSpPr>
        <p:spPr>
          <a:xfrm>
            <a:off x="-29400" y="100861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11</a:t>
            </a:fld>
            <a:endParaRPr lang="ru-RU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740858" y="209569"/>
            <a:ext cx="713645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81539">
              <a:defRPr/>
            </a:pPr>
            <a:r>
              <a:rPr lang="ru-RU" altLang="ru-RU" sz="2000" dirty="0"/>
              <a:t>ОРГАНИЗАЦИЯ РАБОТЫ ЦЕНТРА ОПЕРЕЖАЮЩЕЙ ПРОФЕССИОНАЛЬНОЙ ПОДГОТОВКИ ТОМСКОЙ ОБЛАСТИ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10458547" y="177168"/>
            <a:ext cx="1466753" cy="767137"/>
            <a:chOff x="2731256" y="1181101"/>
            <a:chExt cx="2658900" cy="1390650"/>
          </a:xfrm>
        </p:grpSpPr>
        <p:pic>
          <p:nvPicPr>
            <p:cNvPr id="81" name="Рисунок 80" descr="Герб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31256" y="1338930"/>
              <a:ext cx="1143993" cy="1143994"/>
            </a:xfrm>
            <a:prstGeom prst="rect">
              <a:avLst/>
            </a:prstGeom>
          </p:spPr>
        </p:pic>
        <p:pic>
          <p:nvPicPr>
            <p:cNvPr id="82" name="Рисунок 81" descr="Лого Проекты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506" y="1181101"/>
              <a:ext cx="1390650" cy="1390650"/>
            </a:xfrm>
            <a:prstGeom prst="rect">
              <a:avLst/>
            </a:prstGeom>
          </p:spPr>
        </p:pic>
      </p:grpSp>
      <p:sp>
        <p:nvSpPr>
          <p:cNvPr id="59" name="Прямоугольник 58"/>
          <p:cNvSpPr/>
          <p:nvPr/>
        </p:nvSpPr>
        <p:spPr>
          <a:xfrm>
            <a:off x="7981518" y="1165968"/>
            <a:ext cx="3930757" cy="270163"/>
          </a:xfrm>
          <a:prstGeom prst="rect">
            <a:avLst/>
          </a:prstGeom>
          <a:solidFill>
            <a:srgbClr val="2162AE"/>
          </a:solidFill>
          <a:effectLst/>
        </p:spPr>
        <p:txBody>
          <a:bodyPr wrap="square" lIns="88161" tIns="44081" rIns="88161" bIns="44081" rtlCol="0">
            <a:spAutoFit/>
          </a:bodyPr>
          <a:lstStyle/>
          <a:p>
            <a:pPr defTabSz="881539"/>
            <a:r>
              <a:rPr lang="ru-RU" sz="1177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РАСПОРЯЖЕНИЕ АТО от </a:t>
            </a:r>
            <a:r>
              <a:rPr lang="ru-RU" sz="1177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24.06.2019 </a:t>
            </a:r>
            <a:r>
              <a:rPr lang="ru-RU" sz="1177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 </a:t>
            </a:r>
            <a:r>
              <a:rPr lang="ru-RU" sz="1177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410-ра</a:t>
            </a:r>
            <a:endParaRPr lang="ru-RU" sz="1177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222191" y="1183238"/>
            <a:ext cx="7629579" cy="262788"/>
          </a:xfrm>
          <a:prstGeom prst="rect">
            <a:avLst/>
          </a:prstGeom>
          <a:solidFill>
            <a:srgbClr val="009CAD"/>
          </a:solidFill>
          <a:effectLst/>
        </p:spPr>
        <p:txBody>
          <a:bodyPr wrap="square" lIns="88161" tIns="44081" rIns="88161" bIns="44081" rtlCol="0">
            <a:spAutoFit/>
          </a:bodyPr>
          <a:lstStyle/>
          <a:p>
            <a:pPr algn="ctr" defTabSz="881539"/>
            <a:r>
              <a:rPr lang="ru-RU" sz="1129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 </a:t>
            </a:r>
            <a:r>
              <a:rPr lang="en-US" sz="1129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 </a:t>
            </a:r>
            <a:r>
              <a:rPr lang="ru-RU" sz="1129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НАКОПИТЕЛЬНЫМ ИТОГОМ) – 2024 ГОД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FC4B36AE-36BA-7744-8FBF-5B1CFDA9F8D9}"/>
              </a:ext>
            </a:extLst>
          </p:cNvPr>
          <p:cNvSpPr/>
          <p:nvPr/>
        </p:nvSpPr>
        <p:spPr>
          <a:xfrm>
            <a:off x="2212942" y="1484979"/>
            <a:ext cx="3968166" cy="386797"/>
          </a:xfrm>
          <a:prstGeom prst="rect">
            <a:avLst/>
          </a:prstGeom>
        </p:spPr>
        <p:txBody>
          <a:bodyPr wrap="square" lIns="88161" tIns="44081" rIns="88161" bIns="44081">
            <a:spAutoFit/>
          </a:bodyPr>
          <a:lstStyle/>
          <a:p>
            <a:pPr algn="ctr" defTabSz="881539"/>
            <a:r>
              <a:rPr lang="ru-RU" sz="1290" b="1" dirty="0">
                <a:solidFill>
                  <a:prstClr val="black">
                    <a:lumMod val="85000"/>
                    <a:lumOff val="1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ОБУЧИТЬ </a:t>
            </a:r>
            <a:r>
              <a:rPr lang="ru-RU" sz="1935" b="1" dirty="0">
                <a:solidFill>
                  <a:srgbClr val="E64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25 000 </a:t>
            </a:r>
            <a:r>
              <a:rPr lang="ru-RU" sz="1290" b="1" dirty="0">
                <a:solidFill>
                  <a:prstClr val="black">
                    <a:lumMod val="85000"/>
                    <a:lumOff val="1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ЧЕЛОВЕК</a:t>
            </a:r>
          </a:p>
        </p:txBody>
      </p:sp>
      <p:grpSp>
        <p:nvGrpSpPr>
          <p:cNvPr id="62" name="Группа 61"/>
          <p:cNvGrpSpPr/>
          <p:nvPr/>
        </p:nvGrpSpPr>
        <p:grpSpPr>
          <a:xfrm>
            <a:off x="628529" y="1840815"/>
            <a:ext cx="7097474" cy="395627"/>
            <a:chOff x="629811" y="3424775"/>
            <a:chExt cx="9043520" cy="504103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="" xmlns:a16="http://schemas.microsoft.com/office/drawing/2014/main" id="{BC9D2239-69F0-AF44-9C36-DC96DBF68AA4}"/>
                </a:ext>
              </a:extLst>
            </p:cNvPr>
            <p:cNvSpPr/>
            <p:nvPr/>
          </p:nvSpPr>
          <p:spPr>
            <a:xfrm>
              <a:off x="4709043" y="3439880"/>
              <a:ext cx="1045916" cy="459681"/>
            </a:xfrm>
            <a:prstGeom prst="rect">
              <a:avLst/>
            </a:prstGeom>
          </p:spPr>
          <p:txBody>
            <a:bodyPr wrap="none" lIns="88161" tIns="44081" rIns="88161" bIns="44081">
              <a:spAutoFit/>
            </a:bodyPr>
            <a:lstStyle/>
            <a:p>
              <a:pPr defTabSz="881539"/>
              <a:r>
                <a:rPr lang="ru-RU" sz="1766" b="1" dirty="0">
                  <a:solidFill>
                    <a:srgbClr val="E6494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2 500</a:t>
              </a:r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="" xmlns:a16="http://schemas.microsoft.com/office/drawing/2014/main" id="{65F02E66-6153-7141-96B6-B167A388FDBB}"/>
                </a:ext>
              </a:extLst>
            </p:cNvPr>
            <p:cNvSpPr/>
            <p:nvPr/>
          </p:nvSpPr>
          <p:spPr>
            <a:xfrm>
              <a:off x="629811" y="3442928"/>
              <a:ext cx="1045916" cy="459681"/>
            </a:xfrm>
            <a:prstGeom prst="rect">
              <a:avLst/>
            </a:prstGeom>
          </p:spPr>
          <p:txBody>
            <a:bodyPr wrap="none" lIns="88161" tIns="44081" rIns="88161" bIns="44081">
              <a:spAutoFit/>
            </a:bodyPr>
            <a:lstStyle/>
            <a:p>
              <a:pPr defTabSz="881539"/>
              <a:r>
                <a:rPr lang="ru-RU" sz="1766" b="1" dirty="0">
                  <a:solidFill>
                    <a:srgbClr val="E6494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7 000</a:t>
              </a:r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="" xmlns:a16="http://schemas.microsoft.com/office/drawing/2014/main" id="{441FFB58-7877-DE4E-8E46-2499C9665AAF}"/>
                </a:ext>
              </a:extLst>
            </p:cNvPr>
            <p:cNvSpPr/>
            <p:nvPr/>
          </p:nvSpPr>
          <p:spPr>
            <a:xfrm>
              <a:off x="8356308" y="3439880"/>
              <a:ext cx="1317023" cy="459681"/>
            </a:xfrm>
            <a:prstGeom prst="rect">
              <a:avLst/>
            </a:prstGeom>
          </p:spPr>
          <p:txBody>
            <a:bodyPr wrap="square" lIns="88161" tIns="44081" rIns="88161" bIns="44081">
              <a:spAutoFit/>
            </a:bodyPr>
            <a:lstStyle/>
            <a:p>
              <a:pPr algn="r" defTabSz="881539"/>
              <a:r>
                <a:rPr lang="ru-RU" sz="1766" b="1" dirty="0">
                  <a:solidFill>
                    <a:srgbClr val="E6494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1 500</a:t>
              </a:r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="" xmlns:a16="http://schemas.microsoft.com/office/drawing/2014/main" id="{441FFB58-7877-DE4E-8E46-2499C9665AAF}"/>
                </a:ext>
              </a:extLst>
            </p:cNvPr>
            <p:cNvSpPr/>
            <p:nvPr/>
          </p:nvSpPr>
          <p:spPr>
            <a:xfrm>
              <a:off x="6894182" y="3469197"/>
              <a:ext cx="1045916" cy="459681"/>
            </a:xfrm>
            <a:prstGeom prst="rect">
              <a:avLst/>
            </a:prstGeom>
          </p:spPr>
          <p:txBody>
            <a:bodyPr wrap="none" lIns="88161" tIns="44081" rIns="88161" bIns="44081">
              <a:spAutoFit/>
            </a:bodyPr>
            <a:lstStyle/>
            <a:p>
              <a:pPr defTabSz="881539"/>
              <a:r>
                <a:rPr lang="ru-RU" sz="1766" b="1" dirty="0">
                  <a:solidFill>
                    <a:srgbClr val="E6494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9 000</a:t>
              </a: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="" xmlns:a16="http://schemas.microsoft.com/office/drawing/2014/main" id="{BC9D2239-69F0-AF44-9C36-DC96DBF68AA4}"/>
                </a:ext>
              </a:extLst>
            </p:cNvPr>
            <p:cNvSpPr/>
            <p:nvPr/>
          </p:nvSpPr>
          <p:spPr>
            <a:xfrm>
              <a:off x="2544942" y="3424775"/>
              <a:ext cx="1045916" cy="459681"/>
            </a:xfrm>
            <a:prstGeom prst="rect">
              <a:avLst/>
            </a:prstGeom>
          </p:spPr>
          <p:txBody>
            <a:bodyPr wrap="none" lIns="88161" tIns="44081" rIns="88161" bIns="44081">
              <a:spAutoFit/>
            </a:bodyPr>
            <a:lstStyle/>
            <a:p>
              <a:pPr defTabSz="881539"/>
              <a:r>
                <a:rPr lang="ru-RU" sz="1766" b="1" dirty="0">
                  <a:solidFill>
                    <a:srgbClr val="E6494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5 000</a:t>
              </a:r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217203" y="2298095"/>
            <a:ext cx="8048457" cy="279971"/>
            <a:chOff x="5703" y="4058995"/>
            <a:chExt cx="10255246" cy="356736"/>
          </a:xfrm>
        </p:grpSpPr>
        <p:sp>
          <p:nvSpPr>
            <p:cNvPr id="69" name="Прямоугольник 68">
              <a:extLst>
                <a:ext uri="{FF2B5EF4-FFF2-40B4-BE49-F238E27FC236}">
                  <a16:creationId xmlns="" xmlns:a16="http://schemas.microsoft.com/office/drawing/2014/main" id="{9BF54E12-E18B-B04E-A820-CF1AAA517D3C}"/>
                </a:ext>
              </a:extLst>
            </p:cNvPr>
            <p:cNvSpPr/>
            <p:nvPr/>
          </p:nvSpPr>
          <p:spPr>
            <a:xfrm>
              <a:off x="5703" y="4075233"/>
              <a:ext cx="2081650" cy="328960"/>
            </a:xfrm>
            <a:prstGeom prst="rect">
              <a:avLst/>
            </a:prstGeom>
          </p:spPr>
          <p:txBody>
            <a:bodyPr wrap="square" lIns="88161" tIns="44081" rIns="88161" bIns="44081">
              <a:spAutoFit/>
            </a:bodyPr>
            <a:lstStyle/>
            <a:p>
              <a:pPr algn="ctr" defTabSz="881539"/>
              <a:r>
                <a:rPr lang="ru-RU" sz="1099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студентов СПО, вузов</a:t>
              </a: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="" xmlns:a16="http://schemas.microsoft.com/office/drawing/2014/main" id="{148D969F-995A-5146-85EA-2FB3BB0B8AA3}"/>
                </a:ext>
              </a:extLst>
            </p:cNvPr>
            <p:cNvSpPr/>
            <p:nvPr/>
          </p:nvSpPr>
          <p:spPr>
            <a:xfrm>
              <a:off x="8100634" y="4063699"/>
              <a:ext cx="2160315" cy="328960"/>
            </a:xfrm>
            <a:prstGeom prst="rect">
              <a:avLst/>
            </a:prstGeom>
          </p:spPr>
          <p:txBody>
            <a:bodyPr wrap="square" lIns="88161" tIns="44081" rIns="88161" bIns="44081">
              <a:spAutoFit/>
            </a:bodyPr>
            <a:lstStyle/>
            <a:p>
              <a:pPr algn="ctr" defTabSz="881539"/>
              <a:r>
                <a:rPr lang="ru-RU" sz="1099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пенсионеров</a:t>
              </a:r>
            </a:p>
          </p:txBody>
        </p:sp>
        <p:sp>
          <p:nvSpPr>
            <p:cNvPr id="71" name="Прямоугольник 70">
              <a:extLst>
                <a:ext uri="{FF2B5EF4-FFF2-40B4-BE49-F238E27FC236}">
                  <a16:creationId xmlns="" xmlns:a16="http://schemas.microsoft.com/office/drawing/2014/main" id="{2C852BC7-8D37-8B4C-B92D-FAC800ACDCCA}"/>
                </a:ext>
              </a:extLst>
            </p:cNvPr>
            <p:cNvSpPr/>
            <p:nvPr/>
          </p:nvSpPr>
          <p:spPr>
            <a:xfrm>
              <a:off x="3822868" y="4058995"/>
              <a:ext cx="2472147" cy="328960"/>
            </a:xfrm>
            <a:prstGeom prst="rect">
              <a:avLst/>
            </a:prstGeom>
          </p:spPr>
          <p:txBody>
            <a:bodyPr wrap="square" lIns="88161" tIns="44081" rIns="88161" bIns="44081">
              <a:spAutoFit/>
            </a:bodyPr>
            <a:lstStyle/>
            <a:p>
              <a:pPr algn="ctr" defTabSz="881539"/>
              <a:r>
                <a:rPr lang="ru-RU" sz="1099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педагоги СПО, школ, вузов</a:t>
              </a:r>
            </a:p>
          </p:txBody>
        </p:sp>
        <p:sp>
          <p:nvSpPr>
            <p:cNvPr id="72" name="Прямоугольник 71">
              <a:extLst>
                <a:ext uri="{FF2B5EF4-FFF2-40B4-BE49-F238E27FC236}">
                  <a16:creationId xmlns="" xmlns:a16="http://schemas.microsoft.com/office/drawing/2014/main" id="{148D969F-995A-5146-85EA-2FB3BB0B8AA3}"/>
                </a:ext>
              </a:extLst>
            </p:cNvPr>
            <p:cNvSpPr/>
            <p:nvPr/>
          </p:nvSpPr>
          <p:spPr>
            <a:xfrm>
              <a:off x="6337165" y="4086771"/>
              <a:ext cx="2017266" cy="328960"/>
            </a:xfrm>
            <a:prstGeom prst="rect">
              <a:avLst/>
            </a:prstGeom>
          </p:spPr>
          <p:txBody>
            <a:bodyPr wrap="square" lIns="88161" tIns="44081" rIns="88161" bIns="44081">
              <a:spAutoFit/>
            </a:bodyPr>
            <a:lstStyle/>
            <a:p>
              <a:pPr algn="ctr" defTabSz="881539"/>
              <a:r>
                <a:rPr lang="ru-RU" sz="1099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сотрудники компаний</a:t>
              </a:r>
            </a:p>
          </p:txBody>
        </p:sp>
        <p:sp>
          <p:nvSpPr>
            <p:cNvPr id="73" name="Прямоугольник 72">
              <a:extLst>
                <a:ext uri="{FF2B5EF4-FFF2-40B4-BE49-F238E27FC236}">
                  <a16:creationId xmlns="" xmlns:a16="http://schemas.microsoft.com/office/drawing/2014/main" id="{2C852BC7-8D37-8B4C-B92D-FAC800ACDCCA}"/>
                </a:ext>
              </a:extLst>
            </p:cNvPr>
            <p:cNvSpPr/>
            <p:nvPr/>
          </p:nvSpPr>
          <p:spPr>
            <a:xfrm>
              <a:off x="2203711" y="4076102"/>
              <a:ext cx="1636583" cy="328960"/>
            </a:xfrm>
            <a:prstGeom prst="rect">
              <a:avLst/>
            </a:prstGeom>
          </p:spPr>
          <p:txBody>
            <a:bodyPr wrap="square" lIns="88161" tIns="44081" rIns="88161" bIns="44081">
              <a:spAutoFit/>
            </a:bodyPr>
            <a:lstStyle/>
            <a:p>
              <a:pPr algn="ctr" defTabSz="881539"/>
              <a:r>
                <a:rPr lang="ru-RU" sz="1099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школьников</a:t>
              </a:r>
            </a:p>
          </p:txBody>
        </p:sp>
      </p:grpSp>
      <p:sp>
        <p:nvSpPr>
          <p:cNvPr id="74" name="Прямоугольник 73"/>
          <p:cNvSpPr/>
          <p:nvPr/>
        </p:nvSpPr>
        <p:spPr>
          <a:xfrm>
            <a:off x="224938" y="2654905"/>
            <a:ext cx="7629579" cy="287539"/>
          </a:xfrm>
          <a:prstGeom prst="rect">
            <a:avLst/>
          </a:prstGeom>
          <a:solidFill>
            <a:srgbClr val="009CAD"/>
          </a:solidFill>
          <a:effectLst/>
        </p:spPr>
        <p:txBody>
          <a:bodyPr wrap="square" lIns="88161" tIns="44081" rIns="88161" bIns="44081" rtlCol="0">
            <a:spAutoFit/>
          </a:bodyPr>
          <a:lstStyle/>
          <a:p>
            <a:pPr algn="ctr" defTabSz="881539"/>
            <a:r>
              <a:rPr lang="ru-RU" sz="129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 </a:t>
            </a:r>
            <a:r>
              <a:rPr lang="en-US" sz="129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29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НАРАСТАЮЩИМ ИТОГОМ) – 2022 ГОД</a:t>
            </a:r>
          </a:p>
        </p:txBody>
      </p:sp>
      <p:grpSp>
        <p:nvGrpSpPr>
          <p:cNvPr id="75" name="Группа 74"/>
          <p:cNvGrpSpPr/>
          <p:nvPr/>
        </p:nvGrpSpPr>
        <p:grpSpPr>
          <a:xfrm>
            <a:off x="562795" y="3315684"/>
            <a:ext cx="7163208" cy="392067"/>
            <a:chOff x="641774" y="3425217"/>
            <a:chExt cx="9127275" cy="499565"/>
          </a:xfrm>
        </p:grpSpPr>
        <p:sp>
          <p:nvSpPr>
            <p:cNvPr id="76" name="Прямоугольник 75">
              <a:extLst>
                <a:ext uri="{FF2B5EF4-FFF2-40B4-BE49-F238E27FC236}">
                  <a16:creationId xmlns="" xmlns:a16="http://schemas.microsoft.com/office/drawing/2014/main" id="{BC9D2239-69F0-AF44-9C36-DC96DBF68AA4}"/>
                </a:ext>
              </a:extLst>
            </p:cNvPr>
            <p:cNvSpPr/>
            <p:nvPr/>
          </p:nvSpPr>
          <p:spPr>
            <a:xfrm>
              <a:off x="4709043" y="3439882"/>
              <a:ext cx="1045916" cy="459680"/>
            </a:xfrm>
            <a:prstGeom prst="rect">
              <a:avLst/>
            </a:prstGeom>
          </p:spPr>
          <p:txBody>
            <a:bodyPr wrap="none" lIns="88161" tIns="44081" rIns="88161" bIns="44081">
              <a:spAutoFit/>
            </a:bodyPr>
            <a:lstStyle/>
            <a:p>
              <a:pPr defTabSz="881539"/>
              <a:r>
                <a:rPr lang="ru-RU" sz="1766" b="1" dirty="0">
                  <a:solidFill>
                    <a:srgbClr val="1848A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1 550</a:t>
              </a: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="" xmlns:a16="http://schemas.microsoft.com/office/drawing/2014/main" id="{65F02E66-6153-7141-96B6-B167A388FDBB}"/>
                </a:ext>
              </a:extLst>
            </p:cNvPr>
            <p:cNvSpPr/>
            <p:nvPr/>
          </p:nvSpPr>
          <p:spPr>
            <a:xfrm>
              <a:off x="641774" y="3442928"/>
              <a:ext cx="1045916" cy="459680"/>
            </a:xfrm>
            <a:prstGeom prst="rect">
              <a:avLst/>
            </a:prstGeom>
          </p:spPr>
          <p:txBody>
            <a:bodyPr wrap="none" lIns="88161" tIns="44081" rIns="88161" bIns="44081">
              <a:spAutoFit/>
            </a:bodyPr>
            <a:lstStyle/>
            <a:p>
              <a:pPr defTabSz="881539"/>
              <a:r>
                <a:rPr lang="ru-RU" sz="1766" b="1" dirty="0">
                  <a:solidFill>
                    <a:srgbClr val="1848A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7 500</a:t>
              </a:r>
            </a:p>
          </p:txBody>
        </p:sp>
        <p:sp>
          <p:nvSpPr>
            <p:cNvPr id="78" name="Прямоугольник 77">
              <a:extLst>
                <a:ext uri="{FF2B5EF4-FFF2-40B4-BE49-F238E27FC236}">
                  <a16:creationId xmlns="" xmlns:a16="http://schemas.microsoft.com/office/drawing/2014/main" id="{441FFB58-7877-DE4E-8E46-2499C9665AAF}"/>
                </a:ext>
              </a:extLst>
            </p:cNvPr>
            <p:cNvSpPr/>
            <p:nvPr/>
          </p:nvSpPr>
          <p:spPr>
            <a:xfrm>
              <a:off x="8452026" y="3439882"/>
              <a:ext cx="1317023" cy="459680"/>
            </a:xfrm>
            <a:prstGeom prst="rect">
              <a:avLst/>
            </a:prstGeom>
          </p:spPr>
          <p:txBody>
            <a:bodyPr wrap="square" lIns="88161" tIns="44081" rIns="88161" bIns="44081">
              <a:spAutoFit/>
            </a:bodyPr>
            <a:lstStyle/>
            <a:p>
              <a:pPr algn="r" defTabSz="881539"/>
              <a:r>
                <a:rPr lang="ru-RU" sz="1766" b="1" dirty="0">
                  <a:solidFill>
                    <a:srgbClr val="1848A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350</a:t>
              </a:r>
            </a:p>
          </p:txBody>
        </p:sp>
        <p:sp>
          <p:nvSpPr>
            <p:cNvPr id="79" name="Прямоугольник 78">
              <a:extLst>
                <a:ext uri="{FF2B5EF4-FFF2-40B4-BE49-F238E27FC236}">
                  <a16:creationId xmlns="" xmlns:a16="http://schemas.microsoft.com/office/drawing/2014/main" id="{441FFB58-7877-DE4E-8E46-2499C9665AAF}"/>
                </a:ext>
              </a:extLst>
            </p:cNvPr>
            <p:cNvSpPr/>
            <p:nvPr/>
          </p:nvSpPr>
          <p:spPr>
            <a:xfrm>
              <a:off x="6810872" y="3465102"/>
              <a:ext cx="1045916" cy="459680"/>
            </a:xfrm>
            <a:prstGeom prst="rect">
              <a:avLst/>
            </a:prstGeom>
          </p:spPr>
          <p:txBody>
            <a:bodyPr wrap="none" lIns="88161" tIns="44081" rIns="88161" bIns="44081">
              <a:spAutoFit/>
            </a:bodyPr>
            <a:lstStyle/>
            <a:p>
              <a:pPr defTabSz="881539"/>
              <a:r>
                <a:rPr lang="ru-RU" sz="1766" b="1" dirty="0">
                  <a:solidFill>
                    <a:srgbClr val="1848A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6 900</a:t>
              </a: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="" xmlns:a16="http://schemas.microsoft.com/office/drawing/2014/main" id="{BC9D2239-69F0-AF44-9C36-DC96DBF68AA4}"/>
                </a:ext>
              </a:extLst>
            </p:cNvPr>
            <p:cNvSpPr/>
            <p:nvPr/>
          </p:nvSpPr>
          <p:spPr>
            <a:xfrm>
              <a:off x="2595505" y="3425217"/>
              <a:ext cx="1045916" cy="459679"/>
            </a:xfrm>
            <a:prstGeom prst="rect">
              <a:avLst/>
            </a:prstGeom>
          </p:spPr>
          <p:txBody>
            <a:bodyPr wrap="none" lIns="88161" tIns="44081" rIns="88161" bIns="44081">
              <a:spAutoFit/>
            </a:bodyPr>
            <a:lstStyle/>
            <a:p>
              <a:pPr defTabSz="881539"/>
              <a:r>
                <a:rPr lang="ru-RU" sz="1766" b="1" dirty="0">
                  <a:solidFill>
                    <a:srgbClr val="1848A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1 300</a:t>
              </a:r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92890" y="3698527"/>
            <a:ext cx="8172770" cy="475615"/>
            <a:chOff x="5703" y="4025235"/>
            <a:chExt cx="10413644" cy="606023"/>
          </a:xfrm>
        </p:grpSpPr>
        <p:sp>
          <p:nvSpPr>
            <p:cNvPr id="85" name="Прямоугольник 84">
              <a:extLst>
                <a:ext uri="{FF2B5EF4-FFF2-40B4-BE49-F238E27FC236}">
                  <a16:creationId xmlns="" xmlns:a16="http://schemas.microsoft.com/office/drawing/2014/main" id="{9BF54E12-E18B-B04E-A820-CF1AAA517D3C}"/>
                </a:ext>
              </a:extLst>
            </p:cNvPr>
            <p:cNvSpPr/>
            <p:nvPr/>
          </p:nvSpPr>
          <p:spPr>
            <a:xfrm>
              <a:off x="5703" y="4075233"/>
              <a:ext cx="2155860" cy="328959"/>
            </a:xfrm>
            <a:prstGeom prst="rect">
              <a:avLst/>
            </a:prstGeom>
          </p:spPr>
          <p:txBody>
            <a:bodyPr wrap="square" lIns="88161" tIns="44081" rIns="88161" bIns="44081">
              <a:spAutoFit/>
            </a:bodyPr>
            <a:lstStyle/>
            <a:p>
              <a:pPr algn="ctr" defTabSz="881539"/>
              <a:r>
                <a:rPr lang="ru-RU" sz="1099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студентов СПО, вузов</a:t>
              </a:r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="" xmlns:a16="http://schemas.microsoft.com/office/drawing/2014/main" id="{148D969F-995A-5146-85EA-2FB3BB0B8AA3}"/>
                </a:ext>
              </a:extLst>
            </p:cNvPr>
            <p:cNvSpPr/>
            <p:nvPr/>
          </p:nvSpPr>
          <p:spPr>
            <a:xfrm>
              <a:off x="8259030" y="4025235"/>
              <a:ext cx="2160317" cy="544487"/>
            </a:xfrm>
            <a:prstGeom prst="rect">
              <a:avLst/>
            </a:prstGeom>
          </p:spPr>
          <p:txBody>
            <a:bodyPr wrap="square" lIns="88161" tIns="44081" rIns="88161" bIns="44081">
              <a:spAutoFit/>
            </a:bodyPr>
            <a:lstStyle/>
            <a:p>
              <a:pPr algn="ctr" defTabSz="881539"/>
              <a:r>
                <a:rPr lang="ru-RU" sz="1099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50+ и</a:t>
              </a:r>
            </a:p>
            <a:p>
              <a:pPr algn="ctr" defTabSz="881539"/>
              <a:r>
                <a:rPr lang="ru-RU" sz="1099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предпенсионеры</a:t>
              </a:r>
              <a:endParaRPr lang="ru-RU" sz="1099" dirty="0">
                <a:solidFill>
                  <a:prstClr val="black">
                    <a:lumMod val="85000"/>
                    <a:lumOff val="1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" name="Прямоугольник 86">
              <a:extLst>
                <a:ext uri="{FF2B5EF4-FFF2-40B4-BE49-F238E27FC236}">
                  <a16:creationId xmlns="" xmlns:a16="http://schemas.microsoft.com/office/drawing/2014/main" id="{2C852BC7-8D37-8B4C-B92D-FAC800ACDCCA}"/>
                </a:ext>
              </a:extLst>
            </p:cNvPr>
            <p:cNvSpPr/>
            <p:nvPr/>
          </p:nvSpPr>
          <p:spPr>
            <a:xfrm>
              <a:off x="3822869" y="4058995"/>
              <a:ext cx="2472147" cy="544487"/>
            </a:xfrm>
            <a:prstGeom prst="rect">
              <a:avLst/>
            </a:prstGeom>
          </p:spPr>
          <p:txBody>
            <a:bodyPr wrap="square" lIns="88161" tIns="44081" rIns="88161" bIns="44081">
              <a:spAutoFit/>
            </a:bodyPr>
            <a:lstStyle/>
            <a:p>
              <a:pPr algn="ctr" defTabSz="881539"/>
              <a:r>
                <a:rPr lang="ru-RU" sz="1099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руководители и педагоги СПО, школ, вузов</a:t>
              </a:r>
            </a:p>
          </p:txBody>
        </p:sp>
        <p:sp>
          <p:nvSpPr>
            <p:cNvPr id="88" name="Прямоугольник 87">
              <a:extLst>
                <a:ext uri="{FF2B5EF4-FFF2-40B4-BE49-F238E27FC236}">
                  <a16:creationId xmlns="" xmlns:a16="http://schemas.microsoft.com/office/drawing/2014/main" id="{148D969F-995A-5146-85EA-2FB3BB0B8AA3}"/>
                </a:ext>
              </a:extLst>
            </p:cNvPr>
            <p:cNvSpPr/>
            <p:nvPr/>
          </p:nvSpPr>
          <p:spPr>
            <a:xfrm>
              <a:off x="6337165" y="4086771"/>
              <a:ext cx="2017266" cy="544487"/>
            </a:xfrm>
            <a:prstGeom prst="rect">
              <a:avLst/>
            </a:prstGeom>
          </p:spPr>
          <p:txBody>
            <a:bodyPr wrap="square" lIns="88161" tIns="44081" rIns="88161" bIns="44081">
              <a:spAutoFit/>
            </a:bodyPr>
            <a:lstStyle/>
            <a:p>
              <a:pPr algn="ctr" defTabSz="881539"/>
              <a:r>
                <a:rPr lang="ru-RU" sz="1099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сотрудники</a:t>
              </a:r>
            </a:p>
            <a:p>
              <a:pPr algn="ctr" defTabSz="881539"/>
              <a:r>
                <a:rPr lang="ru-RU" sz="1099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компаний</a:t>
              </a:r>
            </a:p>
          </p:txBody>
        </p:sp>
        <p:sp>
          <p:nvSpPr>
            <p:cNvPr id="89" name="Прямоугольник 88">
              <a:extLst>
                <a:ext uri="{FF2B5EF4-FFF2-40B4-BE49-F238E27FC236}">
                  <a16:creationId xmlns="" xmlns:a16="http://schemas.microsoft.com/office/drawing/2014/main" id="{2C852BC7-8D37-8B4C-B92D-FAC800ACDCCA}"/>
                </a:ext>
              </a:extLst>
            </p:cNvPr>
            <p:cNvSpPr/>
            <p:nvPr/>
          </p:nvSpPr>
          <p:spPr>
            <a:xfrm>
              <a:off x="2203711" y="4076101"/>
              <a:ext cx="1636583" cy="328960"/>
            </a:xfrm>
            <a:prstGeom prst="rect">
              <a:avLst/>
            </a:prstGeom>
          </p:spPr>
          <p:txBody>
            <a:bodyPr wrap="square" lIns="88161" tIns="44081" rIns="88161" bIns="44081">
              <a:spAutoFit/>
            </a:bodyPr>
            <a:lstStyle/>
            <a:p>
              <a:pPr algn="ctr" defTabSz="881539"/>
              <a:r>
                <a:rPr lang="ru-RU" sz="1099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школьников</a:t>
              </a:r>
            </a:p>
          </p:txBody>
        </p:sp>
      </p:grpSp>
      <p:sp>
        <p:nvSpPr>
          <p:cNvPr id="90" name="Прямоугольник 89">
            <a:extLst>
              <a:ext uri="{FF2B5EF4-FFF2-40B4-BE49-F238E27FC236}">
                <a16:creationId xmlns="" xmlns:a16="http://schemas.microsoft.com/office/drawing/2014/main" id="{FC4B36AE-36BA-7744-8FBF-5B1CFDA9F8D9}"/>
              </a:ext>
            </a:extLst>
          </p:cNvPr>
          <p:cNvSpPr/>
          <p:nvPr/>
        </p:nvSpPr>
        <p:spPr>
          <a:xfrm>
            <a:off x="2365080" y="2953563"/>
            <a:ext cx="3968166" cy="386797"/>
          </a:xfrm>
          <a:prstGeom prst="rect">
            <a:avLst/>
          </a:prstGeom>
        </p:spPr>
        <p:txBody>
          <a:bodyPr wrap="square" lIns="88161" tIns="44081" rIns="88161" bIns="44081">
            <a:spAutoFit/>
          </a:bodyPr>
          <a:lstStyle/>
          <a:p>
            <a:pPr algn="ctr" defTabSz="881539"/>
            <a:r>
              <a:rPr lang="ru-RU" sz="1290" b="1" dirty="0">
                <a:solidFill>
                  <a:prstClr val="black">
                    <a:lumMod val="85000"/>
                    <a:lumOff val="1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ОБУЧИТЬ </a:t>
            </a:r>
            <a:r>
              <a:rPr lang="ru-RU" sz="1935" b="1" dirty="0">
                <a:solidFill>
                  <a:srgbClr val="1848A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17 600 </a:t>
            </a:r>
            <a:r>
              <a:rPr lang="ru-RU" sz="1290" b="1" dirty="0">
                <a:solidFill>
                  <a:prstClr val="black">
                    <a:lumMod val="85000"/>
                    <a:lumOff val="1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ЧЕЛОВЕК</a:t>
            </a:r>
          </a:p>
        </p:txBody>
      </p:sp>
      <p:pic>
        <p:nvPicPr>
          <p:cNvPr id="91" name="Рисунок 9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910" y="4747071"/>
            <a:ext cx="2657339" cy="1745137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78" y="4747071"/>
            <a:ext cx="2471231" cy="1745137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4152" y="4737847"/>
            <a:ext cx="2543300" cy="1741787"/>
          </a:xfrm>
          <a:prstGeom prst="rect">
            <a:avLst/>
          </a:prstGeom>
        </p:spPr>
      </p:pic>
      <p:graphicFrame>
        <p:nvGraphicFramePr>
          <p:cNvPr id="94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219486"/>
              </p:ext>
            </p:extLst>
          </p:nvPr>
        </p:nvGraphicFramePr>
        <p:xfrm>
          <a:off x="7994543" y="1546791"/>
          <a:ext cx="3930757" cy="49328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927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690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69013">
                  <a:extLst>
                    <a:ext uri="{9D8B030D-6E8A-4147-A177-3AD203B41FA5}">
                      <a16:colId xmlns="" xmlns:a16="http://schemas.microsoft.com/office/drawing/2014/main" val="2006971109"/>
                    </a:ext>
                  </a:extLst>
                </a:gridCol>
              </a:tblGrid>
              <a:tr h="321642">
                <a:tc>
                  <a:txBody>
                    <a:bodyPr/>
                    <a:lstStyle/>
                    <a:p>
                      <a:pPr marL="6350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000" b="1" spc="30" dirty="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НАПРАВЛЕНИЯ</a:t>
                      </a:r>
                      <a:endParaRPr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37307" marB="0" anchor="ctr">
                    <a:lnL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62A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270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000" b="1" spc="45" dirty="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КОЛ-ВО</a:t>
                      </a:r>
                      <a:r>
                        <a:rPr sz="1000" b="1" spc="35" dirty="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1000" b="1" spc="40" dirty="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КОМПЕТЕНЦИЙ</a:t>
                      </a:r>
                      <a:endParaRPr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3730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62A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270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endParaRPr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42246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DA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3044">
                <a:tc>
                  <a:txBody>
                    <a:bodyPr/>
                    <a:lstStyle/>
                    <a:p>
                      <a:pPr marL="71120" lvl="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en-US" sz="13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IT </a:t>
                      </a:r>
                      <a:r>
                        <a:rPr lang="ru-RU" sz="13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технологии</a:t>
                      </a:r>
                      <a:endParaRPr lang="ru-RU" sz="13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40917" marB="0" anchor="ctr">
                    <a:lnL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162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5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2</a:t>
                      </a:r>
                      <a:r>
                        <a:rPr lang="en-US" sz="15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8</a:t>
                      </a:r>
                      <a:endParaRPr sz="1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+mn-ea"/>
                        <a:cs typeface="Gotham Pro Light" panose="02000503030000020004" pitchFamily="2" charset="0"/>
                      </a:endParaRPr>
                    </a:p>
                  </a:txBody>
                  <a:tcPr marL="0" marR="0" marT="3813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162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5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39</a:t>
                      </a:r>
                      <a:endParaRPr sz="1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+mn-ea"/>
                        <a:cs typeface="Gotham Pro Light" panose="02000503030000020004" pitchFamily="2" charset="0"/>
                      </a:endParaRPr>
                    </a:p>
                  </a:txBody>
                  <a:tcPr marL="0" marR="0" marT="3813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1006">
                <a:tc>
                  <a:txBody>
                    <a:bodyPr/>
                    <a:lstStyle/>
                    <a:p>
                      <a:pPr marL="71120" lvl="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ru-RU" sz="13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Социальная сфера</a:t>
                      </a:r>
                      <a:endParaRPr lang="ru-RU" sz="13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7823" marB="0" anchor="ctr">
                    <a:lnL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162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5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3</a:t>
                      </a:r>
                    </a:p>
                  </a:txBody>
                  <a:tcPr marL="0" marR="0" marT="1850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162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lang="ru-RU" sz="15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2</a:t>
                      </a:r>
                      <a:endParaRPr sz="1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+mn-ea"/>
                        <a:cs typeface="Gotham Pro Light" panose="02000503030000020004" pitchFamily="2" charset="0"/>
                      </a:endParaRPr>
                    </a:p>
                  </a:txBody>
                  <a:tcPr marL="0" marR="0" marT="1850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0229">
                <a:tc>
                  <a:txBody>
                    <a:bodyPr/>
                    <a:lstStyle/>
                    <a:p>
                      <a:pPr marL="71120" lvl="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3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Сфера услуг</a:t>
                      </a:r>
                      <a:endParaRPr lang="ru-RU" sz="13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8425" marB="0" anchor="ctr">
                    <a:lnL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162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5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10</a:t>
                      </a:r>
                      <a:endParaRPr sz="1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+mn-ea"/>
                        <a:cs typeface="Gotham Pro Light" panose="02000503030000020004" pitchFamily="2" charset="0"/>
                      </a:endParaRPr>
                    </a:p>
                  </a:txBody>
                  <a:tcPr marL="0" marR="0" marT="3028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162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5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5</a:t>
                      </a:r>
                      <a:endParaRPr sz="1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+mn-ea"/>
                        <a:cs typeface="Gotham Pro Light" panose="02000503030000020004" pitchFamily="2" charset="0"/>
                      </a:endParaRPr>
                    </a:p>
                  </a:txBody>
                  <a:tcPr marL="0" marR="0" marT="3028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0771">
                <a:tc>
                  <a:txBody>
                    <a:bodyPr/>
                    <a:lstStyle/>
                    <a:p>
                      <a:pPr marL="71120" marR="89535" lvl="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3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Сельское хозяйство  и ветеринария</a:t>
                      </a:r>
                      <a:endParaRPr lang="ru-RU" sz="13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24068" marB="0" anchor="ctr">
                    <a:lnL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1620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n-US" sz="15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59</a:t>
                      </a:r>
                      <a:endParaRPr sz="1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+mn-ea"/>
                        <a:cs typeface="Gotham Pro Light" panose="02000503030000020004" pitchFamily="2" charset="0"/>
                      </a:endParaRPr>
                    </a:p>
                  </a:txBody>
                  <a:tcPr marL="0" marR="0" marT="426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1620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ru-RU" sz="15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28</a:t>
                      </a:r>
                      <a:endParaRPr sz="1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+mn-ea"/>
                        <a:cs typeface="Gotham Pro Light" panose="02000503030000020004" pitchFamily="2" charset="0"/>
                      </a:endParaRPr>
                    </a:p>
                  </a:txBody>
                  <a:tcPr marL="0" marR="0" marT="4261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7207">
                <a:tc>
                  <a:txBody>
                    <a:bodyPr/>
                    <a:lstStyle/>
                    <a:p>
                      <a:pPr marL="71120" lvl="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ru-RU" sz="13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Лесное хозяйство</a:t>
                      </a:r>
                      <a:endParaRPr lang="ru-RU" sz="13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7823" marB="0" anchor="ctr">
                    <a:lnL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162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5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</a:t>
                      </a:r>
                      <a:r>
                        <a:rPr lang="en-US" sz="15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5</a:t>
                      </a:r>
                      <a:endParaRPr sz="1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+mn-ea"/>
                        <a:cs typeface="Gotham Pro Light" panose="02000503030000020004" pitchFamily="2" charset="0"/>
                      </a:endParaRPr>
                    </a:p>
                  </a:txBody>
                  <a:tcPr marL="0" marR="0" marT="39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162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5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4</a:t>
                      </a:r>
                      <a:endParaRPr sz="1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+mn-ea"/>
                        <a:cs typeface="Gotham Pro Light" panose="02000503030000020004" pitchFamily="2" charset="0"/>
                      </a:endParaRPr>
                    </a:p>
                  </a:txBody>
                  <a:tcPr marL="0" marR="0" marT="39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63719">
                <a:tc>
                  <a:txBody>
                    <a:bodyPr/>
                    <a:lstStyle/>
                    <a:p>
                      <a:pPr marL="71120" marR="167005" lvl="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lang="ru-RU" sz="13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Технологии легкой  промышленности</a:t>
                      </a:r>
                      <a:endParaRPr lang="ru-RU" sz="13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25874" marB="0" anchor="ctr">
                    <a:lnL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162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5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3</a:t>
                      </a:r>
                    </a:p>
                  </a:txBody>
                  <a:tcPr marL="0" marR="0" marT="17944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162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lang="ru-RU" sz="15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2</a:t>
                      </a:r>
                      <a:endParaRPr sz="1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+mn-ea"/>
                        <a:cs typeface="Gotham Pro Light" panose="02000503030000020004" pitchFamily="2" charset="0"/>
                      </a:endParaRPr>
                    </a:p>
                  </a:txBody>
                  <a:tcPr marL="0" marR="0" marT="17944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3512">
                <a:tc>
                  <a:txBody>
                    <a:bodyPr/>
                    <a:lstStyle/>
                    <a:p>
                      <a:pPr marL="71120" lvl="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ru-RU" sz="13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Промышленность</a:t>
                      </a:r>
                      <a:endParaRPr lang="ru-RU" sz="13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7823" marB="0" anchor="ctr">
                    <a:lnL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1620" algn="ctr">
                        <a:lnSpc>
                          <a:spcPts val="1190"/>
                        </a:lnSpc>
                        <a:spcBef>
                          <a:spcPts val="265"/>
                        </a:spcBef>
                      </a:pPr>
                      <a:r>
                        <a:rPr sz="15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26</a:t>
                      </a:r>
                    </a:p>
                  </a:txBody>
                  <a:tcPr marL="0" marR="0" marT="297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1620" algn="ctr">
                        <a:lnSpc>
                          <a:spcPts val="1190"/>
                        </a:lnSpc>
                        <a:spcBef>
                          <a:spcPts val="265"/>
                        </a:spcBef>
                      </a:pPr>
                      <a:r>
                        <a:rPr lang="ru-RU" sz="15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21</a:t>
                      </a:r>
                      <a:endParaRPr sz="1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+mn-ea"/>
                        <a:cs typeface="Gotham Pro Light" panose="02000503030000020004" pitchFamily="2" charset="0"/>
                      </a:endParaRPr>
                    </a:p>
                  </a:txBody>
                  <a:tcPr marL="0" marR="0" marT="297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2350">
                <a:tc>
                  <a:txBody>
                    <a:bodyPr/>
                    <a:lstStyle/>
                    <a:p>
                      <a:pPr marL="71120" lvl="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3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Строительство</a:t>
                      </a:r>
                      <a:endParaRPr lang="ru-RU" sz="13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3237" marB="0" anchor="ctr">
                    <a:lnL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1620" algn="ctr">
                        <a:lnSpc>
                          <a:spcPts val="1145"/>
                        </a:lnSpc>
                        <a:spcBef>
                          <a:spcPts val="310"/>
                        </a:spcBef>
                      </a:pPr>
                      <a:r>
                        <a:rPr sz="15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</a:t>
                      </a:r>
                      <a:r>
                        <a:rPr lang="en-US" sz="15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9</a:t>
                      </a:r>
                      <a:endParaRPr sz="1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+mn-ea"/>
                        <a:cs typeface="Gotham Pro Light" panose="02000503030000020004" pitchFamily="2" charset="0"/>
                      </a:endParaRPr>
                    </a:p>
                  </a:txBody>
                  <a:tcPr marL="0" marR="0" marT="34766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1620" algn="ctr">
                        <a:lnSpc>
                          <a:spcPts val="1145"/>
                        </a:lnSpc>
                        <a:spcBef>
                          <a:spcPts val="310"/>
                        </a:spcBef>
                      </a:pPr>
                      <a:r>
                        <a:rPr lang="ru-RU" sz="15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10</a:t>
                      </a:r>
                      <a:endParaRPr sz="1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+mn-ea"/>
                        <a:cs typeface="Gotham Pro Light" panose="02000503030000020004" pitchFamily="2" charset="0"/>
                      </a:endParaRPr>
                    </a:p>
                  </a:txBody>
                  <a:tcPr marL="0" marR="0" marT="34766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1191">
                <a:tc>
                  <a:txBody>
                    <a:bodyPr/>
                    <a:lstStyle/>
                    <a:p>
                      <a:pPr marL="71120" lvl="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lang="ru-RU" sz="13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Образование</a:t>
                      </a:r>
                      <a:endParaRPr lang="ru-RU" sz="13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8653" marB="0" anchor="ctr">
                    <a:lnL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1620" algn="ctr">
                        <a:lnSpc>
                          <a:spcPts val="1095"/>
                        </a:lnSpc>
                        <a:spcBef>
                          <a:spcPts val="355"/>
                        </a:spcBef>
                      </a:pPr>
                      <a:r>
                        <a:rPr sz="15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20</a:t>
                      </a:r>
                    </a:p>
                  </a:txBody>
                  <a:tcPr marL="0" marR="0" marT="39813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1620" algn="ctr">
                        <a:lnSpc>
                          <a:spcPts val="1095"/>
                        </a:lnSpc>
                        <a:spcBef>
                          <a:spcPts val="355"/>
                        </a:spcBef>
                      </a:pPr>
                      <a:r>
                        <a:rPr lang="ru-RU" sz="15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17</a:t>
                      </a:r>
                      <a:endParaRPr sz="1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+mn-ea"/>
                        <a:cs typeface="Gotham Pro Light" panose="02000503030000020004" pitchFamily="2" charset="0"/>
                      </a:endParaRPr>
                    </a:p>
                  </a:txBody>
                  <a:tcPr marL="0" marR="0" marT="39813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0030">
                <a:tc>
                  <a:txBody>
                    <a:bodyPr/>
                    <a:lstStyle/>
                    <a:p>
                      <a:pPr marL="71120" lvl="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3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Здравоохранение</a:t>
                      </a:r>
                      <a:endParaRPr lang="ru-RU" sz="13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24068" marB="0" anchor="ctr">
                    <a:lnL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1620" algn="ctr">
                        <a:lnSpc>
                          <a:spcPts val="1195"/>
                        </a:lnSpc>
                        <a:spcBef>
                          <a:spcPts val="400"/>
                        </a:spcBef>
                      </a:pPr>
                      <a:r>
                        <a:rPr sz="15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</a:t>
                      </a:r>
                      <a:r>
                        <a:rPr lang="en-US" sz="15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8</a:t>
                      </a:r>
                      <a:endParaRPr sz="1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+mn-ea"/>
                        <a:cs typeface="Gotham Pro Light" panose="02000503030000020004" pitchFamily="2" charset="0"/>
                      </a:endParaRPr>
                    </a:p>
                  </a:txBody>
                  <a:tcPr marL="0" marR="0" marT="448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1620" algn="ctr">
                        <a:lnSpc>
                          <a:spcPts val="1195"/>
                        </a:lnSpc>
                        <a:spcBef>
                          <a:spcPts val="400"/>
                        </a:spcBef>
                      </a:pPr>
                      <a:r>
                        <a:rPr lang="ru-RU" sz="15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10</a:t>
                      </a:r>
                      <a:endParaRPr sz="1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+mn-ea"/>
                        <a:cs typeface="Gotham Pro Light" panose="02000503030000020004" pitchFamily="2" charset="0"/>
                      </a:endParaRPr>
                    </a:p>
                  </a:txBody>
                  <a:tcPr marL="0" marR="0" marT="448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36635">
                <a:tc>
                  <a:txBody>
                    <a:bodyPr/>
                    <a:lstStyle/>
                    <a:p>
                      <a:pPr marL="71120" lvl="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3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Транспорт</a:t>
                      </a:r>
                      <a:endParaRPr lang="ru-RU" sz="13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2636" marB="0" anchor="ctr">
                    <a:lnL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162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5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10</a:t>
                      </a:r>
                    </a:p>
                  </a:txBody>
                  <a:tcPr marL="0" marR="0" marT="34206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162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ru-RU" sz="15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6</a:t>
                      </a:r>
                      <a:endParaRPr sz="1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+mn-ea"/>
                        <a:cs typeface="Gotham Pro Light" panose="02000503030000020004" pitchFamily="2" charset="0"/>
                      </a:endParaRPr>
                    </a:p>
                  </a:txBody>
                  <a:tcPr marL="0" marR="0" marT="34206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19245">
                <a:tc>
                  <a:txBody>
                    <a:bodyPr/>
                    <a:lstStyle/>
                    <a:p>
                      <a:pPr marL="71120" lvl="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13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Культура</a:t>
                      </a:r>
                      <a:endParaRPr lang="ru-RU" sz="13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203" marB="0" anchor="ctr">
                    <a:lnL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162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5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3</a:t>
                      </a:r>
                    </a:p>
                  </a:txBody>
                  <a:tcPr marL="0" marR="0" marT="2355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6162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lang="ru-RU" sz="15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2</a:t>
                      </a:r>
                      <a:endParaRPr sz="1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+mn-ea"/>
                        <a:cs typeface="Gotham Pro Light" panose="02000503030000020004" pitchFamily="2" charset="0"/>
                      </a:endParaRPr>
                    </a:p>
                  </a:txBody>
                  <a:tcPr marL="0" marR="0" marT="23552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12262">
                <a:tc>
                  <a:txBody>
                    <a:bodyPr/>
                    <a:lstStyle/>
                    <a:p>
                      <a:pPr marL="71120" lvl="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lang="ru-RU" sz="1300" b="1" spc="30" dirty="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</a:t>
                      </a:r>
                      <a:endParaRPr lang="ru-RU" sz="13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5959" marB="0" anchor="ctr">
                    <a:lnL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62AE"/>
                    </a:solidFill>
                  </a:tcPr>
                </a:tc>
                <a:tc>
                  <a:txBody>
                    <a:bodyPr/>
                    <a:lstStyle/>
                    <a:p>
                      <a:pPr marR="257810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200" b="1" spc="25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2</a:t>
                      </a:r>
                      <a:r>
                        <a:rPr lang="en-US" sz="1200" b="1" spc="25" dirty="0" smtClean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14</a:t>
                      </a:r>
                      <a:endParaRPr sz="1200" b="1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5215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62AE"/>
                    </a:solidFill>
                  </a:tcPr>
                </a:tc>
                <a:tc>
                  <a:txBody>
                    <a:bodyPr/>
                    <a:lstStyle/>
                    <a:p>
                      <a:pPr marR="257810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lang="ru-RU" sz="1400" b="1" spc="25" dirty="0" smtClean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146</a:t>
                      </a:r>
                      <a:endParaRPr sz="1400" b="1" dirty="0">
                        <a:latin typeface="+mj-lt"/>
                        <a:cs typeface="Arial"/>
                      </a:endParaRPr>
                    </a:p>
                  </a:txBody>
                  <a:tcPr marL="0" marR="0" marT="5215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62A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95" name="Прямоугольник 94"/>
          <p:cNvSpPr/>
          <p:nvPr/>
        </p:nvSpPr>
        <p:spPr>
          <a:xfrm>
            <a:off x="212578" y="4309632"/>
            <a:ext cx="7629579" cy="287539"/>
          </a:xfrm>
          <a:prstGeom prst="rect">
            <a:avLst/>
          </a:prstGeom>
          <a:solidFill>
            <a:srgbClr val="2162AE"/>
          </a:solidFill>
          <a:effectLst/>
        </p:spPr>
        <p:txBody>
          <a:bodyPr wrap="square" lIns="88161" tIns="44081" rIns="88161" bIns="44081" rtlCol="0">
            <a:spAutoFit/>
          </a:bodyPr>
          <a:lstStyle/>
          <a:p>
            <a:pPr algn="ctr" defTabSz="881539"/>
            <a:r>
              <a:rPr lang="ru-RU" sz="129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ЕЖЕГОДНО ПРОХОДЯТ ОБУЧЕНИЕ В ЦОПП 10 ТЫС. ЧЕЛ.</a:t>
            </a:r>
            <a:endParaRPr lang="ru-RU" sz="129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86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681" y="4231451"/>
            <a:ext cx="915587" cy="93509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617676"/>
            <a:ext cx="2743200" cy="3651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8598957" y="6529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617676"/>
            <a:ext cx="12192000" cy="240323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420707" y="208673"/>
            <a:ext cx="1993290" cy="670440"/>
            <a:chOff x="2636838" y="1795463"/>
            <a:chExt cx="6669087" cy="2243137"/>
          </a:xfrm>
        </p:grpSpPr>
        <p:grpSp>
          <p:nvGrpSpPr>
            <p:cNvPr id="13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7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4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4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5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7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8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7" name="Прямая соединительная линия 56"/>
          <p:cNvCxnSpPr/>
          <p:nvPr/>
        </p:nvCxnSpPr>
        <p:spPr>
          <a:xfrm>
            <a:off x="-29400" y="100861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12</a:t>
            </a:fld>
            <a:endParaRPr lang="ru-RU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736861" y="392498"/>
            <a:ext cx="63141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05633">
              <a:defRPr/>
            </a:pPr>
            <a:r>
              <a:rPr lang="ru-RU" sz="2000" dirty="0" smtClean="0"/>
              <a:t>РАЗВИТИЕ </a:t>
            </a:r>
            <a:r>
              <a:rPr lang="ru-RU" sz="2000" dirty="0"/>
              <a:t>РЕГИОНАЛЬНОЙ СИСТЕМЫ ВОСПИТАНИЯ 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10458547" y="177168"/>
            <a:ext cx="1466753" cy="767137"/>
            <a:chOff x="2731256" y="1181101"/>
            <a:chExt cx="2658900" cy="1390650"/>
          </a:xfrm>
        </p:grpSpPr>
        <p:pic>
          <p:nvPicPr>
            <p:cNvPr id="81" name="Рисунок 80" descr="Герб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31256" y="1338930"/>
              <a:ext cx="1143993" cy="1143994"/>
            </a:xfrm>
            <a:prstGeom prst="rect">
              <a:avLst/>
            </a:prstGeom>
          </p:spPr>
        </p:pic>
        <p:pic>
          <p:nvPicPr>
            <p:cNvPr id="82" name="Рисунок 81" descr="Лого Проекты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506" y="1181101"/>
              <a:ext cx="1390650" cy="1390650"/>
            </a:xfrm>
            <a:prstGeom prst="rect">
              <a:avLst/>
            </a:prstGeom>
          </p:spPr>
        </p:pic>
      </p:grpSp>
      <p:sp>
        <p:nvSpPr>
          <p:cNvPr id="60" name="Прямоугольник 59">
            <a:extLst>
              <a:ext uri="{FF2B5EF4-FFF2-40B4-BE49-F238E27FC236}">
                <a16:creationId xmlns="" xmlns:a16="http://schemas.microsoft.com/office/drawing/2014/main" id="{D79451EE-A848-4A01-AB68-D44AB905E673}"/>
              </a:ext>
            </a:extLst>
          </p:cNvPr>
          <p:cNvSpPr/>
          <p:nvPr/>
        </p:nvSpPr>
        <p:spPr>
          <a:xfrm>
            <a:off x="160714" y="1252555"/>
            <a:ext cx="3710662" cy="470193"/>
          </a:xfrm>
          <a:prstGeom prst="rect">
            <a:avLst/>
          </a:prstGeom>
          <a:solidFill>
            <a:srgbClr val="F38221"/>
          </a:solidFill>
          <a:ln>
            <a:noFill/>
          </a:ln>
        </p:spPr>
        <p:txBody>
          <a:bodyPr wrap="square" lIns="72455" tIns="36227" rIns="72455" bIns="36227">
            <a:spAutoFit/>
          </a:bodyPr>
          <a:lstStyle/>
          <a:p>
            <a:r>
              <a:rPr lang="ru-RU" sz="129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РЕЗУЛЬТАТЫ ФЕДЕРАЛЬНОГО ПРОЕКТА ПО СУБЪЕКТУ РОССИЙСКОЙ ФЕДЕРАЦИИ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15" y="1853833"/>
            <a:ext cx="3668435" cy="2053595"/>
          </a:xfrm>
          <a:prstGeom prst="rect">
            <a:avLst/>
          </a:prstGeom>
        </p:spPr>
      </p:pic>
      <p:sp>
        <p:nvSpPr>
          <p:cNvPr id="62" name="Прямоугольник 61"/>
          <p:cNvSpPr/>
          <p:nvPr/>
        </p:nvSpPr>
        <p:spPr>
          <a:xfrm>
            <a:off x="163465" y="1861791"/>
            <a:ext cx="3668434" cy="2081878"/>
          </a:xfrm>
          <a:prstGeom prst="rect">
            <a:avLst/>
          </a:prstGeom>
          <a:noFill/>
          <a:ln>
            <a:solidFill>
              <a:srgbClr val="4E6D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455" tIns="36227" rIns="72455" bIns="36227" rtlCol="0" anchor="ctr"/>
          <a:lstStyle/>
          <a:p>
            <a:pPr algn="ctr"/>
            <a:endParaRPr lang="ru-RU" sz="2434"/>
          </a:p>
        </p:txBody>
      </p:sp>
      <p:sp>
        <p:nvSpPr>
          <p:cNvPr id="63" name="Rectangle 4"/>
          <p:cNvSpPr/>
          <p:nvPr/>
        </p:nvSpPr>
        <p:spPr>
          <a:xfrm>
            <a:off x="95368" y="4023809"/>
            <a:ext cx="6412191" cy="288605"/>
          </a:xfrm>
          <a:prstGeom prst="rect">
            <a:avLst/>
          </a:prstGeom>
          <a:noFill/>
        </p:spPr>
        <p:txBody>
          <a:bodyPr wrap="square" lIns="72455" tIns="36227" rIns="72455" bIns="36227">
            <a:spAutoFit/>
          </a:bodyPr>
          <a:lstStyle/>
          <a:p>
            <a:r>
              <a:rPr lang="ru-RU" sz="1400" b="1" dirty="0">
                <a:solidFill>
                  <a:srgbClr val="1848A8"/>
                </a:solidFill>
                <a:latin typeface="+mj-lt"/>
                <a:ea typeface="+mj-ea"/>
                <a:cs typeface="Tahoma" pitchFamily="34" charset="0"/>
              </a:rPr>
              <a:t>ФЛАГМАНСКАЯ ПРОГРАММА «ПАТРИОТИЧЕСКИЙ ЦЕНТР»</a:t>
            </a:r>
            <a:endParaRPr lang="en-US" sz="1400" b="1" dirty="0">
              <a:solidFill>
                <a:srgbClr val="1848A8"/>
              </a:solidFill>
              <a:latin typeface="+mj-lt"/>
              <a:ea typeface="+mj-ea"/>
              <a:cs typeface="Tahoma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 rot="16200000">
            <a:off x="-827179" y="5269783"/>
            <a:ext cx="2092022" cy="246927"/>
          </a:xfrm>
          <a:prstGeom prst="rect">
            <a:avLst/>
          </a:prstGeom>
          <a:solidFill>
            <a:srgbClr val="009CAD"/>
          </a:solidFill>
        </p:spPr>
        <p:txBody>
          <a:bodyPr wrap="square" lIns="72455" tIns="36227" rIns="72455" bIns="36227" rtlCol="0">
            <a:spAutoFit/>
          </a:bodyPr>
          <a:lstStyle/>
          <a:p>
            <a:pPr algn="ctr"/>
            <a:r>
              <a:rPr lang="ru-RU" sz="1129" b="1" dirty="0">
                <a:solidFill>
                  <a:schemeClr val="bg1"/>
                </a:solidFill>
              </a:rPr>
              <a:t>СТУДЕНЧЕСКИЕ СООБЩЕСТВА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47876" y="4414321"/>
            <a:ext cx="1901614" cy="246927"/>
          </a:xfrm>
          <a:prstGeom prst="rect">
            <a:avLst/>
          </a:prstGeom>
          <a:noFill/>
        </p:spPr>
        <p:txBody>
          <a:bodyPr wrap="none" lIns="72455" tIns="36227" rIns="72455" bIns="36227" rtlCol="0">
            <a:spAutoFit/>
          </a:bodyPr>
          <a:lstStyle/>
          <a:p>
            <a:r>
              <a:rPr lang="ru-RU" sz="1129" b="1" dirty="0">
                <a:solidFill>
                  <a:srgbClr val="E64942"/>
                </a:solidFill>
              </a:rPr>
              <a:t>4</a:t>
            </a:r>
            <a:r>
              <a:rPr lang="ru-RU" sz="1129" b="1" dirty="0"/>
              <a:t> военно-спортивных клуба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08087" y="5231565"/>
            <a:ext cx="1412697" cy="246927"/>
          </a:xfrm>
          <a:prstGeom prst="rect">
            <a:avLst/>
          </a:prstGeom>
          <a:noFill/>
        </p:spPr>
        <p:txBody>
          <a:bodyPr wrap="none" lIns="72455" tIns="36227" rIns="72455" bIns="36227" rtlCol="0">
            <a:spAutoFit/>
          </a:bodyPr>
          <a:lstStyle/>
          <a:p>
            <a:r>
              <a:rPr lang="ru-RU" sz="1129" b="1" dirty="0">
                <a:solidFill>
                  <a:srgbClr val="E64942"/>
                </a:solidFill>
              </a:rPr>
              <a:t>4</a:t>
            </a:r>
            <a:r>
              <a:rPr lang="ru-RU" sz="1129" b="1" dirty="0"/>
              <a:t> поисковых отряда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33571" y="6047074"/>
            <a:ext cx="1486436" cy="246927"/>
          </a:xfrm>
          <a:prstGeom prst="rect">
            <a:avLst/>
          </a:prstGeom>
          <a:noFill/>
        </p:spPr>
        <p:txBody>
          <a:bodyPr wrap="none" lIns="72455" tIns="36227" rIns="72455" bIns="36227" rtlCol="0">
            <a:spAutoFit/>
          </a:bodyPr>
          <a:lstStyle/>
          <a:p>
            <a:r>
              <a:rPr lang="ru-RU" sz="1129" b="1" dirty="0"/>
              <a:t>Отряды юнармейцев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418531" y="4657599"/>
            <a:ext cx="4517099" cy="594458"/>
          </a:xfrm>
          <a:prstGeom prst="rect">
            <a:avLst/>
          </a:prstGeom>
          <a:noFill/>
        </p:spPr>
        <p:txBody>
          <a:bodyPr wrap="square" lIns="72455" tIns="36227" rIns="72455" bIns="36227">
            <a:spAutoFit/>
          </a:bodyPr>
          <a:lstStyle/>
          <a:p>
            <a:r>
              <a:rPr lang="ru-RU" sz="1129" dirty="0"/>
              <a:t>(«Патриот» ТЭПК, «Альбатрос» Зырянский филиал </a:t>
            </a:r>
            <a:r>
              <a:rPr lang="ru-RU" sz="1129" dirty="0" err="1"/>
              <a:t>АТпромИС</a:t>
            </a:r>
            <a:r>
              <a:rPr lang="ru-RU" sz="1129" dirty="0"/>
              <a:t>, «ПОИСК» </a:t>
            </a:r>
            <a:r>
              <a:rPr lang="ru-RU" sz="1129" dirty="0" err="1"/>
              <a:t>ТомИнТех</a:t>
            </a:r>
            <a:r>
              <a:rPr lang="ru-RU" sz="1129" dirty="0"/>
              <a:t>, Поисковый отряд «Памяти 166 Томской Стрелковой Дивизии» </a:t>
            </a:r>
            <a:r>
              <a:rPr lang="ru-RU" sz="1129" dirty="0" err="1"/>
              <a:t>ТомИнТех</a:t>
            </a:r>
            <a:r>
              <a:rPr lang="ru-RU" sz="1129" dirty="0"/>
              <a:t>.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414929" y="5452023"/>
            <a:ext cx="4448519" cy="594458"/>
          </a:xfrm>
          <a:prstGeom prst="rect">
            <a:avLst/>
          </a:prstGeom>
          <a:noFill/>
        </p:spPr>
        <p:txBody>
          <a:bodyPr wrap="square" lIns="72455" tIns="36227" rIns="72455" bIns="36227">
            <a:spAutoFit/>
          </a:bodyPr>
          <a:lstStyle/>
          <a:p>
            <a:r>
              <a:rPr lang="ru-RU" sz="1129" dirty="0"/>
              <a:t>«Дружина ТМТТ» ТМТТ, совместный проект с ТРОО «Ассоциация ветеранов разведки и спецназа» военно-спортивный патриотический клуб «Долг» СПК, патриотический клуб «</a:t>
            </a:r>
            <a:r>
              <a:rPr lang="ru-RU" sz="1129" dirty="0" err="1"/>
              <a:t>Руссич</a:t>
            </a:r>
            <a:r>
              <a:rPr lang="ru-RU" sz="1129" dirty="0"/>
              <a:t>» ТТСТ, «Ермак» ПКТ.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433570" y="6278152"/>
            <a:ext cx="4674769" cy="246927"/>
          </a:xfrm>
          <a:prstGeom prst="rect">
            <a:avLst/>
          </a:prstGeom>
          <a:noFill/>
        </p:spPr>
        <p:txBody>
          <a:bodyPr wrap="square" lIns="72455" tIns="36227" rIns="72455" bIns="36227">
            <a:spAutoFit/>
          </a:bodyPr>
          <a:lstStyle/>
          <a:p>
            <a:pPr algn="just"/>
            <a:r>
              <a:rPr lang="ru-RU" sz="1129" b="1" dirty="0">
                <a:solidFill>
                  <a:srgbClr val="E64942"/>
                </a:solidFill>
              </a:rPr>
              <a:t>18</a:t>
            </a:r>
            <a:r>
              <a:rPr lang="ru-RU" sz="1129" dirty="0"/>
              <a:t> отрядов </a:t>
            </a:r>
            <a:r>
              <a:rPr lang="ru-RU" sz="1129" dirty="0" err="1"/>
              <a:t>Юнармии</a:t>
            </a:r>
            <a:r>
              <a:rPr lang="ru-RU" sz="1129" dirty="0"/>
              <a:t>, </a:t>
            </a:r>
            <a:r>
              <a:rPr lang="ru-RU" sz="1129" b="1" dirty="0">
                <a:solidFill>
                  <a:srgbClr val="E64942"/>
                </a:solidFill>
              </a:rPr>
              <a:t>396</a:t>
            </a:r>
            <a:r>
              <a:rPr lang="ru-RU" sz="1129" dirty="0"/>
              <a:t> студентов вовлечено.</a:t>
            </a:r>
          </a:p>
        </p:txBody>
      </p:sp>
      <p:sp>
        <p:nvSpPr>
          <p:cNvPr id="71" name="Правая фигурная скобка 70"/>
          <p:cNvSpPr/>
          <p:nvPr/>
        </p:nvSpPr>
        <p:spPr>
          <a:xfrm>
            <a:off x="4566944" y="4568201"/>
            <a:ext cx="508846" cy="1912300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rgbClr val="E649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455" tIns="36227" rIns="72455" bIns="36227" rtlCol="0" anchor="ctr"/>
          <a:lstStyle/>
          <a:p>
            <a:pPr algn="ctr"/>
            <a:endParaRPr lang="ru-RU" sz="2434"/>
          </a:p>
        </p:txBody>
      </p:sp>
      <p:sp>
        <p:nvSpPr>
          <p:cNvPr id="72" name="TextBox 71"/>
          <p:cNvSpPr txBox="1"/>
          <p:nvPr/>
        </p:nvSpPr>
        <p:spPr>
          <a:xfrm>
            <a:off x="4582596" y="4231451"/>
            <a:ext cx="2064998" cy="244926"/>
          </a:xfrm>
          <a:prstGeom prst="rect">
            <a:avLst/>
          </a:prstGeom>
          <a:solidFill>
            <a:srgbClr val="009CAD"/>
          </a:solidFill>
        </p:spPr>
        <p:txBody>
          <a:bodyPr wrap="square" lIns="72455" tIns="36227" rIns="72455" bIns="36227" rtlCol="0">
            <a:spAutoFit/>
          </a:bodyPr>
          <a:lstStyle/>
          <a:p>
            <a:r>
              <a:rPr lang="ru-RU" sz="1129" b="1" dirty="0">
                <a:solidFill>
                  <a:schemeClr val="bg1"/>
                </a:solidFill>
              </a:rPr>
              <a:t>ОСНОВНЫЕ ПРОЕКТЫ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961954" y="4611471"/>
            <a:ext cx="1815616" cy="420693"/>
          </a:xfrm>
          <a:prstGeom prst="rect">
            <a:avLst/>
          </a:prstGeom>
          <a:noFill/>
        </p:spPr>
        <p:txBody>
          <a:bodyPr wrap="square" lIns="72455" tIns="36227" rIns="72455" bIns="36227" rtlCol="0">
            <a:spAutoFit/>
          </a:bodyPr>
          <a:lstStyle/>
          <a:p>
            <a:r>
              <a:rPr lang="ru-RU" sz="1129" dirty="0"/>
              <a:t>Региональный фестиваль «Путь на Олимп»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944534" y="5068904"/>
            <a:ext cx="1963032" cy="420693"/>
          </a:xfrm>
          <a:prstGeom prst="rect">
            <a:avLst/>
          </a:prstGeom>
          <a:noFill/>
        </p:spPr>
        <p:txBody>
          <a:bodyPr wrap="square" lIns="72455" tIns="36227" rIns="72455" bIns="36227" rtlCol="0">
            <a:spAutoFit/>
          </a:bodyPr>
          <a:lstStyle/>
          <a:p>
            <a:r>
              <a:rPr lang="ru-RU" sz="1129" dirty="0"/>
              <a:t>Региональный проект «Исторический марафон»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952955" y="5582194"/>
            <a:ext cx="1723285" cy="594458"/>
          </a:xfrm>
          <a:prstGeom prst="rect">
            <a:avLst/>
          </a:prstGeom>
          <a:noFill/>
        </p:spPr>
        <p:txBody>
          <a:bodyPr wrap="square" lIns="72455" tIns="36227" rIns="72455" bIns="36227" rtlCol="0">
            <a:spAutoFit/>
          </a:bodyPr>
          <a:lstStyle/>
          <a:p>
            <a:r>
              <a:rPr lang="ru-RU" sz="1129" dirty="0"/>
              <a:t>Региональный гражданский </a:t>
            </a:r>
            <a:r>
              <a:rPr lang="ru-RU" sz="1129" dirty="0" err="1"/>
              <a:t>квест</a:t>
            </a:r>
            <a:r>
              <a:rPr lang="ru-RU" sz="1129" dirty="0"/>
              <a:t> «Действуй»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952955" y="6205021"/>
            <a:ext cx="3393778" cy="246927"/>
          </a:xfrm>
          <a:prstGeom prst="rect">
            <a:avLst/>
          </a:prstGeom>
          <a:noFill/>
        </p:spPr>
        <p:txBody>
          <a:bodyPr wrap="square" lIns="72455" tIns="36227" rIns="72455" bIns="36227" rtlCol="0">
            <a:spAutoFit/>
          </a:bodyPr>
          <a:lstStyle/>
          <a:p>
            <a:r>
              <a:rPr lang="ru-RU" sz="1129" dirty="0"/>
              <a:t>Спартакиада СПО</a:t>
            </a:r>
          </a:p>
        </p:txBody>
      </p:sp>
      <p:sp>
        <p:nvSpPr>
          <p:cNvPr id="77" name="Равнобедренный треугольник 76"/>
          <p:cNvSpPr/>
          <p:nvPr/>
        </p:nvSpPr>
        <p:spPr>
          <a:xfrm rot="5400000">
            <a:off x="6452173" y="5357429"/>
            <a:ext cx="617042" cy="149745"/>
          </a:xfrm>
          <a:prstGeom prst="triangle">
            <a:avLst/>
          </a:prstGeom>
          <a:solidFill>
            <a:srgbClr val="E64942"/>
          </a:solidFill>
          <a:ln>
            <a:solidFill>
              <a:srgbClr val="E64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455" tIns="36227" rIns="72455" bIns="36227" rtlCol="0" anchor="ctr"/>
          <a:lstStyle/>
          <a:p>
            <a:pPr algn="ctr"/>
            <a:endParaRPr lang="ru-RU" sz="2434"/>
          </a:p>
        </p:txBody>
      </p:sp>
      <p:sp>
        <p:nvSpPr>
          <p:cNvPr id="78" name="TextBox 77"/>
          <p:cNvSpPr txBox="1"/>
          <p:nvPr/>
        </p:nvSpPr>
        <p:spPr>
          <a:xfrm>
            <a:off x="6736639" y="5461481"/>
            <a:ext cx="1486436" cy="965714"/>
          </a:xfrm>
          <a:prstGeom prst="rect">
            <a:avLst/>
          </a:prstGeom>
          <a:noFill/>
        </p:spPr>
        <p:txBody>
          <a:bodyPr wrap="none" lIns="72455" tIns="36227" rIns="72455" bIns="36227" rtlCol="0">
            <a:spAutoFit/>
          </a:bodyPr>
          <a:lstStyle/>
          <a:p>
            <a:pPr algn="ctr"/>
            <a:r>
              <a:rPr lang="ru-RU" sz="1300" b="1" dirty="0"/>
              <a:t>Охват </a:t>
            </a:r>
            <a:r>
              <a:rPr lang="ru-RU" sz="1600" b="1" dirty="0">
                <a:solidFill>
                  <a:srgbClr val="E64942"/>
                </a:solidFill>
              </a:rPr>
              <a:t>25 </a:t>
            </a:r>
            <a:r>
              <a:rPr lang="ru-RU" sz="1600" b="1" dirty="0" smtClean="0">
                <a:solidFill>
                  <a:srgbClr val="E64942"/>
                </a:solidFill>
              </a:rPr>
              <a:t>514</a:t>
            </a:r>
          </a:p>
          <a:p>
            <a:pPr algn="ctr"/>
            <a:r>
              <a:rPr lang="ru-RU" sz="1300" b="1" dirty="0" smtClean="0"/>
              <a:t>студентов</a:t>
            </a:r>
          </a:p>
          <a:p>
            <a:pPr algn="ctr"/>
            <a:endParaRPr lang="ru-RU" sz="1300" b="1" dirty="0"/>
          </a:p>
          <a:p>
            <a:pPr algn="ctr"/>
            <a:r>
              <a:rPr lang="ru-RU" sz="1600" b="1" dirty="0">
                <a:solidFill>
                  <a:srgbClr val="E64942"/>
                </a:solidFill>
              </a:rPr>
              <a:t>214</a:t>
            </a:r>
            <a:r>
              <a:rPr lang="ru-RU" sz="1300" b="1" dirty="0"/>
              <a:t> мероприятий</a:t>
            </a: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963" y="4667560"/>
            <a:ext cx="738404" cy="757426"/>
          </a:xfrm>
          <a:prstGeom prst="rect">
            <a:avLst/>
          </a:prstGeom>
        </p:spPr>
      </p:pic>
      <p:graphicFrame>
        <p:nvGraphicFramePr>
          <p:cNvPr id="83" name="Таблица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496145"/>
              </p:ext>
            </p:extLst>
          </p:nvPr>
        </p:nvGraphicFramePr>
        <p:xfrm>
          <a:off x="3948006" y="1256120"/>
          <a:ext cx="8096820" cy="2673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5793">
                  <a:extLst>
                    <a:ext uri="{9D8B030D-6E8A-4147-A177-3AD203B41FA5}">
                      <a16:colId xmlns="" xmlns:a16="http://schemas.microsoft.com/office/drawing/2014/main" val="3398378779"/>
                    </a:ext>
                  </a:extLst>
                </a:gridCol>
                <a:gridCol w="727963">
                  <a:extLst>
                    <a:ext uri="{9D8B030D-6E8A-4147-A177-3AD203B41FA5}">
                      <a16:colId xmlns="" xmlns:a16="http://schemas.microsoft.com/office/drawing/2014/main" val="559852899"/>
                    </a:ext>
                  </a:extLst>
                </a:gridCol>
                <a:gridCol w="95680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2440">
                  <a:extLst>
                    <a:ext uri="{9D8B030D-6E8A-4147-A177-3AD203B41FA5}">
                      <a16:colId xmlns="" xmlns:a16="http://schemas.microsoft.com/office/drawing/2014/main" val="3040398885"/>
                    </a:ext>
                  </a:extLst>
                </a:gridCol>
                <a:gridCol w="727963">
                  <a:extLst>
                    <a:ext uri="{9D8B030D-6E8A-4147-A177-3AD203B41FA5}">
                      <a16:colId xmlns="" xmlns:a16="http://schemas.microsoft.com/office/drawing/2014/main" val="1152502376"/>
                    </a:ext>
                  </a:extLst>
                </a:gridCol>
                <a:gridCol w="695856">
                  <a:extLst>
                    <a:ext uri="{9D8B030D-6E8A-4147-A177-3AD203B41FA5}">
                      <a16:colId xmlns="" xmlns:a16="http://schemas.microsoft.com/office/drawing/2014/main" val="3769146253"/>
                    </a:ext>
                  </a:extLst>
                </a:gridCol>
              </a:tblGrid>
              <a:tr h="515434"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РЕЗУЛЬТАТ</a:t>
                      </a:r>
                    </a:p>
                  </a:txBody>
                  <a:tcPr marL="63776" marR="63776" marT="32759" marB="32759" anchor="ctr">
                    <a:lnL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2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</a:rPr>
                        <a:t>2021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</a:rPr>
                        <a:t>план</a:t>
                      </a:r>
                      <a:endParaRPr lang="ru-RU" sz="1000" dirty="0">
                        <a:solidFill>
                          <a:schemeClr val="bg1"/>
                        </a:solidFill>
                      </a:endParaRPr>
                    </a:p>
                  </a:txBody>
                  <a:tcPr marL="63776" marR="63776" marT="32759" marB="327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2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</a:rPr>
                        <a:t>2021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факт</a:t>
                      </a:r>
                      <a:endParaRPr lang="ru-RU" sz="900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900" baseline="0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n-US" sz="900" baseline="0" dirty="0" smtClean="0">
                          <a:solidFill>
                            <a:schemeClr val="bg1"/>
                          </a:solidFill>
                        </a:rPr>
                        <a:t>II </a:t>
                      </a:r>
                      <a:r>
                        <a:rPr lang="ru-RU" sz="900" baseline="0" dirty="0" smtClean="0">
                          <a:solidFill>
                            <a:schemeClr val="bg1"/>
                          </a:solidFill>
                        </a:rPr>
                        <a:t>полугодие)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marL="63776" marR="63776" marT="32759" marB="327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2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</a:rPr>
                        <a:t>2022</a:t>
                      </a:r>
                    </a:p>
                  </a:txBody>
                  <a:tcPr marL="63776" marR="63776" marT="32759" marB="327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2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</a:txBody>
                  <a:tcPr marL="63776" marR="63776" marT="32759" marB="327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2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 marL="63776" marR="63776" marT="32759" marB="327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2A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02438820"/>
                  </a:ext>
                </a:extLst>
              </a:tr>
              <a:tr h="669250"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/>
                        <a:t>Обеспечены разработка и внедрение рабочих программ воспитания обучающихся в общеобразовательных</a:t>
                      </a:r>
                      <a:r>
                        <a:rPr lang="ru-RU" sz="1000" baseline="0" dirty="0" smtClean="0"/>
                        <a:t> организациях и профессиональных образовательных организациях.</a:t>
                      </a:r>
                      <a:endParaRPr lang="ru-RU" sz="1000" b="1" dirty="0"/>
                    </a:p>
                  </a:txBody>
                  <a:tcPr marL="63776" marR="63776" marT="32759" marB="32759" anchor="ctr">
                    <a:lnL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90%</a:t>
                      </a:r>
                      <a:endParaRPr lang="ru-RU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3776" marR="63776" marT="32759" marB="32759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rgbClr val="E64942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  <a:endParaRPr lang="ru-RU" sz="1100" b="1" kern="1200" dirty="0">
                        <a:solidFill>
                          <a:srgbClr val="E6494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776" marR="63776" marT="32759" marB="32759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100%</a:t>
                      </a:r>
                      <a:endParaRPr lang="ru-RU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3776" marR="63776" marT="32759" marB="32759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100%</a:t>
                      </a:r>
                      <a:endParaRPr lang="ru-RU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3776" marR="63776" marT="32759" marB="32759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100%</a:t>
                      </a:r>
                      <a:endParaRPr lang="ru-RU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3776" marR="63776" marT="32759" marB="32759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05471081"/>
                  </a:ext>
                </a:extLst>
              </a:tr>
              <a:tr h="669250"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/>
                        <a:t>Обеспечено увеличение численности детей и молодежи в возрасте до 30 лет, вовлеченных в социально активную деятельность через увеличение охвата патриотическими</a:t>
                      </a:r>
                      <a:r>
                        <a:rPr lang="ru-RU" sz="1000" baseline="0" dirty="0" smtClean="0"/>
                        <a:t> проектами.</a:t>
                      </a:r>
                      <a:endParaRPr lang="ru-RU" sz="1000" b="1" dirty="0"/>
                    </a:p>
                  </a:txBody>
                  <a:tcPr marL="63776" marR="63776" marT="32759" marB="32759" anchor="ctr">
                    <a:lnL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49</a:t>
                      </a: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</a:rPr>
                        <a:t>тыс. чел.</a:t>
                      </a:r>
                      <a:endParaRPr lang="ru-RU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63776" marR="63776" marT="32759" marB="32759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rgbClr val="E64942"/>
                          </a:solidFill>
                          <a:latin typeface="+mn-lt"/>
                          <a:ea typeface="+mn-ea"/>
                          <a:cs typeface="+mn-cs"/>
                        </a:rPr>
                        <a:t>90,02</a:t>
                      </a:r>
                    </a:p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тыс. чел.</a:t>
                      </a:r>
                      <a:endParaRPr lang="ru-RU" sz="11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776" marR="63776" marT="32759" marB="32759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62</a:t>
                      </a: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</a:rPr>
                        <a:t>тыс. чел.</a:t>
                      </a:r>
                      <a:endParaRPr lang="ru-RU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3776" marR="63776" marT="32759" marB="32759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76</a:t>
                      </a: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</a:rPr>
                        <a:t>тыс. чел.</a:t>
                      </a:r>
                      <a:endParaRPr lang="ru-RU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3776" marR="63776" marT="32759" marB="32759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84</a:t>
                      </a: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</a:rPr>
                        <a:t>тыс. чел.</a:t>
                      </a:r>
                      <a:endParaRPr lang="ru-RU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3776" marR="63776" marT="32759" marB="32759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90700046"/>
                  </a:ext>
                </a:extLst>
              </a:tr>
              <a:tr h="819927"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/>
                        <a:t>Создание условий для развития</a:t>
                      </a:r>
                      <a:r>
                        <a:rPr lang="ru-RU" sz="1000" baseline="0" dirty="0" smtClean="0"/>
                        <a:t> системы межпоколенческого взаимодействия и обеспечения преемственности поколений, поддержки общественных инициатив и проектов, направленных на гражданское и патриотическое воспитание детей и молодежи.</a:t>
                      </a:r>
                      <a:endParaRPr lang="ru-RU" sz="1000" b="1" dirty="0"/>
                    </a:p>
                  </a:txBody>
                  <a:tcPr marL="63776" marR="63776" marT="32759" marB="32759" anchor="ctr">
                    <a:lnL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5,933</a:t>
                      </a: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</a:rPr>
                        <a:t>тыс. чел.</a:t>
                      </a:r>
                      <a:endParaRPr lang="ru-RU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3776" marR="63776" marT="32759" marB="32759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rgbClr val="E64942"/>
                          </a:solidFill>
                          <a:latin typeface="+mn-lt"/>
                          <a:ea typeface="+mn-ea"/>
                          <a:cs typeface="+mn-cs"/>
                        </a:rPr>
                        <a:t>10,699</a:t>
                      </a:r>
                    </a:p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тыс. чел.</a:t>
                      </a:r>
                      <a:endParaRPr lang="ru-RU" sz="11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776" marR="63776" marT="32759" marB="32759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6,116</a:t>
                      </a: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</a:rPr>
                        <a:t>тыс. чел.</a:t>
                      </a:r>
                      <a:endParaRPr lang="ru-RU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3776" marR="63776" marT="32759" marB="32759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6,299</a:t>
                      </a: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</a:rPr>
                        <a:t>тыс. чел.</a:t>
                      </a:r>
                      <a:endParaRPr lang="ru-RU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3776" marR="63776" marT="32759" marB="32759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6,482</a:t>
                      </a: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</a:rPr>
                        <a:t>тыс. чел.</a:t>
                      </a:r>
                      <a:endParaRPr lang="ru-RU" sz="1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3776" marR="63776" marT="32759" marB="32759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D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27779187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41989"/>
          <a:stretch/>
        </p:blipFill>
        <p:spPr>
          <a:xfrm>
            <a:off x="8387601" y="4027006"/>
            <a:ext cx="1720846" cy="2504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9CAD"/>
            </a:solidFill>
          </a:ln>
          <a:effectLst/>
        </p:spPr>
      </p:pic>
      <p:sp>
        <p:nvSpPr>
          <p:cNvPr id="8" name="Прямоугольник с двумя скругленными соседними углами 7"/>
          <p:cNvSpPr/>
          <p:nvPr/>
        </p:nvSpPr>
        <p:spPr>
          <a:xfrm flipV="1">
            <a:off x="8387601" y="5811559"/>
            <a:ext cx="1720846" cy="724252"/>
          </a:xfrm>
          <a:prstGeom prst="round2SameRect">
            <a:avLst>
              <a:gd name="adj1" fmla="val 22248"/>
              <a:gd name="adj2" fmla="val 0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397551" y="5785744"/>
            <a:ext cx="1708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С 1 сентября</a:t>
            </a:r>
          </a:p>
          <a:p>
            <a:pPr algn="ctr"/>
            <a:r>
              <a:rPr lang="ru-RU" sz="1100" b="1" dirty="0"/>
              <a:t>п</a:t>
            </a:r>
            <a:r>
              <a:rPr lang="ru-RU" sz="1100" b="1" dirty="0" smtClean="0"/>
              <a:t>однятие флага и исполнение гимна РФ</a:t>
            </a:r>
          </a:p>
          <a:p>
            <a:pPr algn="ctr"/>
            <a:r>
              <a:rPr lang="ru-RU" sz="1100" b="1" dirty="0" smtClean="0"/>
              <a:t>во всех ПОО</a:t>
            </a:r>
            <a:endParaRPr lang="ru-RU" sz="1100" b="1" dirty="0"/>
          </a:p>
        </p:txBody>
      </p:sp>
      <p:sp>
        <p:nvSpPr>
          <p:cNvPr id="84" name="TextBox 83"/>
          <p:cNvSpPr txBox="1"/>
          <p:nvPr/>
        </p:nvSpPr>
        <p:spPr>
          <a:xfrm>
            <a:off x="10272973" y="5123780"/>
            <a:ext cx="17628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Во всех ПОО </a:t>
            </a:r>
            <a:r>
              <a:rPr lang="ru-RU" sz="1100" b="1" dirty="0" smtClean="0">
                <a:solidFill>
                  <a:srgbClr val="E64942"/>
                </a:solidFill>
              </a:rPr>
              <a:t>с 5 сентября </a:t>
            </a:r>
            <a:r>
              <a:rPr lang="ru-RU" sz="1100" b="1" dirty="0" smtClean="0"/>
              <a:t>будут проводиться «Разговоры о важном»</a:t>
            </a:r>
            <a:endParaRPr lang="ru-RU" sz="1100" b="1" dirty="0"/>
          </a:p>
        </p:txBody>
      </p:sp>
    </p:spTree>
    <p:extLst>
      <p:ext uri="{BB962C8B-B14F-4D97-AF65-F5344CB8AC3E}">
        <p14:creationId xmlns:p14="http://schemas.microsoft.com/office/powerpoint/2010/main" val="109718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617676"/>
            <a:ext cx="2743200" cy="3651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8598957" y="6529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617676"/>
            <a:ext cx="12192000" cy="240323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420707" y="208673"/>
            <a:ext cx="1993290" cy="670440"/>
            <a:chOff x="2636838" y="1795463"/>
            <a:chExt cx="6669087" cy="2243137"/>
          </a:xfrm>
        </p:grpSpPr>
        <p:grpSp>
          <p:nvGrpSpPr>
            <p:cNvPr id="13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7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4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4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5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7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8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7" name="Прямая соединительная линия 56"/>
          <p:cNvCxnSpPr/>
          <p:nvPr/>
        </p:nvCxnSpPr>
        <p:spPr>
          <a:xfrm>
            <a:off x="-29400" y="100861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13</a:t>
            </a:fld>
            <a:endParaRPr lang="ru-RU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740858" y="209569"/>
            <a:ext cx="571024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05633">
              <a:defRPr/>
            </a:pPr>
            <a:r>
              <a:rPr lang="ru-RU" sz="2000" dirty="0" smtClean="0"/>
              <a:t>ФЛАГМАНСКИЕ </a:t>
            </a:r>
            <a:r>
              <a:rPr lang="ru-RU" sz="2000" dirty="0"/>
              <a:t>ПРОГРАММЫ МОЛОДЕЖНОГО ЦЕНТРА СПО И СТУДЕНЧЕСКИЙ </a:t>
            </a:r>
            <a:r>
              <a:rPr lang="ru-RU" sz="2000" dirty="0" smtClean="0"/>
              <a:t>СПОРТ</a:t>
            </a:r>
            <a:endParaRPr lang="ru-RU" sz="2000" dirty="0"/>
          </a:p>
        </p:txBody>
      </p:sp>
      <p:grpSp>
        <p:nvGrpSpPr>
          <p:cNvPr id="80" name="Группа 79"/>
          <p:cNvGrpSpPr/>
          <p:nvPr/>
        </p:nvGrpSpPr>
        <p:grpSpPr>
          <a:xfrm>
            <a:off x="10458547" y="177168"/>
            <a:ext cx="1466753" cy="767137"/>
            <a:chOff x="2731256" y="1181101"/>
            <a:chExt cx="2658900" cy="1390650"/>
          </a:xfrm>
        </p:grpSpPr>
        <p:pic>
          <p:nvPicPr>
            <p:cNvPr id="81" name="Рисунок 80" descr="Герб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31256" y="1338930"/>
              <a:ext cx="1143993" cy="1143994"/>
            </a:xfrm>
            <a:prstGeom prst="rect">
              <a:avLst/>
            </a:prstGeom>
          </p:spPr>
        </p:pic>
        <p:pic>
          <p:nvPicPr>
            <p:cNvPr id="82" name="Рисунок 81" descr="Лого Проекты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506" y="1181101"/>
              <a:ext cx="1390650" cy="1390650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134737" y="3838096"/>
            <a:ext cx="2664768" cy="285591"/>
          </a:xfrm>
          <a:prstGeom prst="rect">
            <a:avLst/>
          </a:prstGeom>
          <a:solidFill>
            <a:srgbClr val="1848A8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ru-RU" sz="1256" b="1" dirty="0">
                <a:solidFill>
                  <a:schemeClr val="bg1"/>
                </a:solidFill>
              </a:rPr>
              <a:t>РАЗВИТИЕ СТУДЕНЧЕСКОГО СПОРТА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41551" y="2413207"/>
            <a:ext cx="1544131" cy="241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7" b="1" dirty="0"/>
              <a:t>ОСНОВНЫЕ ПРОЕКТЫ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26445" y="4248598"/>
            <a:ext cx="3335533" cy="29084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1290" b="1" dirty="0">
                <a:solidFill>
                  <a:srgbClr val="1848A8"/>
                </a:solidFill>
              </a:rPr>
              <a:t>Спортивные секции, кружки, клубы 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167751" y="4534583"/>
            <a:ext cx="3060833" cy="439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4245" indent="-224245"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129" b="1" dirty="0">
                <a:solidFill>
                  <a:srgbClr val="E64942"/>
                </a:solidFill>
              </a:rPr>
              <a:t>179</a:t>
            </a:r>
            <a:r>
              <a:rPr lang="ru-RU" sz="1129" dirty="0"/>
              <a:t> кружков и секций спортивной направленности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200219" y="4888142"/>
            <a:ext cx="2806220" cy="26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4245" indent="-224245"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140" dirty="0"/>
              <a:t>Занимаются более </a:t>
            </a:r>
            <a:r>
              <a:rPr lang="ru-RU" sz="1140" b="1" dirty="0">
                <a:solidFill>
                  <a:srgbClr val="E64942"/>
                </a:solidFill>
              </a:rPr>
              <a:t>3000</a:t>
            </a:r>
            <a:r>
              <a:rPr lang="ru-RU" sz="1140" dirty="0"/>
              <a:t> студентов 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7611631" y="5277322"/>
            <a:ext cx="3953439" cy="712631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ru-RU" sz="129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том числе </a:t>
            </a:r>
            <a:r>
              <a:rPr lang="ru-RU" sz="1451" b="1" dirty="0">
                <a:solidFill>
                  <a:srgbClr val="E64942"/>
                </a:solidFill>
              </a:rPr>
              <a:t>1900</a:t>
            </a:r>
            <a:r>
              <a:rPr lang="ru-RU" sz="129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29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студентов приняли участие в региональных и межрегиональных спортивных мероприятиях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282925" y="4254121"/>
            <a:ext cx="3136947" cy="29084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1290" b="1" dirty="0">
                <a:solidFill>
                  <a:srgbClr val="1848A8"/>
                </a:solidFill>
              </a:rPr>
              <a:t>«Готов к труду и обороне» (ГТО)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286966" y="4619132"/>
            <a:ext cx="3661041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4245" indent="-224245"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140" dirty="0"/>
              <a:t>Отборочные соревнования в учреждениях профессионального образования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286966" y="5107489"/>
            <a:ext cx="3172346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4245" indent="-224245"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140" dirty="0"/>
              <a:t>В региональном этапе ГТО приняли участие </a:t>
            </a:r>
            <a:r>
              <a:rPr lang="ru-RU" sz="1140" b="1" dirty="0">
                <a:solidFill>
                  <a:srgbClr val="F74753"/>
                </a:solidFill>
              </a:rPr>
              <a:t>100</a:t>
            </a:r>
            <a:r>
              <a:rPr lang="ru-RU" sz="1140" dirty="0"/>
              <a:t> студентов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286966" y="5606436"/>
            <a:ext cx="3662893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4245" indent="-224245"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140" dirty="0"/>
              <a:t>Участие сборной СПО Томской области в федеральном этапе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291195" y="6077935"/>
            <a:ext cx="1443344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4245" indent="-224245"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140" b="1" dirty="0">
                <a:solidFill>
                  <a:srgbClr val="E64942"/>
                </a:solidFill>
              </a:rPr>
              <a:t>585</a:t>
            </a:r>
            <a:r>
              <a:rPr lang="ru-RU" sz="1140" b="1" dirty="0"/>
              <a:t> значков ГТО</a:t>
            </a:r>
          </a:p>
        </p:txBody>
      </p:sp>
      <p:sp>
        <p:nvSpPr>
          <p:cNvPr id="71" name="Правая фигурная скобка 70"/>
          <p:cNvSpPr/>
          <p:nvPr/>
        </p:nvSpPr>
        <p:spPr>
          <a:xfrm>
            <a:off x="6824346" y="4363306"/>
            <a:ext cx="514022" cy="1911655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412"/>
          </a:p>
        </p:txBody>
      </p:sp>
      <p:sp>
        <p:nvSpPr>
          <p:cNvPr id="72" name="Прямоугольник 71"/>
          <p:cNvSpPr/>
          <p:nvPr/>
        </p:nvSpPr>
        <p:spPr>
          <a:xfrm>
            <a:off x="7614605" y="4885419"/>
            <a:ext cx="2536186" cy="340414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ru-RU" sz="1451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Охват </a:t>
            </a:r>
            <a:r>
              <a:rPr lang="ru-RU" sz="1612" b="1" dirty="0">
                <a:solidFill>
                  <a:srgbClr val="E64942"/>
                </a:solidFill>
              </a:rPr>
              <a:t>6 985 </a:t>
            </a:r>
            <a:r>
              <a:rPr lang="ru-RU" sz="1451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студентов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87214" y="5386541"/>
            <a:ext cx="2786458" cy="29084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1290" b="1" dirty="0">
                <a:solidFill>
                  <a:srgbClr val="1848A8"/>
                </a:solidFill>
              </a:rPr>
              <a:t>Спартакиада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41323" y="5679116"/>
            <a:ext cx="3019900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40" b="1" dirty="0">
                <a:solidFill>
                  <a:srgbClr val="F74753"/>
                </a:solidFill>
              </a:rPr>
              <a:t>8</a:t>
            </a:r>
            <a:r>
              <a:rPr lang="ru-RU" sz="1140" dirty="0"/>
              <a:t> видов спортивных состязаний</a:t>
            </a:r>
          </a:p>
          <a:p>
            <a:r>
              <a:rPr lang="ru-RU" sz="1140" dirty="0"/>
              <a:t>(индивидуальные первенства и</a:t>
            </a:r>
          </a:p>
          <a:p>
            <a:r>
              <a:rPr lang="ru-RU" sz="1140" dirty="0"/>
              <a:t>командные соревнования)</a:t>
            </a:r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367" y="4426029"/>
            <a:ext cx="757947" cy="757947"/>
          </a:xfrm>
          <a:prstGeom prst="rect">
            <a:avLst/>
          </a:prstGeom>
        </p:spPr>
      </p:pic>
      <p:grpSp>
        <p:nvGrpSpPr>
          <p:cNvPr id="76" name="Группа 75"/>
          <p:cNvGrpSpPr/>
          <p:nvPr/>
        </p:nvGrpSpPr>
        <p:grpSpPr>
          <a:xfrm>
            <a:off x="2030539" y="2024704"/>
            <a:ext cx="8290556" cy="787002"/>
            <a:chOff x="2523518" y="1779533"/>
            <a:chExt cx="10283312" cy="976169"/>
          </a:xfrm>
        </p:grpSpPr>
        <p:grpSp>
          <p:nvGrpSpPr>
            <p:cNvPr id="77" name="Группа 76"/>
            <p:cNvGrpSpPr/>
            <p:nvPr/>
          </p:nvGrpSpPr>
          <p:grpSpPr>
            <a:xfrm>
              <a:off x="2523518" y="1779533"/>
              <a:ext cx="10283312" cy="976169"/>
              <a:chOff x="5367552" y="1358203"/>
              <a:chExt cx="10283312" cy="976169"/>
            </a:xfrm>
          </p:grpSpPr>
          <p:sp>
            <p:nvSpPr>
              <p:cNvPr id="84" name="TextBox 83"/>
              <p:cNvSpPr txBox="1"/>
              <p:nvPr/>
            </p:nvSpPr>
            <p:spPr>
              <a:xfrm>
                <a:off x="5419595" y="1358203"/>
                <a:ext cx="3044995" cy="36075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ru-RU" sz="1290" b="1" dirty="0"/>
                  <a:t>ФП «Волонтерская лига»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5367552" y="1784645"/>
                <a:ext cx="2942669" cy="5497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140" dirty="0"/>
                  <a:t>Региональный слет</a:t>
                </a:r>
              </a:p>
              <a:p>
                <a:r>
                  <a:rPr lang="ru-RU" sz="1140" dirty="0"/>
                  <a:t>Волонтерских организаций СПО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8546997" y="1780739"/>
                <a:ext cx="2445307" cy="5497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140" dirty="0"/>
                  <a:t>Социальные акции совместно с фондами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10938610" y="1777611"/>
                <a:ext cx="2522559" cy="5497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140" dirty="0"/>
                  <a:t>Обучение</a:t>
                </a:r>
              </a:p>
              <a:p>
                <a:r>
                  <a:rPr lang="ru-RU" sz="1140" dirty="0"/>
                  <a:t>волонтеров чемпионатов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13543116" y="1784645"/>
                <a:ext cx="2107748" cy="5497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140" dirty="0"/>
                  <a:t>Городские и региональные события</a:t>
                </a:r>
              </a:p>
            </p:txBody>
          </p:sp>
        </p:grpSp>
        <p:sp>
          <p:nvSpPr>
            <p:cNvPr id="78" name="Блок-схема: объединение 77"/>
            <p:cNvSpPr/>
            <p:nvPr/>
          </p:nvSpPr>
          <p:spPr>
            <a:xfrm rot="16200000">
              <a:off x="5399281" y="2376553"/>
              <a:ext cx="297706" cy="176035"/>
            </a:xfrm>
            <a:prstGeom prst="flowChartMerge">
              <a:avLst/>
            </a:prstGeom>
            <a:solidFill>
              <a:srgbClr val="009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51"/>
            </a:p>
          </p:txBody>
        </p:sp>
        <p:sp>
          <p:nvSpPr>
            <p:cNvPr id="79" name="Блок-схема: объединение 78"/>
            <p:cNvSpPr/>
            <p:nvPr/>
          </p:nvSpPr>
          <p:spPr>
            <a:xfrm rot="16200000">
              <a:off x="7765038" y="2374713"/>
              <a:ext cx="297706" cy="176035"/>
            </a:xfrm>
            <a:prstGeom prst="flowChartMerge">
              <a:avLst/>
            </a:prstGeom>
            <a:solidFill>
              <a:srgbClr val="009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51"/>
            </a:p>
          </p:txBody>
        </p:sp>
        <p:sp>
          <p:nvSpPr>
            <p:cNvPr id="83" name="Блок-схема: объединение 82"/>
            <p:cNvSpPr/>
            <p:nvPr/>
          </p:nvSpPr>
          <p:spPr>
            <a:xfrm rot="16200000">
              <a:off x="10403866" y="2385068"/>
              <a:ext cx="297706" cy="176035"/>
            </a:xfrm>
            <a:prstGeom prst="flowChartMerge">
              <a:avLst/>
            </a:prstGeom>
            <a:solidFill>
              <a:srgbClr val="009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51"/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1990660" y="1224719"/>
            <a:ext cx="8581302" cy="762672"/>
            <a:chOff x="2477736" y="903034"/>
            <a:chExt cx="10643943" cy="945991"/>
          </a:xfrm>
        </p:grpSpPr>
        <p:sp>
          <p:nvSpPr>
            <p:cNvPr id="90" name="TextBox 89"/>
            <p:cNvSpPr txBox="1"/>
            <p:nvPr/>
          </p:nvSpPr>
          <p:spPr>
            <a:xfrm>
              <a:off x="2549325" y="903034"/>
              <a:ext cx="3529248" cy="3607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90" b="1" dirty="0"/>
                <a:t>ФП «Студенческое самоуправление»</a:t>
              </a:r>
            </a:p>
          </p:txBody>
        </p:sp>
        <p:grpSp>
          <p:nvGrpSpPr>
            <p:cNvPr id="91" name="Группа 90"/>
            <p:cNvGrpSpPr/>
            <p:nvPr/>
          </p:nvGrpSpPr>
          <p:grpSpPr>
            <a:xfrm>
              <a:off x="2477736" y="1275989"/>
              <a:ext cx="10643943" cy="573036"/>
              <a:chOff x="447789" y="2277978"/>
              <a:chExt cx="10643943" cy="573036"/>
            </a:xfrm>
          </p:grpSpPr>
          <p:sp>
            <p:nvSpPr>
              <p:cNvPr id="95" name="TextBox 94"/>
              <p:cNvSpPr txBox="1"/>
              <p:nvPr/>
            </p:nvSpPr>
            <p:spPr>
              <a:xfrm>
                <a:off x="447789" y="2281884"/>
                <a:ext cx="2570171" cy="549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40" dirty="0"/>
                  <a:t>Региональная отчетно-выборная конференция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2811541" y="2277978"/>
                <a:ext cx="1703902" cy="549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40" dirty="0"/>
                  <a:t>Региональная школа актива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4279343" y="2301286"/>
                <a:ext cx="3093464" cy="549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40" dirty="0"/>
                  <a:t>Диалоги на равных с начальников ДПО и директорами ПОО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7514621" y="2277978"/>
                <a:ext cx="3577111" cy="549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40" dirty="0"/>
                  <a:t>Региональный этап всероссийской национальной премии </a:t>
                </a:r>
                <a:r>
                  <a:rPr lang="ru-RU" sz="1140" b="1" dirty="0"/>
                  <a:t>«Студент года»</a:t>
                </a:r>
              </a:p>
            </p:txBody>
          </p:sp>
        </p:grpSp>
        <p:sp>
          <p:nvSpPr>
            <p:cNvPr id="92" name="Блок-схема: объединение 91"/>
            <p:cNvSpPr/>
            <p:nvPr/>
          </p:nvSpPr>
          <p:spPr>
            <a:xfrm rot="16200000">
              <a:off x="4621727" y="1469108"/>
              <a:ext cx="297706" cy="176035"/>
            </a:xfrm>
            <a:prstGeom prst="flowChartMerge">
              <a:avLst/>
            </a:prstGeom>
            <a:solidFill>
              <a:srgbClr val="009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51"/>
            </a:p>
          </p:txBody>
        </p:sp>
        <p:sp>
          <p:nvSpPr>
            <p:cNvPr id="93" name="Блок-схема: объединение 92"/>
            <p:cNvSpPr/>
            <p:nvPr/>
          </p:nvSpPr>
          <p:spPr>
            <a:xfrm rot="16200000">
              <a:off x="6124895" y="1469107"/>
              <a:ext cx="297706" cy="176035"/>
            </a:xfrm>
            <a:prstGeom prst="flowChartMerge">
              <a:avLst/>
            </a:prstGeom>
            <a:solidFill>
              <a:srgbClr val="009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51"/>
            </a:p>
          </p:txBody>
        </p:sp>
        <p:sp>
          <p:nvSpPr>
            <p:cNvPr id="94" name="Блок-схема: объединение 93"/>
            <p:cNvSpPr/>
            <p:nvPr/>
          </p:nvSpPr>
          <p:spPr>
            <a:xfrm rot="16200000">
              <a:off x="9342944" y="1469108"/>
              <a:ext cx="297706" cy="176035"/>
            </a:xfrm>
            <a:prstGeom prst="flowChartMerge">
              <a:avLst/>
            </a:prstGeom>
            <a:solidFill>
              <a:srgbClr val="009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51"/>
            </a:p>
          </p:txBody>
        </p:sp>
      </p:grpSp>
      <p:grpSp>
        <p:nvGrpSpPr>
          <p:cNvPr id="99" name="Группа 98"/>
          <p:cNvGrpSpPr/>
          <p:nvPr/>
        </p:nvGrpSpPr>
        <p:grpSpPr>
          <a:xfrm>
            <a:off x="2027848" y="2902773"/>
            <a:ext cx="8228182" cy="783227"/>
            <a:chOff x="2516335" y="3184482"/>
            <a:chExt cx="10205945" cy="971487"/>
          </a:xfrm>
        </p:grpSpPr>
        <p:grpSp>
          <p:nvGrpSpPr>
            <p:cNvPr id="100" name="Группа 99"/>
            <p:cNvGrpSpPr/>
            <p:nvPr/>
          </p:nvGrpSpPr>
          <p:grpSpPr>
            <a:xfrm>
              <a:off x="2516335" y="3184482"/>
              <a:ext cx="10205945" cy="971487"/>
              <a:chOff x="9922693" y="1668920"/>
              <a:chExt cx="10205945" cy="971487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9922693" y="1668920"/>
                <a:ext cx="2174113" cy="36075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ru-RU" sz="1290" b="1" dirty="0"/>
                  <a:t>ФП «Творчество»</a:t>
                </a: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9922693" y="2090680"/>
                <a:ext cx="3037625" cy="5497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140" dirty="0"/>
                  <a:t>Региональный фестиваль </a:t>
                </a:r>
                <a:r>
                  <a:rPr lang="ru-RU" sz="1140" b="1" dirty="0"/>
                  <a:t>«Студенческая весна СПО»</a:t>
                </a: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3046717" y="2090632"/>
                <a:ext cx="2267407" cy="5497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140" dirty="0"/>
                  <a:t>Региональный этап </a:t>
                </a:r>
                <a:r>
                  <a:rPr lang="ru-RU" sz="1140" b="1" dirty="0"/>
                  <a:t>«Арт-профи форум»</a:t>
                </a: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15509664" y="2086610"/>
                <a:ext cx="2533841" cy="5497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140" dirty="0"/>
                  <a:t>Сборная СПО в Томской </a:t>
                </a:r>
                <a:r>
                  <a:rPr lang="ru-RU" sz="1140" b="1" dirty="0"/>
                  <a:t>Студенческой весне</a:t>
                </a: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18127253" y="2061551"/>
                <a:ext cx="2001385" cy="5497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140" dirty="0"/>
                  <a:t>Лига КВН СПО</a:t>
                </a:r>
              </a:p>
              <a:p>
                <a:r>
                  <a:rPr lang="ru-RU" sz="1140" dirty="0"/>
                  <a:t>«Лига по-нашему»</a:t>
                </a:r>
              </a:p>
            </p:txBody>
          </p:sp>
        </p:grpSp>
        <p:sp>
          <p:nvSpPr>
            <p:cNvPr id="101" name="Блок-схема: объединение 100"/>
            <p:cNvSpPr/>
            <p:nvPr/>
          </p:nvSpPr>
          <p:spPr>
            <a:xfrm rot="16200000">
              <a:off x="5367914" y="3791110"/>
              <a:ext cx="297706" cy="176035"/>
            </a:xfrm>
            <a:prstGeom prst="flowChartMerge">
              <a:avLst/>
            </a:prstGeom>
            <a:solidFill>
              <a:srgbClr val="009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51"/>
            </a:p>
          </p:txBody>
        </p:sp>
        <p:sp>
          <p:nvSpPr>
            <p:cNvPr id="102" name="Блок-схема: объединение 101"/>
            <p:cNvSpPr/>
            <p:nvPr/>
          </p:nvSpPr>
          <p:spPr>
            <a:xfrm rot="16200000">
              <a:off x="7733670" y="3801775"/>
              <a:ext cx="297706" cy="176035"/>
            </a:xfrm>
            <a:prstGeom prst="flowChartMerge">
              <a:avLst/>
            </a:prstGeom>
            <a:solidFill>
              <a:srgbClr val="009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51"/>
            </a:p>
          </p:txBody>
        </p:sp>
        <p:sp>
          <p:nvSpPr>
            <p:cNvPr id="103" name="Блок-схема: объединение 102"/>
            <p:cNvSpPr/>
            <p:nvPr/>
          </p:nvSpPr>
          <p:spPr>
            <a:xfrm rot="16200000">
              <a:off x="10372500" y="3822347"/>
              <a:ext cx="297706" cy="176035"/>
            </a:xfrm>
            <a:prstGeom prst="flowChartMerge">
              <a:avLst/>
            </a:prstGeom>
            <a:solidFill>
              <a:srgbClr val="009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51"/>
            </a:p>
          </p:txBody>
        </p:sp>
      </p:grpSp>
      <p:sp>
        <p:nvSpPr>
          <p:cNvPr id="109" name="Прямоугольник 108"/>
          <p:cNvSpPr/>
          <p:nvPr/>
        </p:nvSpPr>
        <p:spPr>
          <a:xfrm>
            <a:off x="10551887" y="1970774"/>
            <a:ext cx="1793255" cy="1233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51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Более</a:t>
            </a:r>
          </a:p>
          <a:p>
            <a:pPr algn="ctr"/>
            <a:r>
              <a:rPr lang="ru-RU" sz="1612" b="1" dirty="0">
                <a:solidFill>
                  <a:srgbClr val="E64942"/>
                </a:solidFill>
              </a:rPr>
              <a:t>13000</a:t>
            </a:r>
            <a:endParaRPr lang="ru-RU" sz="1451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ru-RU" sz="1451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охват</a:t>
            </a:r>
          </a:p>
          <a:p>
            <a:pPr algn="ctr"/>
            <a:r>
              <a:rPr lang="ru-RU" sz="1451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студентов</a:t>
            </a:r>
          </a:p>
          <a:p>
            <a:pPr algn="ctr"/>
            <a:r>
              <a:rPr lang="ru-RU" sz="1451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2021 году</a:t>
            </a:r>
          </a:p>
        </p:txBody>
      </p:sp>
      <p:sp>
        <p:nvSpPr>
          <p:cNvPr id="110" name="Правая фигурная скобка 109"/>
          <p:cNvSpPr/>
          <p:nvPr/>
        </p:nvSpPr>
        <p:spPr>
          <a:xfrm>
            <a:off x="10335680" y="1131115"/>
            <a:ext cx="514022" cy="2685284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412"/>
          </a:p>
        </p:txBody>
      </p:sp>
      <p:pic>
        <p:nvPicPr>
          <p:cNvPr id="111" name="Рисунок 110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523" y="1224591"/>
            <a:ext cx="626023" cy="626023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569135" y="1333301"/>
            <a:ext cx="503362" cy="1709295"/>
            <a:chOff x="1576063" y="927732"/>
            <a:chExt cx="503362" cy="2122424"/>
          </a:xfrm>
        </p:grpSpPr>
        <p:cxnSp>
          <p:nvCxnSpPr>
            <p:cNvPr id="112" name="Прямая соединительная линия 111"/>
            <p:cNvCxnSpPr/>
            <p:nvPr/>
          </p:nvCxnSpPr>
          <p:spPr>
            <a:xfrm flipV="1">
              <a:off x="1681761" y="1997569"/>
              <a:ext cx="397664" cy="483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Правая фигурная скобка 112"/>
            <p:cNvSpPr/>
            <p:nvPr/>
          </p:nvSpPr>
          <p:spPr>
            <a:xfrm flipH="1">
              <a:off x="1576063" y="927732"/>
              <a:ext cx="462212" cy="2122424"/>
            </a:xfrm>
            <a:prstGeom prst="rightBrace">
              <a:avLst>
                <a:gd name="adj1" fmla="val 0"/>
                <a:gd name="adj2" fmla="val 50638"/>
              </a:avLst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412"/>
            </a:p>
          </p:txBody>
        </p:sp>
      </p:grpSp>
      <p:sp>
        <p:nvSpPr>
          <p:cNvPr id="114" name="Прямоугольник 113"/>
          <p:cNvSpPr/>
          <p:nvPr/>
        </p:nvSpPr>
        <p:spPr>
          <a:xfrm>
            <a:off x="165455" y="1931186"/>
            <a:ext cx="1509378" cy="478849"/>
          </a:xfrm>
          <a:prstGeom prst="rect">
            <a:avLst/>
          </a:prstGeom>
          <a:solidFill>
            <a:srgbClr val="F38221"/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56" b="1" dirty="0">
                <a:solidFill>
                  <a:schemeClr val="bg1"/>
                </a:solidFill>
                <a:latin typeface="+mj-lt"/>
                <a:ea typeface="+mj-ea"/>
                <a:cs typeface="Tahoma" pitchFamily="34" charset="0"/>
              </a:rPr>
              <a:t>ФЛАГМАНСКИЕ ПРОГРАММЫ</a:t>
            </a:r>
            <a:endParaRPr lang="en-US" sz="1256" b="1" dirty="0">
              <a:solidFill>
                <a:schemeClr val="bg1"/>
              </a:solidFill>
              <a:latin typeface="+mj-lt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26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Рисунок 7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892" y="3865763"/>
            <a:ext cx="3576236" cy="245757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617676"/>
            <a:ext cx="2743200" cy="3651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8598957" y="6529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617676"/>
            <a:ext cx="12192000" cy="240323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420707" y="208673"/>
            <a:ext cx="1993290" cy="670440"/>
            <a:chOff x="2636838" y="1795463"/>
            <a:chExt cx="6669087" cy="2243137"/>
          </a:xfrm>
        </p:grpSpPr>
        <p:grpSp>
          <p:nvGrpSpPr>
            <p:cNvPr id="13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7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4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4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5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7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8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7" name="Прямая соединительная линия 56"/>
          <p:cNvCxnSpPr/>
          <p:nvPr/>
        </p:nvCxnSpPr>
        <p:spPr>
          <a:xfrm>
            <a:off x="-29400" y="100861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14</a:t>
            </a:fld>
            <a:endParaRPr lang="ru-RU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740858" y="358118"/>
            <a:ext cx="673693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05633">
              <a:defRPr/>
            </a:pPr>
            <a:r>
              <a:rPr lang="ru-RU" altLang="ru-RU" sz="2000" dirty="0" smtClean="0"/>
              <a:t>РЕГИОНАЛЬНЫЙ </a:t>
            </a:r>
            <a:r>
              <a:rPr lang="ru-RU" altLang="ru-RU" sz="2000" dirty="0"/>
              <a:t>ПРОЕКТ «СОЦИАЛЬНАЯ АКТИВНОСТЬ</a:t>
            </a:r>
            <a:r>
              <a:rPr lang="ru-RU" altLang="ru-RU" sz="2000" dirty="0" smtClean="0"/>
              <a:t>»</a:t>
            </a:r>
            <a:endParaRPr lang="ru-RU" sz="2000" dirty="0"/>
          </a:p>
        </p:txBody>
      </p:sp>
      <p:grpSp>
        <p:nvGrpSpPr>
          <p:cNvPr id="80" name="Группа 79"/>
          <p:cNvGrpSpPr/>
          <p:nvPr/>
        </p:nvGrpSpPr>
        <p:grpSpPr>
          <a:xfrm>
            <a:off x="10458547" y="177168"/>
            <a:ext cx="1466753" cy="767137"/>
            <a:chOff x="2731256" y="1181101"/>
            <a:chExt cx="2658900" cy="1390650"/>
          </a:xfrm>
        </p:grpSpPr>
        <p:pic>
          <p:nvPicPr>
            <p:cNvPr id="81" name="Рисунок 80" descr="Герб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31256" y="1338930"/>
              <a:ext cx="1143993" cy="1143994"/>
            </a:xfrm>
            <a:prstGeom prst="rect">
              <a:avLst/>
            </a:prstGeom>
          </p:spPr>
        </p:pic>
        <p:pic>
          <p:nvPicPr>
            <p:cNvPr id="82" name="Рисунок 81" descr="Лого Проекты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506" y="1181101"/>
              <a:ext cx="1390650" cy="1390650"/>
            </a:xfrm>
            <a:prstGeom prst="rect">
              <a:avLst/>
            </a:prstGeom>
          </p:spPr>
        </p:pic>
      </p:grpSp>
      <p:sp>
        <p:nvSpPr>
          <p:cNvPr id="59" name="Прямоугольник 58"/>
          <p:cNvSpPr/>
          <p:nvPr/>
        </p:nvSpPr>
        <p:spPr>
          <a:xfrm>
            <a:off x="0" y="3988548"/>
            <a:ext cx="7895670" cy="290849"/>
          </a:xfrm>
          <a:prstGeom prst="rect">
            <a:avLst/>
          </a:prstGeom>
          <a:solidFill>
            <a:srgbClr val="2162AE"/>
          </a:solidFill>
        </p:spPr>
        <p:txBody>
          <a:bodyPr wrap="square">
            <a:spAutoFit/>
          </a:bodyPr>
          <a:lstStyle/>
          <a:p>
            <a:pPr marL="368595"/>
            <a:r>
              <a:rPr lang="ru-RU" sz="129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Sicret Mono PERSONAL SemBd" pitchFamily="2" charset="0"/>
              </a:rPr>
              <a:t>Студенты, вовлеченные в деятельность общественных объединений</a:t>
            </a:r>
            <a:endParaRPr lang="ru-RU" sz="1290" dirty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Sicret Mono PERSONAL SemBd" pitchFamily="2" charset="0"/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414535"/>
              </p:ext>
            </p:extLst>
          </p:nvPr>
        </p:nvGraphicFramePr>
        <p:xfrm>
          <a:off x="168948" y="1135215"/>
          <a:ext cx="7740798" cy="274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2514">
                  <a:extLst>
                    <a:ext uri="{9D8B030D-6E8A-4147-A177-3AD203B41FA5}">
                      <a16:colId xmlns:a16="http://schemas.microsoft.com/office/drawing/2014/main" xmlns="" val="3168003020"/>
                    </a:ext>
                  </a:extLst>
                </a:gridCol>
                <a:gridCol w="945483">
                  <a:extLst>
                    <a:ext uri="{9D8B030D-6E8A-4147-A177-3AD203B41FA5}">
                      <a16:colId xmlns:a16="http://schemas.microsoft.com/office/drawing/2014/main" xmlns="" val="3707304371"/>
                    </a:ext>
                  </a:extLst>
                </a:gridCol>
                <a:gridCol w="886391">
                  <a:extLst>
                    <a:ext uri="{9D8B030D-6E8A-4147-A177-3AD203B41FA5}">
                      <a16:colId xmlns:a16="http://schemas.microsoft.com/office/drawing/2014/main" xmlns="" val="1620969925"/>
                    </a:ext>
                  </a:extLst>
                </a:gridCol>
                <a:gridCol w="827298">
                  <a:extLst>
                    <a:ext uri="{9D8B030D-6E8A-4147-A177-3AD203B41FA5}">
                      <a16:colId xmlns:a16="http://schemas.microsoft.com/office/drawing/2014/main" xmlns="" val="722654376"/>
                    </a:ext>
                  </a:extLst>
                </a:gridCol>
                <a:gridCol w="709112">
                  <a:extLst>
                    <a:ext uri="{9D8B030D-6E8A-4147-A177-3AD203B41FA5}">
                      <a16:colId xmlns:a16="http://schemas.microsoft.com/office/drawing/2014/main" xmlns="" val="572761761"/>
                    </a:ext>
                  </a:extLst>
                </a:gridCol>
              </a:tblGrid>
              <a:tr h="207834">
                <a:tc>
                  <a:txBody>
                    <a:bodyPr/>
                    <a:lstStyle/>
                    <a:p>
                      <a:pPr marL="0" marR="0" lvl="0" indent="0" algn="l" defTabSz="12905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E6DA6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lang="ru-RU" sz="1300" b="0" dirty="0">
                        <a:solidFill>
                          <a:schemeClr val="bg1"/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62A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905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E6DA6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2021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62A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905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E6DA6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2022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62A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905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E6DA6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2023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62A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905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E6DA6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2024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62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8722263"/>
                  </a:ext>
                </a:extLst>
              </a:tr>
              <a:tr h="662250">
                <a:tc>
                  <a:txBody>
                    <a:bodyPr/>
                    <a:lstStyle/>
                    <a:p>
                      <a:pPr marL="0" marR="0" lvl="0" indent="0" algn="l" defTabSz="12905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E6DA6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Численность обучающихся, вовлеченных в деятельность общественных объединений на базе образовательных организаций общего образования, среднего и высшего профессионального образования</a:t>
                      </a:r>
                      <a:endParaRPr lang="ru-RU" sz="13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905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E6DA6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</a:rPr>
                        <a:t>2 300</a:t>
                      </a:r>
                      <a:endParaRPr lang="ru-RU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905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E6DA6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ru-RU" sz="13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300" b="0" dirty="0" smtClean="0">
                          <a:solidFill>
                            <a:schemeClr val="tx1"/>
                          </a:solidFill>
                        </a:rPr>
                        <a:t>550</a:t>
                      </a:r>
                      <a:endParaRPr lang="ru-RU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905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E6DA6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</a:rPr>
                        <a:t>2 800</a:t>
                      </a:r>
                      <a:endParaRPr lang="ru-RU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905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E6DA6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</a:rPr>
                        <a:t>3 050</a:t>
                      </a:r>
                      <a:endParaRPr lang="ru-RU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3474476"/>
                  </a:ext>
                </a:extLst>
              </a:tr>
              <a:tr h="359306">
                <a:tc>
                  <a:txBody>
                    <a:bodyPr/>
                    <a:lstStyle/>
                    <a:p>
                      <a:pPr marL="0" indent="0" algn="l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3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Доля граждан, вовлеченных в добровольческую деятельность</a:t>
                      </a:r>
                      <a:endParaRPr lang="ru-RU" sz="13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</a:rPr>
                        <a:t>1 950</a:t>
                      </a:r>
                      <a:endParaRPr lang="ru-RU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</a:rPr>
                        <a:t>2 200</a:t>
                      </a:r>
                      <a:endParaRPr lang="ru-RU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</a:rPr>
                        <a:t>2 450</a:t>
                      </a:r>
                      <a:endParaRPr lang="ru-RU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</a:rPr>
                        <a:t>2 700</a:t>
                      </a:r>
                      <a:endParaRPr lang="ru-RU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52803926"/>
                  </a:ext>
                </a:extLst>
              </a:tr>
              <a:tr h="510778">
                <a:tc>
                  <a:txBody>
                    <a:bodyPr/>
                    <a:lstStyle/>
                    <a:p>
                      <a:pPr marL="0" indent="0" algn="l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3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Доля молодежи, задействованной в мероприятиях по вовлечению в творческую деятельность, от общего числа молодежи в стране</a:t>
                      </a:r>
                      <a:endParaRPr lang="ru-RU" sz="13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</a:rPr>
                        <a:t>1 900</a:t>
                      </a:r>
                      <a:endParaRPr lang="ru-RU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</a:rPr>
                        <a:t>2 100</a:t>
                      </a:r>
                      <a:endParaRPr lang="ru-RU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</a:rPr>
                        <a:t>2 300</a:t>
                      </a:r>
                      <a:endParaRPr lang="ru-RU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</a:rPr>
                        <a:t>2 500</a:t>
                      </a:r>
                      <a:endParaRPr lang="ru-RU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83038451"/>
                  </a:ext>
                </a:extLst>
              </a:tr>
              <a:tr h="359306">
                <a:tc>
                  <a:txBody>
                    <a:bodyPr/>
                    <a:lstStyle/>
                    <a:p>
                      <a:pPr marL="0" indent="0" algn="l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3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Доля студентов,</a:t>
                      </a:r>
                      <a:r>
                        <a:rPr lang="ru-RU" sz="1300" b="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вовлеченных в клубное студенческое движение от общего числа студентов страны</a:t>
                      </a:r>
                      <a:endParaRPr lang="ru-RU" sz="13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</a:rPr>
                        <a:t>6 600</a:t>
                      </a:r>
                      <a:endParaRPr lang="ru-RU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</a:rPr>
                        <a:t>8 150</a:t>
                      </a:r>
                      <a:endParaRPr lang="ru-RU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</a:rPr>
                        <a:t>9 700</a:t>
                      </a:r>
                      <a:endParaRPr lang="ru-RU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4E6DA6"/>
                        </a:buClr>
                        <a:buFontTx/>
                        <a:buNone/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r>
                        <a:rPr lang="ru-RU" sz="1300" b="0" baseline="0" dirty="0" smtClean="0">
                          <a:solidFill>
                            <a:schemeClr val="tx1"/>
                          </a:solidFill>
                        </a:rPr>
                        <a:t> 650</a:t>
                      </a:r>
                      <a:endParaRPr lang="ru-RU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48952630"/>
                  </a:ext>
                </a:extLst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146288" y="4330752"/>
            <a:ext cx="7623656" cy="1481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6446" indent="-276446"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290" b="1" dirty="0">
                <a:latin typeface="+mj-lt"/>
                <a:ea typeface="Times New Roman" panose="02020603050405020304" pitchFamily="18" charset="0"/>
              </a:rPr>
              <a:t>Деятельность органов студенческого самоуправления на уровне: </a:t>
            </a:r>
          </a:p>
          <a:p>
            <a:pPr>
              <a:buClr>
                <a:srgbClr val="4E6DA6"/>
              </a:buClr>
            </a:pPr>
            <a:r>
              <a:rPr lang="ru-RU" sz="1290" dirty="0">
                <a:latin typeface="+mj-lt"/>
                <a:ea typeface="Times New Roman" panose="02020603050405020304" pitchFamily="18" charset="0"/>
              </a:rPr>
              <a:t>     </a:t>
            </a:r>
            <a:r>
              <a:rPr lang="ru-RU" sz="1129" b="1" dirty="0">
                <a:latin typeface="+mj-lt"/>
                <a:ea typeface="Times New Roman" panose="02020603050405020304" pitchFamily="18" charset="0"/>
              </a:rPr>
              <a:t>(студенческий совет, студенческие клубы, институты </a:t>
            </a:r>
            <a:r>
              <a:rPr lang="ru-RU" sz="1129" b="1" dirty="0" smtClean="0">
                <a:latin typeface="+mj-lt"/>
                <a:ea typeface="Times New Roman" panose="02020603050405020304" pitchFamily="18" charset="0"/>
              </a:rPr>
              <a:t>наставников </a:t>
            </a:r>
            <a:r>
              <a:rPr lang="ru-RU" sz="1129" b="1" dirty="0">
                <a:latin typeface="+mj-lt"/>
                <a:ea typeface="Times New Roman" panose="02020603050405020304" pitchFamily="18" charset="0"/>
              </a:rPr>
              <a:t>патриотические центры, волонтерские организации</a:t>
            </a:r>
            <a:r>
              <a:rPr lang="ru-RU" sz="1129" b="1" dirty="0" smtClean="0">
                <a:latin typeface="+mj-lt"/>
                <a:ea typeface="Times New Roman" panose="02020603050405020304" pitchFamily="18" charset="0"/>
              </a:rPr>
              <a:t>)</a:t>
            </a:r>
            <a:endParaRPr lang="ru-RU" sz="1290" b="1" dirty="0">
              <a:latin typeface="+mj-lt"/>
              <a:ea typeface="Times New Roman" panose="02020603050405020304" pitchFamily="18" charset="0"/>
            </a:endParaRPr>
          </a:p>
          <a:p>
            <a:pPr marL="276446" indent="-276446"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290" dirty="0">
                <a:latin typeface="+mj-lt"/>
                <a:ea typeface="Times New Roman" panose="02020603050405020304" pitchFamily="18" charset="0"/>
              </a:rPr>
              <a:t>Деятельность студенческих отрядов</a:t>
            </a:r>
          </a:p>
          <a:p>
            <a:pPr marL="276446" indent="-276446"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290" dirty="0">
                <a:latin typeface="+mj-lt"/>
                <a:ea typeface="Times New Roman" panose="02020603050405020304" pitchFamily="18" charset="0"/>
              </a:rPr>
              <a:t>Деятельность некоммерческий организаций, открытых на базе ПОО </a:t>
            </a:r>
          </a:p>
          <a:p>
            <a:pPr marL="276446" indent="-276446"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290" dirty="0">
                <a:latin typeface="+mj-lt"/>
                <a:ea typeface="Times New Roman" panose="02020603050405020304" pitchFamily="18" charset="0"/>
              </a:rPr>
              <a:t>Деятельность патриотический организаций, поисковых отрядов базе ПОО</a:t>
            </a:r>
          </a:p>
          <a:p>
            <a:pPr marL="276446" indent="-276446"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290" dirty="0">
                <a:latin typeface="+mj-lt"/>
                <a:ea typeface="Times New Roman" panose="02020603050405020304" pitchFamily="18" charset="0"/>
              </a:rPr>
              <a:t>Движение АНО «ЮНАРМИЯ»</a:t>
            </a:r>
          </a:p>
          <a:p>
            <a:pPr marL="276446" indent="-276446"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290" dirty="0">
                <a:latin typeface="+mj-lt"/>
                <a:ea typeface="Times New Roman" panose="02020603050405020304" pitchFamily="18" charset="0"/>
              </a:rPr>
              <a:t>Деятельность студенческих профсоюзных организаций на базе ПОО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109" y="5846506"/>
            <a:ext cx="771560" cy="69440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428" y="5888100"/>
            <a:ext cx="618223" cy="618223"/>
          </a:xfrm>
          <a:prstGeom prst="rect">
            <a:avLst/>
          </a:prstGeom>
        </p:spPr>
      </p:pic>
      <p:grpSp>
        <p:nvGrpSpPr>
          <p:cNvPr id="65" name="Группа 64"/>
          <p:cNvGrpSpPr/>
          <p:nvPr/>
        </p:nvGrpSpPr>
        <p:grpSpPr>
          <a:xfrm>
            <a:off x="4172056" y="5875495"/>
            <a:ext cx="1647910" cy="567521"/>
            <a:chOff x="4106870" y="7312493"/>
            <a:chExt cx="2332678" cy="803346"/>
          </a:xfrm>
        </p:grpSpPr>
        <p:pic>
          <p:nvPicPr>
            <p:cNvPr id="66" name="Рисунок 65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506"/>
            <a:stretch/>
          </p:blipFill>
          <p:spPr>
            <a:xfrm>
              <a:off x="4106870" y="7312493"/>
              <a:ext cx="1282793" cy="803346"/>
            </a:xfrm>
            <a:prstGeom prst="rect">
              <a:avLst/>
            </a:prstGeom>
          </p:spPr>
        </p:pic>
        <p:pic>
          <p:nvPicPr>
            <p:cNvPr id="67" name="Рисунок 66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210"/>
            <a:stretch/>
          </p:blipFill>
          <p:spPr>
            <a:xfrm>
              <a:off x="5001380" y="7545035"/>
              <a:ext cx="1438168" cy="568125"/>
            </a:xfrm>
            <a:prstGeom prst="rect">
              <a:avLst/>
            </a:prstGeom>
          </p:spPr>
        </p:pic>
      </p:grpSp>
      <p:grpSp>
        <p:nvGrpSpPr>
          <p:cNvPr id="68" name="Группа 67"/>
          <p:cNvGrpSpPr/>
          <p:nvPr/>
        </p:nvGrpSpPr>
        <p:grpSpPr>
          <a:xfrm>
            <a:off x="1651589" y="5896797"/>
            <a:ext cx="1080296" cy="595986"/>
            <a:chOff x="178640" y="7337017"/>
            <a:chExt cx="1493943" cy="824190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1080542" y="7337017"/>
              <a:ext cx="592041" cy="755367"/>
              <a:chOff x="830316" y="7355490"/>
              <a:chExt cx="592041" cy="755367"/>
            </a:xfrm>
          </p:grpSpPr>
          <p:pic>
            <p:nvPicPr>
              <p:cNvPr id="71" name="Рисунок 70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785" r="1"/>
              <a:stretch/>
            </p:blipFill>
            <p:spPr>
              <a:xfrm>
                <a:off x="936527" y="7355490"/>
                <a:ext cx="485830" cy="708757"/>
              </a:xfrm>
              <a:prstGeom prst="rect">
                <a:avLst/>
              </a:prstGeom>
            </p:spPr>
          </p:pic>
          <p:sp>
            <p:nvSpPr>
              <p:cNvPr id="72" name="Прямоугольник 71"/>
              <p:cNvSpPr/>
              <p:nvPr/>
            </p:nvSpPr>
            <p:spPr>
              <a:xfrm>
                <a:off x="830316" y="7405961"/>
                <a:ext cx="144016" cy="7048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51"/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78640" y="7554216"/>
              <a:ext cx="1115438" cy="606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645" b="1" dirty="0">
                  <a:solidFill>
                    <a:srgbClr val="FF7300"/>
                  </a:solidFill>
                </a:rPr>
                <a:t>РЕГИОНАЛЬНЫЙ</a:t>
              </a:r>
            </a:p>
            <a:p>
              <a:pPr algn="r"/>
              <a:r>
                <a:rPr lang="ru-RU" sz="645" b="1" dirty="0">
                  <a:solidFill>
                    <a:srgbClr val="FF7300"/>
                  </a:solidFill>
                </a:rPr>
                <a:t>СТУДЕНЧЕСКИЙ</a:t>
              </a:r>
            </a:p>
            <a:p>
              <a:pPr algn="r"/>
              <a:r>
                <a:rPr lang="ru-RU" sz="645" b="1" dirty="0">
                  <a:solidFill>
                    <a:srgbClr val="FF7300"/>
                  </a:solidFill>
                </a:rPr>
                <a:t>СОВЕТ</a:t>
              </a:r>
            </a:p>
            <a:p>
              <a:pPr algn="r"/>
              <a:r>
                <a:rPr lang="ru-RU" sz="645" b="1" dirty="0">
                  <a:solidFill>
                    <a:srgbClr val="FF7300"/>
                  </a:solidFill>
                </a:rPr>
                <a:t>СПО</a:t>
              </a:r>
            </a:p>
          </p:txBody>
        </p:sp>
      </p:grpSp>
      <p:pic>
        <p:nvPicPr>
          <p:cNvPr id="73" name="Рисунок 7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364" y="1192422"/>
            <a:ext cx="3564454" cy="267334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74" y="5864463"/>
            <a:ext cx="736445" cy="66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8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617676"/>
            <a:ext cx="2743200" cy="3651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8598957" y="6529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617676"/>
            <a:ext cx="12192000" cy="240323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420707" y="208673"/>
            <a:ext cx="1993290" cy="670440"/>
            <a:chOff x="2636838" y="1795463"/>
            <a:chExt cx="6669087" cy="2243137"/>
          </a:xfrm>
        </p:grpSpPr>
        <p:grpSp>
          <p:nvGrpSpPr>
            <p:cNvPr id="13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7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4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4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5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7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8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7" name="Прямая соединительная линия 56"/>
          <p:cNvCxnSpPr/>
          <p:nvPr/>
        </p:nvCxnSpPr>
        <p:spPr>
          <a:xfrm>
            <a:off x="-29400" y="100861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15</a:t>
            </a:fld>
            <a:endParaRPr lang="ru-RU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740858" y="209569"/>
            <a:ext cx="75736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05633">
              <a:defRPr/>
            </a:pPr>
            <a:r>
              <a:rPr lang="ru-RU" sz="2000" dirty="0"/>
              <a:t>МЕРОПРИЯТИЯ ПАТРИОТИЧЕСКОЙ НАПРАВЛЕННОСТИ В СИСТЕМЕ ПРОФЕССИОНАЛЬНОГО ОБРАЗОВАНИЯ ТОМСКОЙ ОБЛАСТИ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10458547" y="177168"/>
            <a:ext cx="1466753" cy="767137"/>
            <a:chOff x="2731256" y="1181101"/>
            <a:chExt cx="2658900" cy="1390650"/>
          </a:xfrm>
        </p:grpSpPr>
        <p:pic>
          <p:nvPicPr>
            <p:cNvPr id="81" name="Рисунок 80" descr="Герб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31256" y="1338930"/>
              <a:ext cx="1143993" cy="1143994"/>
            </a:xfrm>
            <a:prstGeom prst="rect">
              <a:avLst/>
            </a:prstGeom>
          </p:spPr>
        </p:pic>
        <p:pic>
          <p:nvPicPr>
            <p:cNvPr id="82" name="Рисунок 81" descr="Лого Проекты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9506" y="1181101"/>
              <a:ext cx="1390650" cy="1390650"/>
            </a:xfrm>
            <a:prstGeom prst="rect">
              <a:avLst/>
            </a:prstGeom>
          </p:spPr>
        </p:pic>
      </p:grpSp>
      <p:sp>
        <p:nvSpPr>
          <p:cNvPr id="59" name="Прямоугольник 58"/>
          <p:cNvSpPr/>
          <p:nvPr/>
        </p:nvSpPr>
        <p:spPr>
          <a:xfrm>
            <a:off x="7721033" y="3474175"/>
            <a:ext cx="3552678" cy="613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29" dirty="0"/>
              <a:t>Открытие обновленной экспозиции, посвященной 55-летию музея 79-й Гвардейской стрелковой дивизии в Томском техникуме водного транспорта и судоходства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223549" y="3465513"/>
            <a:ext cx="3492669" cy="613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29" dirty="0"/>
              <a:t>Торжественная закладка камня в основание будущего мемориального комплекса «Аллея памяти» в Томском механико-технологическом техникуме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4015509" y="3459055"/>
            <a:ext cx="3660009" cy="613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29" dirty="0"/>
              <a:t>10-ти летний юбилей Музея Боевой славы 370-й стрелковой дивизии </a:t>
            </a:r>
            <a:r>
              <a:rPr lang="ru-RU" sz="1129" dirty="0" err="1"/>
              <a:t>Асиновского</a:t>
            </a:r>
            <a:r>
              <a:rPr lang="ru-RU" sz="1129" dirty="0"/>
              <a:t> техникума промышленной индустрии и сервиса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81" y="1204570"/>
            <a:ext cx="3389713" cy="2247342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"/>
          <a:stretch/>
        </p:blipFill>
        <p:spPr>
          <a:xfrm>
            <a:off x="7871447" y="1217268"/>
            <a:ext cx="3374580" cy="225690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912" y="1204570"/>
            <a:ext cx="3385617" cy="2237777"/>
          </a:xfrm>
          <a:prstGeom prst="rect">
            <a:avLst/>
          </a:prstGeom>
        </p:spPr>
      </p:pic>
      <p:sp>
        <p:nvSpPr>
          <p:cNvPr id="65" name="Прямоугольник 64"/>
          <p:cNvSpPr/>
          <p:nvPr/>
        </p:nvSpPr>
        <p:spPr>
          <a:xfrm>
            <a:off x="540420" y="6344009"/>
            <a:ext cx="2855362" cy="207687"/>
          </a:xfrm>
          <a:prstGeom prst="rect">
            <a:avLst/>
          </a:prstGeom>
        </p:spPr>
        <p:txBody>
          <a:bodyPr wrap="square" lIns="58182" tIns="29147" rIns="58182" bIns="29147">
            <a:spAutoFit/>
          </a:bodyPr>
          <a:lstStyle/>
          <a:p>
            <a:pPr algn="ctr" defTabSz="290875"/>
            <a:r>
              <a:rPr lang="ru-RU" sz="967" dirty="0">
                <a:solidFill>
                  <a:prstClr val="black"/>
                </a:solidFill>
              </a:rPr>
              <a:t>Региональный фестиваль «Путь на Олимп»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4060911" y="6339173"/>
            <a:ext cx="3188090" cy="207687"/>
          </a:xfrm>
          <a:prstGeom prst="rect">
            <a:avLst/>
          </a:prstGeom>
        </p:spPr>
        <p:txBody>
          <a:bodyPr wrap="square" lIns="58182" tIns="29147" rIns="58182" bIns="29147">
            <a:spAutoFit/>
          </a:bodyPr>
          <a:lstStyle/>
          <a:p>
            <a:pPr algn="ctr" defTabSz="290875"/>
            <a:r>
              <a:rPr lang="ru-RU" sz="967" dirty="0">
                <a:solidFill>
                  <a:prstClr val="black"/>
                </a:solidFill>
              </a:rPr>
              <a:t>Региональный проект «Исторический марафон»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8493111" y="6329724"/>
            <a:ext cx="2584445" cy="207687"/>
          </a:xfrm>
          <a:prstGeom prst="rect">
            <a:avLst/>
          </a:prstGeom>
        </p:spPr>
        <p:txBody>
          <a:bodyPr wrap="square" lIns="58182" tIns="29147" rIns="58182" bIns="29147">
            <a:spAutoFit/>
          </a:bodyPr>
          <a:lstStyle/>
          <a:p>
            <a:pPr algn="ctr" defTabSz="290875"/>
            <a:r>
              <a:rPr lang="ru-RU" sz="967" dirty="0">
                <a:solidFill>
                  <a:prstClr val="black"/>
                </a:solidFill>
              </a:rPr>
              <a:t>Региональный проект «Действуй»</a:t>
            </a:r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0"/>
          <a:stretch/>
        </p:blipFill>
        <p:spPr>
          <a:xfrm>
            <a:off x="281936" y="4134816"/>
            <a:ext cx="3372330" cy="2140146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58"/>
          <a:stretch/>
        </p:blipFill>
        <p:spPr>
          <a:xfrm>
            <a:off x="4060911" y="4104609"/>
            <a:ext cx="3385617" cy="2128928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3"/>
          <a:stretch/>
        </p:blipFill>
        <p:spPr>
          <a:xfrm>
            <a:off x="7871447" y="4134816"/>
            <a:ext cx="3402264" cy="212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8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617676"/>
            <a:ext cx="2743200" cy="3651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617676"/>
            <a:ext cx="12192000" cy="240323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420707" y="208673"/>
            <a:ext cx="1993290" cy="670440"/>
            <a:chOff x="2636838" y="1795463"/>
            <a:chExt cx="6669087" cy="2243137"/>
          </a:xfrm>
        </p:grpSpPr>
        <p:grpSp>
          <p:nvGrpSpPr>
            <p:cNvPr id="13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7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4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4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5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7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8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7" name="Прямая соединительная линия 56"/>
          <p:cNvCxnSpPr/>
          <p:nvPr/>
        </p:nvCxnSpPr>
        <p:spPr>
          <a:xfrm>
            <a:off x="-29400" y="100861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2740858" y="209569"/>
            <a:ext cx="74022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05633">
              <a:defRPr/>
            </a:pPr>
            <a:r>
              <a:rPr lang="ru-RU" sz="2000" dirty="0" smtClean="0"/>
              <a:t>МУЗЕЙНАЯ ДЕЯТЕЛЬНОСТЬ В </a:t>
            </a:r>
            <a:r>
              <a:rPr lang="ru-RU" sz="2000" dirty="0"/>
              <a:t>СИСТЕМЕ ПРОФЕССИОНАЛЬНОГО ОБРАЗОВАНИЯ ТОМСКОЙ </a:t>
            </a:r>
            <a:r>
              <a:rPr lang="ru-RU" sz="2000" dirty="0" smtClean="0"/>
              <a:t>ОБЛАСТИ И КАБИНЕТЫ ОБЖ</a:t>
            </a:r>
            <a:endParaRPr lang="ru-RU" sz="2000" dirty="0"/>
          </a:p>
        </p:txBody>
      </p:sp>
      <p:grpSp>
        <p:nvGrpSpPr>
          <p:cNvPr id="80" name="Группа 79"/>
          <p:cNvGrpSpPr/>
          <p:nvPr/>
        </p:nvGrpSpPr>
        <p:grpSpPr>
          <a:xfrm>
            <a:off x="10458547" y="177168"/>
            <a:ext cx="1466753" cy="767137"/>
            <a:chOff x="2731256" y="1181101"/>
            <a:chExt cx="2658900" cy="1390650"/>
          </a:xfrm>
        </p:grpSpPr>
        <p:pic>
          <p:nvPicPr>
            <p:cNvPr id="81" name="Рисунок 80" descr="Герб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31256" y="1338930"/>
              <a:ext cx="1143993" cy="1143994"/>
            </a:xfrm>
            <a:prstGeom prst="rect">
              <a:avLst/>
            </a:prstGeom>
          </p:spPr>
        </p:pic>
        <p:pic>
          <p:nvPicPr>
            <p:cNvPr id="82" name="Рисунок 81" descr="Лого Проекты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506" y="1181101"/>
              <a:ext cx="1390650" cy="1390650"/>
            </a:xfrm>
            <a:prstGeom prst="rect">
              <a:avLst/>
            </a:prstGeom>
          </p:spPr>
        </p:pic>
      </p:grpSp>
      <p:sp>
        <p:nvSpPr>
          <p:cNvPr id="58" name="TextBox 57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16</a:t>
            </a:fld>
            <a:endParaRPr lang="ru-RU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91" y="2190711"/>
            <a:ext cx="2490686" cy="1867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9933" y="2168090"/>
            <a:ext cx="2515484" cy="1871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103" y="4509140"/>
            <a:ext cx="2474334" cy="1850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9933" y="4509140"/>
            <a:ext cx="2515484" cy="1844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6423" y="2174575"/>
            <a:ext cx="2523073" cy="1858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1382" y="2190711"/>
            <a:ext cx="2490686" cy="1858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660062" y="4466057"/>
            <a:ext cx="62652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400" b="1" dirty="0"/>
              <a:t>В 2021-2022 учебном году продолжилась модернизация кабинетов </a:t>
            </a:r>
            <a:r>
              <a:rPr lang="ru-RU" sz="1400" b="1" dirty="0" smtClean="0"/>
              <a:t>ОБЖ: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420707" y="1119020"/>
            <a:ext cx="11068655" cy="65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1400" dirty="0"/>
              <a:t>В </a:t>
            </a:r>
            <a:r>
              <a:rPr lang="ru-RU" sz="1400" dirty="0" smtClean="0"/>
              <a:t>СПО Томской </a:t>
            </a:r>
            <a:r>
              <a:rPr lang="ru-RU" sz="1400" dirty="0"/>
              <a:t>области работают </a:t>
            </a:r>
            <a:r>
              <a:rPr lang="ru-RU" sz="1400" b="1" dirty="0">
                <a:solidFill>
                  <a:srgbClr val="E64942"/>
                </a:solidFill>
              </a:rPr>
              <a:t>20 музеев </a:t>
            </a:r>
            <a:r>
              <a:rPr lang="ru-RU" sz="1400" dirty="0"/>
              <a:t>и комнат боевой и трудовой </a:t>
            </a:r>
            <a:r>
              <a:rPr lang="ru-RU" sz="1400" dirty="0" smtClean="0"/>
              <a:t>славы.</a:t>
            </a:r>
          </a:p>
          <a:p>
            <a:pPr algn="just">
              <a:spcAft>
                <a:spcPts val="1000"/>
              </a:spcAft>
            </a:pPr>
            <a:r>
              <a:rPr lang="ru-RU" sz="1400" dirty="0" smtClean="0"/>
              <a:t>В </a:t>
            </a:r>
            <a:r>
              <a:rPr lang="ru-RU" sz="1400" dirty="0"/>
              <a:t>2021-2022 учебном году был произведен ремонт в </a:t>
            </a:r>
            <a:r>
              <a:rPr lang="ru-RU" sz="1400" dirty="0" smtClean="0"/>
              <a:t>музеях:</a:t>
            </a: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345681" y="1197928"/>
            <a:ext cx="0" cy="849935"/>
          </a:xfrm>
          <a:prstGeom prst="line">
            <a:avLst/>
          </a:prstGeom>
          <a:ln w="76200">
            <a:solidFill>
              <a:srgbClr val="009C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335103" y="4257307"/>
            <a:ext cx="11296771" cy="1758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Прямоугольник 64"/>
          <p:cNvSpPr/>
          <p:nvPr/>
        </p:nvSpPr>
        <p:spPr>
          <a:xfrm>
            <a:off x="5686064" y="5710282"/>
            <a:ext cx="5586004" cy="769441"/>
          </a:xfrm>
          <a:prstGeom prst="rect">
            <a:avLst/>
          </a:prstGeom>
          <a:solidFill>
            <a:srgbClr val="D5FBFF"/>
          </a:solidFill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600" b="1" dirty="0" smtClean="0"/>
              <a:t>21</a:t>
            </a:r>
            <a:r>
              <a:rPr lang="ru-RU" sz="1400" dirty="0" smtClean="0"/>
              <a:t> </a:t>
            </a:r>
            <a:r>
              <a:rPr lang="ru-RU" sz="1400" dirty="0"/>
              <a:t>кабинет ОБЖ соответствует требованиям по обучению </a:t>
            </a:r>
            <a:r>
              <a:rPr lang="ru-RU" sz="1400" dirty="0" smtClean="0"/>
              <a:t>студентов, военно-патриотическому </a:t>
            </a:r>
            <a:r>
              <a:rPr lang="ru-RU" sz="1400" dirty="0"/>
              <a:t>воспитанию, гражданской обороне и защите от чрезвычайных ситуаций.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5697363" y="4908915"/>
            <a:ext cx="3095318" cy="5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200" dirty="0"/>
              <a:t>Томский колледж гражданского транспорта</a:t>
            </a:r>
          </a:p>
          <a:p>
            <a:pPr>
              <a:spcAft>
                <a:spcPts val="1000"/>
              </a:spcAft>
            </a:pPr>
            <a:r>
              <a:rPr lang="ru-RU" sz="1200" dirty="0"/>
              <a:t>Колледж индустрии питания и сферы </a:t>
            </a:r>
            <a:r>
              <a:rPr lang="ru-RU" sz="1200" dirty="0" smtClean="0"/>
              <a:t>услуг</a:t>
            </a:r>
            <a:endParaRPr lang="ru-RU" sz="1200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8781382" y="4913117"/>
            <a:ext cx="3280861" cy="5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200" dirty="0"/>
              <a:t>Томский индустриальный техникум</a:t>
            </a:r>
          </a:p>
          <a:p>
            <a:pPr>
              <a:spcAft>
                <a:spcPts val="1000"/>
              </a:spcAft>
            </a:pPr>
            <a:r>
              <a:rPr lang="ru-RU" sz="1200" dirty="0"/>
              <a:t>Томский коммунально-строительный техникум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0707" y="1745795"/>
            <a:ext cx="114529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1400" dirty="0"/>
              <a:t>Томского колледжа гражданского транспорта, Колледжа индустрии питания и сферы </a:t>
            </a:r>
            <a:r>
              <a:rPr lang="ru-RU" sz="1400" dirty="0" smtClean="0"/>
              <a:t>услуг, </a:t>
            </a:r>
            <a:r>
              <a:rPr lang="ru-RU" sz="1400" dirty="0"/>
              <a:t>Томского коммунально-строительного техникума.</a:t>
            </a:r>
          </a:p>
        </p:txBody>
      </p:sp>
    </p:spTree>
    <p:extLst>
      <p:ext uri="{BB962C8B-B14F-4D97-AF65-F5344CB8AC3E}">
        <p14:creationId xmlns:p14="http://schemas.microsoft.com/office/powerpoint/2010/main" val="243634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58"/>
          <p:cNvSpPr/>
          <p:nvPr/>
        </p:nvSpPr>
        <p:spPr>
          <a:xfrm>
            <a:off x="0" y="5724727"/>
            <a:ext cx="12192000" cy="10421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51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617676"/>
            <a:ext cx="2743200" cy="3651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8598957" y="6529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617676"/>
            <a:ext cx="12192000" cy="240323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420707" y="208673"/>
            <a:ext cx="1993290" cy="670440"/>
            <a:chOff x="2636838" y="1795463"/>
            <a:chExt cx="6669087" cy="2243137"/>
          </a:xfrm>
        </p:grpSpPr>
        <p:grpSp>
          <p:nvGrpSpPr>
            <p:cNvPr id="13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7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4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4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5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7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8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7" name="Прямая соединительная линия 56"/>
          <p:cNvCxnSpPr/>
          <p:nvPr/>
        </p:nvCxnSpPr>
        <p:spPr>
          <a:xfrm>
            <a:off x="-29400" y="100861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17</a:t>
            </a:fld>
            <a:endParaRPr lang="ru-RU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728391" y="372054"/>
            <a:ext cx="513058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05633">
              <a:defRPr/>
            </a:pPr>
            <a:r>
              <a:rPr lang="ru-RU" altLang="ru-RU" sz="2000" dirty="0" smtClean="0"/>
              <a:t>БИЛЕТ В БУДУЩЕЕ</a:t>
            </a:r>
            <a:endParaRPr lang="ru-RU" altLang="ru-RU" sz="2000" dirty="0"/>
          </a:p>
        </p:txBody>
      </p:sp>
      <p:grpSp>
        <p:nvGrpSpPr>
          <p:cNvPr id="80" name="Группа 79"/>
          <p:cNvGrpSpPr/>
          <p:nvPr/>
        </p:nvGrpSpPr>
        <p:grpSpPr>
          <a:xfrm>
            <a:off x="10458547" y="177168"/>
            <a:ext cx="1466753" cy="767137"/>
            <a:chOff x="2731256" y="1181101"/>
            <a:chExt cx="2658900" cy="1390650"/>
          </a:xfrm>
        </p:grpSpPr>
        <p:pic>
          <p:nvPicPr>
            <p:cNvPr id="81" name="Рисунок 80" descr="Герб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31256" y="1338930"/>
              <a:ext cx="1143993" cy="1143994"/>
            </a:xfrm>
            <a:prstGeom prst="rect">
              <a:avLst/>
            </a:prstGeom>
          </p:spPr>
        </p:pic>
        <p:pic>
          <p:nvPicPr>
            <p:cNvPr id="82" name="Рисунок 81" descr="Лого Проекты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9506" y="1181101"/>
              <a:ext cx="1390650" cy="1390650"/>
            </a:xfrm>
            <a:prstGeom prst="rect">
              <a:avLst/>
            </a:prstGeom>
          </p:spPr>
        </p:pic>
      </p:grpSp>
      <p:pic>
        <p:nvPicPr>
          <p:cNvPr id="60" name="Рисунок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398" y="1365461"/>
            <a:ext cx="5904721" cy="3826285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298187" y="1745110"/>
            <a:ext cx="6370955" cy="2013432"/>
          </a:xfrm>
          <a:prstGeom prst="rect">
            <a:avLst/>
          </a:prstGeom>
          <a:noFill/>
        </p:spPr>
        <p:txBody>
          <a:bodyPr wrap="square" lIns="73720" tIns="36860" rIns="73720" bIns="36860" rtlCol="0">
            <a:spAutoFit/>
          </a:bodyPr>
          <a:lstStyle/>
          <a:p>
            <a:pPr marL="276446" indent="-276446">
              <a:lnSpc>
                <a:spcPct val="150000"/>
              </a:lnSpc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E64942"/>
                </a:solidFill>
              </a:rPr>
              <a:t>19</a:t>
            </a:r>
            <a:r>
              <a:rPr lang="ru-RU" sz="1400" b="1" dirty="0"/>
              <a:t> </a:t>
            </a:r>
            <a:r>
              <a:rPr lang="ru-RU" sz="1400" dirty="0"/>
              <a:t>муниципальных </a:t>
            </a:r>
            <a:r>
              <a:rPr lang="ru-RU" sz="1400" dirty="0" smtClean="0"/>
              <a:t>образований;</a:t>
            </a:r>
            <a:endParaRPr lang="ru-RU" sz="1400" dirty="0"/>
          </a:p>
          <a:p>
            <a:pPr marL="276446" indent="-276446">
              <a:lnSpc>
                <a:spcPct val="150000"/>
              </a:lnSpc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E64942"/>
                </a:solidFill>
              </a:rPr>
              <a:t>23</a:t>
            </a:r>
            <a:r>
              <a:rPr lang="ru-RU" sz="1400" dirty="0"/>
              <a:t> ПОО, организующие очные и онлайн </a:t>
            </a:r>
            <a:r>
              <a:rPr lang="ru-RU" sz="1400" dirty="0" smtClean="0"/>
              <a:t>мероприятия;</a:t>
            </a:r>
            <a:endParaRPr lang="ru-RU" sz="1400" dirty="0"/>
          </a:p>
          <a:p>
            <a:pPr marL="276446" indent="-276446">
              <a:lnSpc>
                <a:spcPct val="150000"/>
              </a:lnSpc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400" dirty="0"/>
              <a:t>Зарегистрировались на платформе </a:t>
            </a:r>
            <a:r>
              <a:rPr lang="ru-RU" sz="1400" b="1" dirty="0">
                <a:solidFill>
                  <a:srgbClr val="E64942"/>
                </a:solidFill>
              </a:rPr>
              <a:t>4 338 </a:t>
            </a:r>
            <a:r>
              <a:rPr lang="ru-RU" sz="1400" dirty="0"/>
              <a:t>школьников, </a:t>
            </a:r>
            <a:r>
              <a:rPr lang="ru-RU" sz="1400" dirty="0" smtClean="0"/>
              <a:t>из </a:t>
            </a:r>
            <a:r>
              <a:rPr lang="ru-RU" sz="1400" dirty="0"/>
              <a:t>них прошли: </a:t>
            </a:r>
            <a:r>
              <a:rPr lang="ru-RU" sz="1400" dirty="0" smtClean="0"/>
              <a:t>                                                                                            - тестирование </a:t>
            </a:r>
            <a:r>
              <a:rPr lang="ru-RU" sz="1400" b="1" dirty="0">
                <a:solidFill>
                  <a:srgbClr val="E64942"/>
                </a:solidFill>
              </a:rPr>
              <a:t>2 163 </a:t>
            </a:r>
            <a:r>
              <a:rPr lang="ru-RU" sz="1400" dirty="0"/>
              <a:t>школьника</a:t>
            </a:r>
          </a:p>
          <a:p>
            <a:pPr>
              <a:lnSpc>
                <a:spcPct val="150000"/>
              </a:lnSpc>
              <a:buClr>
                <a:srgbClr val="4E6DA6"/>
              </a:buClr>
            </a:pPr>
            <a:r>
              <a:rPr lang="ru-RU" sz="1400" dirty="0"/>
              <a:t>    </a:t>
            </a:r>
            <a:r>
              <a:rPr lang="ru-RU" sz="1400" dirty="0" smtClean="0"/>
              <a:t>  - </a:t>
            </a:r>
            <a:r>
              <a:rPr lang="ru-RU" sz="1400" dirty="0"/>
              <a:t>Профессиональные пробы </a:t>
            </a:r>
            <a:r>
              <a:rPr lang="ru-RU" sz="1400" b="1" dirty="0">
                <a:solidFill>
                  <a:srgbClr val="E64942"/>
                </a:solidFill>
              </a:rPr>
              <a:t>1 324 </a:t>
            </a:r>
            <a:r>
              <a:rPr lang="ru-RU" sz="1400" dirty="0"/>
              <a:t>школьника (уникальные)</a:t>
            </a:r>
          </a:p>
          <a:p>
            <a:pPr marL="276446" indent="-276446">
              <a:lnSpc>
                <a:spcPct val="150000"/>
              </a:lnSpc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E64942"/>
                </a:solidFill>
              </a:rPr>
              <a:t>45</a:t>
            </a:r>
            <a:r>
              <a:rPr lang="ru-RU" sz="1400" dirty="0">
                <a:solidFill>
                  <a:srgbClr val="EB5125"/>
                </a:solidFill>
              </a:rPr>
              <a:t> </a:t>
            </a:r>
            <a:r>
              <a:rPr lang="ru-RU" sz="1400" dirty="0"/>
              <a:t>компетенций, соответствующих образовательно-отраслевым </a:t>
            </a:r>
            <a:r>
              <a:rPr lang="ru-RU" sz="1400" dirty="0" smtClean="0"/>
              <a:t>кластерам.</a:t>
            </a:r>
            <a:endParaRPr lang="ru-RU" sz="1400" dirty="0"/>
          </a:p>
        </p:txBody>
      </p:sp>
      <p:sp>
        <p:nvSpPr>
          <p:cNvPr id="63" name="Пятиугольник 62"/>
          <p:cNvSpPr/>
          <p:nvPr/>
        </p:nvSpPr>
        <p:spPr>
          <a:xfrm>
            <a:off x="-5406" y="1311799"/>
            <a:ext cx="1934988" cy="396125"/>
          </a:xfrm>
          <a:prstGeom prst="homePlate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35" b="1" dirty="0"/>
              <a:t>2021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11631" y="5865533"/>
            <a:ext cx="3831557" cy="315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1" b="1" dirty="0">
                <a:solidFill>
                  <a:srgbClr val="009CAD"/>
                </a:solidFill>
              </a:rPr>
              <a:t>ТОП-КОМПЕТЕНЦИИ: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243525" y="6232979"/>
            <a:ext cx="1836130" cy="29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6446" indent="-276446">
              <a:buFontTx/>
              <a:buChar char="-"/>
            </a:pPr>
            <a:r>
              <a:rPr lang="en-US" sz="1290" b="1" dirty="0"/>
              <a:t>IT</a:t>
            </a:r>
            <a:r>
              <a:rPr lang="ru-RU" sz="1290" b="1" dirty="0"/>
              <a:t> направления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2375468" y="6232979"/>
            <a:ext cx="2216395" cy="29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6446" indent="-276446">
              <a:buFontTx/>
              <a:buChar char="-"/>
            </a:pPr>
            <a:r>
              <a:rPr lang="ru-RU" sz="1290" b="1" dirty="0"/>
              <a:t>Поварское дело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8855750" y="6232979"/>
            <a:ext cx="2557762" cy="29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6446" indent="-276446">
              <a:buFontTx/>
              <a:buChar char="-"/>
            </a:pPr>
            <a:r>
              <a:rPr lang="ru-RU" sz="1290" b="1" dirty="0"/>
              <a:t>Графический дизайн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4400593" y="6232979"/>
            <a:ext cx="2484715" cy="29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6446" indent="-276446">
              <a:buFontTx/>
              <a:buChar char="-"/>
            </a:pPr>
            <a:r>
              <a:rPr lang="ru-RU" sz="1290" b="1" dirty="0"/>
              <a:t>Сварочные технологии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7175578" y="6232979"/>
            <a:ext cx="2216395" cy="29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6446" indent="-276446">
              <a:buFontTx/>
              <a:buChar char="-"/>
            </a:pPr>
            <a:r>
              <a:rPr lang="ru-RU" sz="1290" b="1" dirty="0"/>
              <a:t>Фармация</a:t>
            </a:r>
          </a:p>
        </p:txBody>
      </p:sp>
      <p:sp>
        <p:nvSpPr>
          <p:cNvPr id="72" name="Пятиугольник 71"/>
          <p:cNvSpPr/>
          <p:nvPr/>
        </p:nvSpPr>
        <p:spPr>
          <a:xfrm>
            <a:off x="2660" y="3923645"/>
            <a:ext cx="1934988" cy="396125"/>
          </a:xfrm>
          <a:prstGeom prst="homePlate">
            <a:avLst/>
          </a:prstGeom>
          <a:solidFill>
            <a:srgbClr val="216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35" b="1" dirty="0" smtClean="0"/>
              <a:t>2022</a:t>
            </a:r>
            <a:endParaRPr lang="ru-RU" sz="1935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420707" y="4484874"/>
            <a:ext cx="6370955" cy="1043936"/>
          </a:xfrm>
          <a:prstGeom prst="rect">
            <a:avLst/>
          </a:prstGeom>
          <a:noFill/>
        </p:spPr>
        <p:txBody>
          <a:bodyPr wrap="square" lIns="73720" tIns="36860" rIns="73720" bIns="36860" rtlCol="0">
            <a:spAutoFit/>
          </a:bodyPr>
          <a:lstStyle/>
          <a:p>
            <a:pPr marL="276446" indent="-276446">
              <a:lnSpc>
                <a:spcPct val="150000"/>
              </a:lnSpc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400" dirty="0"/>
              <a:t>Проект стартует </a:t>
            </a:r>
            <a:r>
              <a:rPr lang="ru-RU" sz="1400" b="1" dirty="0" smtClean="0">
                <a:solidFill>
                  <a:srgbClr val="E64942"/>
                </a:solidFill>
              </a:rPr>
              <a:t>15 сентября;</a:t>
            </a:r>
          </a:p>
          <a:p>
            <a:pPr marL="276446" indent="-276446">
              <a:lnSpc>
                <a:spcPct val="150000"/>
              </a:lnSpc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400" dirty="0"/>
              <a:t>В </a:t>
            </a:r>
            <a:r>
              <a:rPr lang="ru-RU" sz="1400" dirty="0" smtClean="0"/>
              <a:t>нём </a:t>
            </a:r>
            <a:r>
              <a:rPr lang="ru-RU" sz="1400" dirty="0"/>
              <a:t>примут участие </a:t>
            </a:r>
            <a:r>
              <a:rPr lang="ru-RU" sz="1400" b="1" dirty="0" smtClean="0">
                <a:solidFill>
                  <a:srgbClr val="E64942"/>
                </a:solidFill>
              </a:rPr>
              <a:t>1 129 </a:t>
            </a:r>
            <a:r>
              <a:rPr lang="ru-RU" sz="1400" dirty="0" smtClean="0"/>
              <a:t>школьников;</a:t>
            </a:r>
            <a:endParaRPr lang="ru-RU" sz="1400" dirty="0"/>
          </a:p>
          <a:p>
            <a:pPr marL="276446" indent="-276446">
              <a:lnSpc>
                <a:spcPct val="150000"/>
              </a:lnSpc>
              <a:buClr>
                <a:srgbClr val="4E6DA6"/>
              </a:buClr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srgbClr val="E64942"/>
                </a:solidFill>
              </a:rPr>
              <a:t>55 </a:t>
            </a:r>
            <a:r>
              <a:rPr lang="ru-RU" sz="1400" dirty="0"/>
              <a:t>компетенций , соответствующих образовательно-отраслевым </a:t>
            </a:r>
            <a:r>
              <a:rPr lang="ru-RU" sz="1400" dirty="0" smtClean="0"/>
              <a:t>кластерам.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0152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617676"/>
            <a:ext cx="2743200" cy="3651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8598957" y="6529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617676"/>
            <a:ext cx="12192000" cy="240323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420707" y="208673"/>
            <a:ext cx="1993290" cy="670440"/>
            <a:chOff x="2636838" y="1795463"/>
            <a:chExt cx="6669087" cy="2243137"/>
          </a:xfrm>
        </p:grpSpPr>
        <p:grpSp>
          <p:nvGrpSpPr>
            <p:cNvPr id="13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7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4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4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5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7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8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7" name="Прямая соединительная линия 56"/>
          <p:cNvCxnSpPr/>
          <p:nvPr/>
        </p:nvCxnSpPr>
        <p:spPr>
          <a:xfrm>
            <a:off x="-29400" y="100861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18</a:t>
            </a:fld>
            <a:endParaRPr lang="ru-RU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740858" y="209569"/>
            <a:ext cx="513058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05633">
              <a:defRPr/>
            </a:pPr>
            <a:r>
              <a:rPr lang="ru-RU" sz="2000" dirty="0" smtClean="0"/>
              <a:t>ПОВЫШЕНИЕ </a:t>
            </a:r>
            <a:r>
              <a:rPr lang="ru-RU" sz="2000" dirty="0"/>
              <a:t>КВАЛИФИКАЦИИ ПЕДАГОГОВ И МАСТЕРОВ П/О В АКАДЕММИИ </a:t>
            </a:r>
            <a:r>
              <a:rPr lang="ru-RU" sz="2000" dirty="0" smtClean="0"/>
              <a:t>ВОРЛДСКИЛЛС</a:t>
            </a:r>
            <a:endParaRPr lang="ru-RU" sz="2000" dirty="0"/>
          </a:p>
        </p:txBody>
      </p:sp>
      <p:grpSp>
        <p:nvGrpSpPr>
          <p:cNvPr id="80" name="Группа 79"/>
          <p:cNvGrpSpPr/>
          <p:nvPr/>
        </p:nvGrpSpPr>
        <p:grpSpPr>
          <a:xfrm>
            <a:off x="10458547" y="177168"/>
            <a:ext cx="1466753" cy="767137"/>
            <a:chOff x="2731256" y="1181101"/>
            <a:chExt cx="2658900" cy="1390650"/>
          </a:xfrm>
        </p:grpSpPr>
        <p:pic>
          <p:nvPicPr>
            <p:cNvPr id="81" name="Рисунок 80" descr="Герб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31256" y="1338930"/>
              <a:ext cx="1143993" cy="1143994"/>
            </a:xfrm>
            <a:prstGeom prst="rect">
              <a:avLst/>
            </a:prstGeom>
          </p:spPr>
        </p:pic>
        <p:pic>
          <p:nvPicPr>
            <p:cNvPr id="82" name="Рисунок 81" descr="Лого Проекты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9506" y="1181101"/>
              <a:ext cx="1390650" cy="1390650"/>
            </a:xfrm>
            <a:prstGeom prst="rect">
              <a:avLst/>
            </a:prstGeom>
          </p:spPr>
        </p:pic>
      </p:grpSp>
      <p:sp>
        <p:nvSpPr>
          <p:cNvPr id="60" name="Стрелка вправо 59"/>
          <p:cNvSpPr/>
          <p:nvPr/>
        </p:nvSpPr>
        <p:spPr>
          <a:xfrm>
            <a:off x="-13645" y="1201289"/>
            <a:ext cx="6109645" cy="432298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ПОДГОТОВЛЕНО ПРЕПОДАВАТЕЛЕЙ И МАСТЕРОВ В 2021 Г.</a:t>
            </a:r>
          </a:p>
        </p:txBody>
      </p:sp>
      <p:graphicFrame>
        <p:nvGraphicFramePr>
          <p:cNvPr id="73" name="Таблица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882510"/>
              </p:ext>
            </p:extLst>
          </p:nvPr>
        </p:nvGraphicFramePr>
        <p:xfrm>
          <a:off x="331470" y="1736104"/>
          <a:ext cx="5775960" cy="1864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8984"/>
                <a:gridCol w="996976"/>
              </a:tblGrid>
              <a:tr h="1108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Сфера услуг </a:t>
                      </a:r>
                    </a:p>
                  </a:txBody>
                  <a:tcPr marL="53051" marR="53051" marT="26525" marB="26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3051" marR="53051" marT="26525" marB="26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44099654"/>
                  </a:ext>
                </a:extLst>
              </a:tr>
              <a:tr h="1108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Информационные технологии </a:t>
                      </a:r>
                    </a:p>
                  </a:txBody>
                  <a:tcPr marL="53051" marR="53051" marT="26525" marB="26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3051" marR="53051" marT="26525" marB="26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87996508"/>
                  </a:ext>
                </a:extLst>
              </a:tr>
              <a:tr h="1108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Агропромышленный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и лесопромышленный кластеры </a:t>
                      </a:r>
                    </a:p>
                  </a:txBody>
                  <a:tcPr marL="53051" marR="53051" marT="26525" marB="26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3051" marR="53051" marT="26525" marB="26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08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Промышленность</a:t>
                      </a:r>
                    </a:p>
                  </a:txBody>
                  <a:tcPr marL="53051" marR="53051" marT="26525" marB="26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3051" marR="53051" marT="26525" marB="26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99189006"/>
                  </a:ext>
                </a:extLst>
              </a:tr>
              <a:tr h="1108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Транспорт</a:t>
                      </a:r>
                    </a:p>
                  </a:txBody>
                  <a:tcPr marL="53051" marR="53051" marT="26525" marB="26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3051" marR="53051" marT="26525" marB="26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02531251"/>
                  </a:ext>
                </a:extLst>
              </a:tr>
              <a:tr h="110887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Социальная сфера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(образование и медицина) </a:t>
                      </a:r>
                    </a:p>
                  </a:txBody>
                  <a:tcPr marL="53051" marR="53051" marT="26525" marB="26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3051" marR="53051" marT="26525" marB="26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63050983"/>
                  </a:ext>
                </a:extLst>
              </a:tr>
              <a:tr h="1108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Строительство</a:t>
                      </a:r>
                    </a:p>
                  </a:txBody>
                  <a:tcPr marL="53051" marR="53051" marT="26525" marB="26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3051" marR="53051" marT="26525" marB="26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014570"/>
                  </a:ext>
                </a:extLst>
              </a:tr>
            </a:tbl>
          </a:graphicData>
        </a:graphic>
      </p:graphicFrame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" b="5369"/>
          <a:stretch/>
        </p:blipFill>
        <p:spPr>
          <a:xfrm>
            <a:off x="7678727" y="1292351"/>
            <a:ext cx="3863004" cy="2671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9"/>
          <a:stretch/>
        </p:blipFill>
        <p:spPr>
          <a:xfrm>
            <a:off x="6580094" y="3640441"/>
            <a:ext cx="3865723" cy="2674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31470" y="3710017"/>
            <a:ext cx="5764530" cy="350923"/>
          </a:xfrm>
          <a:prstGeom prst="rect">
            <a:avLst/>
          </a:prstGeom>
          <a:noFill/>
          <a:ln w="19050">
            <a:solidFill>
              <a:srgbClr val="009C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Итого прошли подготовку: </a:t>
            </a:r>
            <a:r>
              <a:rPr lang="ru-RU" b="1" dirty="0">
                <a:solidFill>
                  <a:srgbClr val="F38221"/>
                </a:solidFill>
              </a:rPr>
              <a:t>104</a:t>
            </a:r>
            <a:r>
              <a:rPr lang="ru-RU" sz="1400" b="1" dirty="0">
                <a:solidFill>
                  <a:schemeClr val="tx1"/>
                </a:solidFill>
              </a:rPr>
              <a:t> чел</a:t>
            </a:r>
            <a:r>
              <a:rPr lang="ru-RU" sz="1400" b="1" dirty="0" smtClean="0">
                <a:solidFill>
                  <a:schemeClr val="tx1"/>
                </a:solidFill>
              </a:rPr>
              <a:t>.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74" name="Стрелка вправо 73"/>
          <p:cNvSpPr/>
          <p:nvPr/>
        </p:nvSpPr>
        <p:spPr>
          <a:xfrm>
            <a:off x="-13645" y="4147591"/>
            <a:ext cx="6109645" cy="432298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54 </a:t>
            </a:r>
            <a:r>
              <a:rPr lang="ru-RU" sz="1400" b="1" dirty="0">
                <a:solidFill>
                  <a:schemeClr val="bg1"/>
                </a:solidFill>
              </a:rPr>
              <a:t>ПРЕПОДАВАТЕЛЕЙ И МАСТЕРОВ </a:t>
            </a:r>
            <a:r>
              <a:rPr lang="ru-RU" sz="1400" b="1" dirty="0" smtClean="0">
                <a:solidFill>
                  <a:schemeClr val="bg1"/>
                </a:solidFill>
              </a:rPr>
              <a:t>ПРОЙДУТ ПОДГОТОВКУ В 2022 Г.</a:t>
            </a:r>
          </a:p>
        </p:txBody>
      </p:sp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54099"/>
              </p:ext>
            </p:extLst>
          </p:nvPr>
        </p:nvGraphicFramePr>
        <p:xfrm>
          <a:off x="331470" y="4666347"/>
          <a:ext cx="5775960" cy="1864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8984"/>
                <a:gridCol w="996976"/>
              </a:tblGrid>
              <a:tr h="1274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Сфера услуг </a:t>
                      </a:r>
                    </a:p>
                  </a:txBody>
                  <a:tcPr marL="53051" marR="53051" marT="26525" marB="26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3051" marR="53051" marT="26525" marB="26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44099654"/>
                  </a:ext>
                </a:extLst>
              </a:tr>
              <a:tr h="1274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Информационные технологии </a:t>
                      </a:r>
                    </a:p>
                  </a:txBody>
                  <a:tcPr marL="53051" marR="53051" marT="26525" marB="26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53051" marR="53051" marT="26525" marB="26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87996508"/>
                  </a:ext>
                </a:extLst>
              </a:tr>
              <a:tr h="1274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Агропромышленный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и лесопромышленный кластеры </a:t>
                      </a:r>
                    </a:p>
                  </a:txBody>
                  <a:tcPr marL="53051" marR="53051" marT="26525" marB="26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3051" marR="53051" marT="26525" marB="26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74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Промышленность</a:t>
                      </a:r>
                    </a:p>
                  </a:txBody>
                  <a:tcPr marL="53051" marR="53051" marT="26525" marB="26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3051" marR="53051" marT="26525" marB="26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99189006"/>
                  </a:ext>
                </a:extLst>
              </a:tr>
              <a:tr h="1274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Транспорт</a:t>
                      </a:r>
                    </a:p>
                  </a:txBody>
                  <a:tcPr marL="53051" marR="53051" marT="26525" marB="26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3051" marR="53051" marT="26525" marB="26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02531251"/>
                  </a:ext>
                </a:extLst>
              </a:tr>
              <a:tr h="127477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Социальная сфера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(образование и медицина) </a:t>
                      </a:r>
                    </a:p>
                  </a:txBody>
                  <a:tcPr marL="53051" marR="53051" marT="26525" marB="26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3051" marR="53051" marT="26525" marB="26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63050983"/>
                  </a:ext>
                </a:extLst>
              </a:tr>
              <a:tr h="1274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Строительство</a:t>
                      </a:r>
                    </a:p>
                  </a:txBody>
                  <a:tcPr marL="53051" marR="53051" marT="26525" marB="26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3051" marR="53051" marT="26525" marB="26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014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517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7" r="10428"/>
          <a:stretch/>
        </p:blipFill>
        <p:spPr>
          <a:xfrm rot="16200000">
            <a:off x="7282353" y="1928033"/>
            <a:ext cx="6847840" cy="297145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617676"/>
            <a:ext cx="2743200" cy="3651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8598957" y="6529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617676"/>
            <a:ext cx="12192000" cy="240323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420707" y="208673"/>
            <a:ext cx="1993290" cy="670440"/>
            <a:chOff x="2636838" y="1795463"/>
            <a:chExt cx="6669087" cy="2243137"/>
          </a:xfrm>
        </p:grpSpPr>
        <p:grpSp>
          <p:nvGrpSpPr>
            <p:cNvPr id="13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7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4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4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5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7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8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7" name="Прямая соединительная линия 56"/>
          <p:cNvCxnSpPr/>
          <p:nvPr/>
        </p:nvCxnSpPr>
        <p:spPr>
          <a:xfrm>
            <a:off x="-29400" y="100861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2740858" y="209569"/>
            <a:ext cx="74022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05633">
              <a:defRPr/>
            </a:pPr>
            <a:r>
              <a:rPr lang="ru-RU" altLang="ru-RU" sz="2000" dirty="0"/>
              <a:t>ЗАДАЧИ НА 2022-2023 УЧЕБНЫЙ ГОД В СИСТЕМЕ ПРОФЕССИОНАЛЬНОГО ОБРАЗОВАНИЯ ТОМСКОЙ ОБЛАСТИ 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10458547" y="177168"/>
            <a:ext cx="1466753" cy="767137"/>
            <a:chOff x="2731256" y="1181101"/>
            <a:chExt cx="2658900" cy="1390650"/>
          </a:xfrm>
        </p:grpSpPr>
        <p:pic>
          <p:nvPicPr>
            <p:cNvPr id="81" name="Рисунок 80" descr="Герб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31256" y="1338930"/>
              <a:ext cx="1143993" cy="1143994"/>
            </a:xfrm>
            <a:prstGeom prst="rect">
              <a:avLst/>
            </a:prstGeom>
          </p:spPr>
        </p:pic>
        <p:pic>
          <p:nvPicPr>
            <p:cNvPr id="82" name="Рисунок 81" descr="Лого Проекты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506" y="1181101"/>
              <a:ext cx="1390650" cy="1390650"/>
            </a:xfrm>
            <a:prstGeom prst="rect">
              <a:avLst/>
            </a:prstGeom>
          </p:spPr>
        </p:pic>
      </p:grpSp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694832"/>
              </p:ext>
            </p:extLst>
          </p:nvPr>
        </p:nvGraphicFramePr>
        <p:xfrm>
          <a:off x="151466" y="1248189"/>
          <a:ext cx="9216054" cy="1540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8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7992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81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I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.</a:t>
                      </a:r>
                      <a:endParaRPr lang="ru-RU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CAD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Формирование нового ландшафта СПО</a:t>
                      </a:r>
                      <a:endParaRPr lang="ru-RU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CAD"/>
                    </a:solidFill>
                  </a:tcPr>
                </a:tc>
              </a:tr>
              <a:tr h="48136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Модернизация материально-технической базы профессиональных образовательных организаций - оснащение в 3 профессиональных образовательных организациях 6 мастерских. 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136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Внедрение цифровой образовательной среды - создание 8 лабораторий в 1 профессиональной образовательной организации Томской области и 3 филиалах.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881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Создание безопасных условий для обучающихся в томских техникумах и колледжах.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646193"/>
              </p:ext>
            </p:extLst>
          </p:nvPr>
        </p:nvGraphicFramePr>
        <p:xfrm>
          <a:off x="151848" y="3037837"/>
          <a:ext cx="9246152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2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279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II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2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Внедрение и развитие современных механизмов качества образования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2A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Переход на новые ФГОС СПО для подготовки кадров для высокотехнологичных производств по профессиям и специальностям ТОП-50 и ТОП-Регион, в том числе с участием работодателей.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175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Распространение инструмента независимой оценки качества профессионального образования демонстрационного экзамена на все профессии и специальности, вовлечение бизнес-структур в процедуру демонстрационного экзамена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- доля обучающихся, по программам среднего профессионального образования, прошедших процедуру аттестации в виде демонстрационного экзамена по всем укрупненным группам профессий и специальностей в 2022-2023 учебном году составит 15%;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Трудоустройство выпускников образовательных организаций, реализующих программы среднего профессионального образования, занятых по виду деятельности и полученным компетенциям составит 62,6%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643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Повышение квалификации не менее 30 преподавателей, мастеров производственного обучения.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8. Вовлечение обучающихся профессиональных образовательных организаций в различные формы наставничества –  не менее 60 %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9. Внедрение в образовательный процесс в 8 профессиональных образовательных организациях методик, направленных на повышение качества общего образования.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10. Обучение  по компетенциям Цифровой экономики 3,5 тыс. студентов системы среднего профессионального образования.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8" name="TextBox 57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19</a:t>
            </a:fld>
            <a:endParaRPr lang="ru-RU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7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617676"/>
            <a:ext cx="2743200" cy="3651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8598957" y="6529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617676"/>
            <a:ext cx="12192000" cy="240323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420707" y="208673"/>
            <a:ext cx="1993290" cy="670440"/>
            <a:chOff x="2636838" y="1795463"/>
            <a:chExt cx="6669087" cy="2243137"/>
          </a:xfrm>
        </p:grpSpPr>
        <p:grpSp>
          <p:nvGrpSpPr>
            <p:cNvPr id="13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7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4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4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5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7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8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7" name="Прямая соединительная линия 56"/>
          <p:cNvCxnSpPr/>
          <p:nvPr/>
        </p:nvCxnSpPr>
        <p:spPr>
          <a:xfrm>
            <a:off x="-29400" y="100861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2740858" y="209569"/>
            <a:ext cx="74022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05633">
              <a:defRPr/>
            </a:pPr>
            <a:r>
              <a:rPr lang="ru-RU" altLang="ru-RU" sz="2000" dirty="0" smtClean="0"/>
              <a:t>ЗАДАЧИ В 2021-2022 УЧЕБНОМ ГОДУ В СИСТЕМЕ ПРОФЕССИОНАЛЬНОГО ОБРАЗОВАНИЯ ТОМСКОЙ ОБЛАСТИ </a:t>
            </a:r>
            <a:endParaRPr lang="ru-RU" altLang="ru-RU" sz="2000" dirty="0"/>
          </a:p>
        </p:txBody>
      </p:sp>
      <p:grpSp>
        <p:nvGrpSpPr>
          <p:cNvPr id="80" name="Группа 79"/>
          <p:cNvGrpSpPr/>
          <p:nvPr/>
        </p:nvGrpSpPr>
        <p:grpSpPr>
          <a:xfrm>
            <a:off x="10458547" y="177168"/>
            <a:ext cx="1466753" cy="767137"/>
            <a:chOff x="2731256" y="1181101"/>
            <a:chExt cx="2658900" cy="1390650"/>
          </a:xfrm>
        </p:grpSpPr>
        <p:pic>
          <p:nvPicPr>
            <p:cNvPr id="81" name="Рисунок 80" descr="Герб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31256" y="1338930"/>
              <a:ext cx="1143993" cy="1143994"/>
            </a:xfrm>
            <a:prstGeom prst="rect">
              <a:avLst/>
            </a:prstGeom>
          </p:spPr>
        </p:pic>
        <p:pic>
          <p:nvPicPr>
            <p:cNvPr id="82" name="Рисунок 81" descr="Лого Проекты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9506" y="1181101"/>
              <a:ext cx="1390650" cy="1390650"/>
            </a:xfrm>
            <a:prstGeom prst="rect">
              <a:avLst/>
            </a:prstGeom>
          </p:spPr>
        </p:pic>
      </p:grpSp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843306"/>
              </p:ext>
            </p:extLst>
          </p:nvPr>
        </p:nvGraphicFramePr>
        <p:xfrm>
          <a:off x="162009" y="1208298"/>
          <a:ext cx="5812071" cy="52331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491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9346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Модернизация материально-технической базы профессиональных образовательных организаций - оснащение в </a:t>
                      </a:r>
                      <a:r>
                        <a:rPr lang="ru-RU" sz="1200" b="1" kern="1200" dirty="0" smtClean="0">
                          <a:solidFill>
                            <a:srgbClr val="009CAD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профессиональных образовательных организациях </a:t>
                      </a:r>
                      <a:r>
                        <a:rPr lang="ru-RU" sz="1200" b="1" kern="1200" dirty="0" smtClean="0">
                          <a:solidFill>
                            <a:srgbClr val="009CAD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 мастерских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. 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818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кадров для высокотехнологичных производств по профессиям и специальностям </a:t>
                      </a:r>
                      <a:r>
                        <a:rPr lang="ru-RU" sz="1200" b="1" dirty="0" smtClean="0">
                          <a:solidFill>
                            <a:srgbClr val="2162AE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ТОП-50 и ТОП-Регион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в том числе с участием работодателей.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9346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Внедрение в государственную итоговую аттестацию инструмента независимой оценки качества профессионального образования </a:t>
                      </a:r>
                      <a:r>
                        <a:rPr lang="ru-RU" sz="1200" b="1" dirty="0" smtClean="0">
                          <a:solidFill>
                            <a:srgbClr val="2162AE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демонстрационного экзамена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в том числе с участием в качестве экспертов представителей бизнес-структур.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9346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Трудоустройство выпускников образовательных организаций, реализующих программы среднего профессионального образования, занятых по виду деятельности и полученным компетенциям – </a:t>
                      </a:r>
                      <a:r>
                        <a:rPr lang="ru-RU" sz="1200" b="1" dirty="0" smtClean="0">
                          <a:solidFill>
                            <a:srgbClr val="009CA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62,5%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9346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квалификации </a:t>
                      </a:r>
                      <a:r>
                        <a:rPr lang="ru-RU" sz="1200" b="1" dirty="0" smtClean="0">
                          <a:solidFill>
                            <a:srgbClr val="009CA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30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преподавателей, мастеров производственного обучения по программам, основанным на опыте Союза </a:t>
                      </a:r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Ворлдскиллс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Россия.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291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Вовлечение обучающихся в различные формы наставничества –  </a:t>
                      </a:r>
                      <a:r>
                        <a:rPr lang="ru-RU" sz="1200" b="1" kern="1200" dirty="0" smtClean="0">
                          <a:solidFill>
                            <a:srgbClr val="009CA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50 %.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3818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Внедрение цифровой образовательной среды в </a:t>
                      </a:r>
                      <a:r>
                        <a:rPr lang="ru-RU" sz="1200" b="1" kern="1200" dirty="0" smtClean="0">
                          <a:solidFill>
                            <a:srgbClr val="009CA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профессиональных образовательных организациях Томской области, создание </a:t>
                      </a:r>
                      <a:r>
                        <a:rPr lang="ru-RU" sz="1200" b="1" kern="1200" dirty="0" smtClean="0">
                          <a:solidFill>
                            <a:srgbClr val="009CA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 лабораторий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234375"/>
              </p:ext>
            </p:extLst>
          </p:nvPr>
        </p:nvGraphicFramePr>
        <p:xfrm>
          <a:off x="6268169" y="1187978"/>
          <a:ext cx="5812071" cy="52331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491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0764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Внедрение в образовательный процесс в </a:t>
                      </a:r>
                      <a:r>
                        <a:rPr lang="ru-RU" sz="1200" b="1" kern="1200" dirty="0" smtClean="0">
                          <a:solidFill>
                            <a:srgbClr val="009CA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профессиональных образовательных организациях методик, направленных на повышение качества общего образования; обучение  по компетенциям Цифровой экономики </a:t>
                      </a:r>
                      <a:r>
                        <a:rPr lang="ru-RU" sz="1200" b="1" kern="1200" dirty="0" smtClean="0">
                          <a:solidFill>
                            <a:srgbClr val="009CA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3,5 тыс. студентов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424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Внедрения рабочих программ воспитания обучающихся в </a:t>
                      </a:r>
                      <a:r>
                        <a:rPr lang="ru-RU" sz="1200" b="1" kern="1200" dirty="0" smtClean="0">
                          <a:solidFill>
                            <a:srgbClr val="009CA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профессиональных образовательных организаций.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594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роста численности детей и молодёжи в возрасте до 30 лет, вовлечённых в социально активную деятельность через увеличение охвата патриотическими проектами — </a:t>
                      </a:r>
                      <a:r>
                        <a:rPr lang="ru-RU" sz="1200" b="1" kern="1200" dirty="0" smtClean="0">
                          <a:solidFill>
                            <a:srgbClr val="009CA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более 62 тысяч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человек.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408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643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Обеспечение разработки и внедрения рабочих программ воспитания обучающихся в профессиональных образовательных организациях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0764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для развития системы </a:t>
                      </a:r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межпоколенческого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взаимодействия и обеспечения преемственности поколений, поддержки общественных инициатив и проектов, направленных на гражданское и патриотическое воспитание детей и молодёжи — </a:t>
                      </a:r>
                      <a:r>
                        <a:rPr lang="ru-RU" sz="1200" b="1" kern="1200" dirty="0" smtClean="0">
                          <a:solidFill>
                            <a:srgbClr val="009CA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4,1 тысяч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0424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Продолжение работы по повышению эффективности использования бюджетных средств.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1093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Продолжение реализации Указа Президента Российской Федерации от 07.05.2012 № 597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«О мерах по реализации государственной социальной политики» </a:t>
                      </a:r>
                      <a:r>
                        <a:rPr lang="ru-RU" sz="1200" b="1" kern="1200" dirty="0" smtClean="0">
                          <a:solidFill>
                            <a:srgbClr val="2162AE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части обеспечения положительной динамики средней заработной платы преподавателей и мастеров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производственного обучения                      профессиональных образовательных организаций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8" name="TextBox 57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2</a:t>
            </a:fld>
            <a:endParaRPr lang="ru-RU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18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7" r="10428"/>
          <a:stretch/>
        </p:blipFill>
        <p:spPr>
          <a:xfrm rot="16200000">
            <a:off x="7282353" y="1928033"/>
            <a:ext cx="6847840" cy="297145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617676"/>
            <a:ext cx="2743200" cy="3651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8598957" y="6529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617676"/>
            <a:ext cx="12192000" cy="240323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420707" y="208673"/>
            <a:ext cx="1993290" cy="670440"/>
            <a:chOff x="2636838" y="1795463"/>
            <a:chExt cx="6669087" cy="2243137"/>
          </a:xfrm>
        </p:grpSpPr>
        <p:grpSp>
          <p:nvGrpSpPr>
            <p:cNvPr id="13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7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4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4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5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7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8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7" name="Прямая соединительная линия 56"/>
          <p:cNvCxnSpPr/>
          <p:nvPr/>
        </p:nvCxnSpPr>
        <p:spPr>
          <a:xfrm>
            <a:off x="-29400" y="100861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2740858" y="209569"/>
            <a:ext cx="74022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05633">
              <a:defRPr/>
            </a:pPr>
            <a:r>
              <a:rPr lang="ru-RU" altLang="ru-RU" sz="2000" dirty="0"/>
              <a:t>ЗАДАЧИ НА 2022-2023 УЧЕБНЫЙ ГОД В СИСТЕМЕ ПРОФЕССИОНАЛЬНОГО ОБРАЗОВАНИЯ ТОМСКОЙ ОБЛАСТИ 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10458547" y="177168"/>
            <a:ext cx="1466753" cy="767137"/>
            <a:chOff x="2731256" y="1181101"/>
            <a:chExt cx="2658900" cy="1390650"/>
          </a:xfrm>
        </p:grpSpPr>
        <p:pic>
          <p:nvPicPr>
            <p:cNvPr id="81" name="Рисунок 80" descr="Герб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31256" y="1338930"/>
              <a:ext cx="1143993" cy="1143994"/>
            </a:xfrm>
            <a:prstGeom prst="rect">
              <a:avLst/>
            </a:prstGeom>
          </p:spPr>
        </p:pic>
        <p:pic>
          <p:nvPicPr>
            <p:cNvPr id="82" name="Рисунок 81" descr="Лого Проекты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506" y="1181101"/>
              <a:ext cx="1390650" cy="1390650"/>
            </a:xfrm>
            <a:prstGeom prst="rect">
              <a:avLst/>
            </a:prstGeom>
          </p:spPr>
        </p:pic>
      </p:grpSp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084713"/>
              </p:ext>
            </p:extLst>
          </p:nvPr>
        </p:nvGraphicFramePr>
        <p:xfrm>
          <a:off x="202266" y="4947380"/>
          <a:ext cx="9470054" cy="1410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3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0417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81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IV.</a:t>
                      </a:r>
                      <a:endParaRPr lang="ru-RU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2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Формирование эффективного бюджетного процесса. </a:t>
                      </a:r>
                      <a:endParaRPr lang="ru-RU" sz="12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2AE"/>
                    </a:solidFill>
                  </a:tcPr>
                </a:tc>
              </a:tr>
              <a:tr h="48136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17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Продолжение работы в профессиональных образовательных организациях по повышению эффективности использования бюджетных средств. </a:t>
                      </a:r>
                      <a:endParaRPr lang="ru-RU" sz="12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136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18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Продолжение реализации Указа Президента Российской Федерации от 07.05.2012 № 597 «О мерах по реализации государственной социальной политики» в части обеспечения положительной динамики средней заработной платы преподавателей и мастеров производственного обучения профессиональных образовательных организаций.</a:t>
                      </a:r>
                      <a:endParaRPr lang="ru-RU" sz="12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971647"/>
              </p:ext>
            </p:extLst>
          </p:nvPr>
        </p:nvGraphicFramePr>
        <p:xfrm>
          <a:off x="211601" y="1332205"/>
          <a:ext cx="9440399" cy="344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9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0134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3342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III.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C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Воспитание социально ответственного гражданина</a:t>
                      </a:r>
                      <a:endParaRPr lang="ru-RU" sz="12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CA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342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Внедрение рабочих программ воспитания обучающихся в 100% профессиональных образовательных организаций.</a:t>
                      </a:r>
                      <a:endParaRPr lang="ru-RU" sz="12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571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Создание условий в профессиональных образовательных организациях для внедрения нового инструмента реализации воспитательного процесса через классные часы  «Разговор о важном».</a:t>
                      </a:r>
                      <a:endParaRPr lang="ru-RU" sz="12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571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Обеспечение роста численности детей и молодёжи в возрасте до 30 лет, вовлечённых в социально активную деятельность через увеличение охвата патриотическими проектами — более 80 тысяч обучающихся в год.</a:t>
                      </a:r>
                      <a:endParaRPr lang="ru-RU" sz="12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342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Создание условий противодействия экстремизму и терроризму.</a:t>
                      </a:r>
                      <a:endParaRPr lang="ru-RU" sz="12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7800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Создание условий для развития системы </a:t>
                      </a:r>
                      <a:r>
                        <a:rPr lang="ru-RU" sz="1200" dirty="0" err="1" smtClean="0"/>
                        <a:t>межпоколенческого</a:t>
                      </a:r>
                      <a:r>
                        <a:rPr lang="ru-RU" sz="1200" dirty="0" smtClean="0"/>
                        <a:t> взаимодействия и обеспечения преемственности поколений, поддержки общественных инициатив и проектов, направленных на гражданское и патриотическое воспитание детей и молодёжи — 4,2 тысяч человек.</a:t>
                      </a:r>
                      <a:endParaRPr lang="ru-RU" sz="12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5571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Вовлечение профессиональных образовательных организаций, их педагогов, студентов в </a:t>
                      </a:r>
                      <a:r>
                        <a:rPr lang="ru-RU" sz="1200" dirty="0" err="1" smtClean="0"/>
                        <a:t>профориентационные</a:t>
                      </a:r>
                      <a:r>
                        <a:rPr lang="ru-RU" sz="1200" dirty="0" smtClean="0"/>
                        <a:t> проекты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(Билет в Будущее, от Точек Роста до мастерских профессиональных образовательных организаций).</a:t>
                      </a:r>
                      <a:endParaRPr lang="ru-RU" sz="12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8" name="TextBox 57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20</a:t>
            </a:fld>
            <a:endParaRPr lang="ru-RU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79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617676"/>
            <a:ext cx="2743200" cy="3651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8598957" y="6529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617676"/>
            <a:ext cx="12192000" cy="240323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420707" y="208673"/>
            <a:ext cx="1993290" cy="670440"/>
            <a:chOff x="2636838" y="1795463"/>
            <a:chExt cx="6669087" cy="2243137"/>
          </a:xfrm>
        </p:grpSpPr>
        <p:grpSp>
          <p:nvGrpSpPr>
            <p:cNvPr id="13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7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4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4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5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7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8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7" name="Прямая соединительная линия 56"/>
          <p:cNvCxnSpPr/>
          <p:nvPr/>
        </p:nvCxnSpPr>
        <p:spPr>
          <a:xfrm>
            <a:off x="-29400" y="100861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3</a:t>
            </a:fld>
            <a:endParaRPr lang="ru-RU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740858" y="209569"/>
            <a:ext cx="513058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40411">
              <a:defRPr/>
            </a:pPr>
            <a:r>
              <a:rPr lang="ru-RU" sz="2000" dirty="0"/>
              <a:t>ИНФРАСТРУКТУРА ПРОФЕССИОНАЛЬНОГО ОБРАЗОВАНИЯ РЕГИОНА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10458547" y="177168"/>
            <a:ext cx="1466753" cy="767137"/>
            <a:chOff x="2731256" y="1181101"/>
            <a:chExt cx="2658900" cy="1390650"/>
          </a:xfrm>
        </p:grpSpPr>
        <p:pic>
          <p:nvPicPr>
            <p:cNvPr id="81" name="Рисунок 80" descr="Герб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31256" y="1338930"/>
              <a:ext cx="1143993" cy="1143994"/>
            </a:xfrm>
            <a:prstGeom prst="rect">
              <a:avLst/>
            </a:prstGeom>
          </p:spPr>
        </p:pic>
        <p:pic>
          <p:nvPicPr>
            <p:cNvPr id="82" name="Рисунок 81" descr="Лого Проекты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506" y="1181101"/>
              <a:ext cx="1390650" cy="1390650"/>
            </a:xfrm>
            <a:prstGeom prst="rect">
              <a:avLst/>
            </a:prstGeom>
          </p:spPr>
        </p:pic>
      </p:grpSp>
      <p:pic>
        <p:nvPicPr>
          <p:cNvPr id="59" name="Picture 2" descr="D:\Рабочий стол\Карта ТО_кластеры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0" y="1206762"/>
            <a:ext cx="4886527" cy="370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910999" y="5275126"/>
            <a:ext cx="2101893" cy="272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40411">
              <a:defRPr/>
            </a:pPr>
            <a:r>
              <a:rPr lang="ru-RU" sz="1168" b="1" dirty="0">
                <a:solidFill>
                  <a:srgbClr val="EE4524"/>
                </a:solidFill>
              </a:rPr>
              <a:t>33</a:t>
            </a:r>
            <a:r>
              <a:rPr lang="ru-RU" sz="1168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техникума и колледжа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136423" y="5880492"/>
            <a:ext cx="3906479" cy="631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40411">
              <a:defRPr/>
            </a:pPr>
            <a:r>
              <a:rPr lang="ru-RU" sz="1168" b="1" dirty="0">
                <a:solidFill>
                  <a:srgbClr val="EE4524"/>
                </a:solidFill>
              </a:rPr>
              <a:t>25</a:t>
            </a:r>
            <a:r>
              <a:rPr lang="ru-RU" sz="1168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68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областных государственных техникумов и колледжей  </a:t>
            </a:r>
          </a:p>
          <a:p>
            <a:pPr defTabSz="1040411">
              <a:defRPr/>
            </a:pPr>
            <a:r>
              <a:rPr lang="ru-RU" sz="1168" b="1" dirty="0">
                <a:solidFill>
                  <a:srgbClr val="FF9F00"/>
                </a:solidFill>
              </a:rPr>
              <a:t>  </a:t>
            </a:r>
            <a:r>
              <a:rPr lang="ru-RU" sz="1168" b="1" dirty="0">
                <a:solidFill>
                  <a:srgbClr val="EE4524"/>
                </a:solidFill>
              </a:rPr>
              <a:t>4</a:t>
            </a:r>
            <a:r>
              <a:rPr lang="ru-RU" sz="1168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68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частных техникума </a:t>
            </a:r>
          </a:p>
          <a:p>
            <a:pPr defTabSz="1040411">
              <a:defRPr/>
            </a:pPr>
            <a:r>
              <a:rPr lang="ru-RU" sz="1168" b="1" dirty="0">
                <a:solidFill>
                  <a:srgbClr val="FF9F00"/>
                </a:solidFill>
              </a:rPr>
              <a:t>  </a:t>
            </a:r>
            <a:r>
              <a:rPr lang="ru-RU" sz="1168" b="1" dirty="0">
                <a:solidFill>
                  <a:srgbClr val="EE4524"/>
                </a:solidFill>
              </a:rPr>
              <a:t>4</a:t>
            </a:r>
            <a:r>
              <a:rPr lang="ru-RU" sz="1168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68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структурных подразделений ВУЗов</a:t>
            </a:r>
            <a:endParaRPr lang="ru-RU" sz="1168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3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88" y="5182276"/>
            <a:ext cx="474830" cy="43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4550532" y="5169668"/>
            <a:ext cx="3050157" cy="451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9719" indent="-309719" defTabSz="1040411">
              <a:defRPr/>
            </a:pPr>
            <a:r>
              <a:rPr lang="ru-RU" sz="1168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ru-RU" sz="1168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Региональный </a:t>
            </a:r>
            <a:r>
              <a:rPr lang="ru-RU" sz="1168" dirty="0">
                <a:solidFill>
                  <a:schemeClr val="tx1">
                    <a:lumMod val="95000"/>
                    <a:lumOff val="5000"/>
                  </a:schemeClr>
                </a:solidFill>
              </a:rPr>
              <a:t>центр </a:t>
            </a:r>
            <a:r>
              <a:rPr lang="ru-RU" sz="1168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развития профессиональных </a:t>
            </a:r>
            <a:r>
              <a:rPr lang="ru-RU" sz="1168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компетенций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4902959" y="5648388"/>
            <a:ext cx="2551103" cy="451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9719" indent="-309719" defTabSz="1040411">
              <a:defRPr/>
            </a:pPr>
            <a:r>
              <a:rPr lang="ru-RU" sz="1168" b="1" dirty="0">
                <a:solidFill>
                  <a:srgbClr val="EE4524"/>
                </a:solidFill>
              </a:rPr>
              <a:t>1</a:t>
            </a:r>
            <a:r>
              <a:rPr lang="ru-RU" sz="1168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центр опережающей</a:t>
            </a:r>
          </a:p>
          <a:p>
            <a:pPr marL="309719" indent="-309719" defTabSz="1040411">
              <a:defRPr/>
            </a:pPr>
            <a:r>
              <a:rPr lang="ru-RU" sz="1168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профессиональной подготовки</a:t>
            </a: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05" y="5724374"/>
            <a:ext cx="360596" cy="359629"/>
          </a:xfrm>
          <a:prstGeom prst="rect">
            <a:avLst/>
          </a:prstGeom>
        </p:spPr>
      </p:pic>
      <p:sp>
        <p:nvSpPr>
          <p:cNvPr id="67" name="Прямоугольник 66"/>
          <p:cNvSpPr/>
          <p:nvPr/>
        </p:nvSpPr>
        <p:spPr>
          <a:xfrm>
            <a:off x="4899028" y="6121102"/>
            <a:ext cx="3502992" cy="4517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9719" indent="-309719" defTabSz="1040411">
              <a:defRPr/>
            </a:pPr>
            <a:r>
              <a:rPr lang="ru-RU" sz="1168" b="1" dirty="0">
                <a:solidFill>
                  <a:srgbClr val="EE4524"/>
                </a:solidFill>
              </a:rPr>
              <a:t>1</a:t>
            </a:r>
            <a:r>
              <a:rPr lang="ru-RU" sz="1168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базовая профессиональная</a:t>
            </a:r>
          </a:p>
          <a:p>
            <a:pPr marL="309719" indent="-309719" defTabSz="1040411">
              <a:defRPr/>
            </a:pPr>
            <a:r>
              <a:rPr lang="ru-RU" sz="1168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образовательная организация</a:t>
            </a:r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7" y="5205790"/>
            <a:ext cx="511612" cy="584359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281" y="5229774"/>
            <a:ext cx="497037" cy="561878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8027812" y="5287137"/>
            <a:ext cx="1647187" cy="4517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40411">
              <a:defRPr/>
            </a:pPr>
            <a:r>
              <a:rPr lang="ru-RU" sz="1168" b="1" dirty="0" smtClean="0">
                <a:solidFill>
                  <a:srgbClr val="EE4524"/>
                </a:solidFill>
              </a:rPr>
              <a:t>27 507</a:t>
            </a:r>
            <a:endParaRPr lang="ru-RU" sz="1168" b="1" dirty="0">
              <a:solidFill>
                <a:srgbClr val="EE4524"/>
              </a:solidFill>
            </a:endParaRPr>
          </a:p>
          <a:p>
            <a:pPr defTabSz="1040411">
              <a:defRPr/>
            </a:pPr>
            <a:r>
              <a:rPr lang="ru-RU" sz="1168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студентов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1004423" y="5501100"/>
            <a:ext cx="883575" cy="257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40411">
              <a:defRPr/>
            </a:pPr>
            <a:r>
              <a:rPr lang="ru-RU" sz="1071" b="1" dirty="0">
                <a:solidFill>
                  <a:srgbClr val="EE4524"/>
                </a:solidFill>
              </a:rPr>
              <a:t>9</a:t>
            </a:r>
            <a:r>
              <a:rPr lang="ru-RU" sz="1071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филиалов</a:t>
            </a:r>
          </a:p>
        </p:txBody>
      </p:sp>
      <p:pic>
        <p:nvPicPr>
          <p:cNvPr id="72" name="Рисунок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513" y="6237928"/>
            <a:ext cx="614336" cy="31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Box 72"/>
          <p:cNvSpPr txBox="1"/>
          <p:nvPr/>
        </p:nvSpPr>
        <p:spPr>
          <a:xfrm>
            <a:off x="8013093" y="5803686"/>
            <a:ext cx="3323811" cy="2571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40411">
              <a:defRPr/>
            </a:pPr>
            <a:r>
              <a:rPr lang="ru-RU" sz="1071" b="1" dirty="0">
                <a:solidFill>
                  <a:srgbClr val="E64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1 618 </a:t>
            </a:r>
            <a:r>
              <a:rPr lang="ru-RU" sz="973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педагогических работников </a:t>
            </a:r>
            <a:endParaRPr lang="ru-RU" sz="1168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217937" y="6330804"/>
            <a:ext cx="3590023" cy="2571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40411">
              <a:defRPr/>
            </a:pPr>
            <a:r>
              <a:rPr lang="ru-RU" sz="1071" b="1" dirty="0">
                <a:solidFill>
                  <a:srgbClr val="E64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ru-RU" sz="973" b="1" dirty="0">
                <a:solidFill>
                  <a:srgbClr val="ED7D3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973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экспертов сертифицированных </a:t>
            </a:r>
            <a:r>
              <a:rPr lang="en-US" sz="973" dirty="0">
                <a:solidFill>
                  <a:schemeClr val="tx1">
                    <a:lumMod val="95000"/>
                    <a:lumOff val="5000"/>
                  </a:schemeClr>
                </a:solidFill>
              </a:rPr>
              <a:t>WSR</a:t>
            </a:r>
            <a:endParaRPr lang="ru-RU" sz="973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145758" y="5990013"/>
            <a:ext cx="1941151" cy="406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6685" indent="-286685" defTabSz="1040411">
              <a:defRPr/>
            </a:pPr>
            <a:r>
              <a:rPr lang="ru-RU" sz="1071" b="1" dirty="0">
                <a:solidFill>
                  <a:srgbClr val="E64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</a:t>
            </a:r>
            <a:r>
              <a:rPr lang="ru-RU" sz="973" b="1" dirty="0">
                <a:solidFill>
                  <a:srgbClr val="ED7D3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973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пед.работников</a:t>
            </a:r>
            <a:r>
              <a:rPr lang="ru-RU" sz="973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прошли ПК по программам опыта </a:t>
            </a:r>
            <a:r>
              <a:rPr lang="en-US" sz="973" dirty="0">
                <a:solidFill>
                  <a:schemeClr val="tx1">
                    <a:lumMod val="95000"/>
                    <a:lumOff val="5000"/>
                  </a:schemeClr>
                </a:solidFill>
              </a:rPr>
              <a:t>WSR</a:t>
            </a:r>
            <a:endParaRPr lang="ru-RU" sz="973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6" name="Правая фигурная скобка 75"/>
          <p:cNvSpPr/>
          <p:nvPr/>
        </p:nvSpPr>
        <p:spPr>
          <a:xfrm>
            <a:off x="8970073" y="5174517"/>
            <a:ext cx="116467" cy="623295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rgbClr val="DE37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1040411">
              <a:defRPr/>
            </a:pPr>
            <a:endParaRPr lang="ru-RU" sz="2434"/>
          </a:p>
        </p:txBody>
      </p:sp>
      <p:sp>
        <p:nvSpPr>
          <p:cNvPr id="77" name="TextBox 76"/>
          <p:cNvSpPr txBox="1"/>
          <p:nvPr/>
        </p:nvSpPr>
        <p:spPr>
          <a:xfrm>
            <a:off x="9272326" y="5259569"/>
            <a:ext cx="1822529" cy="272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40411">
              <a:defRPr/>
            </a:pPr>
            <a:r>
              <a:rPr lang="ru-RU" sz="1168" b="1" dirty="0" smtClean="0">
                <a:solidFill>
                  <a:srgbClr val="EE4524"/>
                </a:solidFill>
              </a:rPr>
              <a:t>18 962 </a:t>
            </a:r>
            <a:r>
              <a:rPr lang="ru-RU" sz="1168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бюджет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314563" y="5491225"/>
            <a:ext cx="1587033" cy="272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40411">
              <a:defRPr/>
            </a:pPr>
            <a:r>
              <a:rPr lang="ru-RU" sz="1168" b="1" dirty="0">
                <a:solidFill>
                  <a:srgbClr val="EE4524"/>
                </a:solidFill>
              </a:rPr>
              <a:t>8 </a:t>
            </a:r>
            <a:r>
              <a:rPr lang="ru-RU" sz="1168" b="1" dirty="0" smtClean="0">
                <a:solidFill>
                  <a:srgbClr val="EE4524"/>
                </a:solidFill>
              </a:rPr>
              <a:t>545 </a:t>
            </a:r>
            <a:r>
              <a:rPr lang="ru-RU" sz="1168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внебюджет</a:t>
            </a:r>
            <a:endParaRPr lang="ru-RU" sz="1168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37693"/>
              </p:ext>
            </p:extLst>
          </p:nvPr>
        </p:nvGraphicFramePr>
        <p:xfrm>
          <a:off x="5150971" y="1111814"/>
          <a:ext cx="6774329" cy="3863916"/>
        </p:xfrm>
        <a:graphic>
          <a:graphicData uri="http://schemas.openxmlformats.org/drawingml/2006/table">
            <a:tbl>
              <a:tblPr/>
              <a:tblGrid>
                <a:gridCol w="27726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959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50854">
                <a:tc rowSpan="2"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НАИМЕНОВАНИЕ ОБРАЗОВАТЕЛЬНО-ОТРАСЛЕВОГО КЛАСТЕРА</a:t>
                      </a:r>
                    </a:p>
                  </a:txBody>
                  <a:tcPr marL="52012" marR="52012" marT="26006" marB="26006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2019-2022</a:t>
                      </a:r>
                    </a:p>
                  </a:txBody>
                  <a:tcPr marL="52012" marR="52012" marT="26006" marB="26006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ДЭ, %</a:t>
                      </a:r>
                    </a:p>
                  </a:txBody>
                  <a:tcPr marL="52012" marR="52012" marT="26006" marB="26006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2022</a:t>
                      </a:r>
                    </a:p>
                  </a:txBody>
                  <a:tcPr marL="52012" marR="52012" marT="26006" marB="26006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Трудоустройство</a:t>
                      </a:r>
                    </a:p>
                  </a:txBody>
                  <a:tcPr marL="52012" marR="52012" marT="26006" marB="26006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40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l" defTabSz="1497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tserrat"/>
                      </a:endParaRPr>
                    </a:p>
                  </a:txBody>
                  <a:tcPr marL="52012" marR="52012" marT="26006" marB="26006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ЦОС</a:t>
                      </a:r>
                    </a:p>
                  </a:txBody>
                  <a:tcPr marL="52012" marR="52012" marT="26006" marB="26006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Контингент, чел.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tserrat"/>
                      </a:endParaRPr>
                    </a:p>
                  </a:txBody>
                  <a:tcPr marL="52012" marR="52012" marT="26006" marB="26006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Выпуск, чел.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tserrat"/>
                      </a:endParaRPr>
                    </a:p>
                  </a:txBody>
                  <a:tcPr marL="52012" marR="52012" marT="26006" marB="26006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4130"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l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Кластер здравоохранения</a:t>
                      </a:r>
                    </a:p>
                  </a:txBody>
                  <a:tcPr marL="97523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7/5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4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71,8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2547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566</a:t>
                      </a:r>
                    </a:p>
                  </a:txBody>
                  <a:tcPr marL="7679" marR="7679" marT="7679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82,2%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5410"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l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Агропромышленный  кластер</a:t>
                      </a:r>
                    </a:p>
                  </a:txBody>
                  <a:tcPr marL="97523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12/5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10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76,9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1483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276</a:t>
                      </a:r>
                    </a:p>
                  </a:txBody>
                  <a:tcPr marL="7679" marR="7679" marT="7679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73,4%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8857"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l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Промышленный кластер </a:t>
                      </a:r>
                    </a:p>
                  </a:txBody>
                  <a:tcPr marL="97523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16/7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10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72,1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5326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1 366</a:t>
                      </a:r>
                    </a:p>
                  </a:txBody>
                  <a:tcPr marL="7679" marR="7679" marT="7679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73,3%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6451">
                <a:tc>
                  <a:txBody>
                    <a:bodyPr/>
                    <a:lstStyle>
                      <a:lvl1pPr marL="96838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96838" marR="0" lvl="0" indent="0" algn="l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Лесопромышленный кластер</a:t>
                      </a:r>
                    </a:p>
                  </a:txBody>
                  <a:tcPr marL="48761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8/4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 2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36,3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901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264</a:t>
                      </a:r>
                    </a:p>
                  </a:txBody>
                  <a:tcPr marL="7679" marR="7679" marT="7679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76,7%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6280"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l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Кластер информационных технологий </a:t>
                      </a:r>
                    </a:p>
                  </a:txBody>
                  <a:tcPr marL="97523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12/9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2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46,6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3198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339</a:t>
                      </a:r>
                    </a:p>
                  </a:txBody>
                  <a:tcPr marL="7679" marR="7679" marT="7679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68,0%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6042"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l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Кластер образования и культуры</a:t>
                      </a:r>
                    </a:p>
                  </a:txBody>
                  <a:tcPr marL="97523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 6/3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2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64,7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3053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549</a:t>
                      </a:r>
                    </a:p>
                  </a:txBody>
                  <a:tcPr marL="7679" marR="7679" marT="7679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86,9%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0052"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l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Кластер сферы услуг</a:t>
                      </a:r>
                    </a:p>
                  </a:txBody>
                  <a:tcPr marL="97523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12/8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8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60,5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6293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1 384</a:t>
                      </a:r>
                    </a:p>
                  </a:txBody>
                  <a:tcPr marL="7679" marR="7679" marT="7679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70,3%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0052"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l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Кластер транспорта</a:t>
                      </a:r>
                    </a:p>
                  </a:txBody>
                  <a:tcPr marL="97523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15/3 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6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60,1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2862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779</a:t>
                      </a:r>
                    </a:p>
                  </a:txBody>
                  <a:tcPr marL="7679" marR="7679" marT="7679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68,9%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0052"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l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Кластер строительства</a:t>
                      </a:r>
                    </a:p>
                  </a:txBody>
                  <a:tcPr marL="97523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7/5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2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33,5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1063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263</a:t>
                      </a:r>
                    </a:p>
                  </a:txBody>
                  <a:tcPr marL="7679" marR="7679" marT="7679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45,8%</a:t>
                      </a:r>
                    </a:p>
                  </a:txBody>
                  <a:tcPr marL="5418" marR="5418" marT="5418" marB="0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08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Социальный кластер</a:t>
                      </a:r>
                    </a:p>
                  </a:txBody>
                  <a:tcPr marL="52012" marR="52012" marT="26006" marB="26006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3/0</a:t>
                      </a:r>
                    </a:p>
                  </a:txBody>
                  <a:tcPr marL="52012" marR="52012" marT="26006" marB="26006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2</a:t>
                      </a:r>
                    </a:p>
                  </a:txBody>
                  <a:tcPr marL="52012" marR="52012" marT="26006" marB="26006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52012" marR="52012" marT="26006" marB="26006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464</a:t>
                      </a:r>
                    </a:p>
                  </a:txBody>
                  <a:tcPr marL="52012" marR="52012" marT="26006" marB="26006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140</a:t>
                      </a:r>
                    </a:p>
                  </a:txBody>
                  <a:tcPr marL="52012" marR="52012" marT="26006" marB="26006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67,0%</a:t>
                      </a:r>
                    </a:p>
                  </a:txBody>
                  <a:tcPr marL="52012" marR="52012" marT="26006" marB="26006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508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Montserrat"/>
                      </a:endParaRPr>
                    </a:p>
                  </a:txBody>
                  <a:tcPr marL="52012" marR="52012" marT="26006" marB="26006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98/49</a:t>
                      </a:r>
                    </a:p>
                  </a:txBody>
                  <a:tcPr marL="52012" marR="52012" marT="26006" marB="26006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48</a:t>
                      </a:r>
                    </a:p>
                  </a:txBody>
                  <a:tcPr marL="52012" marR="52012" marT="26006" marB="26006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59</a:t>
                      </a:r>
                    </a:p>
                  </a:txBody>
                  <a:tcPr marL="52012" marR="52012" marT="26006" marB="26006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26 089</a:t>
                      </a:r>
                    </a:p>
                  </a:txBody>
                  <a:tcPr marL="52012" marR="52012" marT="26006" marB="26006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5 786</a:t>
                      </a:r>
                    </a:p>
                  </a:txBody>
                  <a:tcPr marL="52012" marR="52012" marT="26006" marB="26006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800">
                          <a:solidFill>
                            <a:schemeClr val="tx1"/>
                          </a:solidFill>
                          <a:latin typeface="Montserrat"/>
                        </a:defRPr>
                      </a:lvl1pPr>
                      <a:lvl2pPr marL="742950" indent="-28575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4100">
                          <a:solidFill>
                            <a:schemeClr val="tx1"/>
                          </a:solidFill>
                          <a:latin typeface="Montserrat"/>
                        </a:defRPr>
                      </a:lvl2pPr>
                      <a:lvl3pPr marL="11430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Montserrat"/>
                        </a:defRPr>
                      </a:lvl3pPr>
                      <a:lvl4pPr marL="16002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4pPr>
                      <a:lvl5pPr marL="2057400" indent="-228600" defTabSz="1497013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5pPr>
                      <a:lvl6pPr marL="25146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6pPr>
                      <a:lvl7pPr marL="29718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7pPr>
                      <a:lvl8pPr marL="34290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8pPr>
                      <a:lvl9pPr marL="3886200" indent="-228600" defTabSz="1497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Montserrat"/>
                        </a:defRPr>
                      </a:lvl9pPr>
                    </a:lstStyle>
                    <a:p>
                      <a:pPr marL="0" marR="0" lvl="0" indent="0" algn="ctr" defTabSz="1497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71,8%</a:t>
                      </a:r>
                    </a:p>
                  </a:txBody>
                  <a:tcPr marL="52012" marR="52012" marT="26006" marB="26006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cxnSp>
        <p:nvCxnSpPr>
          <p:cNvPr id="83" name="Прямая соединительная линия 82"/>
          <p:cNvCxnSpPr/>
          <p:nvPr/>
        </p:nvCxnSpPr>
        <p:spPr>
          <a:xfrm>
            <a:off x="928117" y="5109757"/>
            <a:ext cx="10161501" cy="0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3944048" y="5287137"/>
            <a:ext cx="0" cy="119106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7391583" y="5267939"/>
            <a:ext cx="0" cy="119106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41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617676"/>
            <a:ext cx="2743200" cy="3651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8598957" y="6529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617676"/>
            <a:ext cx="12192000" cy="240323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420707" y="208673"/>
            <a:ext cx="1993290" cy="670440"/>
            <a:chOff x="2636838" y="1795463"/>
            <a:chExt cx="6669087" cy="2243137"/>
          </a:xfrm>
        </p:grpSpPr>
        <p:grpSp>
          <p:nvGrpSpPr>
            <p:cNvPr id="13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7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4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4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5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7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8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7" name="Прямая соединительная линия 56"/>
          <p:cNvCxnSpPr/>
          <p:nvPr/>
        </p:nvCxnSpPr>
        <p:spPr>
          <a:xfrm>
            <a:off x="-29400" y="100861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4</a:t>
            </a:fld>
            <a:endParaRPr lang="ru-RU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740858" y="209569"/>
            <a:ext cx="513058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40411">
              <a:defRPr/>
            </a:pPr>
            <a:r>
              <a:rPr lang="ru-RU" sz="2000" dirty="0"/>
              <a:t>ИНФРАСТРУКТУРА ПРОФЕССИОНАЛЬНОГО ОБРАЗОВАНИЯ РЕГИОНА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10458547" y="177168"/>
            <a:ext cx="1466753" cy="767137"/>
            <a:chOff x="2731256" y="1181101"/>
            <a:chExt cx="2658900" cy="1390650"/>
          </a:xfrm>
        </p:grpSpPr>
        <p:pic>
          <p:nvPicPr>
            <p:cNvPr id="81" name="Рисунок 80" descr="Герб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31256" y="1338930"/>
              <a:ext cx="1143993" cy="1143994"/>
            </a:xfrm>
            <a:prstGeom prst="rect">
              <a:avLst/>
            </a:prstGeom>
          </p:spPr>
        </p:pic>
        <p:pic>
          <p:nvPicPr>
            <p:cNvPr id="82" name="Рисунок 81" descr="Лого Проекты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9506" y="1181101"/>
              <a:ext cx="1390650" cy="1390650"/>
            </a:xfrm>
            <a:prstGeom prst="rect">
              <a:avLst/>
            </a:prstGeom>
          </p:spPr>
        </p:pic>
      </p:grpSp>
      <p:pic>
        <p:nvPicPr>
          <p:cNvPr id="59" name="Picture 2" descr="D:\Рабочий стол\Карта ТО_кластеры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07" y="1200141"/>
            <a:ext cx="5384225" cy="407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0" name="Прямая соединительная линия 59">
            <a:extLst/>
          </p:cNvPr>
          <p:cNvCxnSpPr/>
          <p:nvPr/>
        </p:nvCxnSpPr>
        <p:spPr>
          <a:xfrm>
            <a:off x="644413" y="5402833"/>
            <a:ext cx="10694557" cy="25597"/>
          </a:xfrm>
          <a:prstGeom prst="line">
            <a:avLst/>
          </a:prstGeom>
          <a:ln w="28575">
            <a:solidFill>
              <a:srgbClr val="DE37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>
            <a:off x="6961925" y="4559861"/>
            <a:ext cx="38580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2">
                    <a:lumMod val="1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опережающей профессиональной</a:t>
            </a:r>
          </a:p>
          <a:p>
            <a:r>
              <a:rPr lang="ru-RU" sz="1400" dirty="0">
                <a:solidFill>
                  <a:schemeClr val="bg2">
                    <a:lumMod val="1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подготовки, соответствующих приоритетам</a:t>
            </a:r>
          </a:p>
          <a:p>
            <a:r>
              <a:rPr lang="ru-RU" sz="1400" dirty="0">
                <a:solidFill>
                  <a:schemeClr val="bg2">
                    <a:lumMod val="1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развития экономики региона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968332" y="1892328"/>
            <a:ext cx="3768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dirty="0">
                <a:solidFill>
                  <a:schemeClr val="bg2">
                    <a:lumMod val="1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  <a:sym typeface="Helvetica Neue Light"/>
              </a:rPr>
              <a:t>подготовки квалифицированных рабочих</a:t>
            </a:r>
            <a:endParaRPr lang="ru-RU" sz="1400" dirty="0">
              <a:solidFill>
                <a:schemeClr val="bg2">
                  <a:lumMod val="1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961925" y="1611352"/>
            <a:ext cx="1605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3822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77/78</a:t>
            </a:r>
            <a:r>
              <a:rPr lang="ru-RU" sz="1200" b="1" dirty="0">
                <a:solidFill>
                  <a:srgbClr val="ED7D3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ПРОГРАММ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961926" y="2218507"/>
            <a:ext cx="185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3822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115/ 129</a:t>
            </a:r>
            <a:r>
              <a:rPr lang="ru-RU" sz="1200" b="1" dirty="0">
                <a:solidFill>
                  <a:srgbClr val="F3822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ПРОГРАММ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947324" y="3196091"/>
            <a:ext cx="422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3822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64 / 69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ПРОГРАММЫ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из перечня ТОП-регион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947324" y="3715060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3822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42 / 46 </a:t>
            </a:r>
            <a:r>
              <a:rPr lang="ru-RU" sz="1200" b="1" dirty="0">
                <a:solidFill>
                  <a:srgbClr val="F3822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ПРОГРАММЫ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из перечня ТОП-50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977097" y="4233944"/>
            <a:ext cx="2474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3822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136</a:t>
            </a:r>
            <a:r>
              <a:rPr lang="ru-RU" sz="1200" b="1" dirty="0">
                <a:solidFill>
                  <a:srgbClr val="F3822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>
                <a:solidFill>
                  <a:srgbClr val="F3822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ru-RU" sz="1200" b="1" dirty="0">
                <a:solidFill>
                  <a:srgbClr val="F3822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b="1" dirty="0">
                <a:solidFill>
                  <a:srgbClr val="F3822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146 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КОМПЕТЕНЦИЙ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096000" y="1164344"/>
            <a:ext cx="2848024" cy="390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35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ВСЕГО:  </a:t>
            </a:r>
            <a:r>
              <a:rPr lang="ru-RU" sz="1935" b="1" dirty="0">
                <a:solidFill>
                  <a:srgbClr val="2162A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192/207</a:t>
            </a:r>
            <a:r>
              <a:rPr lang="ru-RU" sz="1290" b="1" dirty="0">
                <a:solidFill>
                  <a:srgbClr val="ED7D3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1290" b="1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ПРОГРАММ: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17387" y="5591948"/>
            <a:ext cx="11416828" cy="950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3342" indent="-143342">
              <a:spcAft>
                <a:spcPts val="484"/>
              </a:spcAft>
              <a:buFont typeface="Wingdings" panose="05000000000000000000" pitchFamily="2" charset="2"/>
              <a:buChar char="§"/>
            </a:pPr>
            <a:r>
              <a:rPr lang="ru-RU" sz="129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Распоряжение Администрации Томской области от 05.08.2019  №473-ра  (от 24.06.2022 №473-ра ) «Об утверждении перечня приоритетных профессий и специальностей для подготовки кадров для экономики Томской области, требующих среднего профессионального образования («Топ-Регион»)»</a:t>
            </a:r>
          </a:p>
          <a:p>
            <a:pPr marL="143342" indent="-143342">
              <a:buFont typeface="Wingdings" panose="05000000000000000000" pitchFamily="2" charset="2"/>
              <a:buChar char="§"/>
            </a:pPr>
            <a:r>
              <a:rPr lang="ru-RU" sz="129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Распоряжение Администрации Томской области от 31.07.2019 №463-ра  (от</a:t>
            </a:r>
            <a:r>
              <a:rPr lang="en-US" sz="129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29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24.06.2022 №410-ра ) «Об утверждении перечня компетенций опережающей профессиональной подготовки, соответствующих приоритетам развития экономики Томской области»</a:t>
            </a:r>
          </a:p>
        </p:txBody>
      </p:sp>
      <p:cxnSp>
        <p:nvCxnSpPr>
          <p:cNvPr id="71" name="Прямая соединительная линия 70">
            <a:extLst/>
          </p:cNvPr>
          <p:cNvCxnSpPr/>
          <p:nvPr/>
        </p:nvCxnSpPr>
        <p:spPr>
          <a:xfrm>
            <a:off x="6341554" y="3029630"/>
            <a:ext cx="548849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961925" y="2536091"/>
            <a:ext cx="3768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dirty="0">
                <a:solidFill>
                  <a:schemeClr val="bg2">
                    <a:lumMod val="1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  <a:sym typeface="Helvetica Neue Light"/>
              </a:rPr>
              <a:t>подготовки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  <a:sym typeface="Helvetica Neue Light"/>
              </a:rPr>
              <a:t>специалистов среднего звена</a:t>
            </a:r>
            <a:endParaRPr lang="ru-RU" sz="1400" dirty="0">
              <a:solidFill>
                <a:schemeClr val="bg2">
                  <a:lumMod val="1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85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617676"/>
            <a:ext cx="2743200" cy="3651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8598957" y="6529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617676"/>
            <a:ext cx="12192000" cy="240323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420707" y="208673"/>
            <a:ext cx="1993290" cy="670440"/>
            <a:chOff x="2636838" y="1795463"/>
            <a:chExt cx="6669087" cy="2243137"/>
          </a:xfrm>
        </p:grpSpPr>
        <p:grpSp>
          <p:nvGrpSpPr>
            <p:cNvPr id="13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7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4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4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5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7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8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7" name="Прямая соединительная линия 56"/>
          <p:cNvCxnSpPr/>
          <p:nvPr/>
        </p:nvCxnSpPr>
        <p:spPr>
          <a:xfrm>
            <a:off x="-29400" y="100861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5</a:t>
            </a:fld>
            <a:endParaRPr lang="ru-RU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756071" y="336787"/>
            <a:ext cx="513058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40411">
              <a:defRPr/>
            </a:pPr>
            <a:r>
              <a:rPr lang="ru-RU" altLang="ru-RU" sz="2000" dirty="0"/>
              <a:t>МАСТЕРСКИЕ, ОТКРЫТЫЕ В 2021 ГОДУ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10458547" y="177168"/>
            <a:ext cx="1466753" cy="767137"/>
            <a:chOff x="2731256" y="1181101"/>
            <a:chExt cx="2658900" cy="1390650"/>
          </a:xfrm>
        </p:grpSpPr>
        <p:pic>
          <p:nvPicPr>
            <p:cNvPr id="81" name="Рисунок 80" descr="Герб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31256" y="1338930"/>
              <a:ext cx="1143993" cy="1143994"/>
            </a:xfrm>
            <a:prstGeom prst="rect">
              <a:avLst/>
            </a:prstGeom>
          </p:spPr>
        </p:pic>
        <p:pic>
          <p:nvPicPr>
            <p:cNvPr id="82" name="Рисунок 81" descr="Лого Проекты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9506" y="1181101"/>
              <a:ext cx="1390650" cy="1390650"/>
            </a:xfrm>
            <a:prstGeom prst="rect">
              <a:avLst/>
            </a:prstGeom>
          </p:spPr>
        </p:pic>
      </p:grpSp>
      <p:sp>
        <p:nvSpPr>
          <p:cNvPr id="92" name="Прямоугольник 91"/>
          <p:cNvSpPr/>
          <p:nvPr/>
        </p:nvSpPr>
        <p:spPr>
          <a:xfrm>
            <a:off x="5828118" y="2771516"/>
            <a:ext cx="3857674" cy="566882"/>
          </a:xfrm>
          <a:prstGeom prst="rect">
            <a:avLst/>
          </a:prstGeom>
          <a:noFill/>
        </p:spPr>
        <p:txBody>
          <a:bodyPr wrap="square" lIns="73720" tIns="36860" rIns="73720" bIns="36860">
            <a:spAutoFit/>
          </a:bodyPr>
          <a:lstStyle/>
          <a:p>
            <a:r>
              <a:rPr lang="ru-RU" altLang="ru-RU" sz="1600" b="1" dirty="0"/>
              <a:t>ТОМСКИЙ ЭКОНОМИКО-ПРОМЫШЛЕННЫЙ КОЛЛЕДЖ</a:t>
            </a:r>
          </a:p>
        </p:txBody>
      </p:sp>
      <p:sp>
        <p:nvSpPr>
          <p:cNvPr id="93" name="Прямоугольник 92"/>
          <p:cNvSpPr/>
          <p:nvPr/>
        </p:nvSpPr>
        <p:spPr>
          <a:xfrm>
            <a:off x="5754390" y="1211233"/>
            <a:ext cx="35407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600" b="1" dirty="0"/>
              <a:t>ТОМСКИЙ ТЕХНИКУМ ИНФОРМАЦИОННЫХ ТЕХНОЛОГИЙ</a:t>
            </a:r>
          </a:p>
        </p:txBody>
      </p:sp>
      <p:sp>
        <p:nvSpPr>
          <p:cNvPr id="94" name="Прямоугольник 93"/>
          <p:cNvSpPr/>
          <p:nvPr/>
        </p:nvSpPr>
        <p:spPr>
          <a:xfrm>
            <a:off x="6401278" y="4252034"/>
            <a:ext cx="48229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600" b="1" dirty="0"/>
              <a:t>АСИНОВСКИЙ ТЕХНИКУМ</a:t>
            </a:r>
          </a:p>
          <a:p>
            <a:r>
              <a:rPr lang="ru-RU" altLang="ru-RU" sz="1600" b="1" dirty="0"/>
              <a:t>ПРОМЫШЛЕННОЙ ИНДУСТРИИ И СЕРВИСА</a:t>
            </a:r>
          </a:p>
        </p:txBody>
      </p:sp>
      <p:grpSp>
        <p:nvGrpSpPr>
          <p:cNvPr id="95" name="Группа 94"/>
          <p:cNvGrpSpPr/>
          <p:nvPr/>
        </p:nvGrpSpPr>
        <p:grpSpPr>
          <a:xfrm>
            <a:off x="5038722" y="1849061"/>
            <a:ext cx="6050896" cy="701123"/>
            <a:chOff x="5711119" y="2532496"/>
            <a:chExt cx="9113233" cy="1044925"/>
          </a:xfrm>
        </p:grpSpPr>
        <p:pic>
          <p:nvPicPr>
            <p:cNvPr id="96" name="Рисунок 9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877"/>
            <a:stretch/>
          </p:blipFill>
          <p:spPr>
            <a:xfrm>
              <a:off x="5711119" y="2560153"/>
              <a:ext cx="2116110" cy="1017268"/>
            </a:xfrm>
            <a:prstGeom prst="rect">
              <a:avLst/>
            </a:prstGeom>
          </p:spPr>
        </p:pic>
        <p:pic>
          <p:nvPicPr>
            <p:cNvPr id="97" name="Рисунок 9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03" b="49809"/>
            <a:stretch/>
          </p:blipFill>
          <p:spPr>
            <a:xfrm>
              <a:off x="8085551" y="2532496"/>
              <a:ext cx="2116110" cy="1008112"/>
            </a:xfrm>
            <a:prstGeom prst="rect">
              <a:avLst/>
            </a:prstGeom>
          </p:spPr>
        </p:pic>
        <p:pic>
          <p:nvPicPr>
            <p:cNvPr id="98" name="Рисунок 9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321" b="23791"/>
            <a:stretch/>
          </p:blipFill>
          <p:spPr>
            <a:xfrm>
              <a:off x="10436565" y="2538611"/>
              <a:ext cx="2116109" cy="1008113"/>
            </a:xfrm>
            <a:prstGeom prst="rect">
              <a:avLst/>
            </a:prstGeom>
          </p:spPr>
        </p:pic>
        <p:pic>
          <p:nvPicPr>
            <p:cNvPr id="99" name="Рисунок 9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768"/>
            <a:stretch/>
          </p:blipFill>
          <p:spPr>
            <a:xfrm>
              <a:off x="12708243" y="2580727"/>
              <a:ext cx="2116109" cy="943642"/>
            </a:xfrm>
            <a:prstGeom prst="rect">
              <a:avLst/>
            </a:prstGeom>
          </p:spPr>
        </p:pic>
      </p:grpSp>
      <p:grpSp>
        <p:nvGrpSpPr>
          <p:cNvPr id="100" name="Группа 99"/>
          <p:cNvGrpSpPr/>
          <p:nvPr/>
        </p:nvGrpSpPr>
        <p:grpSpPr>
          <a:xfrm>
            <a:off x="5007709" y="3397607"/>
            <a:ext cx="6150454" cy="707726"/>
            <a:chOff x="5711119" y="4501981"/>
            <a:chExt cx="9263177" cy="1054765"/>
          </a:xfrm>
        </p:grpSpPr>
        <p:pic>
          <p:nvPicPr>
            <p:cNvPr id="101" name="Рисунок 10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557"/>
            <a:stretch/>
          </p:blipFill>
          <p:spPr>
            <a:xfrm>
              <a:off x="5711119" y="4547983"/>
              <a:ext cx="2116110" cy="990790"/>
            </a:xfrm>
            <a:prstGeom prst="rect">
              <a:avLst/>
            </a:prstGeom>
          </p:spPr>
        </p:pic>
        <p:pic>
          <p:nvPicPr>
            <p:cNvPr id="102" name="Рисунок 10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18" b="49194"/>
            <a:stretch/>
          </p:blipFill>
          <p:spPr>
            <a:xfrm>
              <a:off x="8085551" y="4548634"/>
              <a:ext cx="2116110" cy="1008112"/>
            </a:xfrm>
            <a:prstGeom prst="rect">
              <a:avLst/>
            </a:prstGeom>
          </p:spPr>
        </p:pic>
        <p:pic>
          <p:nvPicPr>
            <p:cNvPr id="103" name="Рисунок 10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853" b="25063"/>
            <a:stretch/>
          </p:blipFill>
          <p:spPr>
            <a:xfrm>
              <a:off x="10473471" y="4501981"/>
              <a:ext cx="2116110" cy="937845"/>
            </a:xfrm>
            <a:prstGeom prst="rect">
              <a:avLst/>
            </a:prstGeom>
          </p:spPr>
        </p:pic>
        <p:pic>
          <p:nvPicPr>
            <p:cNvPr id="104" name="Рисунок 10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009"/>
            <a:stretch/>
          </p:blipFill>
          <p:spPr>
            <a:xfrm>
              <a:off x="12858186" y="4547983"/>
              <a:ext cx="2116110" cy="895303"/>
            </a:xfrm>
            <a:prstGeom prst="rect">
              <a:avLst/>
            </a:prstGeom>
          </p:spPr>
        </p:pic>
      </p:grpSp>
      <p:grpSp>
        <p:nvGrpSpPr>
          <p:cNvPr id="105" name="Группа 104"/>
          <p:cNvGrpSpPr/>
          <p:nvPr/>
        </p:nvGrpSpPr>
        <p:grpSpPr>
          <a:xfrm>
            <a:off x="5055268" y="4891522"/>
            <a:ext cx="6168964" cy="676422"/>
            <a:chOff x="5683241" y="6597789"/>
            <a:chExt cx="9291055" cy="1008112"/>
          </a:xfrm>
        </p:grpSpPr>
        <p:pic>
          <p:nvPicPr>
            <p:cNvPr id="106" name="Рисунок 10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986"/>
            <a:stretch/>
          </p:blipFill>
          <p:spPr>
            <a:xfrm>
              <a:off x="5683241" y="6631800"/>
              <a:ext cx="2116110" cy="974101"/>
            </a:xfrm>
            <a:prstGeom prst="rect">
              <a:avLst/>
            </a:prstGeom>
          </p:spPr>
        </p:pic>
        <p:pic>
          <p:nvPicPr>
            <p:cNvPr id="107" name="Рисунок 10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21" b="49891"/>
            <a:stretch/>
          </p:blipFill>
          <p:spPr>
            <a:xfrm>
              <a:off x="8085551" y="6597789"/>
              <a:ext cx="2116110" cy="1008112"/>
            </a:xfrm>
            <a:prstGeom prst="rect">
              <a:avLst/>
            </a:prstGeom>
          </p:spPr>
        </p:pic>
        <p:pic>
          <p:nvPicPr>
            <p:cNvPr id="108" name="Рисунок 10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20" b="23992"/>
            <a:stretch/>
          </p:blipFill>
          <p:spPr>
            <a:xfrm>
              <a:off x="10473471" y="6597789"/>
              <a:ext cx="2116110" cy="1008112"/>
            </a:xfrm>
            <a:prstGeom prst="rect">
              <a:avLst/>
            </a:prstGeom>
          </p:spPr>
        </p:pic>
        <p:pic>
          <p:nvPicPr>
            <p:cNvPr id="109" name="Рисунок 10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528"/>
            <a:stretch/>
          </p:blipFill>
          <p:spPr>
            <a:xfrm>
              <a:off x="12858186" y="6682537"/>
              <a:ext cx="2116110" cy="914047"/>
            </a:xfrm>
            <a:prstGeom prst="rect">
              <a:avLst/>
            </a:prstGeom>
          </p:spPr>
        </p:pic>
      </p:grpSp>
      <p:pic>
        <p:nvPicPr>
          <p:cNvPr id="112" name="Рисунок 1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1"/>
          <a:stretch/>
        </p:blipFill>
        <p:spPr>
          <a:xfrm>
            <a:off x="2553446" y="1175603"/>
            <a:ext cx="2326032" cy="1550255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8" t="5039"/>
          <a:stretch/>
        </p:blipFill>
        <p:spPr>
          <a:xfrm>
            <a:off x="227414" y="1160781"/>
            <a:ext cx="2326032" cy="1550674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0"/>
          <a:stretch/>
        </p:blipFill>
        <p:spPr>
          <a:xfrm>
            <a:off x="227414" y="2700376"/>
            <a:ext cx="2317342" cy="1550674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724" b="16068"/>
          <a:stretch/>
        </p:blipFill>
        <p:spPr>
          <a:xfrm>
            <a:off x="2544756" y="2707464"/>
            <a:ext cx="2334722" cy="1536498"/>
          </a:xfrm>
          <a:prstGeom prst="rect">
            <a:avLst/>
          </a:prstGeom>
        </p:spPr>
      </p:pic>
      <p:graphicFrame>
        <p:nvGraphicFramePr>
          <p:cNvPr id="116" name="Таблица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379332"/>
              </p:ext>
            </p:extLst>
          </p:nvPr>
        </p:nvGraphicFramePr>
        <p:xfrm>
          <a:off x="106232" y="5709201"/>
          <a:ext cx="9210862" cy="815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48434">
                  <a:extLst>
                    <a:ext uri="{9D8B030D-6E8A-4147-A177-3AD203B41FA5}">
                      <a16:colId xmlns:a16="http://schemas.microsoft.com/office/drawing/2014/main" xmlns="" val="1615691915"/>
                    </a:ext>
                  </a:extLst>
                </a:gridCol>
                <a:gridCol w="651510">
                  <a:extLst>
                    <a:ext uri="{9D8B030D-6E8A-4147-A177-3AD203B41FA5}">
                      <a16:colId xmlns:a16="http://schemas.microsoft.com/office/drawing/2014/main" xmlns="" val="3670496865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xmlns="" val="1043921747"/>
                    </a:ext>
                  </a:extLst>
                </a:gridCol>
                <a:gridCol w="2023110">
                  <a:extLst>
                    <a:ext uri="{9D8B030D-6E8A-4147-A177-3AD203B41FA5}">
                      <a16:colId xmlns:a16="http://schemas.microsoft.com/office/drawing/2014/main" xmlns="" val="587893954"/>
                    </a:ext>
                  </a:extLst>
                </a:gridCol>
                <a:gridCol w="1944708">
                  <a:extLst>
                    <a:ext uri="{9D8B030D-6E8A-4147-A177-3AD203B41FA5}">
                      <a16:colId xmlns:a16="http://schemas.microsoft.com/office/drawing/2014/main" xmlns="" val="1257521139"/>
                    </a:ext>
                  </a:extLst>
                </a:gridCol>
              </a:tblGrid>
              <a:tr h="270308">
                <a:tc rowSpan="2">
                  <a:txBody>
                    <a:bodyPr/>
                    <a:lstStyle/>
                    <a:p>
                      <a:pPr marL="0" marR="0" lvl="0" indent="0" algn="l" defTabSz="1497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Всего выделено на оборудование</a:t>
                      </a:r>
                    </a:p>
                    <a:p>
                      <a:pPr marL="0" marR="0" lvl="0" indent="0" algn="l" defTabSz="1497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и оснащение мастерских</a:t>
                      </a: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b="1" dirty="0" smtClean="0">
                          <a:solidFill>
                            <a:schemeClr val="tx1"/>
                          </a:solidFill>
                        </a:rPr>
                        <a:t>План</a:t>
                      </a:r>
                      <a:endParaRPr lang="ru-RU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ru-RU" sz="1300" b="1" dirty="0" smtClean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ФБ  –  </a:t>
                      </a:r>
                      <a:r>
                        <a:rPr lang="en-US" altLang="ru-RU" sz="1300" b="1" dirty="0" smtClean="0">
                          <a:solidFill>
                            <a:srgbClr val="CB202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105</a:t>
                      </a:r>
                      <a:r>
                        <a:rPr lang="ru-RU" altLang="ru-RU" sz="1300" b="1" dirty="0" smtClean="0">
                          <a:solidFill>
                            <a:srgbClr val="CB202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,8 </a:t>
                      </a:r>
                      <a:r>
                        <a:rPr lang="ru-RU" altLang="ru-RU" sz="1000" b="1" dirty="0" smtClean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МЛН. РУБ</a:t>
                      </a:r>
                      <a:endParaRPr lang="ru-RU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97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300" b="1" dirty="0" smtClean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  –  </a:t>
                      </a:r>
                      <a:r>
                        <a:rPr lang="ru-RU" altLang="ru-RU" sz="1300" b="1" dirty="0" smtClean="0">
                          <a:solidFill>
                            <a:srgbClr val="CB202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11,2</a:t>
                      </a:r>
                      <a:r>
                        <a:rPr lang="ru-RU" altLang="ru-RU" sz="1300" b="1" dirty="0" smtClean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МЛН. РУБ.</a:t>
                      </a:r>
                      <a:endParaRPr lang="ru-RU" sz="1000" dirty="0" smtClean="0">
                        <a:solidFill>
                          <a:srgbClr val="241C2B"/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97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ВБ  </a:t>
                      </a:r>
                      <a:r>
                        <a:rPr lang="ru-RU" altLang="ru-RU" sz="1300" b="1" dirty="0" smtClean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–</a:t>
                      </a:r>
                      <a:r>
                        <a:rPr lang="ru-RU" sz="1300" b="1" dirty="0" smtClean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</a:t>
                      </a:r>
                      <a:r>
                        <a:rPr lang="ru-RU" sz="1300" b="1" dirty="0" smtClean="0">
                          <a:solidFill>
                            <a:srgbClr val="CB202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2,9</a:t>
                      </a:r>
                      <a:r>
                        <a:rPr lang="ru-RU" sz="1300" b="1" dirty="0" smtClean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МЛН. РУБ.</a:t>
                      </a:r>
                      <a:endParaRPr lang="ru-RU" altLang="ru-RU" sz="1000" b="1" dirty="0" smtClean="0">
                        <a:solidFill>
                          <a:srgbClr val="241C2B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9593651"/>
                  </a:ext>
                </a:extLst>
              </a:tr>
              <a:tr h="270308">
                <a:tc vMerge="1">
                  <a:txBody>
                    <a:bodyPr/>
                    <a:lstStyle/>
                    <a:p>
                      <a:pPr algn="l"/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b="1" dirty="0" smtClean="0">
                          <a:solidFill>
                            <a:schemeClr val="tx1"/>
                          </a:solidFill>
                        </a:rPr>
                        <a:t>Факт</a:t>
                      </a:r>
                      <a:endParaRPr lang="ru-RU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ru-RU" sz="1300" b="1" dirty="0" smtClean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ФБ  –  </a:t>
                      </a:r>
                      <a:r>
                        <a:rPr lang="ru-RU" altLang="ru-RU" sz="1300" b="1" dirty="0" smtClean="0">
                          <a:solidFill>
                            <a:srgbClr val="CB202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62 </a:t>
                      </a:r>
                      <a:r>
                        <a:rPr lang="ru-RU" altLang="ru-RU" sz="1000" b="1" dirty="0" smtClean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МЛН. РУБ</a:t>
                      </a:r>
                      <a:endParaRPr lang="ru-RU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97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300" b="1" dirty="0" smtClean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  –  </a:t>
                      </a:r>
                      <a:r>
                        <a:rPr lang="ru-RU" altLang="ru-RU" sz="1300" b="1" dirty="0" smtClean="0">
                          <a:solidFill>
                            <a:srgbClr val="CB202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10,3</a:t>
                      </a:r>
                      <a:r>
                        <a:rPr lang="ru-RU" altLang="ru-RU" sz="1300" b="1" dirty="0" smtClean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МЛН. РУБ.</a:t>
                      </a:r>
                      <a:endParaRPr lang="ru-RU" sz="1000" dirty="0" smtClean="0">
                        <a:solidFill>
                          <a:srgbClr val="241C2B"/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97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ВБ  </a:t>
                      </a:r>
                      <a:r>
                        <a:rPr lang="ru-RU" altLang="ru-RU" sz="1300" b="1" kern="1200" dirty="0" smtClean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–</a:t>
                      </a:r>
                      <a:r>
                        <a:rPr lang="ru-RU" sz="1300" b="1" kern="1200" dirty="0" smtClean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</a:t>
                      </a:r>
                      <a:r>
                        <a:rPr lang="ru-RU" sz="1300" b="1" kern="1200" dirty="0" smtClean="0">
                          <a:solidFill>
                            <a:srgbClr val="CB202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0,9 </a:t>
                      </a:r>
                      <a:r>
                        <a:rPr lang="ru-RU" sz="1000" b="1" kern="1200" dirty="0" smtClean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МЛН. РУБ.</a:t>
                      </a:r>
                      <a:endParaRPr lang="ru-RU" altLang="ru-RU" sz="1000" b="1" kern="1200" dirty="0" smtClean="0">
                        <a:solidFill>
                          <a:srgbClr val="241C2B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41999649"/>
                  </a:ext>
                </a:extLst>
              </a:tr>
              <a:tr h="270308">
                <a:tc gridSpan="2">
                  <a:txBody>
                    <a:bodyPr/>
                    <a:lstStyle/>
                    <a:p>
                      <a:pPr marL="0" marR="0" lvl="0" indent="0" algn="r" defTabSz="1497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Законтрактовано</a:t>
                      </a: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97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300" b="1" dirty="0" smtClean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ФБ  –  </a:t>
                      </a:r>
                      <a:r>
                        <a:rPr lang="ru-RU" altLang="ru-RU" sz="1300" b="1" dirty="0" smtClean="0">
                          <a:solidFill>
                            <a:srgbClr val="CB202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43,8 </a:t>
                      </a:r>
                      <a:r>
                        <a:rPr lang="ru-RU" altLang="ru-RU" sz="1000" b="1" dirty="0" smtClean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МЛН. РУБ</a:t>
                      </a:r>
                      <a:endParaRPr lang="ru-RU" sz="13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97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300" b="1" kern="1200" dirty="0" smtClean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  –  </a:t>
                      </a:r>
                      <a:r>
                        <a:rPr lang="ru-RU" altLang="ru-RU" sz="1300" b="1" kern="1200" dirty="0" smtClean="0">
                          <a:solidFill>
                            <a:srgbClr val="CB202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0,9</a:t>
                      </a:r>
                      <a:r>
                        <a:rPr lang="ru-RU" altLang="ru-RU" sz="1000" b="1" dirty="0" smtClean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000" b="1" kern="1200" dirty="0" smtClean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МЛН. РУБ.</a:t>
                      </a: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97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ВБ  </a:t>
                      </a:r>
                      <a:r>
                        <a:rPr lang="ru-RU" altLang="ru-RU" sz="1300" b="1" kern="1200" dirty="0" smtClean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–</a:t>
                      </a:r>
                      <a:r>
                        <a:rPr lang="ru-RU" sz="1300" b="1" kern="1200" dirty="0" smtClean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</a:t>
                      </a:r>
                      <a:r>
                        <a:rPr lang="ru-RU" sz="1300" b="1" kern="1200" dirty="0" smtClean="0">
                          <a:solidFill>
                            <a:srgbClr val="CB202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2,1 </a:t>
                      </a:r>
                      <a:r>
                        <a:rPr lang="ru-RU" sz="1000" b="1" kern="1200" dirty="0" smtClean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МЛН. РУБ.</a:t>
                      </a:r>
                      <a:endParaRPr lang="ru-RU" altLang="ru-RU" sz="1000" b="1" kern="1200" dirty="0" smtClean="0">
                        <a:solidFill>
                          <a:srgbClr val="241C2B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720" marR="73720" marT="36860" marB="3686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5316904"/>
                  </a:ext>
                </a:extLst>
              </a:tr>
            </a:tbl>
          </a:graphicData>
        </a:graphic>
      </p:graphicFrame>
      <p:pic>
        <p:nvPicPr>
          <p:cNvPr id="117" name="Рисунок 116"/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377" y="5893931"/>
            <a:ext cx="544830" cy="544830"/>
          </a:xfrm>
          <a:prstGeom prst="rect">
            <a:avLst/>
          </a:prstGeom>
        </p:spPr>
      </p:pic>
      <p:sp>
        <p:nvSpPr>
          <p:cNvPr id="118" name="TextBox 117"/>
          <p:cNvSpPr txBox="1"/>
          <p:nvPr/>
        </p:nvSpPr>
        <p:spPr>
          <a:xfrm>
            <a:off x="10030386" y="5829744"/>
            <a:ext cx="1595817" cy="663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90" b="1" dirty="0">
                <a:solidFill>
                  <a:srgbClr val="4E6DA6"/>
                </a:solidFill>
              </a:rPr>
              <a:t>Открытие состоялось</a:t>
            </a:r>
          </a:p>
          <a:p>
            <a:r>
              <a:rPr lang="ru-RU" sz="1129" b="1" dirty="0"/>
              <a:t>1 сентября 2021 г</a:t>
            </a:r>
          </a:p>
        </p:txBody>
      </p:sp>
      <p:pic>
        <p:nvPicPr>
          <p:cNvPr id="119" name="Рисунок 1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420" y="1154901"/>
            <a:ext cx="694774" cy="687826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569" y="2825178"/>
            <a:ext cx="716342" cy="465157"/>
          </a:xfrm>
          <a:prstGeom prst="rect">
            <a:avLst/>
          </a:prstGeom>
        </p:spPr>
      </p:pic>
      <p:pic>
        <p:nvPicPr>
          <p:cNvPr id="121" name="Рисунок 1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849" y="4259357"/>
            <a:ext cx="1199549" cy="623157"/>
          </a:xfrm>
          <a:prstGeom prst="rect">
            <a:avLst/>
          </a:prstGeom>
        </p:spPr>
      </p:pic>
      <p:pic>
        <p:nvPicPr>
          <p:cNvPr id="110" name="Рисунок 10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70"/>
          <a:stretch/>
        </p:blipFill>
        <p:spPr>
          <a:xfrm>
            <a:off x="237205" y="4195072"/>
            <a:ext cx="2334723" cy="1437930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4"/>
          <a:stretch/>
        </p:blipFill>
        <p:spPr>
          <a:xfrm>
            <a:off x="2563238" y="4200426"/>
            <a:ext cx="2326032" cy="1432576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096222" y="4195072"/>
            <a:ext cx="6725664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/>
          <p:nvPr/>
        </p:nvCxnSpPr>
        <p:spPr>
          <a:xfrm>
            <a:off x="5038722" y="2683981"/>
            <a:ext cx="6783164" cy="16166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15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617676"/>
            <a:ext cx="2743200" cy="3651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8598957" y="6529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617676"/>
            <a:ext cx="12192000" cy="240323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420707" y="208673"/>
            <a:ext cx="1993290" cy="670440"/>
            <a:chOff x="2636838" y="1795463"/>
            <a:chExt cx="6669087" cy="2243137"/>
          </a:xfrm>
        </p:grpSpPr>
        <p:grpSp>
          <p:nvGrpSpPr>
            <p:cNvPr id="13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7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4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4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5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7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8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7" name="Прямая соединительная линия 56"/>
          <p:cNvCxnSpPr/>
          <p:nvPr/>
        </p:nvCxnSpPr>
        <p:spPr>
          <a:xfrm>
            <a:off x="-29400" y="100861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2741690" y="387258"/>
            <a:ext cx="740220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altLang="ru-RU" sz="2000" dirty="0"/>
              <a:t>ПЛАНИРУЕТСЯ ОТКРЫТИЕ МАСТЕРСКИХ В 2022 ГОДУ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10458547" y="177168"/>
            <a:ext cx="1466753" cy="767137"/>
            <a:chOff x="2731256" y="1181101"/>
            <a:chExt cx="2658900" cy="1390650"/>
          </a:xfrm>
        </p:grpSpPr>
        <p:pic>
          <p:nvPicPr>
            <p:cNvPr id="81" name="Рисунок 80" descr="Герб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31256" y="1338930"/>
              <a:ext cx="1143993" cy="1143994"/>
            </a:xfrm>
            <a:prstGeom prst="rect">
              <a:avLst/>
            </a:prstGeom>
          </p:spPr>
        </p:pic>
        <p:pic>
          <p:nvPicPr>
            <p:cNvPr id="82" name="Рисунок 81" descr="Лого Проекты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9506" y="1181101"/>
              <a:ext cx="1390650" cy="1390650"/>
            </a:xfrm>
            <a:prstGeom prst="rect">
              <a:avLst/>
            </a:prstGeom>
          </p:spPr>
        </p:pic>
      </p:grpSp>
      <p:sp>
        <p:nvSpPr>
          <p:cNvPr id="58" name="TextBox 57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6</a:t>
            </a:fld>
            <a:endParaRPr lang="ru-RU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56" y="1171091"/>
            <a:ext cx="1941821" cy="1299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5"/>
          <a:srcRect t="5019" b="9965"/>
          <a:stretch/>
        </p:blipFill>
        <p:spPr>
          <a:xfrm>
            <a:off x="264379" y="2509450"/>
            <a:ext cx="1935373" cy="1292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89" y="5200346"/>
            <a:ext cx="1970238" cy="1314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2" b="3505"/>
          <a:stretch/>
        </p:blipFill>
        <p:spPr>
          <a:xfrm>
            <a:off x="261156" y="3850567"/>
            <a:ext cx="1964364" cy="1300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5" name="TextBox 34"/>
          <p:cNvSpPr txBox="1"/>
          <p:nvPr/>
        </p:nvSpPr>
        <p:spPr>
          <a:xfrm>
            <a:off x="1902056" y="6826624"/>
            <a:ext cx="8282933" cy="437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44473" tIns="44474" rIns="44473" bIns="4447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altLang="ru-RU" sz="2257" b="1" dirty="0">
              <a:solidFill>
                <a:srgbClr val="4E6DA6"/>
              </a:solidFill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086" y="1249528"/>
            <a:ext cx="406629" cy="354945"/>
          </a:xfrm>
          <a:prstGeom prst="rect">
            <a:avLst/>
          </a:prstGeom>
        </p:spPr>
      </p:pic>
      <p:sp>
        <p:nvSpPr>
          <p:cNvPr id="67" name="Прямоугольник 66"/>
          <p:cNvSpPr/>
          <p:nvPr/>
        </p:nvSpPr>
        <p:spPr>
          <a:xfrm>
            <a:off x="2758226" y="1202354"/>
            <a:ext cx="2786587" cy="439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29" b="1" dirty="0"/>
              <a:t>КОЛПАШЕВСКИЙ СОЦИАЛЬНО-ПРОМЫШЛЕННЫЙ КОЛЛЕДЖ</a:t>
            </a:r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756" y="3225756"/>
            <a:ext cx="1238590" cy="498695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145" y="5949108"/>
            <a:ext cx="1238590" cy="498695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397" y="3225756"/>
            <a:ext cx="1238590" cy="498695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35" y="1812879"/>
            <a:ext cx="1238590" cy="498695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11" y="5949108"/>
            <a:ext cx="1238590" cy="498695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574" y="4540649"/>
            <a:ext cx="1238590" cy="498695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497" y="1812879"/>
            <a:ext cx="1238590" cy="498695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146" y="4555769"/>
            <a:ext cx="1238590" cy="498695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145" y="3206012"/>
            <a:ext cx="1238590" cy="498695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723" y="1812879"/>
            <a:ext cx="1238590" cy="498695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664" y="5930812"/>
            <a:ext cx="1238590" cy="498695"/>
          </a:xfrm>
          <a:prstGeom prst="rect">
            <a:avLst/>
          </a:prstGeom>
        </p:spPr>
      </p:pic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715848"/>
              </p:ext>
            </p:extLst>
          </p:nvPr>
        </p:nvGraphicFramePr>
        <p:xfrm>
          <a:off x="6755933" y="1260400"/>
          <a:ext cx="2396187" cy="1104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051">
                  <a:extLst>
                    <a:ext uri="{9D8B030D-6E8A-4147-A177-3AD203B41FA5}">
                      <a16:colId xmlns="" xmlns:a16="http://schemas.microsoft.com/office/drawing/2014/main" val="1578481216"/>
                    </a:ext>
                  </a:extLst>
                </a:gridCol>
                <a:gridCol w="1706136">
                  <a:extLst>
                    <a:ext uri="{9D8B030D-6E8A-4147-A177-3AD203B41FA5}">
                      <a16:colId xmlns="" xmlns:a16="http://schemas.microsoft.com/office/drawing/2014/main" val="1599452408"/>
                    </a:ext>
                  </a:extLst>
                </a:gridCol>
              </a:tblGrid>
              <a:tr h="368319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tx1"/>
                          </a:solidFill>
                        </a:rPr>
                        <a:t>ФБ</a:t>
                      </a:r>
                      <a:endParaRPr lang="ru-RU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97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rgbClr val="E64942"/>
                          </a:solidFill>
                        </a:rPr>
                        <a:t>10,4  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</a:rPr>
                        <a:t>млн. руб.</a:t>
                      </a:r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25993828"/>
                  </a:ext>
                </a:extLst>
              </a:tr>
              <a:tr h="368319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tx1"/>
                          </a:solidFill>
                        </a:rPr>
                        <a:t>ОБ</a:t>
                      </a:r>
                      <a:endParaRPr lang="ru-RU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97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rgbClr val="E64942"/>
                          </a:solidFill>
                        </a:rPr>
                        <a:t>0,3 </a:t>
                      </a:r>
                      <a:r>
                        <a:rPr lang="ru-RU" sz="13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млн. руб.</a:t>
                      </a: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28980180"/>
                  </a:ext>
                </a:extLst>
              </a:tr>
              <a:tr h="368319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tx1"/>
                          </a:solidFill>
                        </a:rPr>
                        <a:t>ВБ</a:t>
                      </a:r>
                      <a:endParaRPr lang="ru-RU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97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rgbClr val="E64942"/>
                          </a:solidFill>
                        </a:rPr>
                        <a:t>1,00 </a:t>
                      </a:r>
                      <a:r>
                        <a:rPr lang="ru-RU" sz="13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млн. руб.</a:t>
                      </a: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9052728"/>
                  </a:ext>
                </a:extLst>
              </a:tr>
            </a:tbl>
          </a:graphicData>
        </a:graphic>
      </p:graphicFrame>
      <p:graphicFrame>
        <p:nvGraphicFramePr>
          <p:cNvPr id="83" name="Таблица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309745"/>
              </p:ext>
            </p:extLst>
          </p:nvPr>
        </p:nvGraphicFramePr>
        <p:xfrm>
          <a:off x="9567863" y="3700694"/>
          <a:ext cx="2119060" cy="1005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0245">
                  <a:extLst>
                    <a:ext uri="{9D8B030D-6E8A-4147-A177-3AD203B41FA5}">
                      <a16:colId xmlns="" xmlns:a16="http://schemas.microsoft.com/office/drawing/2014/main" val="1578481216"/>
                    </a:ext>
                  </a:extLst>
                </a:gridCol>
                <a:gridCol w="1508815">
                  <a:extLst>
                    <a:ext uri="{9D8B030D-6E8A-4147-A177-3AD203B41FA5}">
                      <a16:colId xmlns="" xmlns:a16="http://schemas.microsoft.com/office/drawing/2014/main" val="1599452408"/>
                    </a:ext>
                  </a:extLst>
                </a:gridCol>
              </a:tblGrid>
              <a:tr h="335293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ФБ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E64942"/>
                          </a:solidFill>
                        </a:rPr>
                        <a:t>60,3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</a:rPr>
                        <a:t>млн. </a:t>
                      </a:r>
                      <a:r>
                        <a:rPr lang="ru-RU" sz="1300" b="1" baseline="0" dirty="0" err="1" smtClean="0">
                          <a:solidFill>
                            <a:schemeClr val="tx1"/>
                          </a:solidFill>
                        </a:rPr>
                        <a:t>руб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25993828"/>
                  </a:ext>
                </a:extLst>
              </a:tr>
              <a:tr h="335293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ОБ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baseline="0" dirty="0" smtClean="0">
                          <a:solidFill>
                            <a:srgbClr val="E64942"/>
                          </a:solidFill>
                        </a:rPr>
                        <a:t>1,9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</a:rPr>
                        <a:t>млн. </a:t>
                      </a:r>
                      <a:r>
                        <a:rPr lang="ru-RU" sz="1300" b="1" baseline="0" dirty="0" err="1" smtClean="0">
                          <a:solidFill>
                            <a:schemeClr val="tx1"/>
                          </a:solidFill>
                        </a:rPr>
                        <a:t>руб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28980180"/>
                  </a:ext>
                </a:extLst>
              </a:tr>
              <a:tr h="335293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ВБ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E64942"/>
                          </a:solidFill>
                        </a:rPr>
                        <a:t>11,3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</a:rPr>
                        <a:t>млн. </a:t>
                      </a:r>
                      <a:r>
                        <a:rPr lang="ru-RU" sz="1300" b="1" baseline="0" dirty="0" err="1" smtClean="0">
                          <a:solidFill>
                            <a:schemeClr val="tx1"/>
                          </a:solidFill>
                        </a:rPr>
                        <a:t>руб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9052728"/>
                  </a:ext>
                </a:extLst>
              </a:tr>
            </a:tbl>
          </a:graphicData>
        </a:graphic>
      </p:graphicFrame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134012"/>
              </p:ext>
            </p:extLst>
          </p:nvPr>
        </p:nvGraphicFramePr>
        <p:xfrm>
          <a:off x="6782297" y="2477244"/>
          <a:ext cx="2206880" cy="1178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535">
                  <a:extLst>
                    <a:ext uri="{9D8B030D-6E8A-4147-A177-3AD203B41FA5}">
                      <a16:colId xmlns="" xmlns:a16="http://schemas.microsoft.com/office/drawing/2014/main" val="1578481216"/>
                    </a:ext>
                  </a:extLst>
                </a:gridCol>
                <a:gridCol w="1571345">
                  <a:extLst>
                    <a:ext uri="{9D8B030D-6E8A-4147-A177-3AD203B41FA5}">
                      <a16:colId xmlns="" xmlns:a16="http://schemas.microsoft.com/office/drawing/2014/main" val="1599452408"/>
                    </a:ext>
                  </a:extLst>
                </a:gridCol>
              </a:tblGrid>
              <a:tr h="368319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tx1"/>
                          </a:solidFill>
                        </a:rPr>
                        <a:t>ФБ</a:t>
                      </a:r>
                      <a:endParaRPr lang="ru-RU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97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rgbClr val="E64942"/>
                          </a:solidFill>
                          <a:latin typeface="+mn-lt"/>
                          <a:ea typeface="+mn-ea"/>
                          <a:cs typeface="+mn-cs"/>
                        </a:rPr>
                        <a:t>3,5</a:t>
                      </a:r>
                      <a:r>
                        <a:rPr lang="ru-RU" sz="13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</a:rPr>
                        <a:t>млн. руб.</a:t>
                      </a:r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25993828"/>
                  </a:ext>
                </a:extLst>
              </a:tr>
              <a:tr h="404908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tx1"/>
                          </a:solidFill>
                        </a:rPr>
                        <a:t>ОБ</a:t>
                      </a:r>
                      <a:endParaRPr lang="ru-RU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97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rgbClr val="E64942"/>
                          </a:solidFill>
                          <a:latin typeface="+mn-lt"/>
                          <a:ea typeface="+mn-ea"/>
                          <a:cs typeface="+mn-cs"/>
                        </a:rPr>
                        <a:t>0,1</a:t>
                      </a:r>
                      <a:r>
                        <a:rPr lang="ru-RU" sz="1900" dirty="0" smtClean="0"/>
                        <a:t> </a:t>
                      </a:r>
                      <a:r>
                        <a:rPr lang="ru-RU" sz="13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млн. руб.</a:t>
                      </a: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28980180"/>
                  </a:ext>
                </a:extLst>
              </a:tr>
              <a:tr h="404908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tx1"/>
                          </a:solidFill>
                        </a:rPr>
                        <a:t>ВБ</a:t>
                      </a:r>
                      <a:endParaRPr lang="ru-RU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97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rgbClr val="E64942"/>
                          </a:solidFill>
                          <a:latin typeface="+mn-lt"/>
                          <a:ea typeface="+mn-ea"/>
                          <a:cs typeface="+mn-cs"/>
                        </a:rPr>
                        <a:t>0,9</a:t>
                      </a:r>
                      <a:r>
                        <a:rPr lang="ru-RU" sz="1900" dirty="0" smtClean="0"/>
                        <a:t> </a:t>
                      </a:r>
                      <a:r>
                        <a:rPr lang="ru-RU" sz="13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млн. руб.</a:t>
                      </a: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9052728"/>
                  </a:ext>
                </a:extLst>
              </a:tr>
            </a:tbl>
          </a:graphicData>
        </a:graphic>
      </p:graphicFrame>
      <p:sp>
        <p:nvSpPr>
          <p:cNvPr id="85" name="Прямоугольник 84"/>
          <p:cNvSpPr/>
          <p:nvPr/>
        </p:nvSpPr>
        <p:spPr>
          <a:xfrm>
            <a:off x="2898273" y="2641341"/>
            <a:ext cx="2786587" cy="439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29" b="1" dirty="0"/>
              <a:t>ТОМСКИЙ ГОСУДАРСТВЕННЫЙ</a:t>
            </a:r>
          </a:p>
          <a:p>
            <a:r>
              <a:rPr lang="ru-RU" sz="1129" b="1" dirty="0"/>
              <a:t>ПЕДАГОГИЧЕСКИЙ КОЛЛЕДЖ</a:t>
            </a:r>
          </a:p>
        </p:txBody>
      </p:sp>
      <p:graphicFrame>
        <p:nvGraphicFramePr>
          <p:cNvPr id="86" name="Таблица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779744"/>
              </p:ext>
            </p:extLst>
          </p:nvPr>
        </p:nvGraphicFramePr>
        <p:xfrm>
          <a:off x="6792519" y="3877879"/>
          <a:ext cx="2206880" cy="1178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535">
                  <a:extLst>
                    <a:ext uri="{9D8B030D-6E8A-4147-A177-3AD203B41FA5}">
                      <a16:colId xmlns="" xmlns:a16="http://schemas.microsoft.com/office/drawing/2014/main" val="1578481216"/>
                    </a:ext>
                  </a:extLst>
                </a:gridCol>
                <a:gridCol w="1571345">
                  <a:extLst>
                    <a:ext uri="{9D8B030D-6E8A-4147-A177-3AD203B41FA5}">
                      <a16:colId xmlns="" xmlns:a16="http://schemas.microsoft.com/office/drawing/2014/main" val="1599452408"/>
                    </a:ext>
                  </a:extLst>
                </a:gridCol>
              </a:tblGrid>
              <a:tr h="368319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tx1"/>
                          </a:solidFill>
                        </a:rPr>
                        <a:t>ФБ</a:t>
                      </a:r>
                      <a:endParaRPr lang="ru-RU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97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rgbClr val="E64942"/>
                          </a:solidFill>
                          <a:latin typeface="+mn-lt"/>
                          <a:ea typeface="+mn-ea"/>
                          <a:cs typeface="+mn-cs"/>
                        </a:rPr>
                        <a:t>29,1</a:t>
                      </a:r>
                      <a:r>
                        <a:rPr lang="ru-RU" sz="13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</a:rPr>
                        <a:t>млн. руб.</a:t>
                      </a:r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25993828"/>
                  </a:ext>
                </a:extLst>
              </a:tr>
              <a:tr h="404908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tx1"/>
                          </a:solidFill>
                        </a:rPr>
                        <a:t>ОБ</a:t>
                      </a:r>
                      <a:endParaRPr lang="ru-RU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97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rgbClr val="E64942"/>
                          </a:solidFill>
                          <a:latin typeface="+mn-lt"/>
                          <a:ea typeface="+mn-ea"/>
                          <a:cs typeface="+mn-cs"/>
                        </a:rPr>
                        <a:t>0,9</a:t>
                      </a:r>
                      <a:r>
                        <a:rPr lang="ru-RU" sz="1900" dirty="0" smtClean="0"/>
                        <a:t> </a:t>
                      </a:r>
                      <a:r>
                        <a:rPr lang="ru-RU" sz="13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млн. руб.</a:t>
                      </a: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28980180"/>
                  </a:ext>
                </a:extLst>
              </a:tr>
              <a:tr h="404908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tx1"/>
                          </a:solidFill>
                        </a:rPr>
                        <a:t>ВБ</a:t>
                      </a:r>
                      <a:endParaRPr lang="ru-RU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97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rgbClr val="E64942"/>
                          </a:solidFill>
                          <a:latin typeface="+mn-lt"/>
                          <a:ea typeface="+mn-ea"/>
                          <a:cs typeface="+mn-cs"/>
                        </a:rPr>
                        <a:t>5,5</a:t>
                      </a:r>
                      <a:r>
                        <a:rPr lang="ru-RU" sz="1900" dirty="0" smtClean="0"/>
                        <a:t> </a:t>
                      </a:r>
                      <a:r>
                        <a:rPr lang="ru-RU" sz="13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млн. руб.</a:t>
                      </a: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9052728"/>
                  </a:ext>
                </a:extLst>
              </a:tr>
            </a:tbl>
          </a:graphicData>
        </a:graphic>
      </p:graphicFrame>
      <p:sp>
        <p:nvSpPr>
          <p:cNvPr id="87" name="Прямоугольник 86"/>
          <p:cNvSpPr/>
          <p:nvPr/>
        </p:nvSpPr>
        <p:spPr>
          <a:xfrm>
            <a:off x="3288417" y="3946918"/>
            <a:ext cx="2786587" cy="439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29" b="1" dirty="0"/>
              <a:t>ТОМСКИЙ</a:t>
            </a:r>
          </a:p>
          <a:p>
            <a:r>
              <a:rPr lang="ru-RU" sz="1129" b="1" dirty="0"/>
              <a:t>ПОЛИТЕХНИЧЕСКИЙ ТЕХНИКУМ</a:t>
            </a:r>
          </a:p>
        </p:txBody>
      </p:sp>
      <p:graphicFrame>
        <p:nvGraphicFramePr>
          <p:cNvPr id="88" name="Таблица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663862"/>
              </p:ext>
            </p:extLst>
          </p:nvPr>
        </p:nvGraphicFramePr>
        <p:xfrm>
          <a:off x="6792519" y="5322922"/>
          <a:ext cx="2206880" cy="1178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535">
                  <a:extLst>
                    <a:ext uri="{9D8B030D-6E8A-4147-A177-3AD203B41FA5}">
                      <a16:colId xmlns="" xmlns:a16="http://schemas.microsoft.com/office/drawing/2014/main" val="1578481216"/>
                    </a:ext>
                  </a:extLst>
                </a:gridCol>
                <a:gridCol w="1571345">
                  <a:extLst>
                    <a:ext uri="{9D8B030D-6E8A-4147-A177-3AD203B41FA5}">
                      <a16:colId xmlns="" xmlns:a16="http://schemas.microsoft.com/office/drawing/2014/main" val="1599452408"/>
                    </a:ext>
                  </a:extLst>
                </a:gridCol>
              </a:tblGrid>
              <a:tr h="368319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tx1"/>
                          </a:solidFill>
                        </a:rPr>
                        <a:t>ФБ</a:t>
                      </a:r>
                      <a:endParaRPr lang="ru-RU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97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rgbClr val="E64942"/>
                          </a:solidFill>
                          <a:latin typeface="+mn-lt"/>
                          <a:ea typeface="+mn-ea"/>
                          <a:cs typeface="+mn-cs"/>
                        </a:rPr>
                        <a:t>17,3</a:t>
                      </a:r>
                      <a:r>
                        <a:rPr lang="ru-RU" sz="13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</a:rPr>
                        <a:t>млн. руб.</a:t>
                      </a:r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25993828"/>
                  </a:ext>
                </a:extLst>
              </a:tr>
              <a:tr h="404908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tx1"/>
                          </a:solidFill>
                        </a:rPr>
                        <a:t>ОБ</a:t>
                      </a:r>
                      <a:endParaRPr lang="ru-RU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97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rgbClr val="E64942"/>
                          </a:solidFill>
                          <a:latin typeface="+mn-lt"/>
                          <a:ea typeface="+mn-ea"/>
                          <a:cs typeface="+mn-cs"/>
                        </a:rPr>
                        <a:t>0,5</a:t>
                      </a:r>
                      <a:r>
                        <a:rPr lang="ru-RU" sz="1900" dirty="0" smtClean="0"/>
                        <a:t> </a:t>
                      </a:r>
                      <a:r>
                        <a:rPr lang="ru-RU" sz="13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млн. руб.</a:t>
                      </a: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28980180"/>
                  </a:ext>
                </a:extLst>
              </a:tr>
              <a:tr h="404908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tx1"/>
                          </a:solidFill>
                        </a:rPr>
                        <a:t>ВБ</a:t>
                      </a:r>
                      <a:endParaRPr lang="ru-RU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97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rgbClr val="E64942"/>
                          </a:solidFill>
                          <a:latin typeface="+mn-lt"/>
                          <a:ea typeface="+mn-ea"/>
                          <a:cs typeface="+mn-cs"/>
                        </a:rPr>
                        <a:t>3,9</a:t>
                      </a:r>
                      <a:r>
                        <a:rPr lang="ru-RU" sz="1900" dirty="0" smtClean="0"/>
                        <a:t> </a:t>
                      </a:r>
                      <a:r>
                        <a:rPr lang="ru-RU" sz="13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млн. руб.</a:t>
                      </a:r>
                    </a:p>
                  </a:txBody>
                  <a:tcPr marL="73720" marR="73720" marT="36860" marB="368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9052728"/>
                  </a:ext>
                </a:extLst>
              </a:tr>
            </a:tbl>
          </a:graphicData>
        </a:graphic>
      </p:graphicFrame>
      <p:sp>
        <p:nvSpPr>
          <p:cNvPr id="89" name="Прямоугольник 88"/>
          <p:cNvSpPr/>
          <p:nvPr/>
        </p:nvSpPr>
        <p:spPr>
          <a:xfrm>
            <a:off x="2961547" y="5312099"/>
            <a:ext cx="2786587" cy="439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29" b="1" dirty="0"/>
              <a:t>ТОМСКИЙ ТЕХНИКУМ ВОДНОГО ТРАНСПОРТА И СУДОХОДСТВА</a:t>
            </a: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522" y="4544462"/>
            <a:ext cx="1229118" cy="494882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17"/>
          <a:stretch/>
        </p:blipFill>
        <p:spPr>
          <a:xfrm>
            <a:off x="2386177" y="2589519"/>
            <a:ext cx="463629" cy="531601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58" y="3906246"/>
            <a:ext cx="816530" cy="462500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444" y="5261382"/>
            <a:ext cx="450697" cy="528442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9514070" y="2899234"/>
            <a:ext cx="2482896" cy="76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1" b="1" dirty="0">
                <a:solidFill>
                  <a:srgbClr val="2162AE"/>
                </a:solidFill>
              </a:rPr>
              <a:t>ЗАПЛАНИРОВАНЫ</a:t>
            </a:r>
          </a:p>
          <a:p>
            <a:r>
              <a:rPr lang="ru-RU" sz="1451" b="1" dirty="0">
                <a:solidFill>
                  <a:srgbClr val="2162AE"/>
                </a:solidFill>
              </a:rPr>
              <a:t>ФИНАНСОВЫЕ СРЕДСТВА НА ОСНАЩЕНИЕ МАСТЕРСИКХ</a:t>
            </a:r>
          </a:p>
        </p:txBody>
      </p:sp>
      <p:sp>
        <p:nvSpPr>
          <p:cNvPr id="95" name="Правая фигурная скобка 94"/>
          <p:cNvSpPr/>
          <p:nvPr/>
        </p:nvSpPr>
        <p:spPr>
          <a:xfrm>
            <a:off x="8819183" y="1163066"/>
            <a:ext cx="488000" cy="5241501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rgbClr val="009C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451"/>
          </a:p>
        </p:txBody>
      </p:sp>
    </p:spTree>
    <p:extLst>
      <p:ext uri="{BB962C8B-B14F-4D97-AF65-F5344CB8AC3E}">
        <p14:creationId xmlns:p14="http://schemas.microsoft.com/office/powerpoint/2010/main" val="117664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617676"/>
            <a:ext cx="2743200" cy="3651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8598957" y="6529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617676"/>
            <a:ext cx="12192000" cy="240323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420707" y="208673"/>
            <a:ext cx="1993290" cy="670440"/>
            <a:chOff x="2636838" y="1795463"/>
            <a:chExt cx="6669087" cy="2243137"/>
          </a:xfrm>
        </p:grpSpPr>
        <p:grpSp>
          <p:nvGrpSpPr>
            <p:cNvPr id="13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7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4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4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5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7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8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7" name="Прямая соединительная линия 56"/>
          <p:cNvCxnSpPr/>
          <p:nvPr/>
        </p:nvCxnSpPr>
        <p:spPr>
          <a:xfrm>
            <a:off x="-29400" y="100861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7</a:t>
            </a:fld>
            <a:endParaRPr lang="ru-RU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740858" y="360981"/>
            <a:ext cx="754213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ru-RU" altLang="ru-RU" sz="2000" dirty="0"/>
              <a:t>РЕГИОНАЛЬНЫЙ ПРОЕКТ «ЦИФРОВАЯ ОБРАЗОВАТЕЛЬНАЯ СРЕДА»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10458547" y="177168"/>
            <a:ext cx="1466753" cy="767137"/>
            <a:chOff x="2731256" y="1181101"/>
            <a:chExt cx="2658900" cy="1390650"/>
          </a:xfrm>
        </p:grpSpPr>
        <p:pic>
          <p:nvPicPr>
            <p:cNvPr id="81" name="Рисунок 80" descr="Герб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31256" y="1338930"/>
              <a:ext cx="1143993" cy="1143994"/>
            </a:xfrm>
            <a:prstGeom prst="rect">
              <a:avLst/>
            </a:prstGeom>
          </p:spPr>
        </p:pic>
        <p:pic>
          <p:nvPicPr>
            <p:cNvPr id="82" name="Рисунок 81" descr="Лого Проекты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9506" y="1181101"/>
              <a:ext cx="1390650" cy="1390650"/>
            </a:xfrm>
            <a:prstGeom prst="rect">
              <a:avLst/>
            </a:prstGeom>
          </p:spPr>
        </p:pic>
      </p:grpSp>
      <p:sp>
        <p:nvSpPr>
          <p:cNvPr id="78" name="Пятиугольник 77"/>
          <p:cNvSpPr/>
          <p:nvPr/>
        </p:nvSpPr>
        <p:spPr>
          <a:xfrm>
            <a:off x="6096000" y="1753157"/>
            <a:ext cx="3971731" cy="345364"/>
          </a:xfrm>
          <a:prstGeom prst="homePlate">
            <a:avLst>
              <a:gd name="adj" fmla="val 0"/>
            </a:avLst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90" b="1" dirty="0" smtClean="0">
                <a:solidFill>
                  <a:schemeClr val="bg1"/>
                </a:solidFill>
              </a:rPr>
              <a:t>Оборудованы 14 </a:t>
            </a:r>
            <a:r>
              <a:rPr lang="ru-RU" sz="1290" b="1" dirty="0">
                <a:solidFill>
                  <a:schemeClr val="bg1"/>
                </a:solidFill>
              </a:rPr>
              <a:t>лабораторий ЦОС в 7 ПОО в </a:t>
            </a:r>
            <a:r>
              <a:rPr lang="ru-RU" sz="1290" b="1" dirty="0" smtClean="0">
                <a:solidFill>
                  <a:schemeClr val="bg1"/>
                </a:solidFill>
              </a:rPr>
              <a:t>2022 </a:t>
            </a:r>
            <a:r>
              <a:rPr lang="ru-RU" sz="1290" b="1" dirty="0">
                <a:solidFill>
                  <a:schemeClr val="bg1"/>
                </a:solidFill>
              </a:rPr>
              <a:t>г: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5707567"/>
            <a:ext cx="11089618" cy="0"/>
          </a:xfrm>
          <a:prstGeom prst="line">
            <a:avLst/>
          </a:prstGeom>
          <a:ln w="19050">
            <a:solidFill>
              <a:srgbClr val="009C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Прямоугольник 82"/>
          <p:cNvSpPr/>
          <p:nvPr/>
        </p:nvSpPr>
        <p:spPr>
          <a:xfrm>
            <a:off x="6861161" y="3473619"/>
            <a:ext cx="22099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 smtClean="0"/>
              <a:t>Кривошеинский</a:t>
            </a:r>
            <a:endParaRPr lang="ru-RU" sz="1200" dirty="0"/>
          </a:p>
          <a:p>
            <a:r>
              <a:rPr lang="ru-RU" sz="1200" dirty="0" smtClean="0"/>
              <a:t>агропромышленный техникум</a:t>
            </a:r>
            <a:endParaRPr lang="ru-RU" sz="1200" dirty="0"/>
          </a:p>
        </p:txBody>
      </p:sp>
      <p:sp>
        <p:nvSpPr>
          <p:cNvPr id="84" name="Прямоугольник 83"/>
          <p:cNvSpPr/>
          <p:nvPr/>
        </p:nvSpPr>
        <p:spPr>
          <a:xfrm>
            <a:off x="9862907" y="2860971"/>
            <a:ext cx="23380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Томский промышленно-гуманитарный колледж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6899886" y="4029029"/>
            <a:ext cx="19517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/>
              <a:t>Каргасокский</a:t>
            </a:r>
            <a:r>
              <a:rPr lang="ru-RU" sz="1200" dirty="0"/>
              <a:t> техникум промышленности и речного транспорта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7367944" y="4904703"/>
            <a:ext cx="1812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Асиновский </a:t>
            </a:r>
            <a:r>
              <a:rPr lang="ru-RU" sz="1200" dirty="0" smtClean="0"/>
              <a:t>техникум</a:t>
            </a:r>
          </a:p>
          <a:p>
            <a:r>
              <a:rPr lang="ru-RU" sz="1200" dirty="0" smtClean="0"/>
              <a:t>промышленной </a:t>
            </a:r>
            <a:r>
              <a:rPr lang="ru-RU" sz="1200" dirty="0"/>
              <a:t>индустрии и сервиса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9837118" y="2281861"/>
            <a:ext cx="22270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Томский </a:t>
            </a:r>
            <a:r>
              <a:rPr lang="ru-RU" sz="1200" dirty="0" smtClean="0"/>
              <a:t>технологий водного транспорта и судоходства</a:t>
            </a:r>
            <a:endParaRPr lang="ru-RU" sz="1200" dirty="0"/>
          </a:p>
        </p:txBody>
      </p:sp>
      <p:sp>
        <p:nvSpPr>
          <p:cNvPr id="88" name="Прямоугольник 87"/>
          <p:cNvSpPr/>
          <p:nvPr/>
        </p:nvSpPr>
        <p:spPr>
          <a:xfrm>
            <a:off x="6967192" y="2839773"/>
            <a:ext cx="25162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 smtClean="0"/>
              <a:t>Кожевниковский</a:t>
            </a:r>
            <a:endParaRPr lang="ru-RU" sz="1200" dirty="0"/>
          </a:p>
          <a:p>
            <a:r>
              <a:rPr lang="ru-RU" sz="1200" dirty="0" smtClean="0"/>
              <a:t>техникум агробизнеса</a:t>
            </a:r>
            <a:endParaRPr lang="ru-RU" sz="1200" dirty="0"/>
          </a:p>
        </p:txBody>
      </p:sp>
      <p:sp>
        <p:nvSpPr>
          <p:cNvPr id="89" name="Прямоугольник 88"/>
          <p:cNvSpPr/>
          <p:nvPr/>
        </p:nvSpPr>
        <p:spPr>
          <a:xfrm>
            <a:off x="6943631" y="2298928"/>
            <a:ext cx="2727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Томский</a:t>
            </a:r>
          </a:p>
          <a:p>
            <a:r>
              <a:rPr lang="ru-RU" sz="1200" dirty="0" smtClean="0"/>
              <a:t>политехнический техникум</a:t>
            </a:r>
            <a:endParaRPr lang="ru-RU" sz="1200" dirty="0"/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51" y="2283629"/>
            <a:ext cx="768171" cy="435108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66" y="2281861"/>
            <a:ext cx="416770" cy="488663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51" y="2752763"/>
            <a:ext cx="519105" cy="501586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52"/>
          <a:stretch/>
        </p:blipFill>
        <p:spPr>
          <a:xfrm>
            <a:off x="6341574" y="3498921"/>
            <a:ext cx="367690" cy="340083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47" y="4104591"/>
            <a:ext cx="536078" cy="512993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939" y="2850187"/>
            <a:ext cx="637968" cy="438784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49" y="5011174"/>
            <a:ext cx="913192" cy="474397"/>
          </a:xfrm>
          <a:prstGeom prst="rect">
            <a:avLst/>
          </a:prstGeom>
        </p:spPr>
      </p:pic>
      <p:grpSp>
        <p:nvGrpSpPr>
          <p:cNvPr id="99" name="Группа 98"/>
          <p:cNvGrpSpPr/>
          <p:nvPr/>
        </p:nvGrpSpPr>
        <p:grpSpPr>
          <a:xfrm>
            <a:off x="245911" y="2230455"/>
            <a:ext cx="6415393" cy="3360365"/>
            <a:chOff x="187130" y="2131950"/>
            <a:chExt cx="6415393" cy="3360365"/>
          </a:xfrm>
        </p:grpSpPr>
        <p:sp>
          <p:nvSpPr>
            <p:cNvPr id="100" name="Прямоугольник 99"/>
            <p:cNvSpPr/>
            <p:nvPr/>
          </p:nvSpPr>
          <p:spPr>
            <a:xfrm>
              <a:off x="3871890" y="2729923"/>
              <a:ext cx="265704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/>
                <a:t>Колледж индустрии питания, торговли и сферы услуг</a:t>
              </a:r>
              <a:endParaRPr lang="ru-RU" sz="1200" dirty="0"/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1052634" y="3332370"/>
              <a:ext cx="235159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/>
                <a:t>Колпашевский социально-промышленный колледж</a:t>
              </a:r>
              <a:endParaRPr lang="ru-RU" sz="1200" dirty="0"/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3871890" y="3349500"/>
              <a:ext cx="22274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/>
                <a:t>Молчановский техникум отраслевых технологий</a:t>
              </a:r>
              <a:endParaRPr lang="ru-RU" sz="1200" dirty="0"/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1052634" y="4520536"/>
              <a:ext cx="26712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/>
                <a:t>Промышленно-</a:t>
              </a:r>
            </a:p>
            <a:p>
              <a:r>
                <a:rPr lang="ru-RU" sz="1200" dirty="0" smtClean="0"/>
                <a:t>коммерческий техникум</a:t>
              </a:r>
              <a:endParaRPr lang="ru-RU" sz="1200" dirty="0"/>
            </a:p>
          </p:txBody>
        </p:sp>
        <p:sp>
          <p:nvSpPr>
            <p:cNvPr id="104" name="Прямоугольник 103"/>
            <p:cNvSpPr/>
            <p:nvPr/>
          </p:nvSpPr>
          <p:spPr>
            <a:xfrm>
              <a:off x="1042449" y="3976361"/>
              <a:ext cx="217235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/>
                <a:t>Томский колледж гражданского транспорта</a:t>
              </a:r>
              <a:endParaRPr lang="ru-RU" sz="1200" dirty="0"/>
            </a:p>
          </p:txBody>
        </p:sp>
        <p:sp>
          <p:nvSpPr>
            <p:cNvPr id="105" name="Прямоугольник 104"/>
            <p:cNvSpPr/>
            <p:nvPr/>
          </p:nvSpPr>
          <p:spPr>
            <a:xfrm>
              <a:off x="1023125" y="5030650"/>
              <a:ext cx="20464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/>
                <a:t>Томский экономико-промышленный колледж</a:t>
              </a:r>
              <a:endParaRPr lang="ru-RU" sz="1200" dirty="0"/>
            </a:p>
          </p:txBody>
        </p:sp>
        <p:pic>
          <p:nvPicPr>
            <p:cNvPr id="106" name="Рисунок 10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11"/>
            <a:stretch/>
          </p:blipFill>
          <p:spPr>
            <a:xfrm>
              <a:off x="3155631" y="2738591"/>
              <a:ext cx="615322" cy="452997"/>
            </a:xfrm>
            <a:prstGeom prst="rect">
              <a:avLst/>
            </a:prstGeom>
          </p:spPr>
        </p:pic>
        <p:pic>
          <p:nvPicPr>
            <p:cNvPr id="107" name="Рисунок 10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77" y="3877757"/>
              <a:ext cx="578236" cy="578236"/>
            </a:xfrm>
            <a:prstGeom prst="rect">
              <a:avLst/>
            </a:prstGeom>
          </p:spPr>
        </p:pic>
        <p:pic>
          <p:nvPicPr>
            <p:cNvPr id="108" name="Рисунок 10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315" y="4492721"/>
              <a:ext cx="514912" cy="514912"/>
            </a:xfrm>
            <a:prstGeom prst="rect">
              <a:avLst/>
            </a:prstGeom>
          </p:spPr>
        </p:pic>
        <p:pic>
          <p:nvPicPr>
            <p:cNvPr id="109" name="Рисунок 108"/>
            <p:cNvPicPr>
              <a:picLocks noChangeAspect="1"/>
            </p:cNvPicPr>
            <p:nvPr/>
          </p:nvPicPr>
          <p:blipFill>
            <a:blip r:embed="rId1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249" y="3375555"/>
              <a:ext cx="492156" cy="429602"/>
            </a:xfrm>
            <a:prstGeom prst="rect">
              <a:avLst/>
            </a:prstGeom>
          </p:spPr>
        </p:pic>
        <p:pic>
          <p:nvPicPr>
            <p:cNvPr id="110" name="Рисунок 10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6503" y="3356432"/>
              <a:ext cx="663519" cy="400275"/>
            </a:xfrm>
            <a:prstGeom prst="rect">
              <a:avLst/>
            </a:prstGeom>
          </p:spPr>
        </p:pic>
        <p:pic>
          <p:nvPicPr>
            <p:cNvPr id="111" name="Рисунок 11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5405" y="2131950"/>
              <a:ext cx="586422" cy="586422"/>
            </a:xfrm>
            <a:prstGeom prst="rect">
              <a:avLst/>
            </a:prstGeom>
          </p:spPr>
        </p:pic>
        <p:pic>
          <p:nvPicPr>
            <p:cNvPr id="112" name="Рисунок 11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130" y="2858419"/>
              <a:ext cx="755904" cy="277413"/>
            </a:xfrm>
            <a:prstGeom prst="rect">
              <a:avLst/>
            </a:prstGeom>
          </p:spPr>
        </p:pic>
        <p:sp>
          <p:nvSpPr>
            <p:cNvPr id="113" name="Прямоугольник 112"/>
            <p:cNvSpPr/>
            <p:nvPr/>
          </p:nvSpPr>
          <p:spPr>
            <a:xfrm>
              <a:off x="3859191" y="2160271"/>
              <a:ext cx="274333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Томский </a:t>
              </a:r>
              <a:r>
                <a:rPr lang="ru-RU" sz="1200" dirty="0" smtClean="0"/>
                <a:t>техникум</a:t>
              </a:r>
            </a:p>
            <a:p>
              <a:r>
                <a:rPr lang="ru-RU" sz="1200" dirty="0" smtClean="0"/>
                <a:t>социальных </a:t>
              </a:r>
              <a:r>
                <a:rPr lang="ru-RU" sz="1200" dirty="0"/>
                <a:t>технологий</a:t>
              </a:r>
            </a:p>
          </p:txBody>
        </p:sp>
        <p:sp>
          <p:nvSpPr>
            <p:cNvPr id="114" name="Прямоугольник 113"/>
            <p:cNvSpPr/>
            <p:nvPr/>
          </p:nvSpPr>
          <p:spPr>
            <a:xfrm>
              <a:off x="1043610" y="2733980"/>
              <a:ext cx="251623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Томский механико-технологический техникум</a:t>
              </a:r>
            </a:p>
          </p:txBody>
        </p:sp>
        <p:sp>
          <p:nvSpPr>
            <p:cNvPr id="115" name="Прямоугольник 114"/>
            <p:cNvSpPr/>
            <p:nvPr/>
          </p:nvSpPr>
          <p:spPr>
            <a:xfrm>
              <a:off x="1028366" y="2181196"/>
              <a:ext cx="218183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Томский </a:t>
              </a:r>
              <a:r>
                <a:rPr lang="ru-RU" sz="1200" dirty="0" smtClean="0"/>
                <a:t>коммунально-строительный техникум</a:t>
              </a:r>
              <a:endParaRPr lang="ru-RU" sz="1200" dirty="0"/>
            </a:p>
          </p:txBody>
        </p:sp>
        <p:pic>
          <p:nvPicPr>
            <p:cNvPr id="116" name="Picture 2" descr="Y:\Коновалова Мария Аркадьевна\Логотипы\ПОО\Томский коммунально-строительный техникум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678" y="2200281"/>
              <a:ext cx="662287" cy="439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Рисунок 11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71" y="5109003"/>
              <a:ext cx="571232" cy="370930"/>
            </a:xfrm>
            <a:prstGeom prst="rect">
              <a:avLst/>
            </a:prstGeom>
          </p:spPr>
        </p:pic>
      </p:grpSp>
      <p:graphicFrame>
        <p:nvGraphicFramePr>
          <p:cNvPr id="118" name="Таблица 1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578391"/>
              </p:ext>
            </p:extLst>
          </p:nvPr>
        </p:nvGraphicFramePr>
        <p:xfrm>
          <a:off x="247390" y="5846659"/>
          <a:ext cx="5360177" cy="615272"/>
        </p:xfrm>
        <a:graphic>
          <a:graphicData uri="http://schemas.openxmlformats.org/drawingml/2006/table">
            <a:tbl>
              <a:tblPr/>
              <a:tblGrid>
                <a:gridCol w="1189289"/>
                <a:gridCol w="1105537"/>
                <a:gridCol w="1876062"/>
                <a:gridCol w="1189289"/>
              </a:tblGrid>
              <a:tr h="89557"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Внедрение</a:t>
                      </a:r>
                    </a:p>
                  </a:txBody>
                  <a:tcPr marL="9053" marR="9053" marT="905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Функционирование</a:t>
                      </a:r>
                    </a:p>
                  </a:txBody>
                  <a:tcPr marL="9053" marR="9053" marT="905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Всего</a:t>
                      </a:r>
                    </a:p>
                  </a:txBody>
                  <a:tcPr marL="9053" marR="9053" marT="905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75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ФБ</a:t>
                      </a:r>
                    </a:p>
                  </a:txBody>
                  <a:tcPr marL="9053" marR="9053" marT="905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ОБ</a:t>
                      </a:r>
                    </a:p>
                  </a:txBody>
                  <a:tcPr marL="9053" marR="9053" marT="905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</a:t>
                      </a:r>
                    </a:p>
                  </a:txBody>
                  <a:tcPr marL="9053" marR="9053" marT="905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40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>
                          <a:solidFill>
                            <a:srgbClr val="E6494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14,3</a:t>
                      </a:r>
                    </a:p>
                  </a:txBody>
                  <a:tcPr marL="9053" marR="9053" marT="905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>
                          <a:solidFill>
                            <a:srgbClr val="E6494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0,4</a:t>
                      </a:r>
                    </a:p>
                  </a:txBody>
                  <a:tcPr marL="9053" marR="9053" marT="905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>
                          <a:solidFill>
                            <a:srgbClr val="E6494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3,0</a:t>
                      </a:r>
                    </a:p>
                  </a:txBody>
                  <a:tcPr marL="9053" marR="9053" marT="905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>
                          <a:solidFill>
                            <a:srgbClr val="E6494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17,7</a:t>
                      </a:r>
                    </a:p>
                  </a:txBody>
                  <a:tcPr marL="9053" marR="9053" marT="905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20" name="Пятиугольник 119"/>
          <p:cNvSpPr/>
          <p:nvPr/>
        </p:nvSpPr>
        <p:spPr>
          <a:xfrm>
            <a:off x="170720" y="1755500"/>
            <a:ext cx="3990220" cy="345364"/>
          </a:xfrm>
          <a:prstGeom prst="homePlate">
            <a:avLst>
              <a:gd name="adj" fmla="val 0"/>
            </a:avLst>
          </a:prstGeom>
          <a:solidFill>
            <a:srgbClr val="216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90" b="1" dirty="0" smtClean="0">
                <a:solidFill>
                  <a:schemeClr val="bg1"/>
                </a:solidFill>
              </a:rPr>
              <a:t>Оборудованы 18 лабораторий </a:t>
            </a:r>
            <a:r>
              <a:rPr lang="ru-RU" sz="1290" b="1" dirty="0">
                <a:solidFill>
                  <a:schemeClr val="bg1"/>
                </a:solidFill>
              </a:rPr>
              <a:t>ЦОС в </a:t>
            </a:r>
            <a:r>
              <a:rPr lang="ru-RU" sz="1290" b="1" dirty="0" smtClean="0">
                <a:solidFill>
                  <a:schemeClr val="bg1"/>
                </a:solidFill>
              </a:rPr>
              <a:t>9 </a:t>
            </a:r>
            <a:r>
              <a:rPr lang="ru-RU" sz="1290" b="1" dirty="0">
                <a:solidFill>
                  <a:schemeClr val="bg1"/>
                </a:solidFill>
              </a:rPr>
              <a:t>ПОО в </a:t>
            </a:r>
            <a:r>
              <a:rPr lang="ru-RU" sz="1290" b="1" dirty="0" smtClean="0">
                <a:solidFill>
                  <a:schemeClr val="bg1"/>
                </a:solidFill>
              </a:rPr>
              <a:t>2021 </a:t>
            </a:r>
            <a:r>
              <a:rPr lang="ru-RU" sz="1290" b="1" dirty="0">
                <a:solidFill>
                  <a:schemeClr val="bg1"/>
                </a:solidFill>
              </a:rPr>
              <a:t>г:</a:t>
            </a:r>
          </a:p>
        </p:txBody>
      </p:sp>
      <p:graphicFrame>
        <p:nvGraphicFramePr>
          <p:cNvPr id="121" name="Таблица 1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150439"/>
              </p:ext>
            </p:extLst>
          </p:nvPr>
        </p:nvGraphicFramePr>
        <p:xfrm>
          <a:off x="5894786" y="5828420"/>
          <a:ext cx="5360177" cy="615272"/>
        </p:xfrm>
        <a:graphic>
          <a:graphicData uri="http://schemas.openxmlformats.org/drawingml/2006/table">
            <a:tbl>
              <a:tblPr/>
              <a:tblGrid>
                <a:gridCol w="1189289"/>
                <a:gridCol w="1105537"/>
                <a:gridCol w="1876062"/>
                <a:gridCol w="1189289"/>
              </a:tblGrid>
              <a:tr h="89557"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Внедрение</a:t>
                      </a:r>
                    </a:p>
                  </a:txBody>
                  <a:tcPr marL="9053" marR="9053" marT="905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Функционирование</a:t>
                      </a:r>
                    </a:p>
                  </a:txBody>
                  <a:tcPr marL="9053" marR="9053" marT="905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Всего</a:t>
                      </a:r>
                    </a:p>
                  </a:txBody>
                  <a:tcPr marL="9053" marR="9053" marT="905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75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ФБ</a:t>
                      </a:r>
                    </a:p>
                  </a:txBody>
                  <a:tcPr marL="9053" marR="9053" marT="905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ОБ</a:t>
                      </a:r>
                    </a:p>
                  </a:txBody>
                  <a:tcPr marL="9053" marR="9053" marT="905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>
                          <a:solidFill>
                            <a:srgbClr val="241C2B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</a:t>
                      </a:r>
                    </a:p>
                  </a:txBody>
                  <a:tcPr marL="9053" marR="9053" marT="905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40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E6494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12,1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E6494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E6494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E6494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22" name="Рисунок 1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627" y="3982679"/>
            <a:ext cx="2365906" cy="1577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3" name="Рисунок 122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27"/>
          <a:stretch/>
        </p:blipFill>
        <p:spPr>
          <a:xfrm>
            <a:off x="9302181" y="3466559"/>
            <a:ext cx="2610065" cy="2102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125" name="Прямая соединительная линия 124"/>
          <p:cNvCxnSpPr/>
          <p:nvPr/>
        </p:nvCxnSpPr>
        <p:spPr>
          <a:xfrm>
            <a:off x="6096000" y="1753157"/>
            <a:ext cx="0" cy="3874940"/>
          </a:xfrm>
          <a:prstGeom prst="line">
            <a:avLst/>
          </a:prstGeom>
          <a:ln w="19050">
            <a:solidFill>
              <a:srgbClr val="009CA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8756" y="1214681"/>
            <a:ext cx="6953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В период с 2019-2022 гг. создано </a:t>
            </a:r>
            <a:r>
              <a:rPr lang="ru-RU" sz="1600" b="1" dirty="0" smtClean="0">
                <a:solidFill>
                  <a:srgbClr val="E64942"/>
                </a:solidFill>
              </a:rPr>
              <a:t>48</a:t>
            </a:r>
            <a:r>
              <a:rPr lang="ru-RU" sz="1600" dirty="0" smtClean="0"/>
              <a:t> лабораторий ЦОС в </a:t>
            </a:r>
            <a:r>
              <a:rPr lang="ru-RU" sz="1600" b="1" dirty="0" smtClean="0">
                <a:solidFill>
                  <a:srgbClr val="E64942"/>
                </a:solidFill>
              </a:rPr>
              <a:t>22</a:t>
            </a:r>
            <a:r>
              <a:rPr lang="ru-RU" sz="1600" dirty="0" smtClean="0"/>
              <a:t> ПОО и </a:t>
            </a:r>
            <a:r>
              <a:rPr lang="ru-RU" sz="1600" b="1" dirty="0">
                <a:solidFill>
                  <a:srgbClr val="E64942"/>
                </a:solidFill>
              </a:rPr>
              <a:t>3</a:t>
            </a:r>
            <a:r>
              <a:rPr lang="ru-RU" sz="1600" dirty="0" smtClean="0"/>
              <a:t> филиалах</a:t>
            </a:r>
            <a:endParaRPr lang="ru-RU" sz="16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30019" y="1214927"/>
            <a:ext cx="0" cy="338554"/>
          </a:xfrm>
          <a:prstGeom prst="line">
            <a:avLst/>
          </a:prstGeom>
          <a:ln w="76200">
            <a:solidFill>
              <a:srgbClr val="2162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00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15"/>
          <a:stretch/>
        </p:blipFill>
        <p:spPr>
          <a:xfrm>
            <a:off x="9646564" y="3001621"/>
            <a:ext cx="2442027" cy="1899889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1"/>
          <a:stretch/>
        </p:blipFill>
        <p:spPr>
          <a:xfrm>
            <a:off x="7463817" y="3025753"/>
            <a:ext cx="2228708" cy="1875757"/>
          </a:xfrm>
          <a:prstGeom prst="rect">
            <a:avLst/>
          </a:prstGeom>
        </p:spPr>
      </p:pic>
      <p:sp>
        <p:nvSpPr>
          <p:cNvPr id="64" name="Прямоугольник 63"/>
          <p:cNvSpPr/>
          <p:nvPr/>
        </p:nvSpPr>
        <p:spPr>
          <a:xfrm>
            <a:off x="0" y="5242183"/>
            <a:ext cx="12192000" cy="16158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617676"/>
            <a:ext cx="2743200" cy="3651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8598957" y="6529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617676"/>
            <a:ext cx="12192000" cy="240323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420707" y="208673"/>
            <a:ext cx="1993290" cy="670440"/>
            <a:chOff x="2636838" y="1795463"/>
            <a:chExt cx="6669087" cy="2243137"/>
          </a:xfrm>
        </p:grpSpPr>
        <p:grpSp>
          <p:nvGrpSpPr>
            <p:cNvPr id="13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7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4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4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5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7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8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7" name="Прямая соединительная линия 56"/>
          <p:cNvCxnSpPr/>
          <p:nvPr/>
        </p:nvCxnSpPr>
        <p:spPr>
          <a:xfrm>
            <a:off x="-29400" y="100861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8</a:t>
            </a:fld>
            <a:endParaRPr lang="ru-RU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740858" y="209569"/>
            <a:ext cx="605906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05633">
              <a:defRPr/>
            </a:pPr>
            <a:r>
              <a:rPr lang="ru-RU" altLang="ru-RU" sz="2000" dirty="0" smtClean="0"/>
              <a:t>ЧЕМПИОНАТНОЕ ДВИЖЕНИЕ</a:t>
            </a:r>
          </a:p>
          <a:p>
            <a:pPr defTabSz="905633">
              <a:defRPr/>
            </a:pPr>
            <a:r>
              <a:rPr lang="ru-RU" altLang="ru-RU" sz="2000" dirty="0" smtClean="0"/>
              <a:t>«МОЛОДЫЕ ПРОФЕССИОНАЛЫ» И «АБИЛИМПИКС»</a:t>
            </a:r>
            <a:endParaRPr lang="ru-RU" altLang="ru-RU" sz="2000" dirty="0"/>
          </a:p>
        </p:txBody>
      </p:sp>
      <p:grpSp>
        <p:nvGrpSpPr>
          <p:cNvPr id="80" name="Группа 79"/>
          <p:cNvGrpSpPr/>
          <p:nvPr/>
        </p:nvGrpSpPr>
        <p:grpSpPr>
          <a:xfrm>
            <a:off x="10458547" y="177168"/>
            <a:ext cx="1466753" cy="767137"/>
            <a:chOff x="2731256" y="1181101"/>
            <a:chExt cx="2658900" cy="1390650"/>
          </a:xfrm>
        </p:grpSpPr>
        <p:pic>
          <p:nvPicPr>
            <p:cNvPr id="81" name="Рисунок 80" descr="Герб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31256" y="1338930"/>
              <a:ext cx="1143993" cy="1143994"/>
            </a:xfrm>
            <a:prstGeom prst="rect">
              <a:avLst/>
            </a:prstGeom>
          </p:spPr>
        </p:pic>
        <p:pic>
          <p:nvPicPr>
            <p:cNvPr id="82" name="Рисунок 81" descr="Лого Проекты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99506" y="1181101"/>
              <a:ext cx="1390650" cy="1390650"/>
            </a:xfrm>
            <a:prstGeom prst="rect">
              <a:avLst/>
            </a:prstGeom>
          </p:spPr>
        </p:pic>
      </p:grp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46"/>
          <a:stretch/>
        </p:blipFill>
        <p:spPr>
          <a:xfrm>
            <a:off x="5021981" y="2097578"/>
            <a:ext cx="212822" cy="418247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4" r="32965"/>
          <a:stretch/>
        </p:blipFill>
        <p:spPr>
          <a:xfrm>
            <a:off x="2495069" y="2104361"/>
            <a:ext cx="221409" cy="418246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82"/>
          <a:stretch/>
        </p:blipFill>
        <p:spPr>
          <a:xfrm>
            <a:off x="268309" y="2098928"/>
            <a:ext cx="229402" cy="429113"/>
          </a:xfrm>
          <a:prstGeom prst="rect">
            <a:avLst/>
          </a:prstGeom>
        </p:spPr>
      </p:pic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087057"/>
              </p:ext>
            </p:extLst>
          </p:nvPr>
        </p:nvGraphicFramePr>
        <p:xfrm>
          <a:off x="184990" y="1451210"/>
          <a:ext cx="7171332" cy="2675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26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127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452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5066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419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Arial"/>
                          <a:cs typeface="Arial" panose="020B0604020202020204" pitchFamily="34" charset="0"/>
                        </a:rPr>
                        <a:t>202</a:t>
                      </a: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Arial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Arial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Arial"/>
                          <a:cs typeface="Arial" panose="020B0604020202020204" pitchFamily="34" charset="0"/>
                        </a:rPr>
                        <a:t>г.</a:t>
                      </a:r>
                    </a:p>
                  </a:txBody>
                  <a:tcPr marL="68158" marR="68158" marT="27095" marB="2709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8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E64942"/>
                          </a:solidFill>
                          <a:latin typeface="+mn-lt"/>
                        </a:rPr>
                        <a:t>94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компетенции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158" marR="68158" marT="27095" marB="27095" anchor="ctr">
                    <a:lnL w="12700" cap="flat" cmpd="sng" algn="ctr">
                      <a:solidFill>
                        <a:srgbClr val="F38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8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3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более </a:t>
                      </a:r>
                      <a:r>
                        <a:rPr lang="ru-RU" sz="1400" b="1" kern="1200" dirty="0" smtClean="0">
                          <a:solidFill>
                            <a:srgbClr val="E64942"/>
                          </a:solidFill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участников</a:t>
                      </a:r>
                    </a:p>
                  </a:txBody>
                  <a:tcPr marL="68158" marR="68158" marT="27095" marB="27095" anchor="ctr">
                    <a:lnL w="12700" cap="flat" cmpd="sng" algn="ctr">
                      <a:solidFill>
                        <a:srgbClr val="F38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8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3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более </a:t>
                      </a:r>
                      <a:r>
                        <a:rPr lang="ru-RU" sz="1400" b="1" kern="1200" dirty="0" smtClean="0">
                          <a:solidFill>
                            <a:srgbClr val="E64942"/>
                          </a:solidFill>
                          <a:latin typeface="+mn-lt"/>
                          <a:ea typeface="+mn-ea"/>
                          <a:cs typeface="+mn-cs"/>
                        </a:rPr>
                        <a:t>460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экспертов</a:t>
                      </a:r>
                    </a:p>
                  </a:txBody>
                  <a:tcPr marL="68158" marR="68158" marT="27095" marB="27095" anchor="ctr">
                    <a:lnL w="12700" cap="flat" cmpd="sng" algn="ctr">
                      <a:solidFill>
                        <a:srgbClr val="F38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665202" y="2145567"/>
            <a:ext cx="1664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E64942"/>
                </a:solidFill>
              </a:rPr>
              <a:t>2</a:t>
            </a:r>
            <a:r>
              <a:rPr lang="ru-RU" sz="1400" dirty="0" smtClean="0">
                <a:solidFill>
                  <a:srgbClr val="E64942"/>
                </a:solidFill>
              </a:rPr>
              <a:t> </a:t>
            </a:r>
            <a:r>
              <a:rPr lang="ru-RU" sz="1400" b="1" dirty="0" smtClean="0"/>
              <a:t>золотые медали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65199" y="1143433"/>
            <a:ext cx="7191123" cy="307777"/>
          </a:xfrm>
          <a:prstGeom prst="rect">
            <a:avLst/>
          </a:prstGeom>
          <a:solidFill>
            <a:srgbClr val="F3822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Региональные чемпионаты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</a:rPr>
              <a:t>«Молодые профессионалы» и «Навыки мудрых»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65199" y="1747902"/>
            <a:ext cx="7171333" cy="307777"/>
          </a:xfrm>
          <a:prstGeom prst="rect">
            <a:avLst/>
          </a:prstGeom>
          <a:solidFill>
            <a:srgbClr val="009CAD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Национальный чемпионат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</a:rPr>
              <a:t>«Молодые профессионалы» и «Навыки мудрых»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841937" y="2140255"/>
            <a:ext cx="2048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E64942"/>
                </a:solidFill>
              </a:rPr>
              <a:t>4</a:t>
            </a:r>
            <a:r>
              <a:rPr lang="ru-RU" sz="1400" dirty="0" smtClean="0">
                <a:solidFill>
                  <a:srgbClr val="E64942"/>
                </a:solidFill>
              </a:rPr>
              <a:t> </a:t>
            </a:r>
            <a:r>
              <a:rPr lang="ru-RU" sz="1400" b="1" dirty="0" smtClean="0"/>
              <a:t>серебряные медали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249223" y="2136639"/>
            <a:ext cx="1915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E64942"/>
                </a:solidFill>
              </a:rPr>
              <a:t>2</a:t>
            </a:r>
            <a:r>
              <a:rPr lang="ru-RU" sz="1400" dirty="0" smtClean="0">
                <a:solidFill>
                  <a:srgbClr val="E64942"/>
                </a:solidFill>
              </a:rPr>
              <a:t> </a:t>
            </a:r>
            <a:r>
              <a:rPr lang="ru-RU" sz="1400" b="1" dirty="0" smtClean="0"/>
              <a:t>бронзовые медали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84416" y="3510297"/>
            <a:ext cx="7171332" cy="307777"/>
          </a:xfrm>
          <a:prstGeom prst="rect">
            <a:avLst/>
          </a:prstGeom>
          <a:solidFill>
            <a:srgbClr val="2162AE"/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Международные чемпионаты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«Молодые профессионалы»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628529" y="2908378"/>
            <a:ext cx="523796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/>
              <a:t>Мастер производственного обучения ТПГК </a:t>
            </a:r>
            <a:r>
              <a:rPr lang="ru-RU" sz="1400" b="1" dirty="0"/>
              <a:t>Кирилл </a:t>
            </a:r>
            <a:r>
              <a:rPr lang="ru-RU" sz="1400" b="1" dirty="0" err="1"/>
              <a:t>Шелбогашев</a:t>
            </a:r>
            <a:r>
              <a:rPr lang="ru-RU" sz="1400" b="1" dirty="0"/>
              <a:t> </a:t>
            </a:r>
            <a:r>
              <a:rPr lang="ru-RU" sz="1400" dirty="0"/>
              <a:t>завоевал «золото» в компетенции сварочные технологии.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4205579" y="3796360"/>
            <a:ext cx="34323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Эльдар </a:t>
            </a:r>
            <a:r>
              <a:rPr lang="ru-RU" sz="1400" b="1" dirty="0" err="1"/>
              <a:t>Халиулин</a:t>
            </a:r>
            <a:r>
              <a:rPr lang="ru-RU" sz="1400" b="1" dirty="0"/>
              <a:t> </a:t>
            </a:r>
            <a:r>
              <a:rPr lang="ru-RU" sz="1400" dirty="0"/>
              <a:t>(ТПТ) на чемпионате </a:t>
            </a:r>
            <a:r>
              <a:rPr lang="ru-RU" sz="1400" dirty="0" err="1"/>
              <a:t>EuroSkills</a:t>
            </a:r>
            <a:r>
              <a:rPr lang="ru-RU" sz="1400" dirty="0"/>
              <a:t> </a:t>
            </a:r>
            <a:r>
              <a:rPr lang="ru-RU" sz="1400" dirty="0" err="1"/>
              <a:t>Graz</a:t>
            </a:r>
            <a:r>
              <a:rPr lang="ru-RU" sz="1400" dirty="0"/>
              <a:t> стал бронзовым </a:t>
            </a:r>
            <a:r>
              <a:rPr lang="ru-RU" sz="1400" dirty="0" smtClean="0"/>
              <a:t>призером</a:t>
            </a:r>
          </a:p>
          <a:p>
            <a:r>
              <a:rPr lang="ru-RU" sz="1400" dirty="0" smtClean="0"/>
              <a:t>в </a:t>
            </a:r>
            <a:r>
              <a:rPr lang="ru-RU" sz="1400" dirty="0"/>
              <a:t>компетенции «Электромонтаж»</a:t>
            </a:r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82"/>
          <a:stretch/>
        </p:blipFill>
        <p:spPr>
          <a:xfrm>
            <a:off x="186160" y="3907165"/>
            <a:ext cx="267236" cy="499886"/>
          </a:xfrm>
          <a:prstGeom prst="rect">
            <a:avLst/>
          </a:prstGeom>
        </p:spPr>
      </p:pic>
      <p:sp>
        <p:nvSpPr>
          <p:cNvPr id="75" name="Прямоугольник 74"/>
          <p:cNvSpPr/>
          <p:nvPr/>
        </p:nvSpPr>
        <p:spPr>
          <a:xfrm>
            <a:off x="531348" y="3817422"/>
            <a:ext cx="33597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Елена </a:t>
            </a:r>
            <a:r>
              <a:rPr lang="ru-RU" sz="1400" b="1" dirty="0" err="1"/>
              <a:t>Жучкина</a:t>
            </a:r>
            <a:r>
              <a:rPr lang="ru-RU" sz="1400" b="1" dirty="0"/>
              <a:t> </a:t>
            </a:r>
            <a:r>
              <a:rPr lang="ru-RU" sz="1400" dirty="0"/>
              <a:t>(ТПТ) на I Евразийском чемпионате получила золотую медаль в компетенции «Электромонтаж»</a:t>
            </a:r>
          </a:p>
        </p:txBody>
      </p:sp>
      <p:pic>
        <p:nvPicPr>
          <p:cNvPr id="76" name="Рисунок 7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46"/>
          <a:stretch/>
        </p:blipFill>
        <p:spPr>
          <a:xfrm>
            <a:off x="3845046" y="3982073"/>
            <a:ext cx="247923" cy="487229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184416" y="2562393"/>
            <a:ext cx="7171332" cy="307777"/>
          </a:xfrm>
          <a:prstGeom prst="rect">
            <a:avLst/>
          </a:prstGeom>
          <a:solidFill>
            <a:srgbClr val="2162AE"/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Чемпионат в сфере градостроительства и </a:t>
            </a:r>
            <a:r>
              <a:rPr lang="ru-RU" sz="1400" b="1" dirty="0" err="1">
                <a:solidFill>
                  <a:schemeClr val="bg1"/>
                </a:solidFill>
              </a:rPr>
              <a:t>урбанистики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Urban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Skills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82"/>
          <a:stretch/>
        </p:blipFill>
        <p:spPr>
          <a:xfrm>
            <a:off x="249906" y="2970693"/>
            <a:ext cx="267236" cy="4998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8"/>
          <a:stretch/>
        </p:blipFill>
        <p:spPr>
          <a:xfrm>
            <a:off x="7468537" y="1305074"/>
            <a:ext cx="2321072" cy="1725676"/>
          </a:xfrm>
          <a:prstGeom prst="rect">
            <a:avLst/>
          </a:prstGeom>
        </p:spPr>
      </p:pic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976808"/>
              </p:ext>
            </p:extLst>
          </p:nvPr>
        </p:nvGraphicFramePr>
        <p:xfrm>
          <a:off x="143021" y="4856327"/>
          <a:ext cx="7171332" cy="3006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26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033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546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5066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006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Arial"/>
                          <a:cs typeface="Arial" panose="020B0604020202020204" pitchFamily="34" charset="0"/>
                        </a:rPr>
                        <a:t>202</a:t>
                      </a: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Arial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Arial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Arial"/>
                          <a:cs typeface="Arial" panose="020B0604020202020204" pitchFamily="34" charset="0"/>
                        </a:rPr>
                        <a:t>г.</a:t>
                      </a:r>
                    </a:p>
                  </a:txBody>
                  <a:tcPr marL="68158" marR="68158" marT="27095" marB="2709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8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E64942"/>
                          </a:solidFill>
                          <a:latin typeface="+mn-lt"/>
                        </a:rPr>
                        <a:t>114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компетенций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158" marR="68158" marT="27095" marB="27095" anchor="ctr">
                    <a:lnL w="12700" cap="flat" cmpd="sng" algn="ctr">
                      <a:solidFill>
                        <a:srgbClr val="F38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8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3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более </a:t>
                      </a:r>
                      <a:r>
                        <a:rPr lang="ru-RU" sz="1400" b="1" kern="1200" dirty="0" smtClean="0">
                          <a:solidFill>
                            <a:srgbClr val="E64942"/>
                          </a:solidFill>
                          <a:latin typeface="+mn-lt"/>
                          <a:ea typeface="+mn-ea"/>
                          <a:cs typeface="+mn-cs"/>
                        </a:rPr>
                        <a:t>610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участников</a:t>
                      </a:r>
                    </a:p>
                  </a:txBody>
                  <a:tcPr marL="68158" marR="68158" marT="27095" marB="27095" anchor="ctr">
                    <a:lnL w="12700" cap="flat" cmpd="sng" algn="ctr">
                      <a:solidFill>
                        <a:srgbClr val="F38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8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3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более </a:t>
                      </a:r>
                      <a:r>
                        <a:rPr lang="ru-RU" sz="1400" b="1" kern="1200" dirty="0" smtClean="0">
                          <a:solidFill>
                            <a:srgbClr val="E64942"/>
                          </a:solidFill>
                          <a:latin typeface="+mn-lt"/>
                          <a:ea typeface="+mn-ea"/>
                          <a:cs typeface="+mn-cs"/>
                        </a:rPr>
                        <a:t>870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экспертов</a:t>
                      </a:r>
                    </a:p>
                  </a:txBody>
                  <a:tcPr marL="68158" marR="68158" marT="27095" marB="27095" anchor="ctr">
                    <a:lnL w="12700" cap="flat" cmpd="sng" algn="ctr">
                      <a:solidFill>
                        <a:srgbClr val="F38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5" name="TextBox 84"/>
          <p:cNvSpPr txBox="1"/>
          <p:nvPr/>
        </p:nvSpPr>
        <p:spPr>
          <a:xfrm>
            <a:off x="123230" y="4548550"/>
            <a:ext cx="7191123" cy="307777"/>
          </a:xfrm>
          <a:prstGeom prst="rect">
            <a:avLst/>
          </a:prstGeom>
          <a:solidFill>
            <a:srgbClr val="F3822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Региональные чемпионаты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</a:rPr>
              <a:t>«Молодые профессионалы» и «Навыки мудрых»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230" y="5264440"/>
            <a:ext cx="3892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2162AE"/>
                </a:solidFill>
              </a:rPr>
              <a:t>Региональный чемпионат «</a:t>
            </a:r>
            <a:r>
              <a:rPr lang="ru-RU" sz="1600" b="1" dirty="0" err="1" smtClean="0">
                <a:solidFill>
                  <a:srgbClr val="2162AE"/>
                </a:solidFill>
              </a:rPr>
              <a:t>Абилимпикс</a:t>
            </a:r>
            <a:r>
              <a:rPr lang="ru-RU" sz="1600" b="1" dirty="0" smtClean="0">
                <a:solidFill>
                  <a:srgbClr val="2162AE"/>
                </a:solidFill>
              </a:rPr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r="2521" b="10116"/>
          <a:stretch/>
        </p:blipFill>
        <p:spPr>
          <a:xfrm>
            <a:off x="9687683" y="1314923"/>
            <a:ext cx="2400908" cy="1720681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735444"/>
              </p:ext>
            </p:extLst>
          </p:nvPr>
        </p:nvGraphicFramePr>
        <p:xfrm>
          <a:off x="931693" y="5605569"/>
          <a:ext cx="4397047" cy="981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4118"/>
                <a:gridCol w="1316940"/>
                <a:gridCol w="1465989"/>
              </a:tblGrid>
              <a:tr h="1193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</a:rPr>
                        <a:t>Критерии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2021 г.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8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2022 г.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38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CAD"/>
                    </a:solidFill>
                  </a:tcPr>
                </a:tc>
              </a:tr>
              <a:tr h="1193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</a:rPr>
                        <a:t>Компетенции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ysClr val="windowText" lastClr="000000"/>
                          </a:solidFill>
                          <a:effectLst/>
                        </a:rPr>
                        <a:t>25</a:t>
                      </a:r>
                      <a:endParaRPr lang="ru-RU" sz="14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8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29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38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CAD"/>
                    </a:solidFill>
                  </a:tcPr>
                </a:tc>
              </a:tr>
              <a:tr h="1193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Участники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ysClr val="windowText" lastClr="000000"/>
                          </a:solidFill>
                          <a:effectLst/>
                        </a:rPr>
                        <a:t>160</a:t>
                      </a:r>
                      <a:endParaRPr lang="ru-RU" sz="14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8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197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38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CAD"/>
                    </a:solidFill>
                  </a:tcPr>
                </a:tc>
              </a:tr>
              <a:tr h="1193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</a:rPr>
                        <a:t>Эксперты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ysClr val="windowText" lastClr="000000"/>
                          </a:solidFill>
                          <a:effectLst/>
                        </a:rPr>
                        <a:t>131</a:t>
                      </a:r>
                      <a:endParaRPr lang="ru-RU" sz="14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8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150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38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CAD"/>
                    </a:solidFill>
                  </a:tcPr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67"/>
          <a:stretch/>
        </p:blipFill>
        <p:spPr>
          <a:xfrm>
            <a:off x="166543" y="5683195"/>
            <a:ext cx="647708" cy="716050"/>
          </a:xfrm>
          <a:prstGeom prst="rect">
            <a:avLst/>
          </a:prstGeom>
        </p:spPr>
      </p:pic>
      <p:sp>
        <p:nvSpPr>
          <p:cNvPr id="65" name="Прямоугольник 64"/>
          <p:cNvSpPr/>
          <p:nvPr/>
        </p:nvSpPr>
        <p:spPr>
          <a:xfrm>
            <a:off x="6262758" y="5314470"/>
            <a:ext cx="6096000" cy="3255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smtClean="0"/>
              <a:t>Инклюзивная среда в СПО</a:t>
            </a:r>
            <a:endParaRPr lang="ru-RU" sz="1400" b="1" dirty="0"/>
          </a:p>
        </p:txBody>
      </p:sp>
      <p:sp>
        <p:nvSpPr>
          <p:cNvPr id="70" name="Прямоугольник 69"/>
          <p:cNvSpPr/>
          <p:nvPr/>
        </p:nvSpPr>
        <p:spPr>
          <a:xfrm>
            <a:off x="6262758" y="5602994"/>
            <a:ext cx="54365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Указ Президента РФ </a:t>
            </a:r>
            <a:r>
              <a:rPr lang="ru-RU" sz="1200" dirty="0" smtClean="0"/>
              <a:t>от 07.05.2021 </a:t>
            </a:r>
            <a:r>
              <a:rPr lang="ru-RU" sz="1200" dirty="0"/>
              <a:t>№ 599 «О мерах по реализации государственной политики в области образования и науки» 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6251115" y="6027218"/>
            <a:ext cx="37895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В Томской области доступность зданий обеспечена </a:t>
            </a:r>
            <a:r>
              <a:rPr lang="ru-RU" sz="1200" dirty="0" smtClean="0"/>
              <a:t>на </a:t>
            </a:r>
            <a:r>
              <a:rPr lang="ru-RU" sz="1400" b="1" dirty="0" smtClean="0">
                <a:solidFill>
                  <a:srgbClr val="E64942"/>
                </a:solidFill>
              </a:rPr>
              <a:t>54,5 </a:t>
            </a:r>
            <a:r>
              <a:rPr lang="ru-RU" sz="1400" b="1" dirty="0">
                <a:solidFill>
                  <a:srgbClr val="E64942"/>
                </a:solidFill>
              </a:rPr>
              <a:t>%, </a:t>
            </a:r>
            <a:r>
              <a:rPr lang="ru-RU" sz="1200" dirty="0"/>
              <a:t>еще в </a:t>
            </a:r>
            <a:r>
              <a:rPr lang="ru-RU" sz="1400" b="1" dirty="0">
                <a:solidFill>
                  <a:srgbClr val="E64942"/>
                </a:solidFill>
              </a:rPr>
              <a:t>9</a:t>
            </a:r>
            <a:r>
              <a:rPr lang="ru-RU" sz="1200" dirty="0"/>
              <a:t> ПОО здания оборудованы пандусами.</a:t>
            </a:r>
          </a:p>
        </p:txBody>
      </p:sp>
      <p:pic>
        <p:nvPicPr>
          <p:cNvPr id="87" name="Рисунок 86"/>
          <p:cNvPicPr>
            <a:picLocks noChangeAspect="1"/>
          </p:cNvPicPr>
          <p:nvPr/>
        </p:nvPicPr>
        <p:blipFill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280" y="5654858"/>
            <a:ext cx="643564" cy="79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2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617676"/>
            <a:ext cx="2743200" cy="3651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8598957" y="6529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617676"/>
            <a:ext cx="12192000" cy="240323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420707" y="208673"/>
            <a:ext cx="1993290" cy="670440"/>
            <a:chOff x="2636838" y="1795463"/>
            <a:chExt cx="6669087" cy="2243137"/>
          </a:xfrm>
        </p:grpSpPr>
        <p:grpSp>
          <p:nvGrpSpPr>
            <p:cNvPr id="13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7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4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4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5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7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8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7" name="Прямая соединительная линия 56"/>
          <p:cNvCxnSpPr/>
          <p:nvPr/>
        </p:nvCxnSpPr>
        <p:spPr>
          <a:xfrm>
            <a:off x="-29400" y="1008610"/>
            <a:ext cx="8640000" cy="1588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2773073" y="374216"/>
            <a:ext cx="740220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05633">
              <a:defRPr/>
            </a:pPr>
            <a:r>
              <a:rPr lang="ru-RU" sz="2000" dirty="0"/>
              <a:t> ПОКАЗАТЕЛИ ДЕМОНСТРАЦИОННОГО </a:t>
            </a:r>
            <a:r>
              <a:rPr lang="ru-RU" sz="2000" dirty="0" smtClean="0"/>
              <a:t>ЭКЗАМЕНА</a:t>
            </a:r>
            <a:endParaRPr lang="ru-RU" altLang="ru-RU" sz="2000" dirty="0"/>
          </a:p>
        </p:txBody>
      </p:sp>
      <p:grpSp>
        <p:nvGrpSpPr>
          <p:cNvPr id="80" name="Группа 79"/>
          <p:cNvGrpSpPr/>
          <p:nvPr/>
        </p:nvGrpSpPr>
        <p:grpSpPr>
          <a:xfrm>
            <a:off x="10458547" y="177168"/>
            <a:ext cx="1466753" cy="767137"/>
            <a:chOff x="2731256" y="1181101"/>
            <a:chExt cx="2658900" cy="1390650"/>
          </a:xfrm>
        </p:grpSpPr>
        <p:pic>
          <p:nvPicPr>
            <p:cNvPr id="81" name="Рисунок 80" descr="Герб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31256" y="1338930"/>
              <a:ext cx="1143993" cy="1143994"/>
            </a:xfrm>
            <a:prstGeom prst="rect">
              <a:avLst/>
            </a:prstGeom>
          </p:spPr>
        </p:pic>
        <p:pic>
          <p:nvPicPr>
            <p:cNvPr id="82" name="Рисунок 81" descr="Лого Проекты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9506" y="1181101"/>
              <a:ext cx="1390650" cy="1390650"/>
            </a:xfrm>
            <a:prstGeom prst="rect">
              <a:avLst/>
            </a:prstGeom>
          </p:spPr>
        </p:pic>
      </p:grpSp>
      <p:sp>
        <p:nvSpPr>
          <p:cNvPr id="58" name="TextBox 57"/>
          <p:cNvSpPr txBox="1"/>
          <p:nvPr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F1DC4BF1-C6D9-4516-A2CA-86118BBE506F}" type="slidenum">
              <a:rPr lang="ru-RU" sz="2000" smtClean="0">
                <a:solidFill>
                  <a:schemeClr val="bg1">
                    <a:lumMod val="95000"/>
                  </a:schemeClr>
                </a:solidFill>
              </a:rPr>
              <a:pPr algn="ctr"/>
              <a:t>9</a:t>
            </a:fld>
            <a:endParaRPr lang="ru-RU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61" name="Диаграмма 60"/>
          <p:cNvGraphicFramePr/>
          <p:nvPr>
            <p:extLst>
              <p:ext uri="{D42A27DB-BD31-4B8C-83A1-F6EECF244321}">
                <p14:modId xmlns:p14="http://schemas.microsoft.com/office/powerpoint/2010/main" val="3399108717"/>
              </p:ext>
            </p:extLst>
          </p:nvPr>
        </p:nvGraphicFramePr>
        <p:xfrm>
          <a:off x="1472013" y="1216939"/>
          <a:ext cx="4623987" cy="1136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2" name="Диаграмма 61"/>
          <p:cNvGraphicFramePr/>
          <p:nvPr>
            <p:extLst>
              <p:ext uri="{D42A27DB-BD31-4B8C-83A1-F6EECF244321}">
                <p14:modId xmlns:p14="http://schemas.microsoft.com/office/powerpoint/2010/main" val="2712737428"/>
              </p:ext>
            </p:extLst>
          </p:nvPr>
        </p:nvGraphicFramePr>
        <p:xfrm>
          <a:off x="1472013" y="2436530"/>
          <a:ext cx="4623987" cy="1099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3" name="Диаграмма 62"/>
          <p:cNvGraphicFramePr/>
          <p:nvPr>
            <p:extLst>
              <p:ext uri="{D42A27DB-BD31-4B8C-83A1-F6EECF244321}">
                <p14:modId xmlns:p14="http://schemas.microsoft.com/office/powerpoint/2010/main" val="609021942"/>
              </p:ext>
            </p:extLst>
          </p:nvPr>
        </p:nvGraphicFramePr>
        <p:xfrm>
          <a:off x="7361852" y="1163579"/>
          <a:ext cx="4647611" cy="1101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4" name="Диаграмма 63"/>
          <p:cNvGraphicFramePr/>
          <p:nvPr>
            <p:extLst>
              <p:ext uri="{D42A27DB-BD31-4B8C-83A1-F6EECF244321}">
                <p14:modId xmlns:p14="http://schemas.microsoft.com/office/powerpoint/2010/main" val="2437147243"/>
              </p:ext>
            </p:extLst>
          </p:nvPr>
        </p:nvGraphicFramePr>
        <p:xfrm>
          <a:off x="7277689" y="2377883"/>
          <a:ext cx="4708149" cy="1167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5" name="TextBox 64"/>
          <p:cNvSpPr txBox="1"/>
          <p:nvPr/>
        </p:nvSpPr>
        <p:spPr>
          <a:xfrm>
            <a:off x="105998" y="1539063"/>
            <a:ext cx="1366015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Компетенции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5864" y="2444259"/>
            <a:ext cx="1386149" cy="46166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Образовательные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о</a:t>
            </a:r>
            <a:r>
              <a:rPr lang="ru-RU" sz="1200" b="1" dirty="0" smtClean="0">
                <a:solidFill>
                  <a:schemeClr val="bg1"/>
                </a:solidFill>
              </a:rPr>
              <a:t>рганизации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096000" y="1281673"/>
            <a:ext cx="1265853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Центры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Проведения ДЭ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28686" y="4668343"/>
            <a:ext cx="522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ВЫПУСКНИКИ, ПРОШЕДШИЕ АТТЕСТАЦИЮ В ФОРМЕ ДЭ</a:t>
            </a:r>
            <a:endParaRPr lang="ru-RU" sz="1600" b="1" dirty="0">
              <a:solidFill>
                <a:srgbClr val="0070C0"/>
              </a:solidFill>
            </a:endParaRP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400"/>
          <a:stretch/>
        </p:blipFill>
        <p:spPr>
          <a:xfrm>
            <a:off x="5561107" y="4682605"/>
            <a:ext cx="2863781" cy="1672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1" name="Рисунок 9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2" r="13601" b="8261"/>
          <a:stretch/>
        </p:blipFill>
        <p:spPr>
          <a:xfrm>
            <a:off x="8499669" y="4682604"/>
            <a:ext cx="2757541" cy="1672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aphicFrame>
        <p:nvGraphicFramePr>
          <p:cNvPr id="92" name="Таблица 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238685"/>
              </p:ext>
            </p:extLst>
          </p:nvPr>
        </p:nvGraphicFramePr>
        <p:xfrm>
          <a:off x="297115" y="5119844"/>
          <a:ext cx="4997292" cy="993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9323"/>
                <a:gridCol w="1249323"/>
                <a:gridCol w="1249323"/>
                <a:gridCol w="1249323"/>
              </a:tblGrid>
              <a:tr h="49667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2019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2020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2021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2022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96676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13,41%*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15,8%*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13,35%**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E64942"/>
                          </a:solidFill>
                          <a:latin typeface="+mn-lt"/>
                        </a:rPr>
                        <a:t>12,7%**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3" name="TextBox 92"/>
          <p:cNvSpPr txBox="1"/>
          <p:nvPr/>
        </p:nvSpPr>
        <p:spPr>
          <a:xfrm>
            <a:off x="6095999" y="2455949"/>
            <a:ext cx="1265853" cy="27496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Участники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740313" y="6221592"/>
            <a:ext cx="1126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*от выпуска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3826458" y="6221592"/>
            <a:ext cx="1525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**от контингента</a:t>
            </a:r>
            <a:endParaRPr lang="ru-RU" sz="1400" b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886403"/>
              </p:ext>
            </p:extLst>
          </p:nvPr>
        </p:nvGraphicFramePr>
        <p:xfrm>
          <a:off x="105998" y="3685982"/>
          <a:ext cx="471375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8067"/>
                <a:gridCol w="1017036"/>
                <a:gridCol w="258865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2021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62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2022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Соответствуют</a:t>
                      </a:r>
                    </a:p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международным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стандартам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568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62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561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8" name="Таблица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40304"/>
              </p:ext>
            </p:extLst>
          </p:nvPr>
        </p:nvGraphicFramePr>
        <p:xfrm>
          <a:off x="4939969" y="3684347"/>
          <a:ext cx="336040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618"/>
                <a:gridCol w="876014"/>
                <a:gridCol w="157776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2021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62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2022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Экспертов</a:t>
                      </a:r>
                    </a:p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работодателей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342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62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377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0" name="Таблица 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10989"/>
              </p:ext>
            </p:extLst>
          </p:nvPr>
        </p:nvGraphicFramePr>
        <p:xfrm>
          <a:off x="8404848" y="3673781"/>
          <a:ext cx="336040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618"/>
                <a:gridCol w="876014"/>
                <a:gridCol w="157776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2021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62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2022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Партнёров -</a:t>
                      </a:r>
                    </a:p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работодателей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166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62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190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62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23413" y="3430892"/>
            <a:ext cx="9028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/>
              <a:t>*01.08.2022</a:t>
            </a:r>
            <a:endParaRPr lang="ru-RU" sz="1100" b="1" dirty="0"/>
          </a:p>
        </p:txBody>
      </p:sp>
      <p:sp>
        <p:nvSpPr>
          <p:cNvPr id="101" name="TextBox 100"/>
          <p:cNvSpPr txBox="1"/>
          <p:nvPr/>
        </p:nvSpPr>
        <p:spPr>
          <a:xfrm>
            <a:off x="11022489" y="2229532"/>
            <a:ext cx="9028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/>
              <a:t>*01.08.2022</a:t>
            </a:r>
            <a:endParaRPr lang="ru-RU" sz="1100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4169853" y="5932247"/>
            <a:ext cx="8386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/>
              <a:t>01.08.2022</a:t>
            </a:r>
            <a:endParaRPr lang="ru-RU" sz="1100" b="1" dirty="0"/>
          </a:p>
        </p:txBody>
      </p:sp>
    </p:spTree>
    <p:extLst>
      <p:ext uri="{BB962C8B-B14F-4D97-AF65-F5344CB8AC3E}">
        <p14:creationId xmlns:p14="http://schemas.microsoft.com/office/powerpoint/2010/main" val="272282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</TotalTime>
  <Words>3031</Words>
  <Application>Microsoft Office PowerPoint</Application>
  <PresentationFormat>Произвольный</PresentationFormat>
  <Paragraphs>778</Paragraphs>
  <Slides>20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Коновалова Мария Аркадьевна</dc:creator>
  <cp:lastModifiedBy>Колбас Светлана Валерьевна</cp:lastModifiedBy>
  <cp:revision>105</cp:revision>
  <cp:lastPrinted>2022-08-22T09:56:38Z</cp:lastPrinted>
  <dcterms:created xsi:type="dcterms:W3CDTF">2022-08-18T02:27:00Z</dcterms:created>
  <dcterms:modified xsi:type="dcterms:W3CDTF">2022-08-23T01:44:35Z</dcterms:modified>
</cp:coreProperties>
</file>