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31" r:id="rId2"/>
    <p:sldId id="338" r:id="rId3"/>
    <p:sldId id="339" r:id="rId4"/>
    <p:sldId id="340" r:id="rId5"/>
    <p:sldId id="396" r:id="rId6"/>
    <p:sldId id="397" r:id="rId7"/>
    <p:sldId id="398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4" r:id="rId29"/>
    <p:sldId id="363" r:id="rId30"/>
    <p:sldId id="366" r:id="rId31"/>
    <p:sldId id="367" r:id="rId32"/>
    <p:sldId id="369" r:id="rId33"/>
    <p:sldId id="370" r:id="rId34"/>
    <p:sldId id="371" r:id="rId35"/>
    <p:sldId id="372" r:id="rId36"/>
    <p:sldId id="386" r:id="rId37"/>
    <p:sldId id="387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75" r:id="rId46"/>
    <p:sldId id="376" r:id="rId47"/>
    <p:sldId id="377" r:id="rId48"/>
    <p:sldId id="378" r:id="rId49"/>
    <p:sldId id="379" r:id="rId50"/>
    <p:sldId id="373" r:id="rId51"/>
    <p:sldId id="382" r:id="rId52"/>
    <p:sldId id="383" r:id="rId53"/>
    <p:sldId id="384" r:id="rId54"/>
    <p:sldId id="385" r:id="rId5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3A59"/>
    <a:srgbClr val="4FA90B"/>
    <a:srgbClr val="58EB35"/>
    <a:srgbClr val="00A7E2"/>
    <a:srgbClr val="FF3F3F"/>
    <a:srgbClr val="EC7906"/>
    <a:srgbClr val="0082B0"/>
    <a:srgbClr val="1D4971"/>
    <a:srgbClr val="183C5C"/>
    <a:srgbClr val="FBB6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9263" autoAdjust="0"/>
  </p:normalViewPr>
  <p:slideViewPr>
    <p:cSldViewPr snapToGrid="0">
      <p:cViewPr varScale="1">
        <p:scale>
          <a:sx n="78" d="100"/>
          <a:sy n="78" d="100"/>
        </p:scale>
        <p:origin x="-78" y="-654"/>
      </p:cViewPr>
      <p:guideLst>
        <p:guide orient="horz" pos="822"/>
        <p:guide pos="5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E7CBB-965E-4FF4-9DCC-483F45EC02E2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consultantplus://offline/ref=2DD7ACF970EB4845E42E259EA122F738351CF54282D13F70314D7C4C3FAD033F876FF5B1105CD54385A1AB1333103F95251FF50D19M50EJ" TargetMode="External"/><Relationship Id="rId4" Type="http://schemas.openxmlformats.org/officeDocument/2006/relationships/hyperlink" Target="consultantplus://offline/ref=2DD7ACF970EB4845E42E259EA122F738351CF44284D83F70314D7C4C3FAD033F876FF5B5195DDE1FD0EEAA4F764C2C942D1FF70C055EA475M305J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.tomsk.gov.ru/perechen-obektov-kontrolja-s-ukazaniem-kategorii-risk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hyperlink" Target="https://edu.tomsk.gov.ru/peredannye-polnomochija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9115" y="231482"/>
            <a:ext cx="1161036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250" spc="20" smtClean="0">
                <a:solidFill>
                  <a:schemeClr val="bg1">
                    <a:lumMod val="95000"/>
                  </a:schemeClr>
                </a:solidFill>
              </a:rPr>
              <a:t>#УЧИБУДУЩЕМУ  #УЧИСЬСТОИПКРО  #ТОИПКРО  #УЧИБУДУЩЕМУ  #УЧИСЬСТОИПКРО  #ТОИПКРО  #УЧИБУДУЩЕМУ  #УЧИСЬСТОИПКРО  #ТОИПКРО  #УЧИБУДУЩЕМУ</a:t>
            </a:r>
            <a:endParaRPr lang="ru-RU" sz="1250" spc="2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115" y="6472254"/>
            <a:ext cx="1161036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250" spc="20" smtClean="0">
                <a:solidFill>
                  <a:schemeClr val="bg1">
                    <a:lumMod val="95000"/>
                  </a:schemeClr>
                </a:solidFill>
              </a:rPr>
              <a:t>#УЧИБУДУЩЕМУ  #УЧИСЬСТОИПКРО  #ТОИПКРО  #УЧИБУДУЩЕМУ  #УЧИСЬСТОИПКРО  #ТОИПКРО  #УЧИБУДУЩЕМУ  #УЧИСЬСТОИПКРО  #ТОИПКРО  #УЧИБУДУЩЕМУ</a:t>
            </a:r>
            <a:endParaRPr lang="ru-RU" sz="1250" spc="2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 descr="Круг с сектор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4100" y="571459"/>
            <a:ext cx="5724565" cy="572456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17435" y="2237424"/>
            <a:ext cx="2767380" cy="930804"/>
            <a:chOff x="2636838" y="1795463"/>
            <a:chExt cx="6669087" cy="2243137"/>
          </a:xfrm>
        </p:grpSpPr>
        <p:grpSp>
          <p:nvGrpSpPr>
            <p:cNvPr id="11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6917815" y="3357752"/>
            <a:ext cx="41571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28282"/>
                </a:solidFill>
              </a:rPr>
              <a:t>forum.toipkro.ru/</a:t>
            </a:r>
            <a:r>
              <a:rPr lang="en-US" sz="2000" b="1" dirty="0" err="1" smtClean="0">
                <a:solidFill>
                  <a:srgbClr val="828282"/>
                </a:solidFill>
              </a:rPr>
              <a:t>avgustpro</a:t>
            </a:r>
            <a:endParaRPr lang="ru-RU" sz="2000" b="1" dirty="0">
              <a:solidFill>
                <a:srgbClr val="828282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7722752" y="3995052"/>
            <a:ext cx="248533" cy="924983"/>
            <a:chOff x="7808913" y="3725334"/>
            <a:chExt cx="248533" cy="924983"/>
          </a:xfrm>
        </p:grpSpPr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7808913" y="3725334"/>
              <a:ext cx="248533" cy="255449"/>
            </a:xfrm>
            <a:custGeom>
              <a:avLst/>
              <a:gdLst/>
              <a:ahLst/>
              <a:cxnLst>
                <a:cxn ang="0">
                  <a:pos x="244" y="3"/>
                </a:cxn>
                <a:cxn ang="0">
                  <a:pos x="176" y="24"/>
                </a:cxn>
                <a:cxn ang="0">
                  <a:pos x="115" y="59"/>
                </a:cxn>
                <a:cxn ang="0">
                  <a:pos x="65" y="107"/>
                </a:cxn>
                <a:cxn ang="0">
                  <a:pos x="28" y="168"/>
                </a:cxn>
                <a:cxn ang="0">
                  <a:pos x="5" y="236"/>
                </a:cxn>
                <a:cxn ang="0">
                  <a:pos x="0" y="296"/>
                </a:cxn>
                <a:cxn ang="0">
                  <a:pos x="9" y="370"/>
                </a:cxn>
                <a:cxn ang="0">
                  <a:pos x="35" y="436"/>
                </a:cxn>
                <a:cxn ang="0">
                  <a:pos x="75" y="495"/>
                </a:cxn>
                <a:cxn ang="0">
                  <a:pos x="127" y="540"/>
                </a:cxn>
                <a:cxn ang="0">
                  <a:pos x="189" y="573"/>
                </a:cxn>
                <a:cxn ang="0">
                  <a:pos x="258" y="590"/>
                </a:cxn>
                <a:cxn ang="0">
                  <a:pos x="317" y="590"/>
                </a:cxn>
                <a:cxn ang="0">
                  <a:pos x="386" y="573"/>
                </a:cxn>
                <a:cxn ang="0">
                  <a:pos x="448" y="540"/>
                </a:cxn>
                <a:cxn ang="0">
                  <a:pos x="500" y="495"/>
                </a:cxn>
                <a:cxn ang="0">
                  <a:pos x="540" y="436"/>
                </a:cxn>
                <a:cxn ang="0">
                  <a:pos x="566" y="370"/>
                </a:cxn>
                <a:cxn ang="0">
                  <a:pos x="575" y="296"/>
                </a:cxn>
                <a:cxn ang="0">
                  <a:pos x="570" y="236"/>
                </a:cxn>
                <a:cxn ang="0">
                  <a:pos x="547" y="168"/>
                </a:cxn>
                <a:cxn ang="0">
                  <a:pos x="510" y="107"/>
                </a:cxn>
                <a:cxn ang="0">
                  <a:pos x="460" y="59"/>
                </a:cxn>
                <a:cxn ang="0">
                  <a:pos x="399" y="24"/>
                </a:cxn>
                <a:cxn ang="0">
                  <a:pos x="331" y="3"/>
                </a:cxn>
                <a:cxn ang="0">
                  <a:pos x="456" y="412"/>
                </a:cxn>
                <a:cxn ang="0">
                  <a:pos x="440" y="422"/>
                </a:cxn>
                <a:cxn ang="0">
                  <a:pos x="388" y="423"/>
                </a:cxn>
                <a:cxn ang="0">
                  <a:pos x="358" y="409"/>
                </a:cxn>
                <a:cxn ang="0">
                  <a:pos x="316" y="370"/>
                </a:cxn>
                <a:cxn ang="0">
                  <a:pos x="305" y="380"/>
                </a:cxn>
                <a:cxn ang="0">
                  <a:pos x="298" y="419"/>
                </a:cxn>
                <a:cxn ang="0">
                  <a:pos x="274" y="422"/>
                </a:cxn>
                <a:cxn ang="0">
                  <a:pos x="232" y="417"/>
                </a:cxn>
                <a:cxn ang="0">
                  <a:pos x="183" y="388"/>
                </a:cxn>
                <a:cxn ang="0">
                  <a:pos x="133" y="325"/>
                </a:cxn>
                <a:cxn ang="0">
                  <a:pos x="82" y="227"/>
                </a:cxn>
                <a:cxn ang="0">
                  <a:pos x="89" y="214"/>
                </a:cxn>
                <a:cxn ang="0">
                  <a:pos x="152" y="212"/>
                </a:cxn>
                <a:cxn ang="0">
                  <a:pos x="173" y="245"/>
                </a:cxn>
                <a:cxn ang="0">
                  <a:pos x="205" y="305"/>
                </a:cxn>
                <a:cxn ang="0">
                  <a:pos x="219" y="308"/>
                </a:cxn>
                <a:cxn ang="0">
                  <a:pos x="229" y="269"/>
                </a:cxn>
                <a:cxn ang="0">
                  <a:pos x="215" y="220"/>
                </a:cxn>
                <a:cxn ang="0">
                  <a:pos x="210" y="212"/>
                </a:cxn>
                <a:cxn ang="0">
                  <a:pos x="252" y="198"/>
                </a:cxn>
                <a:cxn ang="0">
                  <a:pos x="289" y="204"/>
                </a:cxn>
                <a:cxn ang="0">
                  <a:pos x="301" y="223"/>
                </a:cxn>
                <a:cxn ang="0">
                  <a:pos x="302" y="293"/>
                </a:cxn>
                <a:cxn ang="0">
                  <a:pos x="310" y="308"/>
                </a:cxn>
                <a:cxn ang="0">
                  <a:pos x="338" y="278"/>
                </a:cxn>
                <a:cxn ang="0">
                  <a:pos x="371" y="215"/>
                </a:cxn>
                <a:cxn ang="0">
                  <a:pos x="413" y="212"/>
                </a:cxn>
                <a:cxn ang="0">
                  <a:pos x="453" y="216"/>
                </a:cxn>
                <a:cxn ang="0">
                  <a:pos x="455" y="231"/>
                </a:cxn>
                <a:cxn ang="0">
                  <a:pos x="421" y="286"/>
                </a:cxn>
                <a:cxn ang="0">
                  <a:pos x="396" y="326"/>
                </a:cxn>
                <a:cxn ang="0">
                  <a:pos x="429" y="366"/>
                </a:cxn>
                <a:cxn ang="0">
                  <a:pos x="456" y="407"/>
                </a:cxn>
              </a:cxnLst>
              <a:rect l="0" t="0" r="r" b="b"/>
              <a:pathLst>
                <a:path w="575" h="591">
                  <a:moveTo>
                    <a:pt x="288" y="0"/>
                  </a:moveTo>
                  <a:lnTo>
                    <a:pt x="288" y="0"/>
                  </a:lnTo>
                  <a:lnTo>
                    <a:pt x="272" y="1"/>
                  </a:lnTo>
                  <a:lnTo>
                    <a:pt x="258" y="2"/>
                  </a:lnTo>
                  <a:lnTo>
                    <a:pt x="244" y="3"/>
                  </a:lnTo>
                  <a:lnTo>
                    <a:pt x="230" y="7"/>
                  </a:lnTo>
                  <a:lnTo>
                    <a:pt x="216" y="10"/>
                  </a:lnTo>
                  <a:lnTo>
                    <a:pt x="202" y="14"/>
                  </a:lnTo>
                  <a:lnTo>
                    <a:pt x="189" y="18"/>
                  </a:lnTo>
                  <a:lnTo>
                    <a:pt x="176" y="24"/>
                  </a:lnTo>
                  <a:lnTo>
                    <a:pt x="163" y="29"/>
                  </a:lnTo>
                  <a:lnTo>
                    <a:pt x="151" y="36"/>
                  </a:lnTo>
                  <a:lnTo>
                    <a:pt x="139" y="43"/>
                  </a:lnTo>
                  <a:lnTo>
                    <a:pt x="127" y="51"/>
                  </a:lnTo>
                  <a:lnTo>
                    <a:pt x="115" y="59"/>
                  </a:lnTo>
                  <a:lnTo>
                    <a:pt x="104" y="67"/>
                  </a:lnTo>
                  <a:lnTo>
                    <a:pt x="94" y="77"/>
                  </a:lnTo>
                  <a:lnTo>
                    <a:pt x="85" y="87"/>
                  </a:lnTo>
                  <a:lnTo>
                    <a:pt x="75" y="97"/>
                  </a:lnTo>
                  <a:lnTo>
                    <a:pt x="65" y="107"/>
                  </a:lnTo>
                  <a:lnTo>
                    <a:pt x="58" y="119"/>
                  </a:lnTo>
                  <a:lnTo>
                    <a:pt x="49" y="130"/>
                  </a:lnTo>
                  <a:lnTo>
                    <a:pt x="41" y="142"/>
                  </a:lnTo>
                  <a:lnTo>
                    <a:pt x="35" y="155"/>
                  </a:lnTo>
                  <a:lnTo>
                    <a:pt x="28" y="168"/>
                  </a:lnTo>
                  <a:lnTo>
                    <a:pt x="23" y="181"/>
                  </a:lnTo>
                  <a:lnTo>
                    <a:pt x="17" y="194"/>
                  </a:lnTo>
                  <a:lnTo>
                    <a:pt x="13" y="208"/>
                  </a:lnTo>
                  <a:lnTo>
                    <a:pt x="9" y="222"/>
                  </a:lnTo>
                  <a:lnTo>
                    <a:pt x="5" y="236"/>
                  </a:lnTo>
                  <a:lnTo>
                    <a:pt x="3" y="251"/>
                  </a:lnTo>
                  <a:lnTo>
                    <a:pt x="1" y="266"/>
                  </a:lnTo>
                  <a:lnTo>
                    <a:pt x="0" y="28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311"/>
                  </a:lnTo>
                  <a:lnTo>
                    <a:pt x="1" y="326"/>
                  </a:lnTo>
                  <a:lnTo>
                    <a:pt x="3" y="341"/>
                  </a:lnTo>
                  <a:lnTo>
                    <a:pt x="5" y="356"/>
                  </a:lnTo>
                  <a:lnTo>
                    <a:pt x="9" y="370"/>
                  </a:lnTo>
                  <a:lnTo>
                    <a:pt x="13" y="384"/>
                  </a:lnTo>
                  <a:lnTo>
                    <a:pt x="17" y="397"/>
                  </a:lnTo>
                  <a:lnTo>
                    <a:pt x="23" y="411"/>
                  </a:lnTo>
                  <a:lnTo>
                    <a:pt x="28" y="424"/>
                  </a:lnTo>
                  <a:lnTo>
                    <a:pt x="35" y="436"/>
                  </a:lnTo>
                  <a:lnTo>
                    <a:pt x="41" y="449"/>
                  </a:lnTo>
                  <a:lnTo>
                    <a:pt x="49" y="461"/>
                  </a:lnTo>
                  <a:lnTo>
                    <a:pt x="58" y="473"/>
                  </a:lnTo>
                  <a:lnTo>
                    <a:pt x="65" y="484"/>
                  </a:lnTo>
                  <a:lnTo>
                    <a:pt x="75" y="495"/>
                  </a:lnTo>
                  <a:lnTo>
                    <a:pt x="85" y="504"/>
                  </a:lnTo>
                  <a:lnTo>
                    <a:pt x="94" y="514"/>
                  </a:lnTo>
                  <a:lnTo>
                    <a:pt x="104" y="524"/>
                  </a:lnTo>
                  <a:lnTo>
                    <a:pt x="115" y="533"/>
                  </a:lnTo>
                  <a:lnTo>
                    <a:pt x="127" y="540"/>
                  </a:lnTo>
                  <a:lnTo>
                    <a:pt x="139" y="549"/>
                  </a:lnTo>
                  <a:lnTo>
                    <a:pt x="151" y="555"/>
                  </a:lnTo>
                  <a:lnTo>
                    <a:pt x="163" y="562"/>
                  </a:lnTo>
                  <a:lnTo>
                    <a:pt x="176" y="568"/>
                  </a:lnTo>
                  <a:lnTo>
                    <a:pt x="189" y="573"/>
                  </a:lnTo>
                  <a:lnTo>
                    <a:pt x="202" y="578"/>
                  </a:lnTo>
                  <a:lnTo>
                    <a:pt x="216" y="581"/>
                  </a:lnTo>
                  <a:lnTo>
                    <a:pt x="230" y="585"/>
                  </a:lnTo>
                  <a:lnTo>
                    <a:pt x="244" y="588"/>
                  </a:lnTo>
                  <a:lnTo>
                    <a:pt x="258" y="590"/>
                  </a:lnTo>
                  <a:lnTo>
                    <a:pt x="272" y="591"/>
                  </a:lnTo>
                  <a:lnTo>
                    <a:pt x="288" y="591"/>
                  </a:lnTo>
                  <a:lnTo>
                    <a:pt x="288" y="591"/>
                  </a:lnTo>
                  <a:lnTo>
                    <a:pt x="303" y="591"/>
                  </a:lnTo>
                  <a:lnTo>
                    <a:pt x="317" y="590"/>
                  </a:lnTo>
                  <a:lnTo>
                    <a:pt x="331" y="588"/>
                  </a:lnTo>
                  <a:lnTo>
                    <a:pt x="345" y="585"/>
                  </a:lnTo>
                  <a:lnTo>
                    <a:pt x="359" y="581"/>
                  </a:lnTo>
                  <a:lnTo>
                    <a:pt x="373" y="578"/>
                  </a:lnTo>
                  <a:lnTo>
                    <a:pt x="386" y="573"/>
                  </a:lnTo>
                  <a:lnTo>
                    <a:pt x="399" y="568"/>
                  </a:lnTo>
                  <a:lnTo>
                    <a:pt x="412" y="562"/>
                  </a:lnTo>
                  <a:lnTo>
                    <a:pt x="424" y="555"/>
                  </a:lnTo>
                  <a:lnTo>
                    <a:pt x="436" y="549"/>
                  </a:lnTo>
                  <a:lnTo>
                    <a:pt x="448" y="540"/>
                  </a:lnTo>
                  <a:lnTo>
                    <a:pt x="460" y="533"/>
                  </a:lnTo>
                  <a:lnTo>
                    <a:pt x="471" y="524"/>
                  </a:lnTo>
                  <a:lnTo>
                    <a:pt x="481" y="514"/>
                  </a:lnTo>
                  <a:lnTo>
                    <a:pt x="490" y="504"/>
                  </a:lnTo>
                  <a:lnTo>
                    <a:pt x="500" y="495"/>
                  </a:lnTo>
                  <a:lnTo>
                    <a:pt x="510" y="484"/>
                  </a:lnTo>
                  <a:lnTo>
                    <a:pt x="518" y="473"/>
                  </a:lnTo>
                  <a:lnTo>
                    <a:pt x="526" y="461"/>
                  </a:lnTo>
                  <a:lnTo>
                    <a:pt x="534" y="449"/>
                  </a:lnTo>
                  <a:lnTo>
                    <a:pt x="540" y="436"/>
                  </a:lnTo>
                  <a:lnTo>
                    <a:pt x="547" y="424"/>
                  </a:lnTo>
                  <a:lnTo>
                    <a:pt x="552" y="411"/>
                  </a:lnTo>
                  <a:lnTo>
                    <a:pt x="558" y="397"/>
                  </a:lnTo>
                  <a:lnTo>
                    <a:pt x="562" y="384"/>
                  </a:lnTo>
                  <a:lnTo>
                    <a:pt x="566" y="370"/>
                  </a:lnTo>
                  <a:lnTo>
                    <a:pt x="570" y="356"/>
                  </a:lnTo>
                  <a:lnTo>
                    <a:pt x="572" y="341"/>
                  </a:lnTo>
                  <a:lnTo>
                    <a:pt x="574" y="326"/>
                  </a:lnTo>
                  <a:lnTo>
                    <a:pt x="575" y="311"/>
                  </a:lnTo>
                  <a:lnTo>
                    <a:pt x="575" y="296"/>
                  </a:lnTo>
                  <a:lnTo>
                    <a:pt x="575" y="296"/>
                  </a:lnTo>
                  <a:lnTo>
                    <a:pt x="575" y="281"/>
                  </a:lnTo>
                  <a:lnTo>
                    <a:pt x="574" y="266"/>
                  </a:lnTo>
                  <a:lnTo>
                    <a:pt x="572" y="251"/>
                  </a:lnTo>
                  <a:lnTo>
                    <a:pt x="570" y="236"/>
                  </a:lnTo>
                  <a:lnTo>
                    <a:pt x="566" y="222"/>
                  </a:lnTo>
                  <a:lnTo>
                    <a:pt x="562" y="208"/>
                  </a:lnTo>
                  <a:lnTo>
                    <a:pt x="558" y="194"/>
                  </a:lnTo>
                  <a:lnTo>
                    <a:pt x="552" y="181"/>
                  </a:lnTo>
                  <a:lnTo>
                    <a:pt x="547" y="168"/>
                  </a:lnTo>
                  <a:lnTo>
                    <a:pt x="540" y="155"/>
                  </a:lnTo>
                  <a:lnTo>
                    <a:pt x="534" y="142"/>
                  </a:lnTo>
                  <a:lnTo>
                    <a:pt x="526" y="130"/>
                  </a:lnTo>
                  <a:lnTo>
                    <a:pt x="518" y="119"/>
                  </a:lnTo>
                  <a:lnTo>
                    <a:pt x="510" y="107"/>
                  </a:lnTo>
                  <a:lnTo>
                    <a:pt x="500" y="97"/>
                  </a:lnTo>
                  <a:lnTo>
                    <a:pt x="490" y="87"/>
                  </a:lnTo>
                  <a:lnTo>
                    <a:pt x="481" y="77"/>
                  </a:lnTo>
                  <a:lnTo>
                    <a:pt x="471" y="67"/>
                  </a:lnTo>
                  <a:lnTo>
                    <a:pt x="460" y="59"/>
                  </a:lnTo>
                  <a:lnTo>
                    <a:pt x="448" y="51"/>
                  </a:lnTo>
                  <a:lnTo>
                    <a:pt x="436" y="43"/>
                  </a:lnTo>
                  <a:lnTo>
                    <a:pt x="424" y="36"/>
                  </a:lnTo>
                  <a:lnTo>
                    <a:pt x="412" y="29"/>
                  </a:lnTo>
                  <a:lnTo>
                    <a:pt x="399" y="24"/>
                  </a:lnTo>
                  <a:lnTo>
                    <a:pt x="386" y="18"/>
                  </a:lnTo>
                  <a:lnTo>
                    <a:pt x="373" y="14"/>
                  </a:lnTo>
                  <a:lnTo>
                    <a:pt x="359" y="10"/>
                  </a:lnTo>
                  <a:lnTo>
                    <a:pt x="345" y="7"/>
                  </a:lnTo>
                  <a:lnTo>
                    <a:pt x="331" y="3"/>
                  </a:lnTo>
                  <a:lnTo>
                    <a:pt x="317" y="2"/>
                  </a:lnTo>
                  <a:lnTo>
                    <a:pt x="303" y="1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456" y="412"/>
                  </a:moveTo>
                  <a:lnTo>
                    <a:pt x="456" y="412"/>
                  </a:lnTo>
                  <a:lnTo>
                    <a:pt x="453" y="417"/>
                  </a:lnTo>
                  <a:lnTo>
                    <a:pt x="450" y="419"/>
                  </a:lnTo>
                  <a:lnTo>
                    <a:pt x="446" y="421"/>
                  </a:lnTo>
                  <a:lnTo>
                    <a:pt x="440" y="422"/>
                  </a:lnTo>
                  <a:lnTo>
                    <a:pt x="427" y="423"/>
                  </a:lnTo>
                  <a:lnTo>
                    <a:pt x="413" y="423"/>
                  </a:lnTo>
                  <a:lnTo>
                    <a:pt x="413" y="423"/>
                  </a:lnTo>
                  <a:lnTo>
                    <a:pt x="400" y="423"/>
                  </a:lnTo>
                  <a:lnTo>
                    <a:pt x="388" y="423"/>
                  </a:lnTo>
                  <a:lnTo>
                    <a:pt x="379" y="422"/>
                  </a:lnTo>
                  <a:lnTo>
                    <a:pt x="371" y="420"/>
                  </a:lnTo>
                  <a:lnTo>
                    <a:pt x="371" y="420"/>
                  </a:lnTo>
                  <a:lnTo>
                    <a:pt x="366" y="415"/>
                  </a:lnTo>
                  <a:lnTo>
                    <a:pt x="358" y="409"/>
                  </a:lnTo>
                  <a:lnTo>
                    <a:pt x="342" y="393"/>
                  </a:lnTo>
                  <a:lnTo>
                    <a:pt x="327" y="376"/>
                  </a:lnTo>
                  <a:lnTo>
                    <a:pt x="320" y="372"/>
                  </a:lnTo>
                  <a:lnTo>
                    <a:pt x="318" y="371"/>
                  </a:lnTo>
                  <a:lnTo>
                    <a:pt x="316" y="370"/>
                  </a:lnTo>
                  <a:lnTo>
                    <a:pt x="316" y="370"/>
                  </a:lnTo>
                  <a:lnTo>
                    <a:pt x="312" y="371"/>
                  </a:lnTo>
                  <a:lnTo>
                    <a:pt x="309" y="373"/>
                  </a:lnTo>
                  <a:lnTo>
                    <a:pt x="307" y="376"/>
                  </a:lnTo>
                  <a:lnTo>
                    <a:pt x="305" y="380"/>
                  </a:lnTo>
                  <a:lnTo>
                    <a:pt x="303" y="387"/>
                  </a:lnTo>
                  <a:lnTo>
                    <a:pt x="302" y="395"/>
                  </a:lnTo>
                  <a:lnTo>
                    <a:pt x="299" y="411"/>
                  </a:lnTo>
                  <a:lnTo>
                    <a:pt x="298" y="417"/>
                  </a:lnTo>
                  <a:lnTo>
                    <a:pt x="298" y="419"/>
                  </a:lnTo>
                  <a:lnTo>
                    <a:pt x="297" y="420"/>
                  </a:lnTo>
                  <a:lnTo>
                    <a:pt x="297" y="420"/>
                  </a:lnTo>
                  <a:lnTo>
                    <a:pt x="293" y="421"/>
                  </a:lnTo>
                  <a:lnTo>
                    <a:pt x="288" y="422"/>
                  </a:lnTo>
                  <a:lnTo>
                    <a:pt x="274" y="422"/>
                  </a:lnTo>
                  <a:lnTo>
                    <a:pt x="261" y="422"/>
                  </a:lnTo>
                  <a:lnTo>
                    <a:pt x="252" y="421"/>
                  </a:lnTo>
                  <a:lnTo>
                    <a:pt x="252" y="421"/>
                  </a:lnTo>
                  <a:lnTo>
                    <a:pt x="241" y="419"/>
                  </a:lnTo>
                  <a:lnTo>
                    <a:pt x="232" y="417"/>
                  </a:lnTo>
                  <a:lnTo>
                    <a:pt x="222" y="413"/>
                  </a:lnTo>
                  <a:lnTo>
                    <a:pt x="214" y="409"/>
                  </a:lnTo>
                  <a:lnTo>
                    <a:pt x="206" y="405"/>
                  </a:lnTo>
                  <a:lnTo>
                    <a:pt x="197" y="399"/>
                  </a:lnTo>
                  <a:lnTo>
                    <a:pt x="183" y="388"/>
                  </a:lnTo>
                  <a:lnTo>
                    <a:pt x="169" y="374"/>
                  </a:lnTo>
                  <a:lnTo>
                    <a:pt x="157" y="359"/>
                  </a:lnTo>
                  <a:lnTo>
                    <a:pt x="145" y="343"/>
                  </a:lnTo>
                  <a:lnTo>
                    <a:pt x="133" y="325"/>
                  </a:lnTo>
                  <a:lnTo>
                    <a:pt x="133" y="325"/>
                  </a:lnTo>
                  <a:lnTo>
                    <a:pt x="108" y="283"/>
                  </a:lnTo>
                  <a:lnTo>
                    <a:pt x="99" y="266"/>
                  </a:lnTo>
                  <a:lnTo>
                    <a:pt x="91" y="249"/>
                  </a:lnTo>
                  <a:lnTo>
                    <a:pt x="86" y="236"/>
                  </a:lnTo>
                  <a:lnTo>
                    <a:pt x="82" y="227"/>
                  </a:lnTo>
                  <a:lnTo>
                    <a:pt x="81" y="219"/>
                  </a:lnTo>
                  <a:lnTo>
                    <a:pt x="82" y="217"/>
                  </a:lnTo>
                  <a:lnTo>
                    <a:pt x="84" y="216"/>
                  </a:lnTo>
                  <a:lnTo>
                    <a:pt x="84" y="216"/>
                  </a:lnTo>
                  <a:lnTo>
                    <a:pt x="89" y="214"/>
                  </a:lnTo>
                  <a:lnTo>
                    <a:pt x="94" y="213"/>
                  </a:lnTo>
                  <a:lnTo>
                    <a:pt x="111" y="212"/>
                  </a:lnTo>
                  <a:lnTo>
                    <a:pt x="130" y="212"/>
                  </a:lnTo>
                  <a:lnTo>
                    <a:pt x="152" y="212"/>
                  </a:lnTo>
                  <a:lnTo>
                    <a:pt x="152" y="212"/>
                  </a:lnTo>
                  <a:lnTo>
                    <a:pt x="154" y="213"/>
                  </a:lnTo>
                  <a:lnTo>
                    <a:pt x="156" y="215"/>
                  </a:lnTo>
                  <a:lnTo>
                    <a:pt x="161" y="222"/>
                  </a:lnTo>
                  <a:lnTo>
                    <a:pt x="167" y="233"/>
                  </a:lnTo>
                  <a:lnTo>
                    <a:pt x="173" y="245"/>
                  </a:lnTo>
                  <a:lnTo>
                    <a:pt x="184" y="271"/>
                  </a:lnTo>
                  <a:lnTo>
                    <a:pt x="192" y="287"/>
                  </a:lnTo>
                  <a:lnTo>
                    <a:pt x="192" y="287"/>
                  </a:lnTo>
                  <a:lnTo>
                    <a:pt x="202" y="300"/>
                  </a:lnTo>
                  <a:lnTo>
                    <a:pt x="205" y="305"/>
                  </a:lnTo>
                  <a:lnTo>
                    <a:pt x="209" y="307"/>
                  </a:lnTo>
                  <a:lnTo>
                    <a:pt x="212" y="309"/>
                  </a:lnTo>
                  <a:lnTo>
                    <a:pt x="215" y="309"/>
                  </a:lnTo>
                  <a:lnTo>
                    <a:pt x="217" y="309"/>
                  </a:lnTo>
                  <a:lnTo>
                    <a:pt x="219" y="308"/>
                  </a:lnTo>
                  <a:lnTo>
                    <a:pt x="223" y="306"/>
                  </a:lnTo>
                  <a:lnTo>
                    <a:pt x="226" y="302"/>
                  </a:lnTo>
                  <a:lnTo>
                    <a:pt x="228" y="295"/>
                  </a:lnTo>
                  <a:lnTo>
                    <a:pt x="228" y="295"/>
                  </a:lnTo>
                  <a:lnTo>
                    <a:pt x="229" y="269"/>
                  </a:lnTo>
                  <a:lnTo>
                    <a:pt x="229" y="251"/>
                  </a:lnTo>
                  <a:lnTo>
                    <a:pt x="227" y="238"/>
                  </a:lnTo>
                  <a:lnTo>
                    <a:pt x="223" y="229"/>
                  </a:lnTo>
                  <a:lnTo>
                    <a:pt x="219" y="223"/>
                  </a:lnTo>
                  <a:lnTo>
                    <a:pt x="215" y="220"/>
                  </a:lnTo>
                  <a:lnTo>
                    <a:pt x="209" y="219"/>
                  </a:lnTo>
                  <a:lnTo>
                    <a:pt x="205" y="219"/>
                  </a:lnTo>
                  <a:lnTo>
                    <a:pt x="205" y="219"/>
                  </a:lnTo>
                  <a:lnTo>
                    <a:pt x="207" y="215"/>
                  </a:lnTo>
                  <a:lnTo>
                    <a:pt x="210" y="212"/>
                  </a:lnTo>
                  <a:lnTo>
                    <a:pt x="214" y="208"/>
                  </a:lnTo>
                  <a:lnTo>
                    <a:pt x="219" y="205"/>
                  </a:lnTo>
                  <a:lnTo>
                    <a:pt x="229" y="202"/>
                  </a:lnTo>
                  <a:lnTo>
                    <a:pt x="241" y="200"/>
                  </a:lnTo>
                  <a:lnTo>
                    <a:pt x="252" y="198"/>
                  </a:lnTo>
                  <a:lnTo>
                    <a:pt x="260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80" y="202"/>
                  </a:lnTo>
                  <a:lnTo>
                    <a:pt x="289" y="204"/>
                  </a:lnTo>
                  <a:lnTo>
                    <a:pt x="295" y="208"/>
                  </a:lnTo>
                  <a:lnTo>
                    <a:pt x="295" y="208"/>
                  </a:lnTo>
                  <a:lnTo>
                    <a:pt x="297" y="210"/>
                  </a:lnTo>
                  <a:lnTo>
                    <a:pt x="299" y="215"/>
                  </a:lnTo>
                  <a:lnTo>
                    <a:pt x="301" y="223"/>
                  </a:lnTo>
                  <a:lnTo>
                    <a:pt x="301" y="236"/>
                  </a:lnTo>
                  <a:lnTo>
                    <a:pt x="301" y="236"/>
                  </a:lnTo>
                  <a:lnTo>
                    <a:pt x="301" y="260"/>
                  </a:lnTo>
                  <a:lnTo>
                    <a:pt x="301" y="283"/>
                  </a:lnTo>
                  <a:lnTo>
                    <a:pt x="302" y="293"/>
                  </a:lnTo>
                  <a:lnTo>
                    <a:pt x="303" y="300"/>
                  </a:lnTo>
                  <a:lnTo>
                    <a:pt x="306" y="306"/>
                  </a:lnTo>
                  <a:lnTo>
                    <a:pt x="308" y="307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5" y="307"/>
                  </a:lnTo>
                  <a:lnTo>
                    <a:pt x="319" y="304"/>
                  </a:lnTo>
                  <a:lnTo>
                    <a:pt x="323" y="299"/>
                  </a:lnTo>
                  <a:lnTo>
                    <a:pt x="329" y="293"/>
                  </a:lnTo>
                  <a:lnTo>
                    <a:pt x="338" y="278"/>
                  </a:lnTo>
                  <a:lnTo>
                    <a:pt x="348" y="259"/>
                  </a:lnTo>
                  <a:lnTo>
                    <a:pt x="348" y="259"/>
                  </a:lnTo>
                  <a:lnTo>
                    <a:pt x="363" y="229"/>
                  </a:lnTo>
                  <a:lnTo>
                    <a:pt x="369" y="218"/>
                  </a:lnTo>
                  <a:lnTo>
                    <a:pt x="371" y="215"/>
                  </a:lnTo>
                  <a:lnTo>
                    <a:pt x="372" y="214"/>
                  </a:lnTo>
                  <a:lnTo>
                    <a:pt x="372" y="214"/>
                  </a:lnTo>
                  <a:lnTo>
                    <a:pt x="378" y="213"/>
                  </a:lnTo>
                  <a:lnTo>
                    <a:pt x="387" y="212"/>
                  </a:lnTo>
                  <a:lnTo>
                    <a:pt x="413" y="212"/>
                  </a:lnTo>
                  <a:lnTo>
                    <a:pt x="413" y="212"/>
                  </a:lnTo>
                  <a:lnTo>
                    <a:pt x="438" y="212"/>
                  </a:lnTo>
                  <a:lnTo>
                    <a:pt x="448" y="213"/>
                  </a:lnTo>
                  <a:lnTo>
                    <a:pt x="451" y="214"/>
                  </a:lnTo>
                  <a:lnTo>
                    <a:pt x="453" y="216"/>
                  </a:lnTo>
                  <a:lnTo>
                    <a:pt x="453" y="216"/>
                  </a:lnTo>
                  <a:lnTo>
                    <a:pt x="455" y="217"/>
                  </a:lnTo>
                  <a:lnTo>
                    <a:pt x="456" y="219"/>
                  </a:lnTo>
                  <a:lnTo>
                    <a:pt x="456" y="225"/>
                  </a:lnTo>
                  <a:lnTo>
                    <a:pt x="455" y="231"/>
                  </a:lnTo>
                  <a:lnTo>
                    <a:pt x="451" y="239"/>
                  </a:lnTo>
                  <a:lnTo>
                    <a:pt x="443" y="255"/>
                  </a:lnTo>
                  <a:lnTo>
                    <a:pt x="432" y="272"/>
                  </a:lnTo>
                  <a:lnTo>
                    <a:pt x="432" y="272"/>
                  </a:lnTo>
                  <a:lnTo>
                    <a:pt x="421" y="286"/>
                  </a:lnTo>
                  <a:lnTo>
                    <a:pt x="409" y="302"/>
                  </a:lnTo>
                  <a:lnTo>
                    <a:pt x="404" y="309"/>
                  </a:lnTo>
                  <a:lnTo>
                    <a:pt x="399" y="316"/>
                  </a:lnTo>
                  <a:lnTo>
                    <a:pt x="397" y="322"/>
                  </a:lnTo>
                  <a:lnTo>
                    <a:pt x="396" y="326"/>
                  </a:lnTo>
                  <a:lnTo>
                    <a:pt x="396" y="326"/>
                  </a:lnTo>
                  <a:lnTo>
                    <a:pt x="397" y="331"/>
                  </a:lnTo>
                  <a:lnTo>
                    <a:pt x="399" y="334"/>
                  </a:lnTo>
                  <a:lnTo>
                    <a:pt x="407" y="344"/>
                  </a:lnTo>
                  <a:lnTo>
                    <a:pt x="429" y="366"/>
                  </a:lnTo>
                  <a:lnTo>
                    <a:pt x="439" y="376"/>
                  </a:lnTo>
                  <a:lnTo>
                    <a:pt x="448" y="388"/>
                  </a:lnTo>
                  <a:lnTo>
                    <a:pt x="451" y="395"/>
                  </a:lnTo>
                  <a:lnTo>
                    <a:pt x="455" y="400"/>
                  </a:lnTo>
                  <a:lnTo>
                    <a:pt x="456" y="407"/>
                  </a:lnTo>
                  <a:lnTo>
                    <a:pt x="456" y="412"/>
                  </a:lnTo>
                  <a:lnTo>
                    <a:pt x="456" y="412"/>
                  </a:lnTo>
                  <a:close/>
                </a:path>
              </a:pathLst>
            </a:custGeom>
            <a:solidFill>
              <a:srgbClr val="8082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2"/>
            <p:cNvSpPr>
              <a:spLocks noEditPoints="1"/>
            </p:cNvSpPr>
            <p:nvPr/>
          </p:nvSpPr>
          <p:spPr bwMode="auto">
            <a:xfrm>
              <a:off x="7808913" y="4401783"/>
              <a:ext cx="248533" cy="248534"/>
            </a:xfrm>
            <a:custGeom>
              <a:avLst/>
              <a:gdLst/>
              <a:ahLst/>
              <a:cxnLst>
                <a:cxn ang="0">
                  <a:pos x="321" y="225"/>
                </a:cxn>
                <a:cxn ang="0">
                  <a:pos x="337" y="177"/>
                </a:cxn>
                <a:cxn ang="0">
                  <a:pos x="293" y="137"/>
                </a:cxn>
                <a:cxn ang="0">
                  <a:pos x="263" y="142"/>
                </a:cxn>
                <a:cxn ang="0">
                  <a:pos x="238" y="178"/>
                </a:cxn>
                <a:cxn ang="0">
                  <a:pos x="251" y="222"/>
                </a:cxn>
                <a:cxn ang="0">
                  <a:pos x="288" y="0"/>
                </a:cxn>
                <a:cxn ang="0">
                  <a:pos x="216" y="9"/>
                </a:cxn>
                <a:cxn ang="0">
                  <a:pos x="139" y="41"/>
                </a:cxn>
                <a:cxn ang="0">
                  <a:pos x="75" y="94"/>
                </a:cxn>
                <a:cxn ang="0">
                  <a:pos x="28" y="163"/>
                </a:cxn>
                <a:cxn ang="0">
                  <a:pos x="3" y="243"/>
                </a:cxn>
                <a:cxn ang="0">
                  <a:pos x="1" y="317"/>
                </a:cxn>
                <a:cxn ang="0">
                  <a:pos x="23" y="399"/>
                </a:cxn>
                <a:cxn ang="0">
                  <a:pos x="65" y="470"/>
                </a:cxn>
                <a:cxn ang="0">
                  <a:pos x="127" y="525"/>
                </a:cxn>
                <a:cxn ang="0">
                  <a:pos x="202" y="562"/>
                </a:cxn>
                <a:cxn ang="0">
                  <a:pos x="288" y="575"/>
                </a:cxn>
                <a:cxn ang="0">
                  <a:pos x="359" y="565"/>
                </a:cxn>
                <a:cxn ang="0">
                  <a:pos x="436" y="533"/>
                </a:cxn>
                <a:cxn ang="0">
                  <a:pos x="500" y="481"/>
                </a:cxn>
                <a:cxn ang="0">
                  <a:pos x="547" y="412"/>
                </a:cxn>
                <a:cxn ang="0">
                  <a:pos x="572" y="331"/>
                </a:cxn>
                <a:cxn ang="0">
                  <a:pos x="574" y="258"/>
                </a:cxn>
                <a:cxn ang="0">
                  <a:pos x="552" y="176"/>
                </a:cxn>
                <a:cxn ang="0">
                  <a:pos x="510" y="104"/>
                </a:cxn>
                <a:cxn ang="0">
                  <a:pos x="448" y="49"/>
                </a:cxn>
                <a:cxn ang="0">
                  <a:pos x="373" y="13"/>
                </a:cxn>
                <a:cxn ang="0">
                  <a:pos x="288" y="0"/>
                </a:cxn>
                <a:cxn ang="0">
                  <a:pos x="213" y="116"/>
                </a:cxn>
                <a:cxn ang="0">
                  <a:pos x="279" y="85"/>
                </a:cxn>
                <a:cxn ang="0">
                  <a:pos x="322" y="89"/>
                </a:cxn>
                <a:cxn ang="0">
                  <a:pos x="381" y="143"/>
                </a:cxn>
                <a:cxn ang="0">
                  <a:pos x="391" y="187"/>
                </a:cxn>
                <a:cxn ang="0">
                  <a:pos x="363" y="256"/>
                </a:cxn>
                <a:cxn ang="0">
                  <a:pos x="307" y="288"/>
                </a:cxn>
                <a:cxn ang="0">
                  <a:pos x="241" y="279"/>
                </a:cxn>
                <a:cxn ang="0">
                  <a:pos x="196" y="234"/>
                </a:cxn>
                <a:cxn ang="0">
                  <a:pos x="186" y="182"/>
                </a:cxn>
                <a:cxn ang="0">
                  <a:pos x="385" y="345"/>
                </a:cxn>
                <a:cxn ang="0">
                  <a:pos x="321" y="369"/>
                </a:cxn>
                <a:cxn ang="0">
                  <a:pos x="378" y="439"/>
                </a:cxn>
                <a:cxn ang="0">
                  <a:pos x="392" y="469"/>
                </a:cxn>
                <a:cxn ang="0">
                  <a:pos x="369" y="490"/>
                </a:cxn>
                <a:cxn ang="0">
                  <a:pos x="338" y="473"/>
                </a:cxn>
                <a:cxn ang="0">
                  <a:pos x="286" y="423"/>
                </a:cxn>
                <a:cxn ang="0">
                  <a:pos x="231" y="480"/>
                </a:cxn>
                <a:cxn ang="0">
                  <a:pos x="200" y="488"/>
                </a:cxn>
                <a:cxn ang="0">
                  <a:pos x="184" y="468"/>
                </a:cxn>
                <a:cxn ang="0">
                  <a:pos x="204" y="433"/>
                </a:cxn>
                <a:cxn ang="0">
                  <a:pos x="239" y="366"/>
                </a:cxn>
                <a:cxn ang="0">
                  <a:pos x="182" y="340"/>
                </a:cxn>
                <a:cxn ang="0">
                  <a:pos x="165" y="313"/>
                </a:cxn>
                <a:cxn ang="0">
                  <a:pos x="195" y="289"/>
                </a:cxn>
                <a:cxn ang="0">
                  <a:pos x="220" y="303"/>
                </a:cxn>
                <a:cxn ang="0">
                  <a:pos x="289" y="320"/>
                </a:cxn>
                <a:cxn ang="0">
                  <a:pos x="356" y="302"/>
                </a:cxn>
                <a:cxn ang="0">
                  <a:pos x="385" y="289"/>
                </a:cxn>
                <a:cxn ang="0">
                  <a:pos x="408" y="306"/>
                </a:cxn>
                <a:cxn ang="0">
                  <a:pos x="404" y="330"/>
                </a:cxn>
              </a:cxnLst>
              <a:rect l="0" t="0" r="r" b="b"/>
              <a:pathLst>
                <a:path w="575" h="575">
                  <a:moveTo>
                    <a:pt x="282" y="238"/>
                  </a:moveTo>
                  <a:lnTo>
                    <a:pt x="282" y="238"/>
                  </a:lnTo>
                  <a:lnTo>
                    <a:pt x="293" y="237"/>
                  </a:lnTo>
                  <a:lnTo>
                    <a:pt x="303" y="234"/>
                  </a:lnTo>
                  <a:lnTo>
                    <a:pt x="312" y="231"/>
                  </a:lnTo>
                  <a:lnTo>
                    <a:pt x="321" y="225"/>
                  </a:lnTo>
                  <a:lnTo>
                    <a:pt x="328" y="217"/>
                  </a:lnTo>
                  <a:lnTo>
                    <a:pt x="333" y="209"/>
                  </a:lnTo>
                  <a:lnTo>
                    <a:pt x="336" y="200"/>
                  </a:lnTo>
                  <a:lnTo>
                    <a:pt x="338" y="189"/>
                  </a:lnTo>
                  <a:lnTo>
                    <a:pt x="338" y="189"/>
                  </a:lnTo>
                  <a:lnTo>
                    <a:pt x="337" y="177"/>
                  </a:lnTo>
                  <a:lnTo>
                    <a:pt x="334" y="166"/>
                  </a:lnTo>
                  <a:lnTo>
                    <a:pt x="329" y="157"/>
                  </a:lnTo>
                  <a:lnTo>
                    <a:pt x="322" y="149"/>
                  </a:lnTo>
                  <a:lnTo>
                    <a:pt x="314" y="143"/>
                  </a:lnTo>
                  <a:lnTo>
                    <a:pt x="304" y="139"/>
                  </a:lnTo>
                  <a:lnTo>
                    <a:pt x="293" y="137"/>
                  </a:lnTo>
                  <a:lnTo>
                    <a:pt x="281" y="137"/>
                  </a:lnTo>
                  <a:lnTo>
                    <a:pt x="281" y="137"/>
                  </a:lnTo>
                  <a:lnTo>
                    <a:pt x="273" y="138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3" y="142"/>
                  </a:lnTo>
                  <a:lnTo>
                    <a:pt x="256" y="147"/>
                  </a:lnTo>
                  <a:lnTo>
                    <a:pt x="251" y="151"/>
                  </a:lnTo>
                  <a:lnTo>
                    <a:pt x="246" y="156"/>
                  </a:lnTo>
                  <a:lnTo>
                    <a:pt x="242" y="163"/>
                  </a:lnTo>
                  <a:lnTo>
                    <a:pt x="240" y="170"/>
                  </a:lnTo>
                  <a:lnTo>
                    <a:pt x="238" y="178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8" y="198"/>
                  </a:lnTo>
                  <a:lnTo>
                    <a:pt x="241" y="206"/>
                  </a:lnTo>
                  <a:lnTo>
                    <a:pt x="245" y="215"/>
                  </a:lnTo>
                  <a:lnTo>
                    <a:pt x="251" y="222"/>
                  </a:lnTo>
                  <a:lnTo>
                    <a:pt x="257" y="228"/>
                  </a:lnTo>
                  <a:lnTo>
                    <a:pt x="265" y="232"/>
                  </a:lnTo>
                  <a:lnTo>
                    <a:pt x="273" y="235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72" y="0"/>
                  </a:lnTo>
                  <a:lnTo>
                    <a:pt x="258" y="1"/>
                  </a:lnTo>
                  <a:lnTo>
                    <a:pt x="244" y="3"/>
                  </a:lnTo>
                  <a:lnTo>
                    <a:pt x="230" y="6"/>
                  </a:lnTo>
                  <a:lnTo>
                    <a:pt x="216" y="9"/>
                  </a:lnTo>
                  <a:lnTo>
                    <a:pt x="202" y="13"/>
                  </a:lnTo>
                  <a:lnTo>
                    <a:pt x="189" y="17"/>
                  </a:lnTo>
                  <a:lnTo>
                    <a:pt x="176" y="23"/>
                  </a:lnTo>
                  <a:lnTo>
                    <a:pt x="163" y="28"/>
                  </a:lnTo>
                  <a:lnTo>
                    <a:pt x="151" y="35"/>
                  </a:lnTo>
                  <a:lnTo>
                    <a:pt x="139" y="41"/>
                  </a:lnTo>
                  <a:lnTo>
                    <a:pt x="127" y="49"/>
                  </a:lnTo>
                  <a:lnTo>
                    <a:pt x="115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5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8" y="115"/>
                  </a:lnTo>
                  <a:lnTo>
                    <a:pt x="49" y="127"/>
                  </a:lnTo>
                  <a:lnTo>
                    <a:pt x="41" y="138"/>
                  </a:lnTo>
                  <a:lnTo>
                    <a:pt x="35" y="150"/>
                  </a:lnTo>
                  <a:lnTo>
                    <a:pt x="28" y="163"/>
                  </a:lnTo>
                  <a:lnTo>
                    <a:pt x="23" y="176"/>
                  </a:lnTo>
                  <a:lnTo>
                    <a:pt x="17" y="189"/>
                  </a:lnTo>
                  <a:lnTo>
                    <a:pt x="13" y="202"/>
                  </a:lnTo>
                  <a:lnTo>
                    <a:pt x="9" y="216"/>
                  </a:lnTo>
                  <a:lnTo>
                    <a:pt x="5" y="229"/>
                  </a:lnTo>
                  <a:lnTo>
                    <a:pt x="3" y="243"/>
                  </a:lnTo>
                  <a:lnTo>
                    <a:pt x="1" y="258"/>
                  </a:lnTo>
                  <a:lnTo>
                    <a:pt x="0" y="27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302"/>
                  </a:lnTo>
                  <a:lnTo>
                    <a:pt x="1" y="317"/>
                  </a:lnTo>
                  <a:lnTo>
                    <a:pt x="3" y="331"/>
                  </a:lnTo>
                  <a:lnTo>
                    <a:pt x="5" y="345"/>
                  </a:lnTo>
                  <a:lnTo>
                    <a:pt x="9" y="359"/>
                  </a:lnTo>
                  <a:lnTo>
                    <a:pt x="13" y="373"/>
                  </a:lnTo>
                  <a:lnTo>
                    <a:pt x="17" y="386"/>
                  </a:lnTo>
                  <a:lnTo>
                    <a:pt x="23" y="399"/>
                  </a:lnTo>
                  <a:lnTo>
                    <a:pt x="28" y="412"/>
                  </a:lnTo>
                  <a:lnTo>
                    <a:pt x="35" y="424"/>
                  </a:lnTo>
                  <a:lnTo>
                    <a:pt x="41" y="436"/>
                  </a:lnTo>
                  <a:lnTo>
                    <a:pt x="49" y="448"/>
                  </a:lnTo>
                  <a:lnTo>
                    <a:pt x="58" y="459"/>
                  </a:lnTo>
                  <a:lnTo>
                    <a:pt x="65" y="470"/>
                  </a:lnTo>
                  <a:lnTo>
                    <a:pt x="75" y="481"/>
                  </a:lnTo>
                  <a:lnTo>
                    <a:pt x="85" y="490"/>
                  </a:lnTo>
                  <a:lnTo>
                    <a:pt x="94" y="500"/>
                  </a:lnTo>
                  <a:lnTo>
                    <a:pt x="104" y="509"/>
                  </a:lnTo>
                  <a:lnTo>
                    <a:pt x="115" y="518"/>
                  </a:lnTo>
                  <a:lnTo>
                    <a:pt x="127" y="525"/>
                  </a:lnTo>
                  <a:lnTo>
                    <a:pt x="139" y="533"/>
                  </a:lnTo>
                  <a:lnTo>
                    <a:pt x="151" y="540"/>
                  </a:lnTo>
                  <a:lnTo>
                    <a:pt x="163" y="547"/>
                  </a:lnTo>
                  <a:lnTo>
                    <a:pt x="176" y="552"/>
                  </a:lnTo>
                  <a:lnTo>
                    <a:pt x="189" y="558"/>
                  </a:lnTo>
                  <a:lnTo>
                    <a:pt x="202" y="562"/>
                  </a:lnTo>
                  <a:lnTo>
                    <a:pt x="216" y="565"/>
                  </a:lnTo>
                  <a:lnTo>
                    <a:pt x="230" y="568"/>
                  </a:lnTo>
                  <a:lnTo>
                    <a:pt x="244" y="572"/>
                  </a:lnTo>
                  <a:lnTo>
                    <a:pt x="258" y="573"/>
                  </a:lnTo>
                  <a:lnTo>
                    <a:pt x="272" y="574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303" y="574"/>
                  </a:lnTo>
                  <a:lnTo>
                    <a:pt x="317" y="573"/>
                  </a:lnTo>
                  <a:lnTo>
                    <a:pt x="331" y="572"/>
                  </a:lnTo>
                  <a:lnTo>
                    <a:pt x="345" y="568"/>
                  </a:lnTo>
                  <a:lnTo>
                    <a:pt x="359" y="565"/>
                  </a:lnTo>
                  <a:lnTo>
                    <a:pt x="373" y="562"/>
                  </a:lnTo>
                  <a:lnTo>
                    <a:pt x="386" y="558"/>
                  </a:lnTo>
                  <a:lnTo>
                    <a:pt x="399" y="552"/>
                  </a:lnTo>
                  <a:lnTo>
                    <a:pt x="412" y="547"/>
                  </a:lnTo>
                  <a:lnTo>
                    <a:pt x="424" y="540"/>
                  </a:lnTo>
                  <a:lnTo>
                    <a:pt x="436" y="533"/>
                  </a:lnTo>
                  <a:lnTo>
                    <a:pt x="448" y="525"/>
                  </a:lnTo>
                  <a:lnTo>
                    <a:pt x="460" y="518"/>
                  </a:lnTo>
                  <a:lnTo>
                    <a:pt x="471" y="509"/>
                  </a:lnTo>
                  <a:lnTo>
                    <a:pt x="481" y="500"/>
                  </a:lnTo>
                  <a:lnTo>
                    <a:pt x="490" y="490"/>
                  </a:lnTo>
                  <a:lnTo>
                    <a:pt x="500" y="481"/>
                  </a:lnTo>
                  <a:lnTo>
                    <a:pt x="510" y="470"/>
                  </a:lnTo>
                  <a:lnTo>
                    <a:pt x="518" y="459"/>
                  </a:lnTo>
                  <a:lnTo>
                    <a:pt x="526" y="448"/>
                  </a:lnTo>
                  <a:lnTo>
                    <a:pt x="534" y="436"/>
                  </a:lnTo>
                  <a:lnTo>
                    <a:pt x="540" y="424"/>
                  </a:lnTo>
                  <a:lnTo>
                    <a:pt x="547" y="412"/>
                  </a:lnTo>
                  <a:lnTo>
                    <a:pt x="552" y="399"/>
                  </a:lnTo>
                  <a:lnTo>
                    <a:pt x="558" y="386"/>
                  </a:lnTo>
                  <a:lnTo>
                    <a:pt x="562" y="373"/>
                  </a:lnTo>
                  <a:lnTo>
                    <a:pt x="566" y="359"/>
                  </a:lnTo>
                  <a:lnTo>
                    <a:pt x="570" y="345"/>
                  </a:lnTo>
                  <a:lnTo>
                    <a:pt x="572" y="331"/>
                  </a:lnTo>
                  <a:lnTo>
                    <a:pt x="574" y="317"/>
                  </a:lnTo>
                  <a:lnTo>
                    <a:pt x="575" y="302"/>
                  </a:lnTo>
                  <a:lnTo>
                    <a:pt x="575" y="288"/>
                  </a:lnTo>
                  <a:lnTo>
                    <a:pt x="575" y="288"/>
                  </a:lnTo>
                  <a:lnTo>
                    <a:pt x="575" y="272"/>
                  </a:lnTo>
                  <a:lnTo>
                    <a:pt x="574" y="258"/>
                  </a:lnTo>
                  <a:lnTo>
                    <a:pt x="572" y="243"/>
                  </a:lnTo>
                  <a:lnTo>
                    <a:pt x="570" y="229"/>
                  </a:lnTo>
                  <a:lnTo>
                    <a:pt x="566" y="216"/>
                  </a:lnTo>
                  <a:lnTo>
                    <a:pt x="562" y="202"/>
                  </a:lnTo>
                  <a:lnTo>
                    <a:pt x="558" y="189"/>
                  </a:lnTo>
                  <a:lnTo>
                    <a:pt x="552" y="176"/>
                  </a:lnTo>
                  <a:lnTo>
                    <a:pt x="547" y="163"/>
                  </a:lnTo>
                  <a:lnTo>
                    <a:pt x="540" y="150"/>
                  </a:lnTo>
                  <a:lnTo>
                    <a:pt x="534" y="138"/>
                  </a:lnTo>
                  <a:lnTo>
                    <a:pt x="526" y="127"/>
                  </a:lnTo>
                  <a:lnTo>
                    <a:pt x="518" y="115"/>
                  </a:lnTo>
                  <a:lnTo>
                    <a:pt x="510" y="104"/>
                  </a:lnTo>
                  <a:lnTo>
                    <a:pt x="500" y="94"/>
                  </a:lnTo>
                  <a:lnTo>
                    <a:pt x="490" y="84"/>
                  </a:lnTo>
                  <a:lnTo>
                    <a:pt x="481" y="75"/>
                  </a:lnTo>
                  <a:lnTo>
                    <a:pt x="471" y="65"/>
                  </a:lnTo>
                  <a:lnTo>
                    <a:pt x="460" y="57"/>
                  </a:lnTo>
                  <a:lnTo>
                    <a:pt x="448" y="49"/>
                  </a:lnTo>
                  <a:lnTo>
                    <a:pt x="436" y="41"/>
                  </a:lnTo>
                  <a:lnTo>
                    <a:pt x="424" y="35"/>
                  </a:lnTo>
                  <a:lnTo>
                    <a:pt x="412" y="28"/>
                  </a:lnTo>
                  <a:lnTo>
                    <a:pt x="399" y="23"/>
                  </a:lnTo>
                  <a:lnTo>
                    <a:pt x="386" y="17"/>
                  </a:lnTo>
                  <a:lnTo>
                    <a:pt x="373" y="13"/>
                  </a:lnTo>
                  <a:lnTo>
                    <a:pt x="359" y="9"/>
                  </a:lnTo>
                  <a:lnTo>
                    <a:pt x="345" y="6"/>
                  </a:lnTo>
                  <a:lnTo>
                    <a:pt x="331" y="3"/>
                  </a:lnTo>
                  <a:lnTo>
                    <a:pt x="317" y="1"/>
                  </a:lnTo>
                  <a:lnTo>
                    <a:pt x="303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192" y="150"/>
                  </a:moveTo>
                  <a:lnTo>
                    <a:pt x="192" y="150"/>
                  </a:lnTo>
                  <a:lnTo>
                    <a:pt x="197" y="138"/>
                  </a:lnTo>
                  <a:lnTo>
                    <a:pt x="204" y="127"/>
                  </a:lnTo>
                  <a:lnTo>
                    <a:pt x="213" y="116"/>
                  </a:lnTo>
                  <a:lnTo>
                    <a:pt x="223" y="106"/>
                  </a:lnTo>
                  <a:lnTo>
                    <a:pt x="223" y="106"/>
                  </a:lnTo>
                  <a:lnTo>
                    <a:pt x="234" y="99"/>
                  </a:lnTo>
                  <a:lnTo>
                    <a:pt x="247" y="92"/>
                  </a:lnTo>
                  <a:lnTo>
                    <a:pt x="263" y="87"/>
                  </a:lnTo>
                  <a:lnTo>
                    <a:pt x="279" y="85"/>
                  </a:lnTo>
                  <a:lnTo>
                    <a:pt x="279" y="85"/>
                  </a:lnTo>
                  <a:lnTo>
                    <a:pt x="289" y="85"/>
                  </a:lnTo>
                  <a:lnTo>
                    <a:pt x="297" y="85"/>
                  </a:lnTo>
                  <a:lnTo>
                    <a:pt x="306" y="86"/>
                  </a:lnTo>
                  <a:lnTo>
                    <a:pt x="315" y="87"/>
                  </a:lnTo>
                  <a:lnTo>
                    <a:pt x="322" y="89"/>
                  </a:lnTo>
                  <a:lnTo>
                    <a:pt x="330" y="92"/>
                  </a:lnTo>
                  <a:lnTo>
                    <a:pt x="343" y="100"/>
                  </a:lnTo>
                  <a:lnTo>
                    <a:pt x="355" y="109"/>
                  </a:lnTo>
                  <a:lnTo>
                    <a:pt x="366" y="119"/>
                  </a:lnTo>
                  <a:lnTo>
                    <a:pt x="374" y="131"/>
                  </a:lnTo>
                  <a:lnTo>
                    <a:pt x="381" y="143"/>
                  </a:lnTo>
                  <a:lnTo>
                    <a:pt x="381" y="143"/>
                  </a:lnTo>
                  <a:lnTo>
                    <a:pt x="385" y="153"/>
                  </a:lnTo>
                  <a:lnTo>
                    <a:pt x="387" y="164"/>
                  </a:lnTo>
                  <a:lnTo>
                    <a:pt x="389" y="175"/>
                  </a:lnTo>
                  <a:lnTo>
                    <a:pt x="391" y="187"/>
                  </a:lnTo>
                  <a:lnTo>
                    <a:pt x="391" y="187"/>
                  </a:lnTo>
                  <a:lnTo>
                    <a:pt x="391" y="195"/>
                  </a:lnTo>
                  <a:lnTo>
                    <a:pt x="389" y="204"/>
                  </a:lnTo>
                  <a:lnTo>
                    <a:pt x="385" y="219"/>
                  </a:lnTo>
                  <a:lnTo>
                    <a:pt x="380" y="233"/>
                  </a:lnTo>
                  <a:lnTo>
                    <a:pt x="372" y="245"/>
                  </a:lnTo>
                  <a:lnTo>
                    <a:pt x="363" y="256"/>
                  </a:lnTo>
                  <a:lnTo>
                    <a:pt x="354" y="266"/>
                  </a:lnTo>
                  <a:lnTo>
                    <a:pt x="343" y="273"/>
                  </a:lnTo>
                  <a:lnTo>
                    <a:pt x="331" y="280"/>
                  </a:lnTo>
                  <a:lnTo>
                    <a:pt x="331" y="280"/>
                  </a:lnTo>
                  <a:lnTo>
                    <a:pt x="319" y="284"/>
                  </a:lnTo>
                  <a:lnTo>
                    <a:pt x="307" y="288"/>
                  </a:lnTo>
                  <a:lnTo>
                    <a:pt x="295" y="290"/>
                  </a:lnTo>
                  <a:lnTo>
                    <a:pt x="283" y="290"/>
                  </a:lnTo>
                  <a:lnTo>
                    <a:pt x="272" y="289"/>
                  </a:lnTo>
                  <a:lnTo>
                    <a:pt x="261" y="286"/>
                  </a:lnTo>
                  <a:lnTo>
                    <a:pt x="251" y="283"/>
                  </a:lnTo>
                  <a:lnTo>
                    <a:pt x="241" y="279"/>
                  </a:lnTo>
                  <a:lnTo>
                    <a:pt x="231" y="273"/>
                  </a:lnTo>
                  <a:lnTo>
                    <a:pt x="222" y="267"/>
                  </a:lnTo>
                  <a:lnTo>
                    <a:pt x="215" y="259"/>
                  </a:lnTo>
                  <a:lnTo>
                    <a:pt x="208" y="252"/>
                  </a:lnTo>
                  <a:lnTo>
                    <a:pt x="202" y="243"/>
                  </a:lnTo>
                  <a:lnTo>
                    <a:pt x="196" y="234"/>
                  </a:lnTo>
                  <a:lnTo>
                    <a:pt x="192" y="225"/>
                  </a:lnTo>
                  <a:lnTo>
                    <a:pt x="189" y="215"/>
                  </a:lnTo>
                  <a:lnTo>
                    <a:pt x="189" y="215"/>
                  </a:lnTo>
                  <a:lnTo>
                    <a:pt x="187" y="207"/>
                  </a:lnTo>
                  <a:lnTo>
                    <a:pt x="186" y="199"/>
                  </a:lnTo>
                  <a:lnTo>
                    <a:pt x="186" y="182"/>
                  </a:lnTo>
                  <a:lnTo>
                    <a:pt x="187" y="166"/>
                  </a:lnTo>
                  <a:lnTo>
                    <a:pt x="192" y="150"/>
                  </a:lnTo>
                  <a:lnTo>
                    <a:pt x="192" y="150"/>
                  </a:lnTo>
                  <a:close/>
                  <a:moveTo>
                    <a:pt x="394" y="339"/>
                  </a:moveTo>
                  <a:lnTo>
                    <a:pt x="394" y="339"/>
                  </a:lnTo>
                  <a:lnTo>
                    <a:pt x="385" y="345"/>
                  </a:lnTo>
                  <a:lnTo>
                    <a:pt x="375" y="350"/>
                  </a:lnTo>
                  <a:lnTo>
                    <a:pt x="366" y="356"/>
                  </a:lnTo>
                  <a:lnTo>
                    <a:pt x="356" y="359"/>
                  </a:lnTo>
                  <a:lnTo>
                    <a:pt x="345" y="363"/>
                  </a:lnTo>
                  <a:lnTo>
                    <a:pt x="333" y="367"/>
                  </a:lnTo>
                  <a:lnTo>
                    <a:pt x="321" y="369"/>
                  </a:lnTo>
                  <a:lnTo>
                    <a:pt x="308" y="370"/>
                  </a:lnTo>
                  <a:lnTo>
                    <a:pt x="308" y="370"/>
                  </a:lnTo>
                  <a:lnTo>
                    <a:pt x="338" y="401"/>
                  </a:lnTo>
                  <a:lnTo>
                    <a:pt x="370" y="433"/>
                  </a:lnTo>
                  <a:lnTo>
                    <a:pt x="370" y="433"/>
                  </a:lnTo>
                  <a:lnTo>
                    <a:pt x="378" y="439"/>
                  </a:lnTo>
                  <a:lnTo>
                    <a:pt x="385" y="447"/>
                  </a:lnTo>
                  <a:lnTo>
                    <a:pt x="388" y="451"/>
                  </a:lnTo>
                  <a:lnTo>
                    <a:pt x="391" y="457"/>
                  </a:lnTo>
                  <a:lnTo>
                    <a:pt x="392" y="462"/>
                  </a:lnTo>
                  <a:lnTo>
                    <a:pt x="392" y="469"/>
                  </a:lnTo>
                  <a:lnTo>
                    <a:pt x="392" y="469"/>
                  </a:lnTo>
                  <a:lnTo>
                    <a:pt x="389" y="474"/>
                  </a:lnTo>
                  <a:lnTo>
                    <a:pt x="387" y="478"/>
                  </a:lnTo>
                  <a:lnTo>
                    <a:pt x="383" y="483"/>
                  </a:lnTo>
                  <a:lnTo>
                    <a:pt x="379" y="486"/>
                  </a:lnTo>
                  <a:lnTo>
                    <a:pt x="374" y="488"/>
                  </a:lnTo>
                  <a:lnTo>
                    <a:pt x="369" y="490"/>
                  </a:lnTo>
                  <a:lnTo>
                    <a:pt x="362" y="490"/>
                  </a:lnTo>
                  <a:lnTo>
                    <a:pt x="357" y="489"/>
                  </a:lnTo>
                  <a:lnTo>
                    <a:pt x="357" y="489"/>
                  </a:lnTo>
                  <a:lnTo>
                    <a:pt x="352" y="486"/>
                  </a:lnTo>
                  <a:lnTo>
                    <a:pt x="347" y="483"/>
                  </a:lnTo>
                  <a:lnTo>
                    <a:pt x="338" y="473"/>
                  </a:lnTo>
                  <a:lnTo>
                    <a:pt x="338" y="473"/>
                  </a:lnTo>
                  <a:lnTo>
                    <a:pt x="296" y="431"/>
                  </a:lnTo>
                  <a:lnTo>
                    <a:pt x="296" y="431"/>
                  </a:lnTo>
                  <a:lnTo>
                    <a:pt x="289" y="423"/>
                  </a:lnTo>
                  <a:lnTo>
                    <a:pt x="289" y="423"/>
                  </a:lnTo>
                  <a:lnTo>
                    <a:pt x="286" y="423"/>
                  </a:lnTo>
                  <a:lnTo>
                    <a:pt x="284" y="426"/>
                  </a:lnTo>
                  <a:lnTo>
                    <a:pt x="280" y="431"/>
                  </a:lnTo>
                  <a:lnTo>
                    <a:pt x="280" y="431"/>
                  </a:lnTo>
                  <a:lnTo>
                    <a:pt x="239" y="472"/>
                  </a:lnTo>
                  <a:lnTo>
                    <a:pt x="239" y="472"/>
                  </a:lnTo>
                  <a:lnTo>
                    <a:pt x="231" y="480"/>
                  </a:lnTo>
                  <a:lnTo>
                    <a:pt x="227" y="484"/>
                  </a:lnTo>
                  <a:lnTo>
                    <a:pt x="222" y="487"/>
                  </a:lnTo>
                  <a:lnTo>
                    <a:pt x="218" y="489"/>
                  </a:lnTo>
                  <a:lnTo>
                    <a:pt x="213" y="490"/>
                  </a:lnTo>
                  <a:lnTo>
                    <a:pt x="206" y="490"/>
                  </a:lnTo>
                  <a:lnTo>
                    <a:pt x="200" y="488"/>
                  </a:lnTo>
                  <a:lnTo>
                    <a:pt x="200" y="488"/>
                  </a:lnTo>
                  <a:lnTo>
                    <a:pt x="193" y="483"/>
                  </a:lnTo>
                  <a:lnTo>
                    <a:pt x="190" y="480"/>
                  </a:lnTo>
                  <a:lnTo>
                    <a:pt x="188" y="476"/>
                  </a:lnTo>
                  <a:lnTo>
                    <a:pt x="186" y="472"/>
                  </a:lnTo>
                  <a:lnTo>
                    <a:pt x="184" y="468"/>
                  </a:lnTo>
                  <a:lnTo>
                    <a:pt x="184" y="462"/>
                  </a:lnTo>
                  <a:lnTo>
                    <a:pt x="186" y="457"/>
                  </a:lnTo>
                  <a:lnTo>
                    <a:pt x="186" y="457"/>
                  </a:lnTo>
                  <a:lnTo>
                    <a:pt x="188" y="450"/>
                  </a:lnTo>
                  <a:lnTo>
                    <a:pt x="193" y="444"/>
                  </a:lnTo>
                  <a:lnTo>
                    <a:pt x="204" y="433"/>
                  </a:lnTo>
                  <a:lnTo>
                    <a:pt x="204" y="433"/>
                  </a:lnTo>
                  <a:lnTo>
                    <a:pt x="237" y="401"/>
                  </a:lnTo>
                  <a:lnTo>
                    <a:pt x="268" y="370"/>
                  </a:lnTo>
                  <a:lnTo>
                    <a:pt x="268" y="370"/>
                  </a:lnTo>
                  <a:lnTo>
                    <a:pt x="253" y="368"/>
                  </a:lnTo>
                  <a:lnTo>
                    <a:pt x="239" y="366"/>
                  </a:lnTo>
                  <a:lnTo>
                    <a:pt x="226" y="362"/>
                  </a:lnTo>
                  <a:lnTo>
                    <a:pt x="214" y="358"/>
                  </a:lnTo>
                  <a:lnTo>
                    <a:pt x="214" y="358"/>
                  </a:lnTo>
                  <a:lnTo>
                    <a:pt x="203" y="353"/>
                  </a:lnTo>
                  <a:lnTo>
                    <a:pt x="192" y="346"/>
                  </a:lnTo>
                  <a:lnTo>
                    <a:pt x="182" y="340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68" y="327"/>
                  </a:lnTo>
                  <a:lnTo>
                    <a:pt x="166" y="320"/>
                  </a:lnTo>
                  <a:lnTo>
                    <a:pt x="166" y="320"/>
                  </a:lnTo>
                  <a:lnTo>
                    <a:pt x="165" y="313"/>
                  </a:lnTo>
                  <a:lnTo>
                    <a:pt x="167" y="306"/>
                  </a:lnTo>
                  <a:lnTo>
                    <a:pt x="170" y="299"/>
                  </a:lnTo>
                  <a:lnTo>
                    <a:pt x="175" y="295"/>
                  </a:lnTo>
                  <a:lnTo>
                    <a:pt x="181" y="291"/>
                  </a:lnTo>
                  <a:lnTo>
                    <a:pt x="188" y="289"/>
                  </a:lnTo>
                  <a:lnTo>
                    <a:pt x="195" y="289"/>
                  </a:lnTo>
                  <a:lnTo>
                    <a:pt x="203" y="291"/>
                  </a:lnTo>
                  <a:lnTo>
                    <a:pt x="203" y="291"/>
                  </a:lnTo>
                  <a:lnTo>
                    <a:pt x="207" y="294"/>
                  </a:lnTo>
                  <a:lnTo>
                    <a:pt x="212" y="296"/>
                  </a:lnTo>
                  <a:lnTo>
                    <a:pt x="220" y="303"/>
                  </a:lnTo>
                  <a:lnTo>
                    <a:pt x="220" y="303"/>
                  </a:lnTo>
                  <a:lnTo>
                    <a:pt x="234" y="309"/>
                  </a:lnTo>
                  <a:lnTo>
                    <a:pt x="250" y="316"/>
                  </a:lnTo>
                  <a:lnTo>
                    <a:pt x="259" y="318"/>
                  </a:lnTo>
                  <a:lnTo>
                    <a:pt x="268" y="319"/>
                  </a:lnTo>
                  <a:lnTo>
                    <a:pt x="278" y="320"/>
                  </a:lnTo>
                  <a:lnTo>
                    <a:pt x="289" y="320"/>
                  </a:lnTo>
                  <a:lnTo>
                    <a:pt x="289" y="320"/>
                  </a:lnTo>
                  <a:lnTo>
                    <a:pt x="307" y="319"/>
                  </a:lnTo>
                  <a:lnTo>
                    <a:pt x="325" y="315"/>
                  </a:lnTo>
                  <a:lnTo>
                    <a:pt x="343" y="309"/>
                  </a:lnTo>
                  <a:lnTo>
                    <a:pt x="349" y="306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69" y="293"/>
                  </a:lnTo>
                  <a:lnTo>
                    <a:pt x="376" y="290"/>
                  </a:lnTo>
                  <a:lnTo>
                    <a:pt x="381" y="289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91" y="289"/>
                  </a:lnTo>
                  <a:lnTo>
                    <a:pt x="395" y="291"/>
                  </a:lnTo>
                  <a:lnTo>
                    <a:pt x="399" y="294"/>
                  </a:lnTo>
                  <a:lnTo>
                    <a:pt x="403" y="297"/>
                  </a:lnTo>
                  <a:lnTo>
                    <a:pt x="406" y="302"/>
                  </a:lnTo>
                  <a:lnTo>
                    <a:pt x="408" y="306"/>
                  </a:lnTo>
                  <a:lnTo>
                    <a:pt x="409" y="311"/>
                  </a:lnTo>
                  <a:lnTo>
                    <a:pt x="410" y="317"/>
                  </a:lnTo>
                  <a:lnTo>
                    <a:pt x="410" y="317"/>
                  </a:lnTo>
                  <a:lnTo>
                    <a:pt x="409" y="320"/>
                  </a:lnTo>
                  <a:lnTo>
                    <a:pt x="408" y="323"/>
                  </a:lnTo>
                  <a:lnTo>
                    <a:pt x="404" y="330"/>
                  </a:lnTo>
                  <a:lnTo>
                    <a:pt x="399" y="334"/>
                  </a:lnTo>
                  <a:lnTo>
                    <a:pt x="394" y="339"/>
                  </a:lnTo>
                  <a:lnTo>
                    <a:pt x="394" y="339"/>
                  </a:lnTo>
                  <a:close/>
                </a:path>
              </a:pathLst>
            </a:custGeom>
            <a:solidFill>
              <a:srgbClr val="8082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037712" y="3979704"/>
            <a:ext cx="21536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828282"/>
                </a:solidFill>
              </a:rPr>
              <a:t>VK.COM/TOIPKRO</a:t>
            </a:r>
            <a:endParaRPr lang="ru-RU" sz="1600" dirty="0">
              <a:solidFill>
                <a:srgbClr val="82828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37711" y="4641700"/>
            <a:ext cx="24822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rgbClr val="828282"/>
                </a:solidFill>
              </a:rPr>
              <a:t>OK.RU/TOIPKRO.INSTITUT</a:t>
            </a:r>
            <a:endParaRPr lang="ru-RU">
              <a:solidFill>
                <a:srgbClr val="82828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2496" y="1895856"/>
            <a:ext cx="571804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АКТУАЛЬНЫЕ ВОПРОСЫ ЗАКОНОДАТЕЛЬСТВА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СФЕРЕ ОБРАЗОВАНИЯ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4905" y="3726942"/>
            <a:ext cx="581558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rgbClr val="2162AE"/>
                </a:solidFill>
              </a:rPr>
              <a:t>Комитет по контролю, надзору и лицензированию в сфере образования </a:t>
            </a:r>
          </a:p>
          <a:p>
            <a:r>
              <a:rPr lang="ru-RU" b="1" dirty="0" smtClean="0">
                <a:solidFill>
                  <a:srgbClr val="2162AE"/>
                </a:solidFill>
              </a:rPr>
              <a:t>Департамента общего образования Томской области</a:t>
            </a:r>
          </a:p>
          <a:p>
            <a:endParaRPr lang="ru-RU" b="1" dirty="0" smtClean="0">
              <a:solidFill>
                <a:srgbClr val="2162AE"/>
              </a:solidFill>
            </a:endParaRPr>
          </a:p>
        </p:txBody>
      </p:sp>
      <p:pic>
        <p:nvPicPr>
          <p:cNvPr id="79" name="Рисунок 78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906" y="616988"/>
            <a:ext cx="1143994" cy="1143994"/>
          </a:xfrm>
          <a:prstGeom prst="rect">
            <a:avLst/>
          </a:prstGeom>
        </p:spPr>
      </p:pic>
      <p:pic>
        <p:nvPicPr>
          <p:cNvPr id="81" name="Рисунок 80" descr="Лого Проект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3331" y="510541"/>
            <a:ext cx="1390650" cy="139065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35737" y="5361686"/>
            <a:ext cx="60011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Батраков Андрей Владимирович,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начальник отдела контроля и надзора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10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660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УО (ИН)</a:t>
            </a:r>
            <a:endParaRPr lang="ru-RU" sz="2800" b="1" dirty="0">
              <a:solidFill>
                <a:srgbClr val="1D4971"/>
              </a:solidFill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>
          <a:xfrm>
            <a:off x="177800" y="1796448"/>
            <a:ext cx="11782552" cy="4519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1.13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 устанавливает сроки освоения АООП обучающимися с УО (ИН) </a:t>
            </a:r>
            <a:r>
              <a:rPr lang="ru-RU" sz="2000" b="1" u="sng" dirty="0" smtClean="0">
                <a:solidFill>
                  <a:srgbClr val="0070C0"/>
                </a:solidFill>
              </a:rPr>
              <a:t>9 - 13 лет.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1.14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 предусматривает возможность </a:t>
            </a:r>
            <a:r>
              <a:rPr lang="ru-RU" sz="2000" b="1" u="sng" dirty="0" smtClean="0">
                <a:solidFill>
                  <a:srgbClr val="0070C0"/>
                </a:solidFill>
              </a:rPr>
              <a:t>гибкой смены образовательного маршрута </a:t>
            </a:r>
            <a:r>
              <a:rPr lang="ru-RU" sz="2000" b="1" dirty="0" smtClean="0">
                <a:solidFill>
                  <a:srgbClr val="002060"/>
                </a:solidFill>
              </a:rPr>
              <a:t>на основе комплексной оценки личностных и предметных результатов освоения АООП, заключения ПМПК и согласия родителей (законных представителей).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2.1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Стандарта: АООП для обучающихся с УО (ИН), имеющих инвалидность, дополняется </a:t>
            </a:r>
            <a:r>
              <a:rPr lang="ru-RU" sz="2000" b="1" u="sng" dirty="0" smtClean="0">
                <a:solidFill>
                  <a:srgbClr val="0070C0"/>
                </a:solidFill>
              </a:rPr>
              <a:t>индивидуальной программой реабилитации инвалида (далее - ИПР) </a:t>
            </a:r>
            <a:r>
              <a:rPr lang="ru-RU" sz="2000" b="1" dirty="0" smtClean="0">
                <a:solidFill>
                  <a:srgbClr val="002060"/>
                </a:solidFill>
              </a:rPr>
              <a:t>в части создания специальных условий получения образования.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2.2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Стандарта: АООП </a:t>
            </a:r>
            <a:r>
              <a:rPr lang="ru-RU" sz="2000" b="1" u="sng" dirty="0" smtClean="0">
                <a:solidFill>
                  <a:srgbClr val="0070C0"/>
                </a:solidFill>
              </a:rPr>
              <a:t>самостоятельно разрабатывается и утверждается организацией </a:t>
            </a:r>
            <a:r>
              <a:rPr lang="ru-RU" sz="2000" b="1" dirty="0" smtClean="0">
                <a:solidFill>
                  <a:srgbClr val="002060"/>
                </a:solidFill>
              </a:rPr>
              <a:t>в соответствии со Стандартом и с учетом примерной АООП 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2.3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Стандарта: для обучающихся с умеренной, тяжелой или глубокой умственной отсталостью, на основе требований Стандарта и АООП организация разрабатывает </a:t>
            </a:r>
            <a:r>
              <a:rPr lang="ru-RU" sz="2000" b="1" u="sng" dirty="0" smtClean="0">
                <a:solidFill>
                  <a:srgbClr val="0070C0"/>
                </a:solidFill>
              </a:rPr>
              <a:t>специальную индивидуальную программу развития (далее - СИПР).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2.4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Стандарта: АООП может быть реализована </a:t>
            </a:r>
            <a:r>
              <a:rPr lang="ru-RU" sz="2000" b="1" u="sng" dirty="0" smtClean="0">
                <a:solidFill>
                  <a:srgbClr val="0070C0"/>
                </a:solidFill>
              </a:rPr>
              <a:t>в разных формах</a:t>
            </a:r>
            <a:r>
              <a:rPr lang="ru-RU" sz="2000" b="1" dirty="0" smtClean="0">
                <a:solidFill>
                  <a:srgbClr val="002060"/>
                </a:solidFill>
              </a:rPr>
              <a:t>: как совместно с другими обучающимися, так и в отдельных  классах, группах или в отдельных организациях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ru-RU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11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533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Структура АООП 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УО (ИН)</a:t>
            </a:r>
            <a:endParaRPr lang="ru-RU" sz="2800" b="1" dirty="0">
              <a:solidFill>
                <a:srgbClr val="1D4971"/>
              </a:solidFill>
            </a:endParaRPr>
          </a:p>
        </p:txBody>
      </p:sp>
      <p:grpSp>
        <p:nvGrpSpPr>
          <p:cNvPr id="74" name="Group 104"/>
          <p:cNvGrpSpPr/>
          <p:nvPr/>
        </p:nvGrpSpPr>
        <p:grpSpPr>
          <a:xfrm>
            <a:off x="-6352032" y="2577148"/>
            <a:ext cx="10594848" cy="4736527"/>
            <a:chOff x="1242016" y="1344997"/>
            <a:chExt cx="6727568" cy="3323333"/>
          </a:xfrm>
        </p:grpSpPr>
        <p:sp>
          <p:nvSpPr>
            <p:cNvPr id="75" name="椭圆 2"/>
            <p:cNvSpPr/>
            <p:nvPr/>
          </p:nvSpPr>
          <p:spPr>
            <a:xfrm>
              <a:off x="1242016" y="4328416"/>
              <a:ext cx="6727568" cy="3399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  <a:alpha val="0"/>
                  </a:schemeClr>
                </a:gs>
                <a:gs pos="54000">
                  <a:srgbClr val="7F7F7F">
                    <a:alpha val="64000"/>
                  </a:srgbClr>
                </a:gs>
                <a:gs pos="0">
                  <a:schemeClr val="bg1">
                    <a:lumMod val="50000"/>
                    <a:alpha val="6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grpSp>
          <p:nvGrpSpPr>
            <p:cNvPr id="77" name="组合 5"/>
            <p:cNvGrpSpPr/>
            <p:nvPr/>
          </p:nvGrpSpPr>
          <p:grpSpPr>
            <a:xfrm>
              <a:off x="5452037" y="1401808"/>
              <a:ext cx="709843" cy="405108"/>
              <a:chOff x="6423475" y="2025751"/>
              <a:chExt cx="946335" cy="540269"/>
            </a:xfrm>
          </p:grpSpPr>
          <p:sp>
            <p:nvSpPr>
              <p:cNvPr id="165" name="任意多边形 6"/>
              <p:cNvSpPr/>
              <p:nvPr/>
            </p:nvSpPr>
            <p:spPr>
              <a:xfrm>
                <a:off x="6423475" y="2037322"/>
                <a:ext cx="946333" cy="528698"/>
              </a:xfrm>
              <a:custGeom>
                <a:avLst/>
                <a:gdLst>
                  <a:gd name="connsiteX0" fmla="*/ 264349 w 946333"/>
                  <a:gd name="connsiteY0" fmla="*/ 0 h 528698"/>
                  <a:gd name="connsiteX1" fmla="*/ 946333 w 946333"/>
                  <a:gd name="connsiteY1" fmla="*/ 0 h 528698"/>
                  <a:gd name="connsiteX2" fmla="*/ 946333 w 946333"/>
                  <a:gd name="connsiteY2" fmla="*/ 528698 h 528698"/>
                  <a:gd name="connsiteX3" fmla="*/ 264349 w 946333"/>
                  <a:gd name="connsiteY3" fmla="*/ 528698 h 528698"/>
                  <a:gd name="connsiteX4" fmla="*/ 0 w 946333"/>
                  <a:gd name="connsiteY4" fmla="*/ 264349 h 528698"/>
                  <a:gd name="connsiteX5" fmla="*/ 264349 w 946333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333" h="528698">
                    <a:moveTo>
                      <a:pt x="264349" y="0"/>
                    </a:moveTo>
                    <a:lnTo>
                      <a:pt x="946333" y="0"/>
                    </a:lnTo>
                    <a:lnTo>
                      <a:pt x="946333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7" name="Group 41"/>
              <p:cNvGrpSpPr>
                <a:grpSpLocks noChangeAspect="1"/>
              </p:cNvGrpSpPr>
              <p:nvPr/>
            </p:nvGrpSpPr>
            <p:grpSpPr bwMode="auto">
              <a:xfrm>
                <a:off x="6782487" y="2134869"/>
                <a:ext cx="284097" cy="347774"/>
                <a:chOff x="3783" y="2089"/>
                <a:chExt cx="116" cy="142"/>
              </a:xfrm>
              <a:solidFill>
                <a:schemeClr val="bg1"/>
              </a:solidFill>
              <a:effectLst/>
            </p:grpSpPr>
            <p:sp>
              <p:nvSpPr>
                <p:cNvPr id="168" name="Freeform 42"/>
                <p:cNvSpPr>
                  <a:spLocks/>
                </p:cNvSpPr>
                <p:nvPr/>
              </p:nvSpPr>
              <p:spPr bwMode="auto">
                <a:xfrm>
                  <a:off x="3791" y="2221"/>
                  <a:ext cx="20" cy="10"/>
                </a:xfrm>
                <a:custGeom>
                  <a:avLst/>
                  <a:gdLst>
                    <a:gd name="T0" fmla="*/ 8 w 8"/>
                    <a:gd name="T1" fmla="*/ 0 h 4"/>
                    <a:gd name="T2" fmla="*/ 1 w 8"/>
                    <a:gd name="T3" fmla="*/ 0 h 4"/>
                    <a:gd name="T4" fmla="*/ 0 w 8"/>
                    <a:gd name="T5" fmla="*/ 0 h 4"/>
                    <a:gd name="T6" fmla="*/ 0 w 8"/>
                    <a:gd name="T7" fmla="*/ 4 h 4"/>
                    <a:gd name="T8" fmla="*/ 1 w 8"/>
                    <a:gd name="T9" fmla="*/ 4 h 4"/>
                    <a:gd name="T10" fmla="*/ 8 w 8"/>
                    <a:gd name="T11" fmla="*/ 4 h 4"/>
                    <a:gd name="T12" fmla="*/ 8 w 8"/>
                    <a:gd name="T13" fmla="*/ 4 h 4"/>
                    <a:gd name="T14" fmla="*/ 8 w 8"/>
                    <a:gd name="T15" fmla="*/ 0 h 4"/>
                    <a:gd name="T16" fmla="*/ 8 w 8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69" name="Freeform 43"/>
                <p:cNvSpPr>
                  <a:spLocks/>
                </p:cNvSpPr>
                <p:nvPr/>
              </p:nvSpPr>
              <p:spPr bwMode="auto">
                <a:xfrm>
                  <a:off x="3818" y="2208"/>
                  <a:ext cx="23" cy="23"/>
                </a:xfrm>
                <a:custGeom>
                  <a:avLst/>
                  <a:gdLst>
                    <a:gd name="T0" fmla="*/ 8 w 9"/>
                    <a:gd name="T1" fmla="*/ 0 h 9"/>
                    <a:gd name="T2" fmla="*/ 1 w 9"/>
                    <a:gd name="T3" fmla="*/ 0 h 9"/>
                    <a:gd name="T4" fmla="*/ 0 w 9"/>
                    <a:gd name="T5" fmla="*/ 1 h 9"/>
                    <a:gd name="T6" fmla="*/ 0 w 9"/>
                    <a:gd name="T7" fmla="*/ 9 h 9"/>
                    <a:gd name="T8" fmla="*/ 1 w 9"/>
                    <a:gd name="T9" fmla="*/ 9 h 9"/>
                    <a:gd name="T10" fmla="*/ 8 w 9"/>
                    <a:gd name="T11" fmla="*/ 9 h 9"/>
                    <a:gd name="T12" fmla="*/ 9 w 9"/>
                    <a:gd name="T13" fmla="*/ 9 h 9"/>
                    <a:gd name="T14" fmla="*/ 9 w 9"/>
                    <a:gd name="T15" fmla="*/ 1 h 9"/>
                    <a:gd name="T16" fmla="*/ 8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0" name="Freeform 44"/>
                <p:cNvSpPr>
                  <a:spLocks/>
                </p:cNvSpPr>
                <p:nvPr/>
              </p:nvSpPr>
              <p:spPr bwMode="auto">
                <a:xfrm>
                  <a:off x="3849" y="2184"/>
                  <a:ext cx="20" cy="47"/>
                </a:xfrm>
                <a:custGeom>
                  <a:avLst/>
                  <a:gdLst>
                    <a:gd name="T0" fmla="*/ 7 w 8"/>
                    <a:gd name="T1" fmla="*/ 0 h 19"/>
                    <a:gd name="T2" fmla="*/ 0 w 8"/>
                    <a:gd name="T3" fmla="*/ 0 h 19"/>
                    <a:gd name="T4" fmla="*/ 0 w 8"/>
                    <a:gd name="T5" fmla="*/ 1 h 19"/>
                    <a:gd name="T6" fmla="*/ 0 w 8"/>
                    <a:gd name="T7" fmla="*/ 19 h 19"/>
                    <a:gd name="T8" fmla="*/ 0 w 8"/>
                    <a:gd name="T9" fmla="*/ 19 h 19"/>
                    <a:gd name="T10" fmla="*/ 7 w 8"/>
                    <a:gd name="T11" fmla="*/ 19 h 19"/>
                    <a:gd name="T12" fmla="*/ 8 w 8"/>
                    <a:gd name="T13" fmla="*/ 19 h 19"/>
                    <a:gd name="T14" fmla="*/ 8 w 8"/>
                    <a:gd name="T15" fmla="*/ 1 h 19"/>
                    <a:gd name="T16" fmla="*/ 7 w 8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1" name="Freeform 45"/>
                <p:cNvSpPr>
                  <a:spLocks/>
                </p:cNvSpPr>
                <p:nvPr/>
              </p:nvSpPr>
              <p:spPr bwMode="auto">
                <a:xfrm>
                  <a:off x="3877" y="2161"/>
                  <a:ext cx="22" cy="70"/>
                </a:xfrm>
                <a:custGeom>
                  <a:avLst/>
                  <a:gdLst>
                    <a:gd name="T0" fmla="*/ 8 w 9"/>
                    <a:gd name="T1" fmla="*/ 0 h 28"/>
                    <a:gd name="T2" fmla="*/ 1 w 9"/>
                    <a:gd name="T3" fmla="*/ 0 h 28"/>
                    <a:gd name="T4" fmla="*/ 0 w 9"/>
                    <a:gd name="T5" fmla="*/ 1 h 28"/>
                    <a:gd name="T6" fmla="*/ 0 w 9"/>
                    <a:gd name="T7" fmla="*/ 28 h 28"/>
                    <a:gd name="T8" fmla="*/ 1 w 9"/>
                    <a:gd name="T9" fmla="*/ 28 h 28"/>
                    <a:gd name="T10" fmla="*/ 8 w 9"/>
                    <a:gd name="T11" fmla="*/ 28 h 28"/>
                    <a:gd name="T12" fmla="*/ 9 w 9"/>
                    <a:gd name="T13" fmla="*/ 28 h 28"/>
                    <a:gd name="T14" fmla="*/ 9 w 9"/>
                    <a:gd name="T15" fmla="*/ 1 h 28"/>
                    <a:gd name="T16" fmla="*/ 8 w 9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28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1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9" y="28"/>
                        <a:pt x="9" y="28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2" name="Freeform 46"/>
                <p:cNvSpPr>
                  <a:spLocks/>
                </p:cNvSpPr>
                <p:nvPr/>
              </p:nvSpPr>
              <p:spPr bwMode="auto">
                <a:xfrm>
                  <a:off x="3821" y="2089"/>
                  <a:ext cx="23" cy="27"/>
                </a:xfrm>
                <a:custGeom>
                  <a:avLst/>
                  <a:gdLst>
                    <a:gd name="T0" fmla="*/ 5 w 9"/>
                    <a:gd name="T1" fmla="*/ 10 h 11"/>
                    <a:gd name="T2" fmla="*/ 8 w 9"/>
                    <a:gd name="T3" fmla="*/ 4 h 11"/>
                    <a:gd name="T4" fmla="*/ 5 w 9"/>
                    <a:gd name="T5" fmla="*/ 0 h 11"/>
                    <a:gd name="T6" fmla="*/ 0 w 9"/>
                    <a:gd name="T7" fmla="*/ 4 h 11"/>
                    <a:gd name="T8" fmla="*/ 5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5" y="10"/>
                      </a:moveTo>
                      <a:cubicBezTo>
                        <a:pt x="8" y="10"/>
                        <a:pt x="8" y="7"/>
                        <a:pt x="8" y="4"/>
                      </a:cubicBezTo>
                      <a:cubicBezTo>
                        <a:pt x="9" y="2"/>
                        <a:pt x="7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1" y="8"/>
                        <a:pt x="4" y="11"/>
                        <a:pt x="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3" name="Freeform 47"/>
                <p:cNvSpPr>
                  <a:spLocks/>
                </p:cNvSpPr>
                <p:nvPr/>
              </p:nvSpPr>
              <p:spPr bwMode="auto">
                <a:xfrm>
                  <a:off x="3785" y="2164"/>
                  <a:ext cx="36" cy="44"/>
                </a:xfrm>
                <a:custGeom>
                  <a:avLst/>
                  <a:gdLst>
                    <a:gd name="T0" fmla="*/ 12 w 14"/>
                    <a:gd name="T1" fmla="*/ 1 h 18"/>
                    <a:gd name="T2" fmla="*/ 10 w 14"/>
                    <a:gd name="T3" fmla="*/ 0 h 18"/>
                    <a:gd name="T4" fmla="*/ 8 w 14"/>
                    <a:gd name="T5" fmla="*/ 6 h 18"/>
                    <a:gd name="T6" fmla="*/ 1 w 14"/>
                    <a:gd name="T7" fmla="*/ 14 h 18"/>
                    <a:gd name="T8" fmla="*/ 1 w 14"/>
                    <a:gd name="T9" fmla="*/ 17 h 18"/>
                    <a:gd name="T10" fmla="*/ 4 w 14"/>
                    <a:gd name="T11" fmla="*/ 17 h 18"/>
                    <a:gd name="T12" fmla="*/ 12 w 14"/>
                    <a:gd name="T13" fmla="*/ 9 h 18"/>
                    <a:gd name="T14" fmla="*/ 13 w 14"/>
                    <a:gd name="T15" fmla="*/ 8 h 18"/>
                    <a:gd name="T16" fmla="*/ 14 w 14"/>
                    <a:gd name="T17" fmla="*/ 3 h 18"/>
                    <a:gd name="T18" fmla="*/ 12 w 14"/>
                    <a:gd name="T1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8">
                      <a:moveTo>
                        <a:pt x="12" y="1"/>
                      </a:move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6"/>
                        <a:pt x="1" y="17"/>
                      </a:cubicBezTo>
                      <a:cubicBezTo>
                        <a:pt x="2" y="18"/>
                        <a:pt x="4" y="18"/>
                        <a:pt x="4" y="17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2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4" name="Freeform 48"/>
                <p:cNvSpPr>
                  <a:spLocks/>
                </p:cNvSpPr>
                <p:nvPr/>
              </p:nvSpPr>
              <p:spPr bwMode="auto">
                <a:xfrm>
                  <a:off x="3836" y="2116"/>
                  <a:ext cx="33" cy="20"/>
                </a:xfrm>
                <a:custGeom>
                  <a:avLst/>
                  <a:gdLst>
                    <a:gd name="T0" fmla="*/ 6 w 13"/>
                    <a:gd name="T1" fmla="*/ 8 h 8"/>
                    <a:gd name="T2" fmla="*/ 12 w 13"/>
                    <a:gd name="T3" fmla="*/ 4 h 8"/>
                    <a:gd name="T4" fmla="*/ 12 w 13"/>
                    <a:gd name="T5" fmla="*/ 1 h 8"/>
                    <a:gd name="T6" fmla="*/ 10 w 13"/>
                    <a:gd name="T7" fmla="*/ 1 h 8"/>
                    <a:gd name="T8" fmla="*/ 5 w 13"/>
                    <a:gd name="T9" fmla="*/ 4 h 8"/>
                    <a:gd name="T10" fmla="*/ 1 w 13"/>
                    <a:gd name="T11" fmla="*/ 3 h 8"/>
                    <a:gd name="T12" fmla="*/ 1 w 13"/>
                    <a:gd name="T13" fmla="*/ 5 h 8"/>
                    <a:gd name="T14" fmla="*/ 0 w 13"/>
                    <a:gd name="T15" fmla="*/ 7 h 8"/>
                    <a:gd name="T16" fmla="*/ 5 w 13"/>
                    <a:gd name="T17" fmla="*/ 8 h 8"/>
                    <a:gd name="T18" fmla="*/ 6 w 13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8">
                      <a:moveTo>
                        <a:pt x="6" y="8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3" y="2"/>
                        <a:pt x="12" y="1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5" name="Freeform 49"/>
                <p:cNvSpPr>
                  <a:spLocks/>
                </p:cNvSpPr>
                <p:nvPr/>
              </p:nvSpPr>
              <p:spPr bwMode="auto">
                <a:xfrm>
                  <a:off x="3783" y="2116"/>
                  <a:ext cx="58" cy="87"/>
                </a:xfrm>
                <a:custGeom>
                  <a:avLst/>
                  <a:gdLst>
                    <a:gd name="T0" fmla="*/ 18 w 23"/>
                    <a:gd name="T1" fmla="*/ 17 h 35"/>
                    <a:gd name="T2" fmla="*/ 21 w 23"/>
                    <a:gd name="T3" fmla="*/ 5 h 35"/>
                    <a:gd name="T4" fmla="*/ 21 w 23"/>
                    <a:gd name="T5" fmla="*/ 2 h 35"/>
                    <a:gd name="T6" fmla="*/ 20 w 23"/>
                    <a:gd name="T7" fmla="*/ 2 h 35"/>
                    <a:gd name="T8" fmla="*/ 19 w 23"/>
                    <a:gd name="T9" fmla="*/ 7 h 35"/>
                    <a:gd name="T10" fmla="*/ 20 w 23"/>
                    <a:gd name="T11" fmla="*/ 3 h 35"/>
                    <a:gd name="T12" fmla="*/ 20 w 23"/>
                    <a:gd name="T13" fmla="*/ 2 h 35"/>
                    <a:gd name="T14" fmla="*/ 20 w 23"/>
                    <a:gd name="T15" fmla="*/ 1 h 35"/>
                    <a:gd name="T16" fmla="*/ 19 w 23"/>
                    <a:gd name="T17" fmla="*/ 1 h 35"/>
                    <a:gd name="T18" fmla="*/ 18 w 23"/>
                    <a:gd name="T19" fmla="*/ 2 h 35"/>
                    <a:gd name="T20" fmla="*/ 19 w 23"/>
                    <a:gd name="T21" fmla="*/ 3 h 35"/>
                    <a:gd name="T22" fmla="*/ 18 w 23"/>
                    <a:gd name="T23" fmla="*/ 6 h 35"/>
                    <a:gd name="T24" fmla="*/ 17 w 23"/>
                    <a:gd name="T25" fmla="*/ 0 h 35"/>
                    <a:gd name="T26" fmla="*/ 17 w 23"/>
                    <a:gd name="T27" fmla="*/ 0 h 35"/>
                    <a:gd name="T28" fmla="*/ 17 w 23"/>
                    <a:gd name="T29" fmla="*/ 0 h 35"/>
                    <a:gd name="T30" fmla="*/ 15 w 23"/>
                    <a:gd name="T31" fmla="*/ 0 h 35"/>
                    <a:gd name="T32" fmla="*/ 8 w 23"/>
                    <a:gd name="T33" fmla="*/ 0 h 35"/>
                    <a:gd name="T34" fmla="*/ 1 w 23"/>
                    <a:gd name="T35" fmla="*/ 5 h 35"/>
                    <a:gd name="T36" fmla="*/ 1 w 23"/>
                    <a:gd name="T37" fmla="*/ 8 h 35"/>
                    <a:gd name="T38" fmla="*/ 4 w 23"/>
                    <a:gd name="T39" fmla="*/ 8 h 35"/>
                    <a:gd name="T40" fmla="*/ 4 w 23"/>
                    <a:gd name="T41" fmla="*/ 8 h 35"/>
                    <a:gd name="T42" fmla="*/ 9 w 23"/>
                    <a:gd name="T43" fmla="*/ 4 h 35"/>
                    <a:gd name="T44" fmla="*/ 13 w 23"/>
                    <a:gd name="T45" fmla="*/ 4 h 35"/>
                    <a:gd name="T46" fmla="*/ 12 w 23"/>
                    <a:gd name="T47" fmla="*/ 4 h 35"/>
                    <a:gd name="T48" fmla="*/ 9 w 23"/>
                    <a:gd name="T49" fmla="*/ 15 h 35"/>
                    <a:gd name="T50" fmla="*/ 10 w 23"/>
                    <a:gd name="T51" fmla="*/ 16 h 35"/>
                    <a:gd name="T52" fmla="*/ 14 w 23"/>
                    <a:gd name="T53" fmla="*/ 20 h 35"/>
                    <a:gd name="T54" fmla="*/ 18 w 23"/>
                    <a:gd name="T55" fmla="*/ 24 h 35"/>
                    <a:gd name="T56" fmla="*/ 17 w 23"/>
                    <a:gd name="T57" fmla="*/ 32 h 35"/>
                    <a:gd name="T58" fmla="*/ 19 w 23"/>
                    <a:gd name="T59" fmla="*/ 35 h 35"/>
                    <a:gd name="T60" fmla="*/ 22 w 23"/>
                    <a:gd name="T61" fmla="*/ 33 h 35"/>
                    <a:gd name="T62" fmla="*/ 23 w 23"/>
                    <a:gd name="T63" fmla="*/ 24 h 35"/>
                    <a:gd name="T64" fmla="*/ 23 w 23"/>
                    <a:gd name="T65" fmla="*/ 22 h 35"/>
                    <a:gd name="T66" fmla="*/ 18 w 23"/>
                    <a:gd name="T67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3" h="35">
                      <a:moveTo>
                        <a:pt x="18" y="17"/>
                      </a:moveTo>
                      <a:cubicBezTo>
                        <a:pt x="19" y="10"/>
                        <a:pt x="21" y="6"/>
                        <a:pt x="21" y="5"/>
                      </a:cubicBezTo>
                      <a:cubicBezTo>
                        <a:pt x="21" y="3"/>
                        <a:pt x="21" y="2"/>
                        <a:pt x="21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5"/>
                        <a:pt x="19" y="7"/>
                        <a:pt x="19" y="7"/>
                      </a:cubicBezTo>
                      <a:cubicBezTo>
                        <a:pt x="19" y="7"/>
                        <a:pt x="20" y="4"/>
                        <a:pt x="20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19" y="1"/>
                        <a:pt x="19" y="1"/>
                      </a:cubicBezTo>
                      <a:cubicBezTo>
                        <a:pt x="19" y="1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9" y="3"/>
                      </a:cubicBezTo>
                      <a:cubicBezTo>
                        <a:pt x="19" y="3"/>
                        <a:pt x="18" y="4"/>
                        <a:pt x="18" y="6"/>
                      </a:cubicBezTo>
                      <a:cubicBezTo>
                        <a:pt x="18" y="1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3" y="0"/>
                        <a:pt x="11" y="0"/>
                        <a:pt x="8" y="0"/>
                      </a:cubicBezTo>
                      <a:cubicBezTo>
                        <a:pt x="8" y="0"/>
                        <a:pt x="1" y="5"/>
                        <a:pt x="1" y="5"/>
                      </a:cubicBezTo>
                      <a:cubicBezTo>
                        <a:pt x="0" y="6"/>
                        <a:pt x="0" y="7"/>
                        <a:pt x="1" y="8"/>
                      </a:cubicBezTo>
                      <a:cubicBezTo>
                        <a:pt x="2" y="8"/>
                        <a:pt x="3" y="9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9" y="4"/>
                        <a:pt x="9" y="4"/>
                      </a:cubicBezTo>
                      <a:cubicBezTo>
                        <a:pt x="9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7"/>
                        <a:pt x="9" y="13"/>
                        <a:pt x="9" y="15"/>
                      </a:cubicBezTo>
                      <a:cubicBezTo>
                        <a:pt x="9" y="15"/>
                        <a:pt x="10" y="15"/>
                        <a:pt x="10" y="16"/>
                      </a:cubicBezTo>
                      <a:cubicBezTo>
                        <a:pt x="10" y="16"/>
                        <a:pt x="11" y="18"/>
                        <a:pt x="14" y="20"/>
                      </a:cubicBezTo>
                      <a:cubicBezTo>
                        <a:pt x="14" y="20"/>
                        <a:pt x="18" y="24"/>
                        <a:pt x="18" y="24"/>
                      </a:cubicBezTo>
                      <a:cubicBezTo>
                        <a:pt x="18" y="24"/>
                        <a:pt x="17" y="32"/>
                        <a:pt x="17" y="32"/>
                      </a:cubicBezTo>
                      <a:cubicBezTo>
                        <a:pt x="17" y="34"/>
                        <a:pt x="18" y="35"/>
                        <a:pt x="19" y="35"/>
                      </a:cubicBezTo>
                      <a:cubicBezTo>
                        <a:pt x="20" y="35"/>
                        <a:pt x="21" y="35"/>
                        <a:pt x="22" y="33"/>
                      </a:cubicBezTo>
                      <a:cubicBezTo>
                        <a:pt x="22" y="33"/>
                        <a:pt x="23" y="24"/>
                        <a:pt x="23" y="24"/>
                      </a:cubicBezTo>
                      <a:cubicBezTo>
                        <a:pt x="23" y="23"/>
                        <a:pt x="23" y="22"/>
                        <a:pt x="23" y="22"/>
                      </a:cubicBezTo>
                      <a:cubicBezTo>
                        <a:pt x="22" y="21"/>
                        <a:pt x="18" y="17"/>
                        <a:pt x="18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</p:grpSp>
          <p:sp>
            <p:nvSpPr>
              <p:cNvPr id="166" name="任意多边形 7"/>
              <p:cNvSpPr/>
              <p:nvPr/>
            </p:nvSpPr>
            <p:spPr>
              <a:xfrm>
                <a:off x="6423477" y="2025751"/>
                <a:ext cx="946333" cy="528698"/>
              </a:xfrm>
              <a:custGeom>
                <a:avLst/>
                <a:gdLst>
                  <a:gd name="connsiteX0" fmla="*/ 264349 w 946333"/>
                  <a:gd name="connsiteY0" fmla="*/ 0 h 528698"/>
                  <a:gd name="connsiteX1" fmla="*/ 946333 w 946333"/>
                  <a:gd name="connsiteY1" fmla="*/ 0 h 528698"/>
                  <a:gd name="connsiteX2" fmla="*/ 946333 w 946333"/>
                  <a:gd name="connsiteY2" fmla="*/ 528698 h 528698"/>
                  <a:gd name="connsiteX3" fmla="*/ 264349 w 946333"/>
                  <a:gd name="connsiteY3" fmla="*/ 528698 h 528698"/>
                  <a:gd name="connsiteX4" fmla="*/ 0 w 946333"/>
                  <a:gd name="connsiteY4" fmla="*/ 264349 h 528698"/>
                  <a:gd name="connsiteX5" fmla="*/ 264349 w 946333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333" h="528698">
                    <a:moveTo>
                      <a:pt x="264349" y="0"/>
                    </a:moveTo>
                    <a:lnTo>
                      <a:pt x="946333" y="0"/>
                    </a:lnTo>
                    <a:lnTo>
                      <a:pt x="946333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" name="组合 17"/>
            <p:cNvGrpSpPr/>
            <p:nvPr/>
          </p:nvGrpSpPr>
          <p:grpSpPr>
            <a:xfrm>
              <a:off x="5452044" y="2192677"/>
              <a:ext cx="682562" cy="396432"/>
              <a:chOff x="6423478" y="3080487"/>
              <a:chExt cx="909964" cy="528698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6947462" y="3236498"/>
                <a:ext cx="19775" cy="2825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任意多边形 18"/>
              <p:cNvSpPr/>
              <p:nvPr/>
            </p:nvSpPr>
            <p:spPr>
              <a:xfrm>
                <a:off x="6423478" y="3080487"/>
                <a:ext cx="909964" cy="528698"/>
              </a:xfrm>
              <a:custGeom>
                <a:avLst/>
                <a:gdLst>
                  <a:gd name="connsiteX0" fmla="*/ 264349 w 1760619"/>
                  <a:gd name="connsiteY0" fmla="*/ 0 h 528698"/>
                  <a:gd name="connsiteX1" fmla="*/ 1760619 w 1760619"/>
                  <a:gd name="connsiteY1" fmla="*/ 0 h 528698"/>
                  <a:gd name="connsiteX2" fmla="*/ 1760619 w 1760619"/>
                  <a:gd name="connsiteY2" fmla="*/ 528698 h 528698"/>
                  <a:gd name="connsiteX3" fmla="*/ 264349 w 1760619"/>
                  <a:gd name="connsiteY3" fmla="*/ 528698 h 528698"/>
                  <a:gd name="connsiteX4" fmla="*/ 0 w 1760619"/>
                  <a:gd name="connsiteY4" fmla="*/ 264349 h 528698"/>
                  <a:gd name="connsiteX5" fmla="*/ 264349 w 1760619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0619" h="528698">
                    <a:moveTo>
                      <a:pt x="264349" y="0"/>
                    </a:moveTo>
                    <a:lnTo>
                      <a:pt x="1760619" y="0"/>
                    </a:lnTo>
                    <a:lnTo>
                      <a:pt x="1760619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D7E4F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1" name="任意多边形 28"/>
            <p:cNvSpPr/>
            <p:nvPr/>
          </p:nvSpPr>
          <p:spPr>
            <a:xfrm>
              <a:off x="5452042" y="2946465"/>
              <a:ext cx="654920" cy="396432"/>
            </a:xfrm>
            <a:custGeom>
              <a:avLst/>
              <a:gdLst>
                <a:gd name="connsiteX0" fmla="*/ 264349 w 1524184"/>
                <a:gd name="connsiteY0" fmla="*/ 0 h 528698"/>
                <a:gd name="connsiteX1" fmla="*/ 1524184 w 1524184"/>
                <a:gd name="connsiteY1" fmla="*/ 0 h 528698"/>
                <a:gd name="connsiteX2" fmla="*/ 1524184 w 1524184"/>
                <a:gd name="connsiteY2" fmla="*/ 528698 h 528698"/>
                <a:gd name="connsiteX3" fmla="*/ 264349 w 1524184"/>
                <a:gd name="connsiteY3" fmla="*/ 528698 h 528698"/>
                <a:gd name="connsiteX4" fmla="*/ 0 w 1524184"/>
                <a:gd name="connsiteY4" fmla="*/ 264349 h 528698"/>
                <a:gd name="connsiteX5" fmla="*/ 264349 w 1524184"/>
                <a:gd name="connsiteY5" fmla="*/ 0 h 52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184" h="528698">
                  <a:moveTo>
                    <a:pt x="264349" y="0"/>
                  </a:moveTo>
                  <a:lnTo>
                    <a:pt x="1524184" y="0"/>
                  </a:lnTo>
                  <a:lnTo>
                    <a:pt x="1524184" y="528698"/>
                  </a:lnTo>
                  <a:lnTo>
                    <a:pt x="264349" y="528698"/>
                  </a:lnTo>
                  <a:cubicBezTo>
                    <a:pt x="118353" y="528698"/>
                    <a:pt x="0" y="410345"/>
                    <a:pt x="0" y="264349"/>
                  </a:cubicBezTo>
                  <a:cubicBezTo>
                    <a:pt x="0" y="118353"/>
                    <a:pt x="118353" y="0"/>
                    <a:pt x="264349" y="0"/>
                  </a:cubicBezTo>
                  <a:close/>
                </a:path>
              </a:pathLst>
            </a:custGeom>
            <a:solidFill>
              <a:srgbClr val="0F253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grpSp>
          <p:nvGrpSpPr>
            <p:cNvPr id="143" name="Group 68"/>
            <p:cNvGrpSpPr>
              <a:grpSpLocks noChangeAspect="1"/>
            </p:cNvGrpSpPr>
            <p:nvPr/>
          </p:nvGrpSpPr>
          <p:grpSpPr bwMode="auto">
            <a:xfrm>
              <a:off x="5754110" y="3820256"/>
              <a:ext cx="182622" cy="64833"/>
              <a:chOff x="3785" y="2095"/>
              <a:chExt cx="107" cy="38"/>
            </a:xfrm>
            <a:solidFill>
              <a:schemeClr val="bg1"/>
            </a:solidFill>
            <a:effectLst/>
          </p:grpSpPr>
          <p:sp>
            <p:nvSpPr>
              <p:cNvPr id="146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1" name="文本框 92"/>
            <p:cNvSpPr txBox="1"/>
            <p:nvPr/>
          </p:nvSpPr>
          <p:spPr>
            <a:xfrm>
              <a:off x="6195075" y="1475766"/>
              <a:ext cx="1445179" cy="25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 smtClean="0">
                  <a:solidFill>
                    <a:srgbClr val="F38221"/>
                  </a:solidFill>
                </a:rPr>
                <a:t>ЦЕЛЕВОЙ</a:t>
              </a:r>
              <a:endParaRPr lang="zh-CN" altLang="en-US" sz="1000" b="1" dirty="0">
                <a:solidFill>
                  <a:srgbClr val="F38221"/>
                </a:solidFill>
              </a:endParaRPr>
            </a:p>
          </p:txBody>
        </p:sp>
        <p:sp>
          <p:nvSpPr>
            <p:cNvPr id="82" name="文本框 93"/>
            <p:cNvSpPr txBox="1"/>
            <p:nvPr/>
          </p:nvSpPr>
          <p:spPr>
            <a:xfrm>
              <a:off x="6134603" y="2273770"/>
              <a:ext cx="1575539" cy="25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 smtClean="0">
                  <a:solidFill>
                    <a:srgbClr val="01ACBE"/>
                  </a:solidFill>
                </a:rPr>
                <a:t>СОДЕРЖАТЕЛЬНЫЙ</a:t>
              </a:r>
              <a:endParaRPr lang="zh-CN" altLang="en-US" sz="1100" b="1" dirty="0">
                <a:solidFill>
                  <a:srgbClr val="01ACBE"/>
                </a:solidFill>
              </a:endParaRPr>
            </a:p>
          </p:txBody>
        </p:sp>
        <p:sp>
          <p:nvSpPr>
            <p:cNvPr id="83" name="文本框 94"/>
            <p:cNvSpPr txBox="1"/>
            <p:nvPr/>
          </p:nvSpPr>
          <p:spPr>
            <a:xfrm>
              <a:off x="6114218" y="3028374"/>
              <a:ext cx="1614351" cy="25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 smtClean="0">
                  <a:solidFill>
                    <a:schemeClr val="accent1">
                      <a:lumMod val="75000"/>
                    </a:schemeClr>
                  </a:solidFill>
                </a:rPr>
                <a:t>ОРГАНИЗАЦИОННЫЙ</a:t>
              </a:r>
              <a:endParaRPr lang="zh-CN" altLang="en-US" sz="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88" name="Group 68"/>
            <p:cNvGrpSpPr>
              <a:grpSpLocks noChangeAspect="1"/>
            </p:cNvGrpSpPr>
            <p:nvPr/>
          </p:nvGrpSpPr>
          <p:grpSpPr bwMode="auto">
            <a:xfrm>
              <a:off x="2159029" y="3739062"/>
              <a:ext cx="136493" cy="83627"/>
              <a:chOff x="3785" y="2095"/>
              <a:chExt cx="62" cy="38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119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8" name="组合 88"/>
            <p:cNvGrpSpPr/>
            <p:nvPr/>
          </p:nvGrpSpPr>
          <p:grpSpPr>
            <a:xfrm>
              <a:off x="5377874" y="1344997"/>
              <a:ext cx="2434908" cy="529310"/>
              <a:chOff x="6095999" y="2039788"/>
              <a:chExt cx="3246121" cy="705910"/>
            </a:xfrm>
          </p:grpSpPr>
          <p:sp>
            <p:nvSpPr>
              <p:cNvPr id="111" name="任意多边形 89"/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圆角矩形 90"/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圆角矩形 91"/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9" name="组合 92"/>
            <p:cNvGrpSpPr/>
            <p:nvPr/>
          </p:nvGrpSpPr>
          <p:grpSpPr>
            <a:xfrm>
              <a:off x="5377874" y="2135956"/>
              <a:ext cx="2434908" cy="529310"/>
              <a:chOff x="6095999" y="2039788"/>
              <a:chExt cx="3246121" cy="705910"/>
            </a:xfrm>
          </p:grpSpPr>
          <p:sp>
            <p:nvSpPr>
              <p:cNvPr id="108" name="任意多边形 93"/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圆角矩形 94"/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圆角矩形 95"/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0" name="组合 96"/>
            <p:cNvGrpSpPr/>
            <p:nvPr/>
          </p:nvGrpSpPr>
          <p:grpSpPr>
            <a:xfrm>
              <a:off x="5377874" y="2880979"/>
              <a:ext cx="2434908" cy="529310"/>
              <a:chOff x="6095999" y="2039788"/>
              <a:chExt cx="3246121" cy="705910"/>
            </a:xfrm>
          </p:grpSpPr>
          <p:sp>
            <p:nvSpPr>
              <p:cNvPr id="105" name="任意多边形 97"/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圆角矩形 98"/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圆角矩形 99"/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6" name="Прямоугольник 175"/>
          <p:cNvSpPr/>
          <p:nvPr/>
        </p:nvSpPr>
        <p:spPr>
          <a:xfrm>
            <a:off x="548640" y="1903399"/>
            <a:ext cx="1031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Пункт 2.8 Стандарта: АООП должна содержать </a:t>
            </a:r>
            <a:r>
              <a:rPr lang="ru-RU" sz="2000" b="1" u="sng" dirty="0" smtClean="0">
                <a:solidFill>
                  <a:srgbClr val="1D4971"/>
                </a:solidFill>
              </a:rPr>
              <a:t>три раздела:</a:t>
            </a:r>
          </a:p>
        </p:txBody>
      </p:sp>
      <p:sp>
        <p:nvSpPr>
          <p:cNvPr id="177" name="文本框 92"/>
          <p:cNvSpPr txBox="1"/>
          <p:nvPr/>
        </p:nvSpPr>
        <p:spPr>
          <a:xfrm>
            <a:off x="588264" y="2720853"/>
            <a:ext cx="27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D4971"/>
                </a:solidFill>
              </a:rPr>
              <a:t>I</a:t>
            </a:r>
            <a:endParaRPr lang="zh-CN" altLang="en-US" sz="1200" b="1" dirty="0">
              <a:solidFill>
                <a:srgbClr val="1D4971"/>
              </a:solidFill>
            </a:endParaRPr>
          </a:p>
        </p:txBody>
      </p:sp>
      <p:sp>
        <p:nvSpPr>
          <p:cNvPr id="178" name="文本框 92"/>
          <p:cNvSpPr txBox="1"/>
          <p:nvPr/>
        </p:nvSpPr>
        <p:spPr>
          <a:xfrm>
            <a:off x="588264" y="3808989"/>
            <a:ext cx="54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D4971"/>
                </a:solidFill>
              </a:rPr>
              <a:t>II</a:t>
            </a:r>
            <a:endParaRPr lang="zh-CN" altLang="en-US" sz="1200" b="1" dirty="0">
              <a:solidFill>
                <a:srgbClr val="1D4971"/>
              </a:solidFill>
            </a:endParaRPr>
          </a:p>
        </p:txBody>
      </p:sp>
      <p:sp>
        <p:nvSpPr>
          <p:cNvPr id="179" name="文本框 92"/>
          <p:cNvSpPr txBox="1"/>
          <p:nvPr/>
        </p:nvSpPr>
        <p:spPr>
          <a:xfrm>
            <a:off x="588264" y="4897125"/>
            <a:ext cx="52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III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181856" y="2528608"/>
            <a:ext cx="8010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Пункт 2.9.3 Стандарта: АООП может включать как один, так и несколько учебных планов. Формы организации образовательного процесса, чередование учебной и внеурочной деятельности </a:t>
            </a:r>
            <a:r>
              <a:rPr lang="ru-RU" b="1" dirty="0" smtClean="0">
                <a:solidFill>
                  <a:srgbClr val="C00000"/>
                </a:solidFill>
              </a:rPr>
              <a:t>определяет организация</a:t>
            </a:r>
            <a:endParaRPr lang="ru-RU" b="1" u="sng" dirty="0" smtClean="0">
              <a:solidFill>
                <a:srgbClr val="0070C0"/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4181856" y="3589312"/>
            <a:ext cx="8010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Обязательным элементом структуры учебного плана является </a:t>
            </a:r>
            <a:r>
              <a:rPr lang="ru-RU" b="1" dirty="0" smtClean="0">
                <a:solidFill>
                  <a:srgbClr val="C00000"/>
                </a:solidFill>
              </a:rPr>
              <a:t>«Коррекционно-развивающая область»</a:t>
            </a:r>
            <a:r>
              <a:rPr lang="ru-RU" b="1" dirty="0" smtClean="0">
                <a:solidFill>
                  <a:srgbClr val="002060"/>
                </a:solidFill>
              </a:rPr>
              <a:t>, реализующаяся через содержание коррекционных курсов (в соответствии с приложением к Стандарту)</a:t>
            </a:r>
            <a:r>
              <a:rPr lang="en-US" b="1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rgbClr val="C00000"/>
                </a:solidFill>
              </a:rPr>
              <a:t>не более 6 часов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4218432" y="4767548"/>
            <a:ext cx="7973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Организация занятий по направлениям внеурочной деятельности  - </a:t>
            </a:r>
            <a:r>
              <a:rPr lang="ru-RU" b="1" dirty="0" smtClean="0">
                <a:solidFill>
                  <a:srgbClr val="C00000"/>
                </a:solidFill>
              </a:rPr>
              <a:t>4 часа </a:t>
            </a:r>
            <a:r>
              <a:rPr lang="ru-RU" b="1" dirty="0" smtClean="0">
                <a:solidFill>
                  <a:srgbClr val="002060"/>
                </a:solidFill>
              </a:rPr>
              <a:t>-  (</a:t>
            </a:r>
            <a:r>
              <a:rPr lang="ru-RU" b="1" dirty="0" smtClean="0">
                <a:solidFill>
                  <a:srgbClr val="C00000"/>
                </a:solidFill>
              </a:rPr>
              <a:t>нравственное, социальное, общекультурное, спортивно-оздоровительное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является неотъемлемой частью образовательного процесса в общеобразовательной организации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12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Структура АООП 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УО (ИН) </a:t>
            </a:r>
            <a:r>
              <a:rPr lang="ru-RU" sz="2800" b="1" u="sng" dirty="0" smtClean="0">
                <a:solidFill>
                  <a:srgbClr val="1D4971"/>
                </a:solidFill>
              </a:rPr>
              <a:t>легкой степени</a:t>
            </a:r>
            <a:endParaRPr lang="ru-RU" sz="2800" b="1" u="sng" dirty="0">
              <a:solidFill>
                <a:srgbClr val="1D497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493947" y="2630162"/>
            <a:ext cx="3647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1. Пояснительная записка</a:t>
            </a:r>
            <a:endParaRPr lang="ru-RU" sz="2400" b="1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560576" y="4500678"/>
            <a:ext cx="10411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 Система оценки достижения обучающимися с легкой УО (ИН) планируемых результатов освоения АООП</a:t>
            </a:r>
            <a:endParaRPr lang="ru-RU" sz="2400" b="1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1092200" y="2662256"/>
            <a:ext cx="4206001" cy="411144"/>
            <a:chOff x="901700" y="3271856"/>
            <a:chExt cx="4206001" cy="411144"/>
          </a:xfrm>
        </p:grpSpPr>
        <p:sp>
          <p:nvSpPr>
            <p:cNvPr id="118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19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Прямоугольник 119"/>
          <p:cNvSpPr/>
          <p:nvPr/>
        </p:nvSpPr>
        <p:spPr>
          <a:xfrm>
            <a:off x="734195" y="1935218"/>
            <a:ext cx="395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u="sng" dirty="0" smtClean="0">
                <a:solidFill>
                  <a:srgbClr val="F38221"/>
                </a:solidFill>
              </a:rPr>
              <a:t>ЦЕЛЕВОЙ РАЗДЕЛ АООП</a:t>
            </a:r>
            <a:endParaRPr lang="ru-RU" sz="2800" u="sng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1536192" y="3675164"/>
            <a:ext cx="1049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 Планируемые результаты освоения обучающимися с легкой УО (ИН) АООП</a:t>
            </a:r>
            <a:endParaRPr lang="ru-RU" sz="2400" b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1092200" y="3767156"/>
            <a:ext cx="4206001" cy="411144"/>
            <a:chOff x="901700" y="3271856"/>
            <a:chExt cx="4206001" cy="411144"/>
          </a:xfrm>
        </p:grpSpPr>
        <p:sp>
          <p:nvSpPr>
            <p:cNvPr id="71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72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>
            <a:off x="1092200" y="4910156"/>
            <a:ext cx="4206001" cy="411144"/>
            <a:chOff x="901700" y="3271856"/>
            <a:chExt cx="4206001" cy="411144"/>
          </a:xfrm>
        </p:grpSpPr>
        <p:sp>
          <p:nvSpPr>
            <p:cNvPr id="74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75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13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Структура АООП 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УО (ИН) </a:t>
            </a:r>
            <a:r>
              <a:rPr lang="ru-RU" sz="2800" b="1" u="sng" dirty="0" smtClean="0">
                <a:solidFill>
                  <a:srgbClr val="1D4971"/>
                </a:solidFill>
              </a:rPr>
              <a:t>легкой степени</a:t>
            </a:r>
            <a:endParaRPr lang="ru-RU" sz="2800" b="1" u="sng" dirty="0">
              <a:solidFill>
                <a:srgbClr val="1D497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155700" y="2503162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Программа формирования базовых учебных действий</a:t>
            </a:r>
            <a:endParaRPr lang="ru-RU" sz="2000" b="1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734195" y="1833618"/>
            <a:ext cx="4745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b="1" u="sng" dirty="0" smtClean="0">
                <a:solidFill>
                  <a:srgbClr val="F38221"/>
                </a:solidFill>
              </a:rPr>
              <a:t>СОДЕРЖАТЕЛЬНЫЙ РАЗДЕЛ АООП</a:t>
            </a:r>
            <a:endParaRPr lang="ru-RU" sz="2400" u="sng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1155700" y="3143935"/>
            <a:ext cx="10528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Программы учебных предметов, курсов коррекционно-развивающей области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155700" y="3853934"/>
            <a:ext cx="6950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Программа духовно-нравственного развития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155700" y="4553635"/>
            <a:ext cx="1079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4. Программа формирования экологической культуры, здорового и безопасного образа жизни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155700" y="5187434"/>
            <a:ext cx="4438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5. Программа коррекционной работы</a:t>
            </a:r>
            <a:endParaRPr lang="ru-RU" sz="20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1155700" y="5771634"/>
            <a:ext cx="4695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6. Программа внеурочной деятельности</a:t>
            </a:r>
            <a:endParaRPr lang="ru-RU" sz="2000" b="1" dirty="0"/>
          </a:p>
        </p:txBody>
      </p:sp>
      <p:grpSp>
        <p:nvGrpSpPr>
          <p:cNvPr id="106" name="Группа 105"/>
          <p:cNvGrpSpPr/>
          <p:nvPr/>
        </p:nvGrpSpPr>
        <p:grpSpPr>
          <a:xfrm>
            <a:off x="609600" y="2547956"/>
            <a:ext cx="4206001" cy="411144"/>
            <a:chOff x="901700" y="3271856"/>
            <a:chExt cx="4206001" cy="411144"/>
          </a:xfrm>
        </p:grpSpPr>
        <p:sp>
          <p:nvSpPr>
            <p:cNvPr id="107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па 108"/>
          <p:cNvGrpSpPr/>
          <p:nvPr/>
        </p:nvGrpSpPr>
        <p:grpSpPr>
          <a:xfrm>
            <a:off x="609600" y="3182956"/>
            <a:ext cx="4206001" cy="411144"/>
            <a:chOff x="901700" y="3271856"/>
            <a:chExt cx="4206001" cy="411144"/>
          </a:xfrm>
        </p:grpSpPr>
        <p:sp>
          <p:nvSpPr>
            <p:cNvPr id="111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13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Группа 113"/>
          <p:cNvGrpSpPr/>
          <p:nvPr/>
        </p:nvGrpSpPr>
        <p:grpSpPr>
          <a:xfrm>
            <a:off x="609600" y="3881456"/>
            <a:ext cx="4206001" cy="411144"/>
            <a:chOff x="901700" y="3271856"/>
            <a:chExt cx="4206001" cy="411144"/>
          </a:xfrm>
        </p:grpSpPr>
        <p:sp>
          <p:nvSpPr>
            <p:cNvPr id="115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16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Группа 116"/>
          <p:cNvGrpSpPr/>
          <p:nvPr/>
        </p:nvGrpSpPr>
        <p:grpSpPr>
          <a:xfrm>
            <a:off x="609600" y="4592656"/>
            <a:ext cx="4206001" cy="411144"/>
            <a:chOff x="901700" y="3271856"/>
            <a:chExt cx="4206001" cy="411144"/>
          </a:xfrm>
        </p:grpSpPr>
        <p:sp>
          <p:nvSpPr>
            <p:cNvPr id="124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27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Группа 127"/>
          <p:cNvGrpSpPr/>
          <p:nvPr/>
        </p:nvGrpSpPr>
        <p:grpSpPr>
          <a:xfrm>
            <a:off x="609600" y="5227656"/>
            <a:ext cx="4206001" cy="411144"/>
            <a:chOff x="901700" y="3271856"/>
            <a:chExt cx="4206001" cy="411144"/>
          </a:xfrm>
        </p:grpSpPr>
        <p:sp>
          <p:nvSpPr>
            <p:cNvPr id="129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30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/>
          <p:cNvGrpSpPr/>
          <p:nvPr/>
        </p:nvGrpSpPr>
        <p:grpSpPr>
          <a:xfrm>
            <a:off x="609600" y="5786456"/>
            <a:ext cx="4206001" cy="411144"/>
            <a:chOff x="901700" y="3271856"/>
            <a:chExt cx="4206001" cy="411144"/>
          </a:xfrm>
        </p:grpSpPr>
        <p:sp>
          <p:nvSpPr>
            <p:cNvPr id="132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33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14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660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Структура АООП 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УО (ИН) </a:t>
            </a:r>
            <a:r>
              <a:rPr lang="ru-RU" sz="2800" b="1" u="sng" dirty="0" smtClean="0">
                <a:solidFill>
                  <a:srgbClr val="1D4971"/>
                </a:solidFill>
              </a:rPr>
              <a:t>легкой степени</a:t>
            </a:r>
            <a:endParaRPr lang="ru-RU" sz="2800" b="1" u="sng" dirty="0">
              <a:solidFill>
                <a:srgbClr val="1D497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155700" y="2846062"/>
            <a:ext cx="1028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1. Учебный план, включающий предметные и коррекционно-развивающие области, внеурочную деятельность.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34195" y="2189218"/>
            <a:ext cx="4978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400" b="1" u="sng" dirty="0" smtClean="0">
                <a:solidFill>
                  <a:srgbClr val="F38221"/>
                </a:solidFill>
              </a:rPr>
              <a:t>ОРГАНИЗАЦИОННЫЙ РАЗДЕЛ АООП</a:t>
            </a:r>
            <a:endParaRPr lang="ru-RU" sz="2400" u="sng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1155700" y="3982135"/>
            <a:ext cx="1052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2. Система условий реализации адаптированной основной общеобразовательной программы образования обучающихся с легкой умственной отсталостью.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1" name="Группа 105"/>
          <p:cNvGrpSpPr/>
          <p:nvPr/>
        </p:nvGrpSpPr>
        <p:grpSpPr>
          <a:xfrm>
            <a:off x="609600" y="3157556"/>
            <a:ext cx="4206001" cy="411144"/>
            <a:chOff x="901700" y="3271856"/>
            <a:chExt cx="4206001" cy="411144"/>
          </a:xfrm>
        </p:grpSpPr>
        <p:sp>
          <p:nvSpPr>
            <p:cNvPr id="107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08"/>
          <p:cNvGrpSpPr/>
          <p:nvPr/>
        </p:nvGrpSpPr>
        <p:grpSpPr>
          <a:xfrm>
            <a:off x="609600" y="4338656"/>
            <a:ext cx="4206001" cy="411144"/>
            <a:chOff x="901700" y="3271856"/>
            <a:chExt cx="4206001" cy="411144"/>
          </a:xfrm>
        </p:grpSpPr>
        <p:sp>
          <p:nvSpPr>
            <p:cNvPr id="111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13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15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914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УО (ИН) </a:t>
            </a:r>
            <a:r>
              <a:rPr lang="ru-RU" sz="2800" b="1" u="sng" dirty="0" smtClean="0">
                <a:solidFill>
                  <a:srgbClr val="1D4971"/>
                </a:solidFill>
              </a:rPr>
              <a:t>легкой степени</a:t>
            </a:r>
            <a:endParaRPr lang="ru-RU" sz="2800" b="1" u="sng" dirty="0">
              <a:solidFill>
                <a:srgbClr val="1D497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07182" y="1681218"/>
            <a:ext cx="11099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dirty="0" smtClean="0">
                <a:solidFill>
                  <a:srgbClr val="1D4971"/>
                </a:solidFill>
              </a:rPr>
              <a:t>Рабочие программы учебных предметов, коррекционных курсов </a:t>
            </a:r>
          </a:p>
          <a:p>
            <a:r>
              <a:rPr lang="ru-RU" altLang="zh-CN" sz="2400" b="1" dirty="0" smtClean="0">
                <a:solidFill>
                  <a:srgbClr val="1D4971"/>
                </a:solidFill>
              </a:rPr>
              <a:t>должны содержать (пункт 2.9.5 Стандарта):</a:t>
            </a:r>
          </a:p>
        </p:txBody>
      </p:sp>
      <p:sp>
        <p:nvSpPr>
          <p:cNvPr id="66" name="Загнутый угол 65"/>
          <p:cNvSpPr/>
          <p:nvPr/>
        </p:nvSpPr>
        <p:spPr>
          <a:xfrm>
            <a:off x="177800" y="2514600"/>
            <a:ext cx="11747500" cy="36957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dirty="0" smtClean="0"/>
          </a:p>
          <a:p>
            <a:endParaRPr lang="ru-RU" sz="2200" dirty="0"/>
          </a:p>
          <a:p>
            <a:r>
              <a:rPr lang="ru-RU" sz="2200" b="1" dirty="0" smtClean="0"/>
              <a:t>1</a:t>
            </a:r>
            <a:r>
              <a:rPr lang="ru-RU" sz="2200" b="1" dirty="0"/>
              <a:t>) пояснительную записку, в которой конкретизируются общие цели образования с учетом специфики учебного предмета, коррекционного курса;</a:t>
            </a:r>
          </a:p>
          <a:p>
            <a:r>
              <a:rPr lang="ru-RU" sz="2200" b="1" dirty="0"/>
              <a:t>2) общую характеристику учебного предмета, коррекционного курса с учетом особенностей его освоения обучающимися;</a:t>
            </a:r>
          </a:p>
          <a:p>
            <a:r>
              <a:rPr lang="ru-RU" sz="2200" b="1" dirty="0"/>
              <a:t>3) описание места учебного предмета в учебном плане;</a:t>
            </a:r>
          </a:p>
          <a:p>
            <a:r>
              <a:rPr lang="ru-RU" sz="2200" b="1" dirty="0"/>
              <a:t>4) личностные и предметные результаты освоения учебного предмета, коррекционного курса;</a:t>
            </a:r>
          </a:p>
          <a:p>
            <a:r>
              <a:rPr lang="ru-RU" sz="2200" b="1" dirty="0"/>
              <a:t>5) содержание учебного предмета, коррекционного курса;</a:t>
            </a:r>
          </a:p>
          <a:p>
            <a:r>
              <a:rPr lang="ru-RU" sz="2200" b="1" dirty="0"/>
              <a:t>6) тематическое планирование с определением основных видов учебной деятельности обучающихся;</a:t>
            </a:r>
          </a:p>
          <a:p>
            <a:r>
              <a:rPr lang="ru-RU" sz="2200" b="1" dirty="0"/>
              <a:t>7) описание материально-технического обеспечения образовательной деятельности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16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91499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для обучающихся с УО (ИН) </a:t>
            </a:r>
            <a:r>
              <a:rPr lang="ru-RU" sz="2400" b="1" u="sng" dirty="0" smtClean="0">
                <a:solidFill>
                  <a:srgbClr val="1D4971"/>
                </a:solidFill>
              </a:rPr>
              <a:t>легкой степени</a:t>
            </a:r>
            <a:endParaRPr lang="ru-RU" sz="2400" b="1" u="sng" dirty="0">
              <a:solidFill>
                <a:srgbClr val="1D4971"/>
              </a:solidFill>
            </a:endParaRPr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238819" y="1581945"/>
          <a:ext cx="11610284" cy="3279520"/>
        </p:xfrm>
        <a:graphic>
          <a:graphicData uri="http://schemas.openxmlformats.org/drawingml/2006/table">
            <a:tbl>
              <a:tblPr/>
              <a:tblGrid>
                <a:gridCol w="2792614"/>
                <a:gridCol w="3364881"/>
                <a:gridCol w="885891"/>
                <a:gridCol w="885891"/>
                <a:gridCol w="885891"/>
                <a:gridCol w="885891"/>
                <a:gridCol w="709714"/>
                <a:gridCol w="1199511"/>
              </a:tblGrid>
              <a:tr h="23415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Примерный недельный учебный план общего </a:t>
                      </a:r>
                      <a:r>
                        <a:rPr lang="ru-RU" sz="1400" b="1" kern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образования обучающихся </a:t>
                      </a: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с </a:t>
                      </a:r>
                      <a:r>
                        <a:rPr lang="ru-RU" sz="1400" b="1" kern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ОУ (ИН</a:t>
                      </a:r>
                      <a:r>
                        <a:rPr lang="ru-RU" sz="1400" kern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): </a:t>
                      </a:r>
                      <a:r>
                        <a:rPr lang="ru-RU" sz="1400" b="1" kern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дополнительный </a:t>
                      </a: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первый класс (</a:t>
                      </a:r>
                      <a:r>
                        <a:rPr lang="en-US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</a:t>
                      </a:r>
                      <a:r>
                        <a:rPr lang="ru-RU" sz="1400" b="1" kern="0" baseline="3000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)-</a:t>
                      </a:r>
                      <a:r>
                        <a:rPr lang="en-US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IV</a:t>
                      </a: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 классы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Предметные области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Классы 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Учебные предметы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Количество часов в неделю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Всего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</a:t>
                      </a:r>
                      <a:r>
                        <a:rPr lang="ru-RU" sz="1400" b="1" kern="0" baseline="3000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II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III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IV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36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Обязательная часть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1. Язык и речевая практика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1.1.Русский язык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1.2.Чтение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1.3.Речевая практика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17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2. Математика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2.1.Математика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18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3. Естествознание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3.1. Мир природы и человека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7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4. Искусство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4.1. Музыка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4.2. </a:t>
                      </a:r>
                      <a:r>
                        <a:rPr lang="ru-RU" sz="1400" kern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Рисование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7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5. Физическая культура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5.1. Физическая культура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15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6. Технологии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6.1. Ручной труд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7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6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Итого 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20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20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20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102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0851" marR="50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241300" y="4873476"/>
          <a:ext cx="11609999" cy="1235456"/>
        </p:xfrm>
        <a:graphic>
          <a:graphicData uri="http://schemas.openxmlformats.org/drawingml/2006/table">
            <a:tbl>
              <a:tblPr/>
              <a:tblGrid>
                <a:gridCol w="6168754"/>
                <a:gridCol w="884218"/>
                <a:gridCol w="882971"/>
                <a:gridCol w="884218"/>
                <a:gridCol w="884218"/>
                <a:gridCol w="708372"/>
                <a:gridCol w="1197248"/>
              </a:tblGrid>
              <a:tr h="24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Часть, формируемая участниками образовательных отношений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-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-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9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Максимально допустимая недельная нагрузка </a:t>
                      </a: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(при </a:t>
                      </a:r>
                      <a:r>
                        <a:rPr lang="ru-RU" sz="1400" kern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5-дн. </a:t>
                      </a: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учебной неделе)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111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Коррекционно-развивающая область</a:t>
                      </a:r>
                      <a:r>
                        <a:rPr lang="ru-RU" sz="1400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 (коррекционные занятия и ритмика</a:t>
                      </a:r>
                      <a:r>
                        <a:rPr lang="ru-RU" sz="1400" kern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)</a:t>
                      </a:r>
                      <a:r>
                        <a:rPr lang="ru-RU" sz="1400" b="1" kern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:</a:t>
                      </a:r>
                      <a:r>
                        <a:rPr lang="ru-RU" sz="1400" b="0" i="1" kern="0" baseline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ru-RU" sz="1400" b="0" i="1" kern="0" baseline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логопедические и </a:t>
                      </a:r>
                      <a:r>
                        <a:rPr lang="ru-RU" sz="1400" b="0" i="1" kern="0" baseline="0" dirty="0" err="1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психокоррекцион</a:t>
                      </a:r>
                      <a:r>
                        <a:rPr lang="ru-RU" sz="1400" b="0" i="1" kern="0" baseline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. занятия, ритмика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30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Внеурочная деятельность: 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20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17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91499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для обучающихся с УО (ИН) </a:t>
            </a:r>
            <a:r>
              <a:rPr lang="ru-RU" sz="2400" b="1" u="sng" dirty="0" smtClean="0">
                <a:solidFill>
                  <a:srgbClr val="1D4971"/>
                </a:solidFill>
              </a:rPr>
              <a:t>легкой степени</a:t>
            </a:r>
            <a:endParaRPr lang="ru-RU" sz="2400" b="1" u="sng" dirty="0">
              <a:solidFill>
                <a:srgbClr val="1D4971"/>
              </a:solidFill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200719" y="1607343"/>
          <a:ext cx="11699999" cy="3339787"/>
        </p:xfrm>
        <a:graphic>
          <a:graphicData uri="http://schemas.openxmlformats.org/drawingml/2006/table">
            <a:tbl>
              <a:tblPr/>
              <a:tblGrid>
                <a:gridCol w="2844191"/>
                <a:gridCol w="3246324"/>
                <a:gridCol w="1082956"/>
                <a:gridCol w="1082956"/>
                <a:gridCol w="1082956"/>
                <a:gridCol w="1081684"/>
                <a:gridCol w="1278932"/>
              </a:tblGrid>
              <a:tr h="24685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Примерный недельный учебный план общего </a:t>
                      </a:r>
                      <a:r>
                        <a:rPr lang="ru-RU" sz="14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образования обучающихся </a:t>
                      </a: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с </a:t>
                      </a:r>
                      <a:r>
                        <a:rPr lang="ru-RU" sz="14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УО (ИН</a:t>
                      </a:r>
                      <a:r>
                        <a:rPr lang="ru-RU" sz="1400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):  </a:t>
                      </a:r>
                      <a:r>
                        <a:rPr lang="en-US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</a:t>
                      </a: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-</a:t>
                      </a:r>
                      <a:r>
                        <a:rPr lang="en-US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IV</a:t>
                      </a: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 классы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Предметные области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Классы 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Учебные предметы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Количество часов в неделю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Всего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II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III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IV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Обязательная часть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1. Язык и речевая практика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1.1.Русский язык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1.2.Чтение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1.3.Речевая практика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8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2. Математика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2.1.Математика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15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3. Естествознание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3.1.Мир природы и человека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5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4. Искусство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4.1. </a:t>
                      </a:r>
                      <a:r>
                        <a:rPr lang="ru-RU" sz="1400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Музыка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4.2</a:t>
                      </a: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. </a:t>
                      </a:r>
                      <a:r>
                        <a:rPr lang="ru-RU" sz="1400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Рисование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5. Физическая культура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5.1. Физическая культура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12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6. Технологии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6.1. Ручной труд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5</a:t>
                      </a: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Итого 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20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20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20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81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53183" marR="5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200720" y="4948280"/>
          <a:ext cx="11699999" cy="1226820"/>
        </p:xfrm>
        <a:graphic>
          <a:graphicData uri="http://schemas.openxmlformats.org/drawingml/2006/table">
            <a:tbl>
              <a:tblPr/>
              <a:tblGrid>
                <a:gridCol w="6091176"/>
                <a:gridCol w="1083074"/>
                <a:gridCol w="1081802"/>
                <a:gridCol w="1083074"/>
                <a:gridCol w="1081802"/>
                <a:gridCol w="127907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Часть, формируемая участниками образовательных отношений 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9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Максимально допустимая годовая нагрузка </a:t>
                      </a: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(при 5-дневной учебной неделе)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90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Коррекционно-развивающая область</a:t>
                      </a: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 (коррекционные занятия и ритмика)</a:t>
                      </a: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: </a:t>
                      </a:r>
                      <a:r>
                        <a:rPr lang="ru-RU" sz="1400" b="0" i="1" kern="0" baseline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логопедические и </a:t>
                      </a:r>
                      <a:r>
                        <a:rPr lang="ru-RU" sz="1400" b="0" i="1" kern="0" baseline="0" dirty="0" err="1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психокоррекцион</a:t>
                      </a:r>
                      <a:r>
                        <a:rPr lang="ru-RU" sz="1400" b="0" i="1" kern="0" baseline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. занятия, ритмика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Внеурочная деятельность</a:t>
                      </a:r>
                      <a:r>
                        <a:rPr lang="ru-RU" sz="1400" i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 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18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91499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для обучающихся с УО (ИН) </a:t>
            </a:r>
            <a:r>
              <a:rPr lang="ru-RU" sz="2400" b="1" u="sng" dirty="0" smtClean="0">
                <a:solidFill>
                  <a:srgbClr val="1D4971"/>
                </a:solidFill>
              </a:rPr>
              <a:t>легкой степени</a:t>
            </a:r>
            <a:endParaRPr lang="ru-RU" sz="2400" b="1" u="sng" dirty="0">
              <a:solidFill>
                <a:srgbClr val="1D4971"/>
              </a:solidFill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179512" y="1503476"/>
          <a:ext cx="11682287" cy="3821049"/>
        </p:xfrm>
        <a:graphic>
          <a:graphicData uri="http://schemas.openxmlformats.org/drawingml/2006/table">
            <a:tbl>
              <a:tblPr/>
              <a:tblGrid>
                <a:gridCol w="2246188"/>
                <a:gridCol w="4102100"/>
                <a:gridCol w="901700"/>
                <a:gridCol w="736600"/>
                <a:gridCol w="812800"/>
                <a:gridCol w="660400"/>
                <a:gridCol w="914400"/>
                <a:gridCol w="1308099"/>
              </a:tblGrid>
              <a:tr h="21102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Примерный недельный учебный план </a:t>
                      </a:r>
                      <a:r>
                        <a:rPr lang="ru-RU" sz="13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образования обучающихся с УО (ИН)</a:t>
                      </a:r>
                      <a:r>
                        <a:rPr lang="ru-RU" sz="1300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:</a:t>
                      </a:r>
                      <a:r>
                        <a:rPr lang="ru-RU" sz="1300" kern="50" baseline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 </a:t>
                      </a:r>
                      <a:r>
                        <a:rPr lang="en-US" sz="13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V</a:t>
                      </a: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  <a:r>
                        <a:rPr lang="en-US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IX</a:t>
                      </a:r>
                      <a:r>
                        <a:rPr lang="en-US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классы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10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Предметные области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Классы </a:t>
                      </a:r>
                      <a:endParaRPr lang="ru-RU" sz="1200" kern="50" dirty="0" smtClean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Учебные предметы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Количество часов в неделю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V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VI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VII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VIII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IX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Всего 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03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i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Обязательная часть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1. Язык и речевая практика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1.1.Русский язык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1.2.Чтение (Литературное </a:t>
                      </a: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чтение)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2. Математика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2.1.Математика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2.2. Информатика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17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3. Естествознание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3.1.Природоведение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3.2.Биология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3.3. География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4. Человек и общество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4.1. Мир истории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4.2. Основы социальной жизни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4.3. История отечества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5. Искусство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5.1. </a:t>
                      </a:r>
                      <a:r>
                        <a:rPr lang="ru-RU" sz="1300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Рисование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5.2. Музыка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6. Физическая культура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6.1. Физическая культура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7. Технологии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7.1. Профильный труд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99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Итого</a:t>
                      </a:r>
                      <a:endParaRPr lang="ru-RU" sz="13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27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28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30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31</a:t>
                      </a:r>
                      <a:endParaRPr lang="ru-RU" sz="13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31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147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179511" y="5305951"/>
          <a:ext cx="11682295" cy="1045464"/>
        </p:xfrm>
        <a:graphic>
          <a:graphicData uri="http://schemas.openxmlformats.org/drawingml/2006/table">
            <a:tbl>
              <a:tblPr/>
              <a:tblGrid>
                <a:gridCol w="6322889"/>
                <a:gridCol w="914400"/>
                <a:gridCol w="736600"/>
                <a:gridCol w="825500"/>
                <a:gridCol w="673100"/>
                <a:gridCol w="901700"/>
                <a:gridCol w="1308106"/>
              </a:tblGrid>
              <a:tr h="167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Часть, формируемая участниками образовательных отношений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Максимально допустимая недельная нагрузка </a:t>
                      </a:r>
                      <a:r>
                        <a:rPr lang="ru-RU" sz="13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(при 5-дневной учебной неделе)</a:t>
                      </a: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29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30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32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33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33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157</a:t>
                      </a:r>
                      <a:endParaRPr lang="ru-RU" sz="13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Коррекционно-развивающая область (коррекционные занятия</a:t>
                      </a:r>
                      <a:r>
                        <a:rPr lang="ru-RU" sz="13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):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kern="0" baseline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логопедические и психокоррекционные занятия, ритмика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6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30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Внеурочная деятельность: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4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Calibri"/>
                        </a:rPr>
                        <a:t>20</a:t>
                      </a:r>
                      <a:endParaRPr lang="ru-RU" sz="13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048" marR="68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19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91499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для обучающихся с УО (ИН) </a:t>
            </a:r>
            <a:r>
              <a:rPr lang="ru-RU" sz="2400" b="1" u="sng" dirty="0" smtClean="0">
                <a:solidFill>
                  <a:srgbClr val="1D4971"/>
                </a:solidFill>
              </a:rPr>
              <a:t>легкой степени</a:t>
            </a:r>
            <a:endParaRPr lang="ru-RU" sz="2400" b="1" u="sng" dirty="0">
              <a:solidFill>
                <a:srgbClr val="1D4971"/>
              </a:solidFill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266700" y="1696241"/>
          <a:ext cx="11429999" cy="4291339"/>
        </p:xfrm>
        <a:graphic>
          <a:graphicData uri="http://schemas.openxmlformats.org/drawingml/2006/table">
            <a:tbl>
              <a:tblPr/>
              <a:tblGrid>
                <a:gridCol w="2336800"/>
                <a:gridCol w="2973434"/>
                <a:gridCol w="1530960"/>
                <a:gridCol w="1530960"/>
                <a:gridCol w="1530960"/>
                <a:gridCol w="1526885"/>
              </a:tblGrid>
              <a:tr h="40516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Примерный недельный учебный план образования</a:t>
                      </a:r>
                      <a:b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</a:b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обучающихся с умственной отсталостью (интеллектуальными нарушениями</a:t>
                      </a:r>
                      <a:r>
                        <a:rPr lang="ru-RU" sz="1400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):</a:t>
                      </a:r>
                      <a:r>
                        <a:rPr lang="ru-RU" sz="1400" kern="50" baseline="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X</a:t>
                      </a: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XII</a:t>
                      </a:r>
                      <a:r>
                        <a:rPr lang="en-US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классы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58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Образовательные области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Классы                        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Учебные предметы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Количество часов в год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X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XI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XII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Всего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Обязательная часть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5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1. Язык и речевая практика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1.1.Русский язык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1.2.Литературное чтение 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1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2. Математика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2.1.Математика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2.2. Информатика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1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4. Человек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4.2.</a:t>
                      </a:r>
                      <a:r>
                        <a:rPr lang="en-US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 </a:t>
                      </a: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Основы социальной жизни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4.4.</a:t>
                      </a:r>
                      <a:r>
                        <a:rPr lang="en-US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 </a:t>
                      </a: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Обществоведение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4.5. Этика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6. Физическая культура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6.1.</a:t>
                      </a:r>
                      <a:r>
                        <a:rPr lang="en-US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 </a:t>
                      </a: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7. Технологии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7.1.</a:t>
                      </a:r>
                      <a:r>
                        <a:rPr lang="en-US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 </a:t>
                      </a: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Профильный труд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Итого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31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31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93 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Часть, формируемая </a:t>
                      </a:r>
                      <a:r>
                        <a:rPr lang="ru-RU" sz="1400" b="1" i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участниками </a:t>
                      </a:r>
                      <a:r>
                        <a:rPr lang="ru-RU" sz="1400" b="1" i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образовательных отношений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Максимально допустимая годовая нагрузка </a:t>
                      </a:r>
                      <a:r>
                        <a:rPr lang="ru-RU" sz="1400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(при 5-дневной учебной неделе)</a:t>
                      </a: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34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34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102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4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Коррекционно-развивающая область (</a:t>
                      </a:r>
                      <a:r>
                        <a:rPr lang="ru-RU" sz="1400" b="1" kern="50" dirty="0" smtClean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коррекционные </a:t>
                      </a: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занятия)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6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18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Внеурочная деятельность: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4</a:t>
                      </a:r>
                      <a:endParaRPr lang="ru-RU" sz="1400" kern="5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rgbClr val="00000A"/>
                          </a:solidFill>
                          <a:latin typeface="+mn-lt"/>
                          <a:ea typeface="Arial Unicode MS"/>
                          <a:cs typeface="Times New Roman" pitchFamily="18" charset="0"/>
                        </a:rPr>
                        <a:t>12</a:t>
                      </a:r>
                      <a:endParaRPr lang="ru-RU" sz="1400" kern="50" dirty="0">
                        <a:solidFill>
                          <a:srgbClr val="00000A"/>
                        </a:solidFill>
                        <a:latin typeface="+mn-lt"/>
                        <a:ea typeface="Arial Unicode MS"/>
                        <a:cs typeface="Times New Roman" pitchFamily="18" charset="0"/>
                      </a:endParaRPr>
                    </a:p>
                  </a:txBody>
                  <a:tcPr marL="8671" marR="8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1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88112" y="804199"/>
            <a:ext cx="1175308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ctr"/>
            <a:r>
              <a:rPr lang="ru-RU" sz="2400" b="1" dirty="0" smtClean="0"/>
              <a:t>1. ОСОБЕННОСТИ РИСК-ОРИЕНТИРОВАННОГО ПОДХОДА </a:t>
            </a:r>
          </a:p>
          <a:p>
            <a:pPr marL="457200" indent="-457200" algn="ctr"/>
            <a:r>
              <a:rPr lang="ru-RU" sz="2400" b="1" dirty="0" smtClean="0"/>
              <a:t>ПРИ ОРГАНИЗАЦИИ  ФЕДЕРАЛЬНОГО ГОСУДАРСТВЕННОГО </a:t>
            </a:r>
          </a:p>
          <a:p>
            <a:pPr marL="457200" indent="-457200" algn="ctr"/>
            <a:r>
              <a:rPr lang="ru-RU" sz="2400" b="1" dirty="0" smtClean="0"/>
              <a:t>КОНТРОЛЯ (НАДЗОРА) В СФЕРЕ ОБРАЗОВАНИЯ </a:t>
            </a:r>
            <a:endParaRPr lang="ru-RU" sz="2400" b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Заголовок 4"/>
          <p:cNvSpPr txBox="1">
            <a:spLocks/>
          </p:cNvSpPr>
          <p:nvPr/>
        </p:nvSpPr>
        <p:spPr>
          <a:xfrm>
            <a:off x="377952" y="2126488"/>
            <a:ext cx="11399520" cy="4011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ПРАВИТЕЛЬСТВО РОССИЙСКОЙ ФЕДЕРАЦИИ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 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ПОСТАНОВЛЕНИЕ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от 25 июня 2021 г. N 997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 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ОБ УТВЕРЖДЕНИИ ПОЛОЖЕНИЯ О ФЕДЕРАЛЬНОМ ГОСУДАРСТВЕННОМ КОНТРОЛЕ (НАДЗОРЕ) В СФЕРЕ ОБРАЗОВАНИЯ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/>
            </a:r>
            <a:b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В соответствии 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  <a:hlinkClick r:id="rId4"/>
              </a:rPr>
              <a:t>частью 2 статьи 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 Федерального закона "О государственном контроле (надзоре) и муниципальном контроле в Российской Федерации",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  <a:hlinkClick r:id="rId5"/>
              </a:rPr>
              <a:t>статьей 93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 Федерального закона "Об образовании в Российской Федерации" Правительство Российской Федерации постановляет: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1. Утвердить прилагаемое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  <a:hlinkClick r:id=""/>
              </a:rPr>
              <a:t>Положение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 о федеральном государственном контроле (надзоре) в сфере образования.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2. Установить, что включенные в план проведения плановых проверок на 2021 год проверки по федеральному государственному надзору в сфере образования, федеральному государственному контролю качества образования, лицензионному контролю за образовательной деятельностью, дата начала которых наступает позже 30 июня 2021 г., проводятся в рамках федерального государственного контроля (надзора) в сфере образования в соответствии 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  <a:hlinkClick r:id=""/>
              </a:rPr>
              <a:t>Положением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 о федеральном государственном контроле (надзоре) в сфере образования, утвержденным настоящим постановлением.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3. Настоящее постановление вступает в силу с 1 июля 2021 г.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PT Astra Serif" pitchFamily="18" charset="-52"/>
                <a:cs typeface="+mj-cs"/>
              </a:rPr>
              <a:t>Председатель Правительства Российской Федерации  М.МИШУСТИН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PT Astra Serif" pitchFamily="18" charset="-5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20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381000" y="804199"/>
            <a:ext cx="1181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для обучающихся с </a:t>
            </a:r>
            <a:r>
              <a:rPr lang="ru-RU" sz="2400" b="1" u="sng" dirty="0" smtClean="0">
                <a:solidFill>
                  <a:srgbClr val="1D4971"/>
                </a:solidFill>
              </a:rPr>
              <a:t>умеренной, тяжелой, глубокой </a:t>
            </a:r>
            <a:r>
              <a:rPr lang="ru-RU" sz="2400" b="1" dirty="0" smtClean="0">
                <a:solidFill>
                  <a:srgbClr val="1D4971"/>
                </a:solidFill>
              </a:rPr>
              <a:t>УО (ИН), </a:t>
            </a:r>
          </a:p>
          <a:p>
            <a:pPr algn="ctr"/>
            <a:r>
              <a:rPr lang="ru-RU" sz="2400" b="1" u="sng" dirty="0" smtClean="0">
                <a:solidFill>
                  <a:srgbClr val="1D4971"/>
                </a:solidFill>
              </a:rPr>
              <a:t>с тяжелыми и множественными нарушениями развития</a:t>
            </a:r>
            <a:endParaRPr lang="ru-RU" sz="2400" b="1" u="sng" dirty="0">
              <a:solidFill>
                <a:srgbClr val="1D497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84300" y="2248238"/>
            <a:ext cx="1049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83D5E"/>
                </a:solidFill>
              </a:rPr>
              <a:t>На основе Стандарта создается АООП, которая при необходимости индивидуализируется (</a:t>
            </a:r>
            <a:r>
              <a:rPr lang="ru-RU" b="1" u="sng" dirty="0" smtClean="0">
                <a:solidFill>
                  <a:srgbClr val="EC7906"/>
                </a:solidFill>
              </a:rPr>
              <a:t>специальная индивидуальная программа развития ― СИПР</a:t>
            </a:r>
            <a:r>
              <a:rPr lang="ru-RU" b="1" dirty="0" smtClean="0">
                <a:solidFill>
                  <a:srgbClr val="183D5E"/>
                </a:solidFill>
              </a:rPr>
              <a:t>), к которой может быть создано несколько учебных планов, в том числе индивидуальные учебные планы, учитывающие образовательные потребности групп или отдельных обучающихся с умственной отсталостью.</a:t>
            </a:r>
            <a:endParaRPr lang="ru-RU" b="1" dirty="0">
              <a:solidFill>
                <a:srgbClr val="183D5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22400" y="4168339"/>
            <a:ext cx="9867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83D5E"/>
                </a:solidFill>
              </a:rPr>
              <a:t>АООП для обучающихся с умственной отсталостью (интеллектуальными нарушениями), имеющих инвалидность, дополняется </a:t>
            </a:r>
            <a:r>
              <a:rPr lang="ru-RU" b="1" u="sng" dirty="0" smtClean="0">
                <a:solidFill>
                  <a:srgbClr val="EC7906"/>
                </a:solidFill>
              </a:rPr>
              <a:t>индивидуальной программой реабилитации инвалида </a:t>
            </a:r>
            <a:r>
              <a:rPr lang="ru-RU" b="1" dirty="0" smtClean="0">
                <a:solidFill>
                  <a:srgbClr val="183D5E"/>
                </a:solidFill>
              </a:rPr>
              <a:t>(далее — ИПР) в части создания специальных условий получения образования.</a:t>
            </a:r>
          </a:p>
          <a:p>
            <a:r>
              <a:rPr lang="ru-RU" b="1" dirty="0" smtClean="0">
                <a:solidFill>
                  <a:srgbClr val="183D5E"/>
                </a:solidFill>
              </a:rPr>
              <a:t>Определение одного из вариантов АООП образования обучающихся с умственной отсталостью (интеллектуальными нарушениями) осуществляется на основе рекомендаций ПМПК.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558800" y="2692400"/>
            <a:ext cx="10744200" cy="812800"/>
            <a:chOff x="558800" y="2501900"/>
            <a:chExt cx="10744200" cy="812800"/>
          </a:xfrm>
        </p:grpSpPr>
        <p:sp>
          <p:nvSpPr>
            <p:cNvPr id="63" name="燕尾形 106"/>
            <p:cNvSpPr/>
            <p:nvPr/>
          </p:nvSpPr>
          <p:spPr>
            <a:xfrm rot="5400000">
              <a:off x="501650" y="2559050"/>
              <a:ext cx="698500" cy="584200"/>
            </a:xfrm>
            <a:prstGeom prst="chevron">
              <a:avLst>
                <a:gd name="adj" fmla="val 52795"/>
              </a:avLst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64" name="直接连接符 107"/>
            <p:cNvCxnSpPr/>
            <p:nvPr/>
          </p:nvCxnSpPr>
          <p:spPr>
            <a:xfrm>
              <a:off x="850493" y="3314700"/>
              <a:ext cx="10452507" cy="0"/>
            </a:xfrm>
            <a:prstGeom prst="line">
              <a:avLst/>
            </a:prstGeom>
            <a:ln w="28575"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/>
        </p:nvGrpSpPr>
        <p:grpSpPr>
          <a:xfrm>
            <a:off x="558800" y="4991100"/>
            <a:ext cx="10744200" cy="812800"/>
            <a:chOff x="558800" y="2501900"/>
            <a:chExt cx="10744200" cy="812800"/>
          </a:xfrm>
        </p:grpSpPr>
        <p:sp>
          <p:nvSpPr>
            <p:cNvPr id="68" name="燕尾形 106"/>
            <p:cNvSpPr/>
            <p:nvPr/>
          </p:nvSpPr>
          <p:spPr>
            <a:xfrm rot="5400000">
              <a:off x="501650" y="2559050"/>
              <a:ext cx="698500" cy="584200"/>
            </a:xfrm>
            <a:prstGeom prst="chevron">
              <a:avLst>
                <a:gd name="adj" fmla="val 52795"/>
              </a:avLst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71" name="直接连接符 107"/>
            <p:cNvCxnSpPr/>
            <p:nvPr/>
          </p:nvCxnSpPr>
          <p:spPr>
            <a:xfrm>
              <a:off x="850493" y="3314700"/>
              <a:ext cx="10452507" cy="0"/>
            </a:xfrm>
            <a:prstGeom prst="line">
              <a:avLst/>
            </a:prstGeom>
            <a:ln w="28575"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21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8041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для обучающихся с </a:t>
            </a:r>
            <a:r>
              <a:rPr lang="ru-RU" sz="2400" b="1" u="sng" dirty="0" smtClean="0">
                <a:solidFill>
                  <a:srgbClr val="1D4971"/>
                </a:solidFill>
              </a:rPr>
              <a:t>умеренной, тяжелой, глубокой </a:t>
            </a:r>
            <a:r>
              <a:rPr lang="ru-RU" sz="2400" b="1" dirty="0" smtClean="0">
                <a:solidFill>
                  <a:srgbClr val="1D4971"/>
                </a:solidFill>
              </a:rPr>
              <a:t>УО (ИН), </a:t>
            </a:r>
          </a:p>
          <a:p>
            <a:pPr algn="ctr"/>
            <a:r>
              <a:rPr lang="ru-RU" sz="2400" b="1" u="sng" dirty="0" smtClean="0">
                <a:solidFill>
                  <a:srgbClr val="1D4971"/>
                </a:solidFill>
              </a:rPr>
              <a:t>с тяжелыми и множественными нарушениями развития</a:t>
            </a:r>
            <a:endParaRPr lang="ru-RU" sz="2400" b="1" u="sng" dirty="0">
              <a:solidFill>
                <a:srgbClr val="1D497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557447" y="2668262"/>
            <a:ext cx="3647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1. Пояснительная записка</a:t>
            </a:r>
            <a:endParaRPr lang="ru-RU" sz="2400" b="1" dirty="0">
              <a:solidFill>
                <a:srgbClr val="1D497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674876" y="5046778"/>
            <a:ext cx="10411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D4971"/>
                </a:solidFill>
              </a:rPr>
              <a:t>3. Система оценки достижения обучающимися с умеренной, тяжелой и глубокой УО (ИН), ТМНР планируемых результатов освоения АООП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pSp>
        <p:nvGrpSpPr>
          <p:cNvPr id="11" name="Группа 66"/>
          <p:cNvGrpSpPr/>
          <p:nvPr/>
        </p:nvGrpSpPr>
        <p:grpSpPr>
          <a:xfrm>
            <a:off x="1092200" y="2763856"/>
            <a:ext cx="4206001" cy="411144"/>
            <a:chOff x="901700" y="3271856"/>
            <a:chExt cx="4206001" cy="411144"/>
          </a:xfrm>
        </p:grpSpPr>
        <p:sp>
          <p:nvSpPr>
            <p:cNvPr id="118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19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Прямоугольник 119"/>
          <p:cNvSpPr/>
          <p:nvPr/>
        </p:nvSpPr>
        <p:spPr>
          <a:xfrm>
            <a:off x="696095" y="2049518"/>
            <a:ext cx="395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u="sng" dirty="0" smtClean="0">
                <a:solidFill>
                  <a:srgbClr val="F38221"/>
                </a:solidFill>
              </a:rPr>
              <a:t>ЦЕЛЕВОЙ РАЗДЕЛ АООП</a:t>
            </a:r>
            <a:endParaRPr lang="ru-RU" sz="2800" u="sng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1612392" y="3802164"/>
            <a:ext cx="9373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D4971"/>
                </a:solidFill>
              </a:rPr>
              <a:t>2. Планируемые результаты освоения обучающимися с умеренной, тяжелой и глубокой УО (ИН), ТМНР АООП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pSp>
        <p:nvGrpSpPr>
          <p:cNvPr id="12" name="Группа 67"/>
          <p:cNvGrpSpPr/>
          <p:nvPr/>
        </p:nvGrpSpPr>
        <p:grpSpPr>
          <a:xfrm>
            <a:off x="1092200" y="4300556"/>
            <a:ext cx="4206001" cy="411144"/>
            <a:chOff x="901700" y="3271856"/>
            <a:chExt cx="4206001" cy="411144"/>
          </a:xfrm>
        </p:grpSpPr>
        <p:sp>
          <p:nvSpPr>
            <p:cNvPr id="71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72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72"/>
          <p:cNvGrpSpPr/>
          <p:nvPr/>
        </p:nvGrpSpPr>
        <p:grpSpPr>
          <a:xfrm>
            <a:off x="1092200" y="5494356"/>
            <a:ext cx="4206001" cy="411144"/>
            <a:chOff x="901700" y="3271856"/>
            <a:chExt cx="4206001" cy="411144"/>
          </a:xfrm>
        </p:grpSpPr>
        <p:sp>
          <p:nvSpPr>
            <p:cNvPr id="74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75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22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для обучающихся с </a:t>
            </a:r>
            <a:r>
              <a:rPr lang="ru-RU" sz="2400" b="1" u="sng" dirty="0" smtClean="0">
                <a:solidFill>
                  <a:srgbClr val="1D4971"/>
                </a:solidFill>
              </a:rPr>
              <a:t>умеренной, тяжелой, глубокой </a:t>
            </a:r>
            <a:r>
              <a:rPr lang="ru-RU" sz="2400" b="1" dirty="0" smtClean="0">
                <a:solidFill>
                  <a:srgbClr val="1D4971"/>
                </a:solidFill>
              </a:rPr>
              <a:t>УО (ИН), </a:t>
            </a:r>
          </a:p>
          <a:p>
            <a:pPr algn="ctr"/>
            <a:r>
              <a:rPr lang="ru-RU" sz="2400" b="1" u="sng" dirty="0" smtClean="0">
                <a:solidFill>
                  <a:srgbClr val="1D4971"/>
                </a:solidFill>
              </a:rPr>
              <a:t>с тяжелыми и множественными нарушениями развития</a:t>
            </a:r>
            <a:endParaRPr lang="ru-RU" sz="2400" b="1" u="sng" dirty="0">
              <a:solidFill>
                <a:srgbClr val="1D497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96095" y="1922518"/>
            <a:ext cx="5505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u="sng" dirty="0" smtClean="0">
                <a:solidFill>
                  <a:srgbClr val="F38221"/>
                </a:solidFill>
              </a:rPr>
              <a:t>СОДЕРЖАТЕЛЬНЫЙ РАЗДЕЛ АООП</a:t>
            </a:r>
            <a:endParaRPr lang="ru-RU" sz="2800" u="sng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155700" y="2503162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1. Программа формирования базовых учебных действий</a:t>
            </a:r>
            <a:endParaRPr lang="ru-RU" sz="2000" b="1" dirty="0">
              <a:solidFill>
                <a:srgbClr val="1D497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55700" y="3143935"/>
            <a:ext cx="10528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2. Программы учебных предметов, курсов коррекционно-развивающей области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155700" y="3803134"/>
            <a:ext cx="6950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3. Программа нравственного развития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167032" y="5111234"/>
            <a:ext cx="4695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D4971"/>
                </a:solidFill>
              </a:rPr>
              <a:t>5. Программа внеурочной деятельности</a:t>
            </a:r>
            <a:endParaRPr lang="ru-RU" sz="2000" b="1" dirty="0">
              <a:solidFill>
                <a:srgbClr val="1D497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91589" y="5758934"/>
            <a:ext cx="624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6. Программа сотрудничества с семьей обучающегося</a:t>
            </a:r>
            <a:endParaRPr lang="ru-RU" sz="2000" b="1" dirty="0">
              <a:solidFill>
                <a:srgbClr val="1D4971"/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609600" y="2547956"/>
            <a:ext cx="4206001" cy="411144"/>
            <a:chOff x="901700" y="3271856"/>
            <a:chExt cx="4206001" cy="411144"/>
          </a:xfrm>
        </p:grpSpPr>
        <p:sp>
          <p:nvSpPr>
            <p:cNvPr id="81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82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609600" y="3182956"/>
            <a:ext cx="4206001" cy="411144"/>
            <a:chOff x="901700" y="3271856"/>
            <a:chExt cx="4206001" cy="411144"/>
          </a:xfrm>
        </p:grpSpPr>
        <p:sp>
          <p:nvSpPr>
            <p:cNvPr id="84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85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85"/>
          <p:cNvGrpSpPr/>
          <p:nvPr/>
        </p:nvGrpSpPr>
        <p:grpSpPr>
          <a:xfrm>
            <a:off x="609600" y="3843356"/>
            <a:ext cx="4206001" cy="411144"/>
            <a:chOff x="901700" y="3271856"/>
            <a:chExt cx="4206001" cy="411144"/>
          </a:xfrm>
        </p:grpSpPr>
        <p:sp>
          <p:nvSpPr>
            <p:cNvPr id="87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88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609600" y="4478356"/>
            <a:ext cx="4206001" cy="411144"/>
            <a:chOff x="901700" y="3271856"/>
            <a:chExt cx="4206001" cy="411144"/>
          </a:xfrm>
        </p:grpSpPr>
        <p:sp>
          <p:nvSpPr>
            <p:cNvPr id="90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91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91"/>
          <p:cNvGrpSpPr/>
          <p:nvPr/>
        </p:nvGrpSpPr>
        <p:grpSpPr>
          <a:xfrm>
            <a:off x="609600" y="5126056"/>
            <a:ext cx="4206001" cy="411144"/>
            <a:chOff x="901700" y="3271856"/>
            <a:chExt cx="4206001" cy="411144"/>
          </a:xfrm>
        </p:grpSpPr>
        <p:sp>
          <p:nvSpPr>
            <p:cNvPr id="93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94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609600" y="5786456"/>
            <a:ext cx="4206001" cy="411144"/>
            <a:chOff x="901700" y="3271856"/>
            <a:chExt cx="4206001" cy="411144"/>
          </a:xfrm>
        </p:grpSpPr>
        <p:sp>
          <p:nvSpPr>
            <p:cNvPr id="96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97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>
            <a:off x="1155700" y="4463534"/>
            <a:ext cx="1103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4. Программа формирования экологической культуры, здорового и безопасного образа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23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8041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для обучающихся с </a:t>
            </a:r>
            <a:r>
              <a:rPr lang="ru-RU" sz="2400" b="1" u="sng" dirty="0" smtClean="0">
                <a:solidFill>
                  <a:srgbClr val="1D4971"/>
                </a:solidFill>
              </a:rPr>
              <a:t>умеренной, тяжелой, глубокой </a:t>
            </a:r>
            <a:r>
              <a:rPr lang="ru-RU" sz="2400" b="1" dirty="0" smtClean="0">
                <a:solidFill>
                  <a:srgbClr val="1D4971"/>
                </a:solidFill>
              </a:rPr>
              <a:t>УО (ИН), </a:t>
            </a:r>
          </a:p>
          <a:p>
            <a:pPr algn="ctr"/>
            <a:r>
              <a:rPr lang="ru-RU" sz="2400" b="1" u="sng" dirty="0" smtClean="0">
                <a:solidFill>
                  <a:srgbClr val="1D4971"/>
                </a:solidFill>
              </a:rPr>
              <a:t>с тяжелыми и множественными нарушениями развития</a:t>
            </a:r>
            <a:endParaRPr lang="ru-RU" sz="2400" b="1" u="sng" dirty="0">
              <a:solidFill>
                <a:srgbClr val="1D497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96095" y="2100318"/>
            <a:ext cx="577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u="sng" dirty="0" smtClean="0">
                <a:solidFill>
                  <a:srgbClr val="F38221"/>
                </a:solidFill>
              </a:rPr>
              <a:t>ОРГАНИЗАЦИОННЫЙ РАЗДЕЛ АООП</a:t>
            </a:r>
            <a:endParaRPr lang="ru-RU" sz="2800" u="sng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181100" y="2795262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1. Учебный план, включающий предметные и коррекционно-развивающие области, внеурочную деятельность.</a:t>
            </a:r>
            <a:endParaRPr lang="ru-RU" sz="2000" b="1" dirty="0">
              <a:solidFill>
                <a:srgbClr val="1D497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30300" y="4096435"/>
            <a:ext cx="10528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2. Система условий реализации АООП образования обучающихся с умеренной, тяжелой и глубокой УО (ИН), ТМНР.</a:t>
            </a:r>
          </a:p>
        </p:txBody>
      </p:sp>
      <p:grpSp>
        <p:nvGrpSpPr>
          <p:cNvPr id="11" name="Группа 79"/>
          <p:cNvGrpSpPr/>
          <p:nvPr/>
        </p:nvGrpSpPr>
        <p:grpSpPr>
          <a:xfrm>
            <a:off x="571500" y="3094056"/>
            <a:ext cx="4206001" cy="411144"/>
            <a:chOff x="901700" y="3271856"/>
            <a:chExt cx="4206001" cy="411144"/>
          </a:xfrm>
        </p:grpSpPr>
        <p:sp>
          <p:nvSpPr>
            <p:cNvPr id="81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82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82"/>
          <p:cNvGrpSpPr/>
          <p:nvPr/>
        </p:nvGrpSpPr>
        <p:grpSpPr>
          <a:xfrm>
            <a:off x="609600" y="4452956"/>
            <a:ext cx="4206001" cy="411144"/>
            <a:chOff x="901700" y="3271856"/>
            <a:chExt cx="4206001" cy="411144"/>
          </a:xfrm>
        </p:grpSpPr>
        <p:sp>
          <p:nvSpPr>
            <p:cNvPr id="84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85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24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867699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000" b="1" dirty="0" smtClean="0">
                <a:solidFill>
                  <a:srgbClr val="1D4971"/>
                </a:solidFill>
              </a:rPr>
              <a:t>для обучающихся с </a:t>
            </a:r>
            <a:r>
              <a:rPr lang="ru-RU" sz="2000" b="1" u="sng" dirty="0" smtClean="0">
                <a:solidFill>
                  <a:srgbClr val="1D4971"/>
                </a:solidFill>
              </a:rPr>
              <a:t>умеренной, тяжелой, глубокой </a:t>
            </a:r>
            <a:r>
              <a:rPr lang="ru-RU" sz="2000" b="1" dirty="0" smtClean="0">
                <a:solidFill>
                  <a:srgbClr val="1D4971"/>
                </a:solidFill>
              </a:rPr>
              <a:t>УО (ИН) и </a:t>
            </a:r>
            <a:r>
              <a:rPr lang="ru-RU" sz="2000" b="1" u="sng" dirty="0" smtClean="0">
                <a:solidFill>
                  <a:srgbClr val="1D4971"/>
                </a:solidFill>
              </a:rPr>
              <a:t>ТМНР</a:t>
            </a:r>
            <a:endParaRPr lang="ru-RU" sz="2000" b="1" u="sng" dirty="0">
              <a:solidFill>
                <a:srgbClr val="1D4971"/>
              </a:solidFill>
            </a:endParaRPr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165099" y="1511299"/>
          <a:ext cx="11847387" cy="4888965"/>
        </p:xfrm>
        <a:graphic>
          <a:graphicData uri="http://schemas.openxmlformats.org/drawingml/2006/table">
            <a:tbl>
              <a:tblPr/>
              <a:tblGrid>
                <a:gridCol w="2960471"/>
                <a:gridCol w="2960474"/>
                <a:gridCol w="935116"/>
                <a:gridCol w="936218"/>
                <a:gridCol w="936218"/>
                <a:gridCol w="936218"/>
                <a:gridCol w="1206486"/>
                <a:gridCol w="976186"/>
              </a:tblGrid>
              <a:tr h="16333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Предметные</a:t>
                      </a: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области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Классы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Учебные </a:t>
                      </a: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предметы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Количество часов в неделю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доп.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 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338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200" i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 Обязательная часть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 Язык и речевая практика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1.1 Речь и альтернативная коммуникация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 Математика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2.1.Математические представления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3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 Окружающий мир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 Окружающий природный  мир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3.2 Человек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3.3 Домоводство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3.4. Окружающий социальный мир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 Искусство 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4.1 Музыка и движение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4.2 Изобразительная деятельность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5. Физическая культура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5.1 Адаптивная физкультура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6. Технологии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6.1 Профильный труд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7. Коррекционно-развивающие занятия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Итого 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104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9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Максимально допустимая недельная нагрузка (при 5-дневной учебной неделе)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104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200" i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 Часть, формируемая участниками образовательных отношений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3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Коррекционные курсы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доп.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 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 Сенсорное развитие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 Предметно-практические действия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 Двигательное развитие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 Альтернативная коммуникация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Итого коррекционные курсы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20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7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Внеурочная деятельность 5 дней </a:t>
                      </a:r>
                      <a:r>
                        <a:rPr lang="ru-RU" sz="1200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 дней + продленный день </a:t>
                      </a:r>
                      <a:r>
                        <a:rPr lang="ru-RU" sz="1200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/7 </a:t>
                      </a:r>
                      <a:r>
                        <a:rPr lang="ru-RU" sz="1200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дней* </a:t>
                      </a: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6/15/35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6/15/35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6/15/35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6/15/35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6/15/35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30/75/175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Всего к финансированию: 5 </a:t>
                      </a: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дней/ 5дней </a:t>
                      </a: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+ продленный </a:t>
                      </a: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день/ </a:t>
                      </a:r>
                      <a:r>
                        <a:rPr lang="ru-RU" sz="1200" b="1" dirty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 дней* </a:t>
                      </a: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 круглосуточным пребыванием детей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36/45/65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36/45/65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36/45/65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38/47/67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38/47/67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83C5C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184/229/329</a:t>
                      </a:r>
                      <a:endParaRPr lang="ru-RU" sz="1200" dirty="0">
                        <a:solidFill>
                          <a:srgbClr val="183C5C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677" marR="38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25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867699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000" b="1" dirty="0" smtClean="0">
                <a:solidFill>
                  <a:srgbClr val="1D4971"/>
                </a:solidFill>
              </a:rPr>
              <a:t>для обучающихся с </a:t>
            </a:r>
            <a:r>
              <a:rPr lang="ru-RU" sz="2000" b="1" u="sng" dirty="0" smtClean="0">
                <a:solidFill>
                  <a:srgbClr val="1D4971"/>
                </a:solidFill>
              </a:rPr>
              <a:t>умеренной, тяжелой, глубокой </a:t>
            </a:r>
            <a:r>
              <a:rPr lang="ru-RU" sz="2000" b="1" dirty="0" smtClean="0">
                <a:solidFill>
                  <a:srgbClr val="1D4971"/>
                </a:solidFill>
              </a:rPr>
              <a:t>УО (ИН) и </a:t>
            </a:r>
            <a:r>
              <a:rPr lang="ru-RU" sz="2000" b="1" u="sng" dirty="0" smtClean="0">
                <a:solidFill>
                  <a:srgbClr val="1D4971"/>
                </a:solidFill>
              </a:rPr>
              <a:t>ТМНР</a:t>
            </a:r>
            <a:endParaRPr lang="ru-RU" sz="2000" b="1" u="sng" dirty="0">
              <a:solidFill>
                <a:srgbClr val="1D4971"/>
              </a:solidFill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179512" y="1511512"/>
          <a:ext cx="11745790" cy="4814081"/>
        </p:xfrm>
        <a:graphic>
          <a:graphicData uri="http://schemas.openxmlformats.org/drawingml/2006/table">
            <a:tbl>
              <a:tblPr/>
              <a:tblGrid>
                <a:gridCol w="2195388"/>
                <a:gridCol w="2832100"/>
                <a:gridCol w="685800"/>
                <a:gridCol w="770076"/>
                <a:gridCol w="741224"/>
                <a:gridCol w="698500"/>
                <a:gridCol w="698500"/>
                <a:gridCol w="698500"/>
                <a:gridCol w="774700"/>
                <a:gridCol w="673100"/>
                <a:gridCol w="977902"/>
              </a:tblGrid>
              <a:tr h="1576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Предметные области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200" b="1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лассы 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Учебные </a:t>
                      </a:r>
                      <a:r>
                        <a:rPr lang="ru-RU" sz="1200" b="1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предметы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Количество часов в неделю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V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VI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VII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VIII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IX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X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XI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XII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I. </a:t>
                      </a:r>
                      <a:r>
                        <a:rPr lang="ru-RU" sz="1200" b="1" i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Обязательная часть</a:t>
                      </a:r>
                      <a:endParaRPr lang="ru-RU" sz="1200" b="1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 Язык и речевая практика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1.1 Речь и альтернативная коммуникация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 Математика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2.1 Математические представления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3.Окружающий мир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 Окружающий природный  мир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3.2 Человек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3.3 Домоводство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3.4. Окружающий социальный мир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 Искусство 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4.1 Музыка и движение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4.2 Изобразительная деятельность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5. Физическая культура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5.1 Адаптивная физкультура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6. Технологии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6.1 Профильный труд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7. Коррекционно-развивающие занятия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197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Максимально допустимая недельная нагрузка (при 5-дн. учебной неделе)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i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 Часть, формируемая участниками образовательных отношений</a:t>
                      </a:r>
                      <a:endParaRPr lang="ru-RU" sz="1200" b="1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6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Коррекционные курсы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V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VI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VII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VIII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IX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X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XI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XII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 Сенсорное развитие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 Предметно-практические действия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 Двигательное развитие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 Альтернативная коммуникация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Итого коррекционные курсы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9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Внеурочная деятельность: 5 </a:t>
                      </a: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дней/ 5 </a:t>
                      </a: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дней + продленный день </a:t>
                      </a: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1200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дней* </a:t>
                      </a: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6/15/35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8/15/35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8/15/35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8/15/35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8/15/35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8/15/35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8/15/35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8/15/35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62/120/280</a:t>
                      </a:r>
                      <a:endParaRPr lang="ru-RU" sz="1200" b="1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6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Всего к финансированию 5 дней </a:t>
                      </a:r>
                      <a:r>
                        <a:rPr lang="ru-RU" sz="1200" b="1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/5 </a:t>
                      </a: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дней + продленный день </a:t>
                      </a:r>
                      <a:r>
                        <a:rPr lang="ru-RU" sz="1200" b="1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 7 </a:t>
                      </a:r>
                      <a:r>
                        <a:rPr lang="ru-RU" sz="1200" b="1" dirty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дней* </a:t>
                      </a:r>
                      <a:r>
                        <a:rPr lang="ru-RU" sz="1200" b="1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 с круглосуточным</a:t>
                      </a:r>
                      <a:r>
                        <a:rPr lang="ru-RU" sz="1200" b="1" baseline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пребыванием</a:t>
                      </a:r>
                      <a:endParaRPr lang="ru-RU" sz="120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38/47/67</a:t>
                      </a:r>
                      <a:endParaRPr lang="ru-RU" sz="1200" b="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41/48/68</a:t>
                      </a:r>
                      <a:endParaRPr lang="ru-RU" sz="1200" b="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41/48/68</a:t>
                      </a:r>
                      <a:endParaRPr lang="ru-RU" sz="1200" b="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41/48/68</a:t>
                      </a:r>
                      <a:endParaRPr lang="ru-RU" sz="1200" b="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41/48/68</a:t>
                      </a:r>
                      <a:endParaRPr lang="ru-RU" sz="1200" b="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41/48/68</a:t>
                      </a:r>
                      <a:endParaRPr lang="ru-RU" sz="1200" b="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41/48/68</a:t>
                      </a:r>
                      <a:endParaRPr lang="ru-RU" sz="1200" b="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41/48/68</a:t>
                      </a:r>
                      <a:endParaRPr lang="ru-RU" sz="1200" b="0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D497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325/383/543</a:t>
                      </a:r>
                      <a:endParaRPr lang="ru-RU" sz="1200" b="1" dirty="0">
                        <a:solidFill>
                          <a:srgbClr val="1D497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794" marR="32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26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533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УО (ИН)</a:t>
            </a:r>
            <a:endParaRPr lang="ru-RU" sz="2800" b="1" dirty="0">
              <a:solidFill>
                <a:srgbClr val="1D4971"/>
              </a:solidFill>
            </a:endParaRPr>
          </a:p>
        </p:txBody>
      </p:sp>
      <p:sp>
        <p:nvSpPr>
          <p:cNvPr id="179" name="文本框 92"/>
          <p:cNvSpPr txBox="1"/>
          <p:nvPr/>
        </p:nvSpPr>
        <p:spPr>
          <a:xfrm>
            <a:off x="588264" y="4897125"/>
            <a:ext cx="52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III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55600" y="1708646"/>
            <a:ext cx="11557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u="sng" dirty="0" smtClean="0">
                <a:solidFill>
                  <a:srgbClr val="C00000"/>
                </a:solidFill>
              </a:rPr>
              <a:t>Обязательным</a:t>
            </a: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элементом</a:t>
            </a: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структуры учебного плана является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"Коррекционно-развивающая область", реализующаяся через содержание коррекционных курсов.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Выбор коррекционных курсов и их количественное соотношение самостоятельно определяется организацией исходя из особых образовательных потребностей обучающихся с умственной отсталостью (интеллектуальными нарушениями) </a:t>
            </a:r>
            <a:r>
              <a:rPr lang="ru-RU" b="1" u="sng" dirty="0" smtClean="0">
                <a:solidFill>
                  <a:srgbClr val="C00000"/>
                </a:solidFill>
              </a:rPr>
              <a:t>на основании рекомендаций ПМПК и (или) ИПР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Коррекционно-развивающие занятия проводят </a:t>
            </a:r>
            <a:r>
              <a:rPr lang="ru-RU" b="1" u="sng" dirty="0" smtClean="0">
                <a:solidFill>
                  <a:srgbClr val="C00000"/>
                </a:solidFill>
              </a:rPr>
              <a:t>учителя-логопеды, педагоги-психологи или учителя-дефектологи.</a:t>
            </a:r>
          </a:p>
          <a:p>
            <a:endParaRPr lang="ru-RU" sz="1200" b="1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Коррекционные курсы для учащихся с лёгкой умственной отсталостью: </a:t>
            </a:r>
            <a:r>
              <a:rPr lang="ru-RU" b="1" u="sng" dirty="0" smtClean="0">
                <a:solidFill>
                  <a:srgbClr val="C00000"/>
                </a:solidFill>
              </a:rPr>
              <a:t>ритмика,  </a:t>
            </a:r>
            <a:r>
              <a:rPr lang="ru-RU" b="1" u="sng" dirty="0" err="1" smtClean="0">
                <a:solidFill>
                  <a:srgbClr val="C00000"/>
                </a:solidFill>
              </a:rPr>
              <a:t>психокоррекционные</a:t>
            </a:r>
            <a:r>
              <a:rPr lang="ru-RU" b="1" u="sng" dirty="0" smtClean="0">
                <a:solidFill>
                  <a:srgbClr val="C00000"/>
                </a:solidFill>
              </a:rPr>
              <a:t> занятия, логопедические занятия.</a:t>
            </a: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Коррекционные курсы для учащихся с умеренной, тяжёлой и глубокой умственной отсталостью: </a:t>
            </a:r>
            <a:r>
              <a:rPr lang="ru-RU" b="1" u="sng" dirty="0" smtClean="0">
                <a:solidFill>
                  <a:srgbClr val="C00000"/>
                </a:solidFill>
              </a:rPr>
              <a:t>сенсорное развитие, предметно-практические действия, двигательное развитие, альтернативная коммуникация.</a:t>
            </a:r>
          </a:p>
          <a:p>
            <a:pPr>
              <a:buFont typeface="Wingdings" pitchFamily="2" charset="2"/>
              <a:buChar char="ü"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u="sng" dirty="0" smtClean="0">
                <a:solidFill>
                  <a:srgbClr val="C00000"/>
                </a:solidFill>
              </a:rPr>
              <a:t>Продолжительность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индивидуальных занятий не должна превышать </a:t>
            </a:r>
            <a:r>
              <a:rPr lang="ru-RU" b="1" u="sng" dirty="0" smtClean="0">
                <a:solidFill>
                  <a:srgbClr val="C00000"/>
                </a:solidFill>
              </a:rPr>
              <a:t>25 мин., </a:t>
            </a:r>
            <a:r>
              <a:rPr lang="ru-RU" b="1" dirty="0" smtClean="0">
                <a:solidFill>
                  <a:srgbClr val="002060"/>
                </a:solidFill>
              </a:rPr>
              <a:t>фронтальных, групповых и подгрупповых занятий – </a:t>
            </a:r>
            <a:r>
              <a:rPr lang="ru-RU" b="1" u="sng" dirty="0" smtClean="0">
                <a:solidFill>
                  <a:srgbClr val="C00000"/>
                </a:solidFill>
              </a:rPr>
              <a:t>не более 40 минут</a:t>
            </a:r>
            <a:r>
              <a:rPr lang="ru-RU" b="1" dirty="0" smtClean="0">
                <a:solidFill>
                  <a:srgbClr val="002060"/>
                </a:solidFill>
              </a:rPr>
              <a:t>. Наполняемость класса – до 5 человек (кроме легкой УО)!</a:t>
            </a:r>
          </a:p>
        </p:txBody>
      </p:sp>
      <p:sp>
        <p:nvSpPr>
          <p:cNvPr id="117" name="Прямоугольник 116"/>
          <p:cNvSpPr/>
          <p:nvPr/>
        </p:nvSpPr>
        <p:spPr>
          <a:xfrm rot="2038585">
            <a:off x="8870387" y="1323964"/>
            <a:ext cx="3321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  <a:cs typeface="Verdana" pitchFamily="34" charset="0"/>
              </a:rPr>
              <a:t>!важно</a:t>
            </a:r>
            <a:endParaRPr lang="ru-RU" sz="6000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27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533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Особенности проектирования АООП 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УО (ИН)</a:t>
            </a:r>
            <a:endParaRPr lang="ru-RU" sz="2800" b="1" dirty="0">
              <a:solidFill>
                <a:srgbClr val="1D4971"/>
              </a:solidFill>
            </a:endParaRPr>
          </a:p>
        </p:txBody>
      </p:sp>
      <p:sp>
        <p:nvSpPr>
          <p:cNvPr id="179" name="文本框 92"/>
          <p:cNvSpPr txBox="1"/>
          <p:nvPr/>
        </p:nvSpPr>
        <p:spPr>
          <a:xfrm>
            <a:off x="588264" y="4897125"/>
            <a:ext cx="52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III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219200" y="1828800"/>
            <a:ext cx="107061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Время, отведённое на внеурочную деятельность (внеклассную воспитательную работу), не учитывается при определении максимально допустимой недельной нагрузки обучающихся, но учитывается при определении объёмов финансирования, направляемых на реализацию АООП.</a:t>
            </a:r>
          </a:p>
          <a:p>
            <a:pPr marL="719138" indent="271463"/>
            <a:endParaRPr lang="ru-RU" sz="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Срок освоения АООП (вариант 2) обучающимися с умеренной, тяжёлой и глубокой умственной отсталостью составляет  13 лет.</a:t>
            </a: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Чередование учебной и внеурочной деятельности в рамках реализации АООП и СИПР определяет образовательная организация.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В часть, формируемую участниками образовательных отношений, входит и внеурочная деятельность, которая направлена на развитие личности обучающегося (не менее 70% на 30% и 60% на 40%). </a:t>
            </a: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Организация внеурочной воспитательной работы является неотъемлемой частью образовательного процесса в образовательной организации.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Реализация АООП в части трудового обучения осуществляется исходя из региональных условий, а также интересов учащихся и их родителей (законных представителей) на основе выбора профиля труда.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19986639">
            <a:off x="-158756" y="1085068"/>
            <a:ext cx="3066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  <a:cs typeface="Verdana" pitchFamily="34" charset="0"/>
              </a:rPr>
              <a:t>! </a:t>
            </a:r>
            <a:r>
              <a:rPr lang="ru-RU" sz="36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  <a:cs typeface="Verdana" pitchFamily="34" charset="0"/>
              </a:rPr>
              <a:t>учитываем</a:t>
            </a:r>
            <a:endParaRPr lang="ru-RU" sz="4800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组合 91"/>
          <p:cNvGrpSpPr/>
          <p:nvPr/>
        </p:nvGrpSpPr>
        <p:grpSpPr>
          <a:xfrm>
            <a:off x="482600" y="1726754"/>
            <a:ext cx="11430000" cy="4852357"/>
            <a:chOff x="3905351" y="1209984"/>
            <a:chExt cx="3705330" cy="3442551"/>
          </a:xfrm>
        </p:grpSpPr>
        <p:grpSp>
          <p:nvGrpSpPr>
            <p:cNvPr id="475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457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6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455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F4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6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7" name="组合 7"/>
            <p:cNvGrpSpPr/>
            <p:nvPr/>
          </p:nvGrpSpPr>
          <p:grpSpPr>
            <a:xfrm>
              <a:off x="4218758" y="120998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453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4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9" name="组合 90"/>
            <p:cNvGrpSpPr/>
            <p:nvPr/>
          </p:nvGrpSpPr>
          <p:grpSpPr>
            <a:xfrm>
              <a:off x="3905351" y="1236501"/>
              <a:ext cx="3705330" cy="3416034"/>
              <a:chOff x="3905351" y="1236501"/>
              <a:chExt cx="3705330" cy="3416034"/>
            </a:xfrm>
          </p:grpSpPr>
          <p:grpSp>
            <p:nvGrpSpPr>
              <p:cNvPr id="56" name="组合 76"/>
              <p:cNvGrpSpPr/>
              <p:nvPr/>
            </p:nvGrpSpPr>
            <p:grpSpPr>
              <a:xfrm>
                <a:off x="3905351" y="1271782"/>
                <a:ext cx="3705330" cy="3380753"/>
                <a:chOff x="6199676" y="1161244"/>
                <a:chExt cx="5433540" cy="4551342"/>
              </a:xfrm>
            </p:grpSpPr>
            <p:sp>
              <p:nvSpPr>
                <p:cNvPr id="450" name="梯形 77"/>
                <p:cNvSpPr/>
                <p:nvPr/>
              </p:nvSpPr>
              <p:spPr>
                <a:xfrm rot="16200000">
                  <a:off x="4829748" y="2531173"/>
                  <a:ext cx="4551341" cy="1811485"/>
                </a:xfrm>
                <a:prstGeom prst="trapezoid">
                  <a:avLst>
                    <a:gd name="adj" fmla="val 9948"/>
                  </a:avLst>
                </a:prstGeom>
                <a:solidFill>
                  <a:srgbClr val="FDFD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" name="梯形 78"/>
                <p:cNvSpPr/>
                <p:nvPr/>
              </p:nvSpPr>
              <p:spPr>
                <a:xfrm rot="5400000" flipH="1">
                  <a:off x="6640318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" name="梯形 79"/>
                <p:cNvSpPr/>
                <p:nvPr/>
              </p:nvSpPr>
              <p:spPr>
                <a:xfrm rot="16200000">
                  <a:off x="8451803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FDFD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80"/>
              <p:cNvGrpSpPr/>
              <p:nvPr/>
            </p:nvGrpSpPr>
            <p:grpSpPr>
              <a:xfrm>
                <a:off x="4326163" y="123650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448" name="任意多边形 8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9" name="任意多边形 8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01A2B3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01A6B7"/>
                      </a:gs>
                      <a:gs pos="3000">
                        <a:srgbClr val="01808D"/>
                      </a:gs>
                      <a:gs pos="100000">
                        <a:srgbClr val="01CCE1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446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7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FB9E14"/>
                    </a:gs>
                    <a:gs pos="100000">
                      <a:srgbClr val="FEB243"/>
                    </a:gs>
                    <a:gs pos="0">
                      <a:srgbClr val="F49100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FB9E14"/>
                      </a:gs>
                      <a:gs pos="0">
                        <a:srgbClr val="F69200"/>
                      </a:gs>
                      <a:gs pos="100000">
                        <a:srgbClr val="FEC26A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0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444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5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2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80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28</a:t>
            </a:fld>
            <a:endParaRPr lang="ru-RU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81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478" name="文本框 141"/>
          <p:cNvSpPr txBox="1"/>
          <p:nvPr/>
        </p:nvSpPr>
        <p:spPr>
          <a:xfrm>
            <a:off x="292101" y="2787745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rgbClr val="1D4971"/>
                </a:solidFill>
                <a:ea typeface="汉仪菱心体简" panose="02010609000101010101" pitchFamily="49" charset="-122"/>
              </a:rPr>
              <a:t>Часть 3 статьи 59</a:t>
            </a:r>
            <a:endParaRPr lang="zh-CN" altLang="en-US" sz="2800" b="1" dirty="0">
              <a:solidFill>
                <a:srgbClr val="1D4971"/>
              </a:solidFill>
              <a:ea typeface="汉仪菱心体简" panose="02010609000101010101" pitchFamily="49" charset="-122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660400" y="3409985"/>
            <a:ext cx="3340100" cy="1915879"/>
          </a:xfrm>
          <a:prstGeom prst="rect">
            <a:avLst/>
          </a:prstGeom>
          <a:solidFill>
            <a:srgbClr val="183D5E"/>
          </a:solidFill>
          <a:effectLst>
            <a:softEdge rad="31750"/>
          </a:effectLst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rgbClr val="F7FCFF"/>
                </a:solidFill>
                <a:ea typeface="汉仪菱心体简" panose="02010609000101010101" pitchFamily="49" charset="-122"/>
              </a:rPr>
              <a:t>Федерального закона от 29.12.2012  № 273-ФЗ </a:t>
            </a:r>
            <a:br>
              <a:rPr lang="ru-RU" altLang="zh-CN" sz="2400" b="1" dirty="0" smtClean="0">
                <a:solidFill>
                  <a:srgbClr val="F7FCFF"/>
                </a:solidFill>
                <a:ea typeface="汉仪菱心体简" panose="02010609000101010101" pitchFamily="49" charset="-122"/>
              </a:rPr>
            </a:br>
            <a:r>
              <a:rPr lang="ru-RU" altLang="zh-CN" sz="2400" b="1" dirty="0" smtClean="0">
                <a:solidFill>
                  <a:srgbClr val="F7FCFF"/>
                </a:solidFill>
                <a:ea typeface="汉仪菱心体简" panose="02010609000101010101" pitchFamily="49" charset="-122"/>
              </a:rPr>
              <a:t>«Об образовании в Российской Федерации»</a:t>
            </a:r>
          </a:p>
        </p:txBody>
      </p:sp>
      <p:sp>
        <p:nvSpPr>
          <p:cNvPr id="490" name="文本框 141"/>
          <p:cNvSpPr txBox="1"/>
          <p:nvPr/>
        </p:nvSpPr>
        <p:spPr>
          <a:xfrm>
            <a:off x="5130800" y="2775044"/>
            <a:ext cx="227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rgbClr val="1D4971"/>
                </a:solidFill>
                <a:ea typeface="汉仪菱心体简" panose="02010609000101010101" pitchFamily="49" charset="-122"/>
              </a:rPr>
              <a:t>Пункт 26</a:t>
            </a:r>
            <a:endParaRPr lang="zh-CN" altLang="en-US" sz="2800" b="1" dirty="0">
              <a:solidFill>
                <a:srgbClr val="1D4971"/>
              </a:solidFill>
              <a:ea typeface="汉仪菱心体简" panose="02010609000101010101" pitchFamily="49" charset="-122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4368800" y="3409985"/>
            <a:ext cx="3657600" cy="2654543"/>
          </a:xfrm>
          <a:prstGeom prst="rect">
            <a:avLst/>
          </a:prstGeom>
          <a:solidFill>
            <a:srgbClr val="183D5E"/>
          </a:solidFill>
          <a:effectLst>
            <a:softEdge rad="31750"/>
          </a:effectLst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a typeface="Arial Unicode MS" pitchFamily="34" charset="-128"/>
              </a:rPr>
              <a:t>Порядка организации и осуществления образовательной деятельности по ООП - ОП НО, ОО и СОО (приказ </a:t>
            </a:r>
            <a:r>
              <a:rPr lang="ru-RU" sz="2400" b="1" dirty="0" err="1" smtClean="0">
                <a:solidFill>
                  <a:schemeClr val="bg1"/>
                </a:solidFill>
                <a:ea typeface="Arial Unicode MS" pitchFamily="34" charset="-128"/>
              </a:rPr>
              <a:t>Минпросвещения</a:t>
            </a:r>
            <a:r>
              <a:rPr lang="ru-RU" sz="2400" b="1" dirty="0" smtClean="0">
                <a:solidFill>
                  <a:schemeClr val="bg1"/>
                </a:solidFill>
                <a:ea typeface="Arial Unicode MS" pitchFamily="34" charset="-128"/>
              </a:rPr>
              <a:t> России от  22.03.2021  № 115)</a:t>
            </a:r>
            <a:endParaRPr lang="ru-RU" sz="2400" b="1" dirty="0">
              <a:solidFill>
                <a:schemeClr val="bg1"/>
              </a:solidFill>
              <a:ea typeface="Arial Unicode MS" pitchFamily="34" charset="-128"/>
            </a:endParaRPr>
          </a:p>
        </p:txBody>
      </p:sp>
      <p:sp>
        <p:nvSpPr>
          <p:cNvPr id="492" name="文本框 141"/>
          <p:cNvSpPr txBox="1"/>
          <p:nvPr/>
        </p:nvSpPr>
        <p:spPr>
          <a:xfrm>
            <a:off x="8382000" y="2800444"/>
            <a:ext cx="353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183D5E"/>
                </a:solidFill>
                <a:ea typeface="Arial Unicode MS" pitchFamily="34" charset="-128"/>
              </a:rPr>
              <a:t>Базисный учебный план </a:t>
            </a:r>
            <a:r>
              <a:rPr lang="en-US" b="1" dirty="0" smtClean="0">
                <a:solidFill>
                  <a:srgbClr val="183D5E"/>
                </a:solidFill>
                <a:ea typeface="Arial Unicode MS" pitchFamily="34" charset="-128"/>
              </a:rPr>
              <a:t>VIII</a:t>
            </a:r>
            <a:r>
              <a:rPr lang="ru-RU" b="1" dirty="0" smtClean="0">
                <a:solidFill>
                  <a:srgbClr val="183D5E"/>
                </a:solidFill>
                <a:ea typeface="Arial Unicode MS" pitchFamily="34" charset="-128"/>
              </a:rPr>
              <a:t> вид – варианты 1 или 2</a:t>
            </a:r>
            <a:r>
              <a:rPr lang="ru-RU" sz="2400" b="1" dirty="0" smtClean="0">
                <a:solidFill>
                  <a:srgbClr val="FF0000"/>
                </a:solidFill>
                <a:ea typeface="Arial Unicode MS" pitchFamily="34" charset="-128"/>
              </a:rPr>
              <a:t>*</a:t>
            </a:r>
            <a:endParaRPr lang="ru-RU" b="1" dirty="0">
              <a:solidFill>
                <a:srgbClr val="FF0000"/>
              </a:solidFill>
              <a:ea typeface="Arial Unicode MS" pitchFamily="34" charset="-128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8293100" y="3536985"/>
            <a:ext cx="3708400" cy="2531432"/>
          </a:xfrm>
          <a:prstGeom prst="rect">
            <a:avLst/>
          </a:prstGeom>
          <a:solidFill>
            <a:srgbClr val="183D5E"/>
          </a:solidFill>
          <a:effectLst>
            <a:softEdge rad="31750"/>
          </a:effectLst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a typeface="Arial Unicode MS" pitchFamily="34" charset="-128"/>
              </a:rPr>
              <a:t>Приказ Минобрнауки РФ</a:t>
            </a:r>
            <a:endParaRPr lang="ru-RU" sz="2000" dirty="0" smtClean="0">
              <a:solidFill>
                <a:srgbClr val="FFFFFF"/>
              </a:solidFill>
              <a:ea typeface="Arial Unicode MS" pitchFamily="34" charset="-128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a typeface="Arial Unicode MS" pitchFamily="34" charset="-128"/>
              </a:rPr>
              <a:t>от 10.04.2002 N29/2065-п «Об утверждении учебных планов</a:t>
            </a:r>
            <a:endParaRPr lang="ru-RU" sz="2000" dirty="0" smtClean="0">
              <a:solidFill>
                <a:srgbClr val="FFFFFF"/>
              </a:solidFill>
              <a:ea typeface="Arial Unicode MS" pitchFamily="34" charset="-128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a typeface="Arial Unicode MS" pitchFamily="34" charset="-128"/>
              </a:rPr>
              <a:t>специальных (коррекционных) образовательных</a:t>
            </a:r>
            <a:endParaRPr lang="ru-RU" sz="2000" dirty="0" smtClean="0">
              <a:solidFill>
                <a:srgbClr val="FFFFFF"/>
              </a:solidFill>
              <a:ea typeface="Arial Unicode MS" pitchFamily="34" charset="-128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a typeface="Arial Unicode MS" pitchFamily="34" charset="-128"/>
              </a:rPr>
              <a:t>Учреждений для обучающихся, воспитанников</a:t>
            </a:r>
            <a:endParaRPr lang="ru-RU" sz="2000" dirty="0" smtClean="0">
              <a:solidFill>
                <a:srgbClr val="FFFFFF"/>
              </a:solidFill>
              <a:ea typeface="Arial Unicode MS" pitchFamily="34" charset="-128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a typeface="Arial Unicode MS" pitchFamily="34" charset="-128"/>
              </a:rPr>
              <a:t>с отклонениями в развитии»</a:t>
            </a:r>
            <a:endParaRPr lang="ru-RU" sz="2000" dirty="0">
              <a:solidFill>
                <a:srgbClr val="FFFFFF"/>
              </a:solidFill>
              <a:ea typeface="Arial Unicode MS" pitchFamily="34" charset="-128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425700" y="429429"/>
            <a:ext cx="709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183D5E"/>
                </a:solidFill>
              </a:rPr>
              <a:t>Допуск к </a:t>
            </a:r>
            <a:r>
              <a:rPr lang="ru-RU" sz="2400" b="1" u="sng" dirty="0" smtClean="0">
                <a:solidFill>
                  <a:srgbClr val="183D5E"/>
                </a:solidFill>
              </a:rPr>
              <a:t>итоговой</a:t>
            </a:r>
            <a:r>
              <a:rPr lang="ru-RU" sz="2400" b="1" dirty="0" smtClean="0">
                <a:solidFill>
                  <a:srgbClr val="183D5E"/>
                </a:solidFill>
              </a:rPr>
              <a:t> аттестации учащихся с ОВЗ </a:t>
            </a:r>
          </a:p>
          <a:p>
            <a:pPr lvl="0" algn="ctr"/>
            <a:r>
              <a:rPr lang="ru-RU" sz="2400" b="1" dirty="0" smtClean="0">
                <a:solidFill>
                  <a:srgbClr val="183D5E"/>
                </a:solidFill>
              </a:rPr>
              <a:t>(с различными формами умственной отсталости) выпускных классов (9, 11, 12)</a:t>
            </a:r>
            <a:endParaRPr lang="zh-CN" altLang="en-US" sz="2400" b="1" dirty="0">
              <a:solidFill>
                <a:srgbClr val="183D5E"/>
              </a:solidFill>
              <a:ea typeface="微软雅黑" panose="020B0503020204020204" pitchFamily="34" charset="-122"/>
            </a:endParaRPr>
          </a:p>
        </p:txBody>
      </p:sp>
      <p:sp>
        <p:nvSpPr>
          <p:cNvPr id="87" name="文本框 141"/>
          <p:cNvSpPr txBox="1"/>
          <p:nvPr/>
        </p:nvSpPr>
        <p:spPr>
          <a:xfrm>
            <a:off x="0" y="5979636"/>
            <a:ext cx="1203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srgbClr val="FF3F3F"/>
                </a:solidFill>
                <a:ea typeface="Arial Unicode MS" pitchFamily="34" charset="-128"/>
              </a:rPr>
              <a:t>*Применятся только при организации обучения лиц, образовательные отношения с которыми начались до 01.09.2016 года</a:t>
            </a:r>
            <a:endParaRPr lang="ru-RU" sz="1200" b="1" i="1" dirty="0">
              <a:solidFill>
                <a:srgbClr val="FF3F3F"/>
              </a:solidFill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组合 91"/>
          <p:cNvGrpSpPr/>
          <p:nvPr/>
        </p:nvGrpSpPr>
        <p:grpSpPr>
          <a:xfrm>
            <a:off x="533400" y="1730900"/>
            <a:ext cx="10083800" cy="4822809"/>
            <a:chOff x="5140045" y="1230946"/>
            <a:chExt cx="2124320" cy="3421588"/>
          </a:xfrm>
        </p:grpSpPr>
        <p:grpSp>
          <p:nvGrpSpPr>
            <p:cNvPr id="475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457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6" name="圆角矩形 6"/>
            <p:cNvSpPr/>
            <p:nvPr/>
          </p:nvSpPr>
          <p:spPr>
            <a:xfrm rot="5400000">
              <a:off x="6468840" y="1561495"/>
              <a:ext cx="1077356" cy="513694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>
                <a:rot lat="600000" lon="20399993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79" name="组合 90"/>
            <p:cNvGrpSpPr/>
            <p:nvPr/>
          </p:nvGrpSpPr>
          <p:grpSpPr>
            <a:xfrm>
              <a:off x="5140045" y="1258918"/>
              <a:ext cx="1235318" cy="3393616"/>
              <a:chOff x="5140045" y="1258918"/>
              <a:chExt cx="1235318" cy="3393616"/>
            </a:xfrm>
          </p:grpSpPr>
          <p:sp>
            <p:nvSpPr>
              <p:cNvPr id="451" name="梯形 78"/>
              <p:cNvSpPr/>
              <p:nvPr/>
            </p:nvSpPr>
            <p:spPr>
              <a:xfrm rot="5400000" flipH="1">
                <a:off x="4067327" y="2344499"/>
                <a:ext cx="3380753" cy="1235318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444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5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2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80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29</a:t>
            </a:fld>
            <a:endParaRPr lang="ru-RU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81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491" name="TextBox 490"/>
          <p:cNvSpPr txBox="1"/>
          <p:nvPr/>
        </p:nvSpPr>
        <p:spPr>
          <a:xfrm>
            <a:off x="927100" y="3035300"/>
            <a:ext cx="5181600" cy="2654543"/>
          </a:xfrm>
          <a:prstGeom prst="rect">
            <a:avLst/>
          </a:prstGeom>
          <a:solidFill>
            <a:srgbClr val="183D5E"/>
          </a:solidFill>
          <a:effectLst>
            <a:softEdge rad="31750"/>
          </a:effectLst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ea typeface="Arial Unicode MS" pitchFamily="34" charset="-128"/>
              </a:rPr>
              <a:t>Федеральный государственный образовательный стандарт</a:t>
            </a:r>
            <a:br>
              <a:rPr lang="ru-RU" sz="2400" b="1" dirty="0" smtClean="0">
                <a:solidFill>
                  <a:srgbClr val="FFFFFF"/>
                </a:solidFill>
                <a:ea typeface="Arial Unicode MS" pitchFamily="34" charset="-128"/>
              </a:rPr>
            </a:br>
            <a:r>
              <a:rPr lang="ru-RU" sz="2400" b="1" dirty="0" smtClean="0">
                <a:solidFill>
                  <a:srgbClr val="FFFFFF"/>
                </a:solidFill>
                <a:ea typeface="Arial Unicode MS" pitchFamily="34" charset="-128"/>
              </a:rPr>
              <a:t>образования обучающихся с умственной отсталостью</a:t>
            </a:r>
            <a:br>
              <a:rPr lang="ru-RU" sz="2400" b="1" dirty="0" smtClean="0">
                <a:solidFill>
                  <a:srgbClr val="FFFFFF"/>
                </a:solidFill>
                <a:ea typeface="Arial Unicode MS" pitchFamily="34" charset="-128"/>
              </a:rPr>
            </a:br>
            <a:r>
              <a:rPr lang="ru-RU" sz="2400" b="1" dirty="0" smtClean="0">
                <a:solidFill>
                  <a:srgbClr val="FFFFFF"/>
                </a:solidFill>
                <a:ea typeface="Arial Unicode MS" pitchFamily="34" charset="-128"/>
              </a:rPr>
              <a:t>(интеллектуальными нарушениями)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FFFF"/>
                </a:solidFill>
                <a:ea typeface="Arial Unicode MS" pitchFamily="34" charset="-128"/>
              </a:rPr>
              <a:t>Утвержден приказом Минобрнауки РФ от 19.12.2014 № 1599</a:t>
            </a:r>
            <a:endParaRPr lang="ru-RU" sz="2400" b="1" dirty="0">
              <a:solidFill>
                <a:srgbClr val="FFFFFF"/>
              </a:solidFill>
              <a:ea typeface="Arial Unicode MS" pitchFamily="34" charset="-128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5333999" y="2228334"/>
            <a:ext cx="4254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a typeface="Arial Unicode MS" pitchFamily="34" charset="-128"/>
              </a:rPr>
              <a:t>ПУНКТ 1.11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7315200" y="2882900"/>
            <a:ext cx="3581400" cy="711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83D5E"/>
                </a:solidFill>
              </a:rPr>
              <a:t>ОСНОВАНИЕ ДЛЯ ДОПУСКА</a:t>
            </a:r>
            <a:endParaRPr lang="ru-RU" sz="2000" b="1" dirty="0">
              <a:solidFill>
                <a:srgbClr val="183D5E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6731000" y="3657938"/>
            <a:ext cx="50165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 dirty="0" smtClean="0">
                <a:solidFill>
                  <a:srgbClr val="EC7906"/>
                </a:solidFill>
                <a:ea typeface="Arial Unicode MS" pitchFamily="34" charset="-128"/>
              </a:rPr>
              <a:t>приложение - Таблица 1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a typeface="Arial Unicode MS" pitchFamily="34" charset="-128"/>
              </a:rPr>
              <a:t>«Требование к АООП обучающихся с умственной отсталостью (интеллектуальными нарушениями)»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a typeface="Arial Unicode MS" pitchFamily="34" charset="-128"/>
              </a:rPr>
              <a:t> Варианты 1 и 2 раздела «Требования к результатам освоения АООП» </a:t>
            </a:r>
          </a:p>
          <a:p>
            <a:pPr algn="ctr">
              <a:defRPr/>
            </a:pPr>
            <a:r>
              <a:rPr lang="ru-RU" sz="2800" b="1" u="sng" dirty="0" smtClean="0">
                <a:solidFill>
                  <a:srgbClr val="EC7906"/>
                </a:solidFill>
                <a:ea typeface="Arial Unicode MS" pitchFamily="34" charset="-128"/>
              </a:rPr>
              <a:t>пункты 4.1 – 4.3 </a:t>
            </a:r>
            <a:endParaRPr lang="ru-RU" sz="2800" b="1" u="sng" dirty="0">
              <a:solidFill>
                <a:srgbClr val="EC7906"/>
              </a:solidFill>
              <a:ea typeface="Arial Unicode MS" pitchFamily="34" charset="-128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2425700" y="429429"/>
            <a:ext cx="709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183D5E"/>
                </a:solidFill>
              </a:rPr>
              <a:t>Допуск к </a:t>
            </a:r>
            <a:r>
              <a:rPr lang="ru-RU" sz="2400" b="1" u="sng" dirty="0" smtClean="0">
                <a:solidFill>
                  <a:srgbClr val="183D5E"/>
                </a:solidFill>
              </a:rPr>
              <a:t>итоговой</a:t>
            </a:r>
            <a:r>
              <a:rPr lang="ru-RU" sz="2400" b="1" dirty="0" smtClean="0">
                <a:solidFill>
                  <a:srgbClr val="183D5E"/>
                </a:solidFill>
              </a:rPr>
              <a:t> аттестации учащихся с ОВЗ </a:t>
            </a:r>
          </a:p>
          <a:p>
            <a:pPr lvl="0" algn="ctr"/>
            <a:r>
              <a:rPr lang="ru-RU" sz="2400" b="1" dirty="0" smtClean="0">
                <a:solidFill>
                  <a:srgbClr val="183D5E"/>
                </a:solidFill>
              </a:rPr>
              <a:t>(с различными формами умственной отсталости) выпускных классов (9, 11, 12)</a:t>
            </a:r>
            <a:endParaRPr lang="zh-CN" altLang="en-US" sz="2400" b="1" dirty="0">
              <a:solidFill>
                <a:srgbClr val="183D5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66" name="Скругленный прямоугольник 65"/>
          <p:cNvSpPr/>
          <p:nvPr/>
        </p:nvSpPr>
        <p:spPr>
          <a:xfrm>
            <a:off x="621792" y="1316736"/>
            <a:ext cx="10863072" cy="868752"/>
          </a:xfrm>
          <a:prstGeom prst="roundRect">
            <a:avLst/>
          </a:prstGeom>
          <a:solidFill>
            <a:srgbClr val="D6E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КРИТЕРИИ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ОТНЕСЕНИЯ ОБЪЕКТОВ ФЕДЕРАЛЬНОГО ГОСУДАРСТВЕННОГО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КОНТРОЛЯ 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НАДЗОРА) В СФЕРЕ ОБРАЗОВАНИЯ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КАТЕГОРИЯМ РИСКА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ПРИЧИНЕНИЯ ВРЕДА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(УЩЕРБА) ОХРАНЯЕМЫМ ЗАКОНОМ ЦЕННОСТЯМ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51104" y="2413704"/>
            <a:ext cx="3608832" cy="2341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НИЗКИЙ РИСК</a:t>
            </a:r>
          </a:p>
          <a:p>
            <a:pPr algn="ctr"/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Деятельность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организаций, осуществляющих образовательную деятельность, и индивидуальных предпринимателей, осуществляющих образовательную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деятельность,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без правонарушений и обоснованных обращений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291584" y="2413704"/>
            <a:ext cx="3572256" cy="2658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СРЕДНИЙ РИСК</a:t>
            </a:r>
          </a:p>
          <a:p>
            <a:pPr algn="ctr"/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Образовательная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деятельность контролируемых лиц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при наличии обращения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(жалобы, заявления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 от физ. и юр.лиц, СМИ, органов власти и т.п.,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признанного обоснованным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 результатам рассмотрения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Томскобрнадзоре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течение календарного года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132064" y="2413704"/>
            <a:ext cx="3608832" cy="3657912"/>
          </a:xfrm>
          <a:prstGeom prst="roundRect">
            <a:avLst>
              <a:gd name="adj" fmla="val 174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СРЕДНИЙ РИСК</a:t>
            </a:r>
          </a:p>
          <a:p>
            <a:pPr algn="ctr"/>
            <a:endParaRPr lang="ru-RU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Образовательная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деятельность контролируемых лиц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при наличии вступившего в законную силу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постановления о назначении административного наказания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контролируемому лицу за совершение административного правонарушения в сфере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образования 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 период 3 лет, предшествующих дате принятия решения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об отнесении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объекта к категории риска)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65760" y="5340112"/>
            <a:ext cx="6641960" cy="902192"/>
          </a:xfrm>
          <a:prstGeom prst="roundRect">
            <a:avLst/>
          </a:prstGeom>
          <a:solidFill>
            <a:srgbClr val="FC8604"/>
          </a:solidFill>
          <a:ln>
            <a:solidFill>
              <a:srgbClr val="FC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ВЫСОКИЙ РИСК</a:t>
            </a:r>
          </a:p>
          <a:p>
            <a:pPr algn="ctr"/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Образовательная </a:t>
            </a:r>
            <a:r>
              <a:rPr lang="ru-RU" sz="1600" dirty="0">
                <a:solidFill>
                  <a:schemeClr val="bg1"/>
                </a:solidFill>
              </a:rPr>
              <a:t>деятельность контролируемых лиц </a:t>
            </a:r>
            <a:r>
              <a:rPr lang="ru-RU" sz="1600" b="1" dirty="0">
                <a:solidFill>
                  <a:schemeClr val="bg1"/>
                </a:solidFill>
              </a:rPr>
              <a:t>при одновременном наличии </a:t>
            </a:r>
            <a:r>
              <a:rPr lang="ru-RU" sz="1600" b="1" dirty="0" smtClean="0">
                <a:solidFill>
                  <a:schemeClr val="bg1"/>
                </a:solidFill>
              </a:rPr>
              <a:t>двух </a:t>
            </a:r>
            <a:r>
              <a:rPr lang="ru-RU" sz="1600" dirty="0" smtClean="0">
                <a:solidFill>
                  <a:schemeClr val="bg1"/>
                </a:solidFill>
              </a:rPr>
              <a:t>критериев  среднего риска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7007720" y="5479552"/>
            <a:ext cx="1112152" cy="153152"/>
          </a:xfrm>
          <a:prstGeom prst="rightArrow">
            <a:avLst/>
          </a:prstGeom>
          <a:solidFill>
            <a:srgbClr val="60BFCE"/>
          </a:solidFill>
          <a:ln>
            <a:solidFill>
              <a:srgbClr val="60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 rot="16200000">
            <a:off x="6171448" y="5099696"/>
            <a:ext cx="250296" cy="206120"/>
          </a:xfrm>
          <a:prstGeom prst="rightArrow">
            <a:avLst/>
          </a:prstGeom>
          <a:solidFill>
            <a:srgbClr val="60BFCE"/>
          </a:solidFill>
          <a:ln>
            <a:solidFill>
              <a:srgbClr val="60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5943600" y="4902200"/>
            <a:ext cx="5422900" cy="952500"/>
          </a:xfrm>
          <a:prstGeom prst="rect">
            <a:avLst/>
          </a:prstGeom>
          <a:solidFill>
            <a:srgbClr val="EC7906"/>
          </a:solidFill>
          <a:ln>
            <a:solidFill>
              <a:srgbClr val="EC79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892800" y="3632200"/>
            <a:ext cx="5422900" cy="952500"/>
          </a:xfrm>
          <a:prstGeom prst="rect">
            <a:avLst/>
          </a:prstGeom>
          <a:solidFill>
            <a:srgbClr val="EC7906"/>
          </a:solidFill>
          <a:ln>
            <a:solidFill>
              <a:srgbClr val="EC79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867400" y="2438400"/>
            <a:ext cx="5422900" cy="927100"/>
          </a:xfrm>
          <a:prstGeom prst="rect">
            <a:avLst/>
          </a:prstGeom>
          <a:solidFill>
            <a:srgbClr val="EC7906"/>
          </a:solidFill>
          <a:ln>
            <a:solidFill>
              <a:srgbClr val="EC79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组合 91"/>
          <p:cNvGrpSpPr/>
          <p:nvPr/>
        </p:nvGrpSpPr>
        <p:grpSpPr>
          <a:xfrm>
            <a:off x="533401" y="1730900"/>
            <a:ext cx="5863853" cy="4822809"/>
            <a:chOff x="5140045" y="1230946"/>
            <a:chExt cx="1235318" cy="3421588"/>
          </a:xfrm>
        </p:grpSpPr>
        <p:grpSp>
          <p:nvGrpSpPr>
            <p:cNvPr id="6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457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90"/>
            <p:cNvGrpSpPr/>
            <p:nvPr/>
          </p:nvGrpSpPr>
          <p:grpSpPr>
            <a:xfrm>
              <a:off x="5140045" y="1258918"/>
              <a:ext cx="1235318" cy="3393616"/>
              <a:chOff x="5140045" y="1258918"/>
              <a:chExt cx="1235318" cy="3393616"/>
            </a:xfrm>
          </p:grpSpPr>
          <p:sp>
            <p:nvSpPr>
              <p:cNvPr id="451" name="梯形 78"/>
              <p:cNvSpPr/>
              <p:nvPr/>
            </p:nvSpPr>
            <p:spPr>
              <a:xfrm rot="5400000" flipH="1">
                <a:off x="4067327" y="2344499"/>
                <a:ext cx="3380753" cy="1235318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444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5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1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30</a:t>
            </a:fld>
            <a:endParaRPr lang="ru-RU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48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491" name="TextBox 490"/>
          <p:cNvSpPr txBox="1"/>
          <p:nvPr/>
        </p:nvSpPr>
        <p:spPr>
          <a:xfrm>
            <a:off x="647700" y="2908300"/>
            <a:ext cx="5626100" cy="3146985"/>
          </a:xfrm>
          <a:prstGeom prst="rect">
            <a:avLst/>
          </a:prstGeom>
          <a:solidFill>
            <a:srgbClr val="183D5E"/>
          </a:solidFill>
          <a:effectLst>
            <a:softEdge rad="31750"/>
          </a:effectLst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Arial Unicode MS" pitchFamily="34" charset="-128"/>
              </a:rPr>
              <a:t>Приказ  Минобрнауки России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Arial Unicode MS" pitchFamily="34" charset="-128"/>
              </a:rPr>
              <a:t>от 14.10.2013 № 1145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Arial Unicode MS" pitchFamily="34" charset="-128"/>
              </a:rPr>
              <a:t>«Об утверждении образца свидетельства</a:t>
            </a:r>
            <a:endParaRPr lang="ru-RU" sz="2000" dirty="0" smtClean="0">
              <a:solidFill>
                <a:schemeClr val="bg1"/>
              </a:solidFill>
              <a:ea typeface="Arial Unicode MS" pitchFamily="34" charset="-128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Arial Unicode MS" pitchFamily="34" charset="-128"/>
              </a:rPr>
              <a:t>об обучении и порядка его выдачи 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программам»</a:t>
            </a:r>
            <a:endParaRPr lang="ru-RU" sz="2000" dirty="0">
              <a:solidFill>
                <a:schemeClr val="bg1"/>
              </a:solidFill>
              <a:ea typeface="Arial Unicode MS" pitchFamily="34" charset="-128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2451100" y="772329"/>
            <a:ext cx="7099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183D5E"/>
                </a:solidFill>
              </a:rPr>
              <a:t>Свидетельство об обучении учащихся с ОВЗ </a:t>
            </a:r>
          </a:p>
          <a:p>
            <a:pPr lvl="0" algn="ctr"/>
            <a:r>
              <a:rPr lang="ru-RU" sz="2400" b="1" dirty="0" smtClean="0">
                <a:solidFill>
                  <a:srgbClr val="183D5E"/>
                </a:solidFill>
              </a:rPr>
              <a:t>(с различными формами умственной отсталости)</a:t>
            </a:r>
            <a:endParaRPr lang="zh-CN" altLang="en-US" sz="2400" b="1" dirty="0">
              <a:solidFill>
                <a:srgbClr val="183D5E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616700" y="2597835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Arial Unicode MS" pitchFamily="34" charset="-128"/>
              </a:rPr>
              <a:t>Приложение № 1. </a:t>
            </a:r>
          </a:p>
          <a:p>
            <a:r>
              <a:rPr lang="ru-RU" b="1" dirty="0" smtClean="0">
                <a:solidFill>
                  <a:schemeClr val="bg1"/>
                </a:solidFill>
                <a:ea typeface="Arial Unicode MS" pitchFamily="34" charset="-128"/>
              </a:rPr>
              <a:t>Образец свидетельства об обучении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489700" y="3665834"/>
            <a:ext cx="476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Arial Unicode MS" pitchFamily="34" charset="-128"/>
              </a:rPr>
              <a:t>Приложение № 2.</a:t>
            </a:r>
          </a:p>
          <a:p>
            <a:r>
              <a:rPr lang="ru-RU" b="1" dirty="0" smtClean="0">
                <a:solidFill>
                  <a:schemeClr val="bg1"/>
                </a:solidFill>
                <a:ea typeface="Arial Unicode MS" pitchFamily="34" charset="-128"/>
              </a:rPr>
              <a:t>Порядок выдачи свидетельства об обучении лицам с ОВЗ» (с различными формами УО)</a:t>
            </a:r>
            <a:endParaRPr lang="ru-RU" b="1" dirty="0">
              <a:solidFill>
                <a:schemeClr val="bg1"/>
              </a:solidFill>
              <a:ea typeface="Arial Unicode MS" pitchFamily="34" charset="-128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540500" y="4947335"/>
            <a:ext cx="546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Arial Unicode MS" pitchFamily="34" charset="-128"/>
              </a:rPr>
              <a:t>Пункты 5, 6 </a:t>
            </a:r>
          </a:p>
          <a:p>
            <a:r>
              <a:rPr lang="ru-RU" b="1" dirty="0" smtClean="0">
                <a:solidFill>
                  <a:schemeClr val="bg1"/>
                </a:solidFill>
                <a:ea typeface="Arial Unicode MS" pitchFamily="34" charset="-128"/>
              </a:rPr>
              <a:t>Книга регистрации выдачи свидетельств об обучении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31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66099"/>
            <a:ext cx="121920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Особенности проектирования АООП НОО 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ОВЗ</a:t>
            </a:r>
          </a:p>
          <a:p>
            <a:pPr algn="ctr"/>
            <a:r>
              <a:rPr lang="ru-RU" sz="1600" b="1" dirty="0" smtClean="0">
                <a:solidFill>
                  <a:srgbClr val="1D4971"/>
                </a:solidFill>
              </a:rPr>
              <a:t>Федеральный государственный образовательный стандарт начального общего образования обучающихся с ОВЗ</a:t>
            </a:r>
          </a:p>
          <a:p>
            <a:pPr algn="ctr"/>
            <a:r>
              <a:rPr lang="ru-RU" sz="1600" b="1" dirty="0" smtClean="0">
                <a:solidFill>
                  <a:srgbClr val="1D4971"/>
                </a:solidFill>
              </a:rPr>
              <a:t> (утв. приказом Минобрнауки России от 19.12.2014 № 1598)</a:t>
            </a:r>
            <a:endParaRPr lang="ru-RU" sz="1600" b="1" dirty="0">
              <a:solidFill>
                <a:srgbClr val="1D4971"/>
              </a:solidFill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>
          <a:xfrm>
            <a:off x="177800" y="2338992"/>
            <a:ext cx="11782552" cy="4519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1.9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 устанавливает сроки освоения АООП обучающимися с ОВЗ </a:t>
            </a:r>
            <a:r>
              <a:rPr lang="ru-RU" sz="2000" b="1" u="sng" dirty="0" smtClean="0">
                <a:solidFill>
                  <a:srgbClr val="0070C0"/>
                </a:solidFill>
              </a:rPr>
              <a:t>от 4 до 6 лет.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2.1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Стандарта: АООП НОО для обучающихся с ОВЗ, имеющих инвалидность, дополняется </a:t>
            </a:r>
            <a:r>
              <a:rPr lang="ru-RU" sz="2000" b="1" u="sng" dirty="0" smtClean="0">
                <a:solidFill>
                  <a:srgbClr val="0070C0"/>
                </a:solidFill>
              </a:rPr>
              <a:t>индивидуальной программой реабилитации (далее - ИПР) </a:t>
            </a:r>
            <a:r>
              <a:rPr lang="ru-RU" sz="2000" b="1" dirty="0" smtClean="0">
                <a:solidFill>
                  <a:srgbClr val="002060"/>
                </a:solidFill>
              </a:rPr>
              <a:t>инвалида в части создания специальных условий получения образования.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2.2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Стандарта: АООП НОО для обучающихся с ОВЗ </a:t>
            </a:r>
            <a:r>
              <a:rPr lang="ru-RU" sz="2000" b="1" u="sng" dirty="0" smtClean="0">
                <a:solidFill>
                  <a:srgbClr val="0070C0"/>
                </a:solidFill>
              </a:rPr>
              <a:t>самостоятельно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u="sng" dirty="0" smtClean="0">
                <a:solidFill>
                  <a:srgbClr val="0070C0"/>
                </a:solidFill>
              </a:rPr>
              <a:t>разрабатывается</a:t>
            </a:r>
            <a:r>
              <a:rPr lang="ru-RU" sz="2000" b="1" dirty="0" smtClean="0">
                <a:solidFill>
                  <a:srgbClr val="002060"/>
                </a:solidFill>
              </a:rPr>
              <a:t> в соответствии со Стандартом и с учетом примерной АООП НОО и </a:t>
            </a:r>
            <a:r>
              <a:rPr lang="ru-RU" sz="2000" b="1" u="sng" dirty="0" smtClean="0">
                <a:solidFill>
                  <a:srgbClr val="0070C0"/>
                </a:solidFill>
              </a:rPr>
              <a:t>утверждается</a:t>
            </a:r>
            <a:r>
              <a:rPr lang="ru-RU" sz="2000" b="1" dirty="0" smtClean="0">
                <a:solidFill>
                  <a:srgbClr val="002060"/>
                </a:solidFill>
              </a:rPr>
              <a:t> организацией .</a:t>
            </a:r>
            <a:r>
              <a:rPr lang="ru-RU" sz="2000" b="1" dirty="0" smtClean="0">
                <a:solidFill>
                  <a:schemeClr val="bg1"/>
                </a:solidFill>
              </a:rPr>
              <a:t> Ста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2.3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Стандарта: на основе Стандарта организация может разработать в соответствии со спецификой своей образовательной деятельности </a:t>
            </a:r>
            <a:r>
              <a:rPr lang="ru-RU" sz="2000" b="1" u="sng" dirty="0" smtClean="0">
                <a:solidFill>
                  <a:srgbClr val="0070C0"/>
                </a:solidFill>
              </a:rPr>
              <a:t>один или несколько вариантов АООП НОО </a:t>
            </a:r>
            <a:r>
              <a:rPr lang="ru-RU" sz="2000" b="1" dirty="0" smtClean="0">
                <a:solidFill>
                  <a:srgbClr val="002060"/>
                </a:solidFill>
              </a:rPr>
              <a:t>с учетом особых образовательных потребностей обучающихся с ОВЗ.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C00000"/>
                </a:solidFill>
              </a:rPr>
              <a:t>Пункт 2.4</a:t>
            </a:r>
            <a:r>
              <a:rPr lang="ru-RU" sz="2000" b="1" u="sng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Стандарта: реализация АООП НОО может быть организована как </a:t>
            </a:r>
            <a:r>
              <a:rPr lang="ru-RU" sz="2000" b="1" u="sng" dirty="0" smtClean="0">
                <a:solidFill>
                  <a:srgbClr val="0070C0"/>
                </a:solidFill>
              </a:rPr>
              <a:t>совместно</a:t>
            </a:r>
            <a:r>
              <a:rPr lang="ru-RU" sz="2000" b="1" dirty="0" smtClean="0">
                <a:solidFill>
                  <a:srgbClr val="002060"/>
                </a:solidFill>
              </a:rPr>
              <a:t> с другими обучающимися, так и в </a:t>
            </a:r>
            <a:r>
              <a:rPr lang="ru-RU" sz="2000" b="1" u="sng" dirty="0" smtClean="0">
                <a:solidFill>
                  <a:srgbClr val="0070C0"/>
                </a:solidFill>
              </a:rPr>
              <a:t>отдельных классах, группах </a:t>
            </a:r>
            <a:r>
              <a:rPr lang="ru-RU" sz="2000" b="1" dirty="0" smtClean="0">
                <a:solidFill>
                  <a:srgbClr val="002060"/>
                </a:solidFill>
              </a:rPr>
              <a:t>или в отдельных организациях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ru-RU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32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533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Структура АООП НОО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ОВЗ</a:t>
            </a:r>
            <a:endParaRPr lang="ru-RU" sz="2800" b="1" dirty="0">
              <a:solidFill>
                <a:srgbClr val="1D4971"/>
              </a:solidFill>
            </a:endParaRPr>
          </a:p>
        </p:txBody>
      </p:sp>
      <p:grpSp>
        <p:nvGrpSpPr>
          <p:cNvPr id="11" name="Group 104"/>
          <p:cNvGrpSpPr/>
          <p:nvPr/>
        </p:nvGrpSpPr>
        <p:grpSpPr>
          <a:xfrm>
            <a:off x="-6352032" y="2285048"/>
            <a:ext cx="10594848" cy="4736527"/>
            <a:chOff x="1242016" y="1344997"/>
            <a:chExt cx="6727568" cy="3323333"/>
          </a:xfrm>
        </p:grpSpPr>
        <p:sp>
          <p:nvSpPr>
            <p:cNvPr id="75" name="椭圆 2"/>
            <p:cNvSpPr/>
            <p:nvPr/>
          </p:nvSpPr>
          <p:spPr>
            <a:xfrm>
              <a:off x="1242016" y="4328416"/>
              <a:ext cx="6727568" cy="3399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  <a:alpha val="0"/>
                  </a:schemeClr>
                </a:gs>
                <a:gs pos="54000">
                  <a:srgbClr val="7F7F7F">
                    <a:alpha val="64000"/>
                  </a:srgbClr>
                </a:gs>
                <a:gs pos="0">
                  <a:schemeClr val="bg1">
                    <a:lumMod val="50000"/>
                    <a:alpha val="6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5"/>
            <p:cNvGrpSpPr/>
            <p:nvPr/>
          </p:nvGrpSpPr>
          <p:grpSpPr>
            <a:xfrm>
              <a:off x="5452037" y="1401808"/>
              <a:ext cx="709843" cy="405108"/>
              <a:chOff x="6423475" y="2025751"/>
              <a:chExt cx="946335" cy="540269"/>
            </a:xfrm>
          </p:grpSpPr>
          <p:sp>
            <p:nvSpPr>
              <p:cNvPr id="165" name="任意多边形 6"/>
              <p:cNvSpPr/>
              <p:nvPr/>
            </p:nvSpPr>
            <p:spPr>
              <a:xfrm>
                <a:off x="6423475" y="2037322"/>
                <a:ext cx="946333" cy="528698"/>
              </a:xfrm>
              <a:custGeom>
                <a:avLst/>
                <a:gdLst>
                  <a:gd name="connsiteX0" fmla="*/ 264349 w 946333"/>
                  <a:gd name="connsiteY0" fmla="*/ 0 h 528698"/>
                  <a:gd name="connsiteX1" fmla="*/ 946333 w 946333"/>
                  <a:gd name="connsiteY1" fmla="*/ 0 h 528698"/>
                  <a:gd name="connsiteX2" fmla="*/ 946333 w 946333"/>
                  <a:gd name="connsiteY2" fmla="*/ 528698 h 528698"/>
                  <a:gd name="connsiteX3" fmla="*/ 264349 w 946333"/>
                  <a:gd name="connsiteY3" fmla="*/ 528698 h 528698"/>
                  <a:gd name="connsiteX4" fmla="*/ 0 w 946333"/>
                  <a:gd name="connsiteY4" fmla="*/ 264349 h 528698"/>
                  <a:gd name="connsiteX5" fmla="*/ 264349 w 946333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333" h="528698">
                    <a:moveTo>
                      <a:pt x="264349" y="0"/>
                    </a:moveTo>
                    <a:lnTo>
                      <a:pt x="946333" y="0"/>
                    </a:lnTo>
                    <a:lnTo>
                      <a:pt x="946333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Group 41"/>
              <p:cNvGrpSpPr>
                <a:grpSpLocks noChangeAspect="1"/>
              </p:cNvGrpSpPr>
              <p:nvPr/>
            </p:nvGrpSpPr>
            <p:grpSpPr bwMode="auto">
              <a:xfrm>
                <a:off x="6782487" y="2134869"/>
                <a:ext cx="284097" cy="347774"/>
                <a:chOff x="3783" y="2089"/>
                <a:chExt cx="116" cy="142"/>
              </a:xfrm>
              <a:solidFill>
                <a:schemeClr val="bg1"/>
              </a:solidFill>
              <a:effectLst/>
            </p:grpSpPr>
            <p:sp>
              <p:nvSpPr>
                <p:cNvPr id="168" name="Freeform 42"/>
                <p:cNvSpPr>
                  <a:spLocks/>
                </p:cNvSpPr>
                <p:nvPr/>
              </p:nvSpPr>
              <p:spPr bwMode="auto">
                <a:xfrm>
                  <a:off x="3791" y="2221"/>
                  <a:ext cx="20" cy="10"/>
                </a:xfrm>
                <a:custGeom>
                  <a:avLst/>
                  <a:gdLst>
                    <a:gd name="T0" fmla="*/ 8 w 8"/>
                    <a:gd name="T1" fmla="*/ 0 h 4"/>
                    <a:gd name="T2" fmla="*/ 1 w 8"/>
                    <a:gd name="T3" fmla="*/ 0 h 4"/>
                    <a:gd name="T4" fmla="*/ 0 w 8"/>
                    <a:gd name="T5" fmla="*/ 0 h 4"/>
                    <a:gd name="T6" fmla="*/ 0 w 8"/>
                    <a:gd name="T7" fmla="*/ 4 h 4"/>
                    <a:gd name="T8" fmla="*/ 1 w 8"/>
                    <a:gd name="T9" fmla="*/ 4 h 4"/>
                    <a:gd name="T10" fmla="*/ 8 w 8"/>
                    <a:gd name="T11" fmla="*/ 4 h 4"/>
                    <a:gd name="T12" fmla="*/ 8 w 8"/>
                    <a:gd name="T13" fmla="*/ 4 h 4"/>
                    <a:gd name="T14" fmla="*/ 8 w 8"/>
                    <a:gd name="T15" fmla="*/ 0 h 4"/>
                    <a:gd name="T16" fmla="*/ 8 w 8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69" name="Freeform 43"/>
                <p:cNvSpPr>
                  <a:spLocks/>
                </p:cNvSpPr>
                <p:nvPr/>
              </p:nvSpPr>
              <p:spPr bwMode="auto">
                <a:xfrm>
                  <a:off x="3818" y="2208"/>
                  <a:ext cx="23" cy="23"/>
                </a:xfrm>
                <a:custGeom>
                  <a:avLst/>
                  <a:gdLst>
                    <a:gd name="T0" fmla="*/ 8 w 9"/>
                    <a:gd name="T1" fmla="*/ 0 h 9"/>
                    <a:gd name="T2" fmla="*/ 1 w 9"/>
                    <a:gd name="T3" fmla="*/ 0 h 9"/>
                    <a:gd name="T4" fmla="*/ 0 w 9"/>
                    <a:gd name="T5" fmla="*/ 1 h 9"/>
                    <a:gd name="T6" fmla="*/ 0 w 9"/>
                    <a:gd name="T7" fmla="*/ 9 h 9"/>
                    <a:gd name="T8" fmla="*/ 1 w 9"/>
                    <a:gd name="T9" fmla="*/ 9 h 9"/>
                    <a:gd name="T10" fmla="*/ 8 w 9"/>
                    <a:gd name="T11" fmla="*/ 9 h 9"/>
                    <a:gd name="T12" fmla="*/ 9 w 9"/>
                    <a:gd name="T13" fmla="*/ 9 h 9"/>
                    <a:gd name="T14" fmla="*/ 9 w 9"/>
                    <a:gd name="T15" fmla="*/ 1 h 9"/>
                    <a:gd name="T16" fmla="*/ 8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0" name="Freeform 44"/>
                <p:cNvSpPr>
                  <a:spLocks/>
                </p:cNvSpPr>
                <p:nvPr/>
              </p:nvSpPr>
              <p:spPr bwMode="auto">
                <a:xfrm>
                  <a:off x="3849" y="2184"/>
                  <a:ext cx="20" cy="47"/>
                </a:xfrm>
                <a:custGeom>
                  <a:avLst/>
                  <a:gdLst>
                    <a:gd name="T0" fmla="*/ 7 w 8"/>
                    <a:gd name="T1" fmla="*/ 0 h 19"/>
                    <a:gd name="T2" fmla="*/ 0 w 8"/>
                    <a:gd name="T3" fmla="*/ 0 h 19"/>
                    <a:gd name="T4" fmla="*/ 0 w 8"/>
                    <a:gd name="T5" fmla="*/ 1 h 19"/>
                    <a:gd name="T6" fmla="*/ 0 w 8"/>
                    <a:gd name="T7" fmla="*/ 19 h 19"/>
                    <a:gd name="T8" fmla="*/ 0 w 8"/>
                    <a:gd name="T9" fmla="*/ 19 h 19"/>
                    <a:gd name="T10" fmla="*/ 7 w 8"/>
                    <a:gd name="T11" fmla="*/ 19 h 19"/>
                    <a:gd name="T12" fmla="*/ 8 w 8"/>
                    <a:gd name="T13" fmla="*/ 19 h 19"/>
                    <a:gd name="T14" fmla="*/ 8 w 8"/>
                    <a:gd name="T15" fmla="*/ 1 h 19"/>
                    <a:gd name="T16" fmla="*/ 7 w 8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1" name="Freeform 45"/>
                <p:cNvSpPr>
                  <a:spLocks/>
                </p:cNvSpPr>
                <p:nvPr/>
              </p:nvSpPr>
              <p:spPr bwMode="auto">
                <a:xfrm>
                  <a:off x="3877" y="2161"/>
                  <a:ext cx="22" cy="70"/>
                </a:xfrm>
                <a:custGeom>
                  <a:avLst/>
                  <a:gdLst>
                    <a:gd name="T0" fmla="*/ 8 w 9"/>
                    <a:gd name="T1" fmla="*/ 0 h 28"/>
                    <a:gd name="T2" fmla="*/ 1 w 9"/>
                    <a:gd name="T3" fmla="*/ 0 h 28"/>
                    <a:gd name="T4" fmla="*/ 0 w 9"/>
                    <a:gd name="T5" fmla="*/ 1 h 28"/>
                    <a:gd name="T6" fmla="*/ 0 w 9"/>
                    <a:gd name="T7" fmla="*/ 28 h 28"/>
                    <a:gd name="T8" fmla="*/ 1 w 9"/>
                    <a:gd name="T9" fmla="*/ 28 h 28"/>
                    <a:gd name="T10" fmla="*/ 8 w 9"/>
                    <a:gd name="T11" fmla="*/ 28 h 28"/>
                    <a:gd name="T12" fmla="*/ 9 w 9"/>
                    <a:gd name="T13" fmla="*/ 28 h 28"/>
                    <a:gd name="T14" fmla="*/ 9 w 9"/>
                    <a:gd name="T15" fmla="*/ 1 h 28"/>
                    <a:gd name="T16" fmla="*/ 8 w 9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28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1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9" y="28"/>
                        <a:pt x="9" y="28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2" name="Freeform 46"/>
                <p:cNvSpPr>
                  <a:spLocks/>
                </p:cNvSpPr>
                <p:nvPr/>
              </p:nvSpPr>
              <p:spPr bwMode="auto">
                <a:xfrm>
                  <a:off x="3821" y="2089"/>
                  <a:ext cx="23" cy="27"/>
                </a:xfrm>
                <a:custGeom>
                  <a:avLst/>
                  <a:gdLst>
                    <a:gd name="T0" fmla="*/ 5 w 9"/>
                    <a:gd name="T1" fmla="*/ 10 h 11"/>
                    <a:gd name="T2" fmla="*/ 8 w 9"/>
                    <a:gd name="T3" fmla="*/ 4 h 11"/>
                    <a:gd name="T4" fmla="*/ 5 w 9"/>
                    <a:gd name="T5" fmla="*/ 0 h 11"/>
                    <a:gd name="T6" fmla="*/ 0 w 9"/>
                    <a:gd name="T7" fmla="*/ 4 h 11"/>
                    <a:gd name="T8" fmla="*/ 5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5" y="10"/>
                      </a:moveTo>
                      <a:cubicBezTo>
                        <a:pt x="8" y="10"/>
                        <a:pt x="8" y="7"/>
                        <a:pt x="8" y="4"/>
                      </a:cubicBezTo>
                      <a:cubicBezTo>
                        <a:pt x="9" y="2"/>
                        <a:pt x="7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1" y="8"/>
                        <a:pt x="4" y="11"/>
                        <a:pt x="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3" name="Freeform 47"/>
                <p:cNvSpPr>
                  <a:spLocks/>
                </p:cNvSpPr>
                <p:nvPr/>
              </p:nvSpPr>
              <p:spPr bwMode="auto">
                <a:xfrm>
                  <a:off x="3785" y="2164"/>
                  <a:ext cx="36" cy="44"/>
                </a:xfrm>
                <a:custGeom>
                  <a:avLst/>
                  <a:gdLst>
                    <a:gd name="T0" fmla="*/ 12 w 14"/>
                    <a:gd name="T1" fmla="*/ 1 h 18"/>
                    <a:gd name="T2" fmla="*/ 10 w 14"/>
                    <a:gd name="T3" fmla="*/ 0 h 18"/>
                    <a:gd name="T4" fmla="*/ 8 w 14"/>
                    <a:gd name="T5" fmla="*/ 6 h 18"/>
                    <a:gd name="T6" fmla="*/ 1 w 14"/>
                    <a:gd name="T7" fmla="*/ 14 h 18"/>
                    <a:gd name="T8" fmla="*/ 1 w 14"/>
                    <a:gd name="T9" fmla="*/ 17 h 18"/>
                    <a:gd name="T10" fmla="*/ 4 w 14"/>
                    <a:gd name="T11" fmla="*/ 17 h 18"/>
                    <a:gd name="T12" fmla="*/ 12 w 14"/>
                    <a:gd name="T13" fmla="*/ 9 h 18"/>
                    <a:gd name="T14" fmla="*/ 13 w 14"/>
                    <a:gd name="T15" fmla="*/ 8 h 18"/>
                    <a:gd name="T16" fmla="*/ 14 w 14"/>
                    <a:gd name="T17" fmla="*/ 3 h 18"/>
                    <a:gd name="T18" fmla="*/ 12 w 14"/>
                    <a:gd name="T1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8">
                      <a:moveTo>
                        <a:pt x="12" y="1"/>
                      </a:move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6"/>
                        <a:pt x="1" y="17"/>
                      </a:cubicBezTo>
                      <a:cubicBezTo>
                        <a:pt x="2" y="18"/>
                        <a:pt x="4" y="18"/>
                        <a:pt x="4" y="17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2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4" name="Freeform 48"/>
                <p:cNvSpPr>
                  <a:spLocks/>
                </p:cNvSpPr>
                <p:nvPr/>
              </p:nvSpPr>
              <p:spPr bwMode="auto">
                <a:xfrm>
                  <a:off x="3836" y="2116"/>
                  <a:ext cx="33" cy="20"/>
                </a:xfrm>
                <a:custGeom>
                  <a:avLst/>
                  <a:gdLst>
                    <a:gd name="T0" fmla="*/ 6 w 13"/>
                    <a:gd name="T1" fmla="*/ 8 h 8"/>
                    <a:gd name="T2" fmla="*/ 12 w 13"/>
                    <a:gd name="T3" fmla="*/ 4 h 8"/>
                    <a:gd name="T4" fmla="*/ 12 w 13"/>
                    <a:gd name="T5" fmla="*/ 1 h 8"/>
                    <a:gd name="T6" fmla="*/ 10 w 13"/>
                    <a:gd name="T7" fmla="*/ 1 h 8"/>
                    <a:gd name="T8" fmla="*/ 5 w 13"/>
                    <a:gd name="T9" fmla="*/ 4 h 8"/>
                    <a:gd name="T10" fmla="*/ 1 w 13"/>
                    <a:gd name="T11" fmla="*/ 3 h 8"/>
                    <a:gd name="T12" fmla="*/ 1 w 13"/>
                    <a:gd name="T13" fmla="*/ 5 h 8"/>
                    <a:gd name="T14" fmla="*/ 0 w 13"/>
                    <a:gd name="T15" fmla="*/ 7 h 8"/>
                    <a:gd name="T16" fmla="*/ 5 w 13"/>
                    <a:gd name="T17" fmla="*/ 8 h 8"/>
                    <a:gd name="T18" fmla="*/ 6 w 13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8">
                      <a:moveTo>
                        <a:pt x="6" y="8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3" y="2"/>
                        <a:pt x="12" y="1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  <p:sp>
              <p:nvSpPr>
                <p:cNvPr id="175" name="Freeform 49"/>
                <p:cNvSpPr>
                  <a:spLocks/>
                </p:cNvSpPr>
                <p:nvPr/>
              </p:nvSpPr>
              <p:spPr bwMode="auto">
                <a:xfrm>
                  <a:off x="3783" y="2116"/>
                  <a:ext cx="58" cy="87"/>
                </a:xfrm>
                <a:custGeom>
                  <a:avLst/>
                  <a:gdLst>
                    <a:gd name="T0" fmla="*/ 18 w 23"/>
                    <a:gd name="T1" fmla="*/ 17 h 35"/>
                    <a:gd name="T2" fmla="*/ 21 w 23"/>
                    <a:gd name="T3" fmla="*/ 5 h 35"/>
                    <a:gd name="T4" fmla="*/ 21 w 23"/>
                    <a:gd name="T5" fmla="*/ 2 h 35"/>
                    <a:gd name="T6" fmla="*/ 20 w 23"/>
                    <a:gd name="T7" fmla="*/ 2 h 35"/>
                    <a:gd name="T8" fmla="*/ 19 w 23"/>
                    <a:gd name="T9" fmla="*/ 7 h 35"/>
                    <a:gd name="T10" fmla="*/ 20 w 23"/>
                    <a:gd name="T11" fmla="*/ 3 h 35"/>
                    <a:gd name="T12" fmla="*/ 20 w 23"/>
                    <a:gd name="T13" fmla="*/ 2 h 35"/>
                    <a:gd name="T14" fmla="*/ 20 w 23"/>
                    <a:gd name="T15" fmla="*/ 1 h 35"/>
                    <a:gd name="T16" fmla="*/ 19 w 23"/>
                    <a:gd name="T17" fmla="*/ 1 h 35"/>
                    <a:gd name="T18" fmla="*/ 18 w 23"/>
                    <a:gd name="T19" fmla="*/ 2 h 35"/>
                    <a:gd name="T20" fmla="*/ 19 w 23"/>
                    <a:gd name="T21" fmla="*/ 3 h 35"/>
                    <a:gd name="T22" fmla="*/ 18 w 23"/>
                    <a:gd name="T23" fmla="*/ 6 h 35"/>
                    <a:gd name="T24" fmla="*/ 17 w 23"/>
                    <a:gd name="T25" fmla="*/ 0 h 35"/>
                    <a:gd name="T26" fmla="*/ 17 w 23"/>
                    <a:gd name="T27" fmla="*/ 0 h 35"/>
                    <a:gd name="T28" fmla="*/ 17 w 23"/>
                    <a:gd name="T29" fmla="*/ 0 h 35"/>
                    <a:gd name="T30" fmla="*/ 15 w 23"/>
                    <a:gd name="T31" fmla="*/ 0 h 35"/>
                    <a:gd name="T32" fmla="*/ 8 w 23"/>
                    <a:gd name="T33" fmla="*/ 0 h 35"/>
                    <a:gd name="T34" fmla="*/ 1 w 23"/>
                    <a:gd name="T35" fmla="*/ 5 h 35"/>
                    <a:gd name="T36" fmla="*/ 1 w 23"/>
                    <a:gd name="T37" fmla="*/ 8 h 35"/>
                    <a:gd name="T38" fmla="*/ 4 w 23"/>
                    <a:gd name="T39" fmla="*/ 8 h 35"/>
                    <a:gd name="T40" fmla="*/ 4 w 23"/>
                    <a:gd name="T41" fmla="*/ 8 h 35"/>
                    <a:gd name="T42" fmla="*/ 9 w 23"/>
                    <a:gd name="T43" fmla="*/ 4 h 35"/>
                    <a:gd name="T44" fmla="*/ 13 w 23"/>
                    <a:gd name="T45" fmla="*/ 4 h 35"/>
                    <a:gd name="T46" fmla="*/ 12 w 23"/>
                    <a:gd name="T47" fmla="*/ 4 h 35"/>
                    <a:gd name="T48" fmla="*/ 9 w 23"/>
                    <a:gd name="T49" fmla="*/ 15 h 35"/>
                    <a:gd name="T50" fmla="*/ 10 w 23"/>
                    <a:gd name="T51" fmla="*/ 16 h 35"/>
                    <a:gd name="T52" fmla="*/ 14 w 23"/>
                    <a:gd name="T53" fmla="*/ 20 h 35"/>
                    <a:gd name="T54" fmla="*/ 18 w 23"/>
                    <a:gd name="T55" fmla="*/ 24 h 35"/>
                    <a:gd name="T56" fmla="*/ 17 w 23"/>
                    <a:gd name="T57" fmla="*/ 32 h 35"/>
                    <a:gd name="T58" fmla="*/ 19 w 23"/>
                    <a:gd name="T59" fmla="*/ 35 h 35"/>
                    <a:gd name="T60" fmla="*/ 22 w 23"/>
                    <a:gd name="T61" fmla="*/ 33 h 35"/>
                    <a:gd name="T62" fmla="*/ 23 w 23"/>
                    <a:gd name="T63" fmla="*/ 24 h 35"/>
                    <a:gd name="T64" fmla="*/ 23 w 23"/>
                    <a:gd name="T65" fmla="*/ 22 h 35"/>
                    <a:gd name="T66" fmla="*/ 18 w 23"/>
                    <a:gd name="T67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3" h="35">
                      <a:moveTo>
                        <a:pt x="18" y="17"/>
                      </a:moveTo>
                      <a:cubicBezTo>
                        <a:pt x="19" y="10"/>
                        <a:pt x="21" y="6"/>
                        <a:pt x="21" y="5"/>
                      </a:cubicBezTo>
                      <a:cubicBezTo>
                        <a:pt x="21" y="3"/>
                        <a:pt x="21" y="2"/>
                        <a:pt x="21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5"/>
                        <a:pt x="19" y="7"/>
                        <a:pt x="19" y="7"/>
                      </a:cubicBezTo>
                      <a:cubicBezTo>
                        <a:pt x="19" y="7"/>
                        <a:pt x="20" y="4"/>
                        <a:pt x="20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19" y="1"/>
                        <a:pt x="19" y="1"/>
                      </a:cubicBezTo>
                      <a:cubicBezTo>
                        <a:pt x="19" y="1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9" y="3"/>
                      </a:cubicBezTo>
                      <a:cubicBezTo>
                        <a:pt x="19" y="3"/>
                        <a:pt x="18" y="4"/>
                        <a:pt x="18" y="6"/>
                      </a:cubicBezTo>
                      <a:cubicBezTo>
                        <a:pt x="18" y="1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3" y="0"/>
                        <a:pt x="11" y="0"/>
                        <a:pt x="8" y="0"/>
                      </a:cubicBezTo>
                      <a:cubicBezTo>
                        <a:pt x="8" y="0"/>
                        <a:pt x="1" y="5"/>
                        <a:pt x="1" y="5"/>
                      </a:cubicBezTo>
                      <a:cubicBezTo>
                        <a:pt x="0" y="6"/>
                        <a:pt x="0" y="7"/>
                        <a:pt x="1" y="8"/>
                      </a:cubicBezTo>
                      <a:cubicBezTo>
                        <a:pt x="2" y="8"/>
                        <a:pt x="3" y="9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9" y="4"/>
                        <a:pt x="9" y="4"/>
                      </a:cubicBezTo>
                      <a:cubicBezTo>
                        <a:pt x="9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7"/>
                        <a:pt x="9" y="13"/>
                        <a:pt x="9" y="15"/>
                      </a:cubicBezTo>
                      <a:cubicBezTo>
                        <a:pt x="9" y="15"/>
                        <a:pt x="10" y="15"/>
                        <a:pt x="10" y="16"/>
                      </a:cubicBezTo>
                      <a:cubicBezTo>
                        <a:pt x="10" y="16"/>
                        <a:pt x="11" y="18"/>
                        <a:pt x="14" y="20"/>
                      </a:cubicBezTo>
                      <a:cubicBezTo>
                        <a:pt x="14" y="20"/>
                        <a:pt x="18" y="24"/>
                        <a:pt x="18" y="24"/>
                      </a:cubicBezTo>
                      <a:cubicBezTo>
                        <a:pt x="18" y="24"/>
                        <a:pt x="17" y="32"/>
                        <a:pt x="17" y="32"/>
                      </a:cubicBezTo>
                      <a:cubicBezTo>
                        <a:pt x="17" y="34"/>
                        <a:pt x="18" y="35"/>
                        <a:pt x="19" y="35"/>
                      </a:cubicBezTo>
                      <a:cubicBezTo>
                        <a:pt x="20" y="35"/>
                        <a:pt x="21" y="35"/>
                        <a:pt x="22" y="33"/>
                      </a:cubicBezTo>
                      <a:cubicBezTo>
                        <a:pt x="22" y="33"/>
                        <a:pt x="23" y="24"/>
                        <a:pt x="23" y="24"/>
                      </a:cubicBezTo>
                      <a:cubicBezTo>
                        <a:pt x="23" y="23"/>
                        <a:pt x="23" y="22"/>
                        <a:pt x="23" y="22"/>
                      </a:cubicBezTo>
                      <a:cubicBezTo>
                        <a:pt x="22" y="21"/>
                        <a:pt x="18" y="17"/>
                        <a:pt x="18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FFB850"/>
                    </a:solidFill>
                  </a:endParaRPr>
                </a:p>
              </p:txBody>
            </p:sp>
          </p:grpSp>
          <p:sp>
            <p:nvSpPr>
              <p:cNvPr id="166" name="任意多边形 7"/>
              <p:cNvSpPr/>
              <p:nvPr/>
            </p:nvSpPr>
            <p:spPr>
              <a:xfrm>
                <a:off x="6423477" y="2025751"/>
                <a:ext cx="946333" cy="528698"/>
              </a:xfrm>
              <a:custGeom>
                <a:avLst/>
                <a:gdLst>
                  <a:gd name="connsiteX0" fmla="*/ 264349 w 946333"/>
                  <a:gd name="connsiteY0" fmla="*/ 0 h 528698"/>
                  <a:gd name="connsiteX1" fmla="*/ 946333 w 946333"/>
                  <a:gd name="connsiteY1" fmla="*/ 0 h 528698"/>
                  <a:gd name="connsiteX2" fmla="*/ 946333 w 946333"/>
                  <a:gd name="connsiteY2" fmla="*/ 528698 h 528698"/>
                  <a:gd name="connsiteX3" fmla="*/ 264349 w 946333"/>
                  <a:gd name="connsiteY3" fmla="*/ 528698 h 528698"/>
                  <a:gd name="connsiteX4" fmla="*/ 0 w 946333"/>
                  <a:gd name="connsiteY4" fmla="*/ 264349 h 528698"/>
                  <a:gd name="connsiteX5" fmla="*/ 264349 w 946333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333" h="528698">
                    <a:moveTo>
                      <a:pt x="264349" y="0"/>
                    </a:moveTo>
                    <a:lnTo>
                      <a:pt x="946333" y="0"/>
                    </a:lnTo>
                    <a:lnTo>
                      <a:pt x="946333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组合 17"/>
            <p:cNvGrpSpPr/>
            <p:nvPr/>
          </p:nvGrpSpPr>
          <p:grpSpPr>
            <a:xfrm>
              <a:off x="5452044" y="2192677"/>
              <a:ext cx="682562" cy="396432"/>
              <a:chOff x="6423478" y="3080487"/>
              <a:chExt cx="909964" cy="528698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6947462" y="3236498"/>
                <a:ext cx="19775" cy="2825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任意多边形 18"/>
              <p:cNvSpPr/>
              <p:nvPr/>
            </p:nvSpPr>
            <p:spPr>
              <a:xfrm>
                <a:off x="6423478" y="3080487"/>
                <a:ext cx="909964" cy="528698"/>
              </a:xfrm>
              <a:custGeom>
                <a:avLst/>
                <a:gdLst>
                  <a:gd name="connsiteX0" fmla="*/ 264349 w 1760619"/>
                  <a:gd name="connsiteY0" fmla="*/ 0 h 528698"/>
                  <a:gd name="connsiteX1" fmla="*/ 1760619 w 1760619"/>
                  <a:gd name="connsiteY1" fmla="*/ 0 h 528698"/>
                  <a:gd name="connsiteX2" fmla="*/ 1760619 w 1760619"/>
                  <a:gd name="connsiteY2" fmla="*/ 528698 h 528698"/>
                  <a:gd name="connsiteX3" fmla="*/ 264349 w 1760619"/>
                  <a:gd name="connsiteY3" fmla="*/ 528698 h 528698"/>
                  <a:gd name="connsiteX4" fmla="*/ 0 w 1760619"/>
                  <a:gd name="connsiteY4" fmla="*/ 264349 h 528698"/>
                  <a:gd name="connsiteX5" fmla="*/ 264349 w 1760619"/>
                  <a:gd name="connsiteY5" fmla="*/ 0 h 52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0619" h="528698">
                    <a:moveTo>
                      <a:pt x="264349" y="0"/>
                    </a:moveTo>
                    <a:lnTo>
                      <a:pt x="1760619" y="0"/>
                    </a:lnTo>
                    <a:lnTo>
                      <a:pt x="1760619" y="528698"/>
                    </a:lnTo>
                    <a:lnTo>
                      <a:pt x="264349" y="528698"/>
                    </a:lnTo>
                    <a:cubicBezTo>
                      <a:pt x="118353" y="528698"/>
                      <a:pt x="0" y="410345"/>
                      <a:pt x="0" y="264349"/>
                    </a:cubicBezTo>
                    <a:cubicBezTo>
                      <a:pt x="0" y="118353"/>
                      <a:pt x="118353" y="0"/>
                      <a:pt x="264349" y="0"/>
                    </a:cubicBezTo>
                    <a:close/>
                  </a:path>
                </a:pathLst>
              </a:custGeom>
              <a:solidFill>
                <a:srgbClr val="D7E4F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1" name="任意多边形 28"/>
            <p:cNvSpPr/>
            <p:nvPr/>
          </p:nvSpPr>
          <p:spPr>
            <a:xfrm>
              <a:off x="5452042" y="2946465"/>
              <a:ext cx="654920" cy="396432"/>
            </a:xfrm>
            <a:custGeom>
              <a:avLst/>
              <a:gdLst>
                <a:gd name="connsiteX0" fmla="*/ 264349 w 1524184"/>
                <a:gd name="connsiteY0" fmla="*/ 0 h 528698"/>
                <a:gd name="connsiteX1" fmla="*/ 1524184 w 1524184"/>
                <a:gd name="connsiteY1" fmla="*/ 0 h 528698"/>
                <a:gd name="connsiteX2" fmla="*/ 1524184 w 1524184"/>
                <a:gd name="connsiteY2" fmla="*/ 528698 h 528698"/>
                <a:gd name="connsiteX3" fmla="*/ 264349 w 1524184"/>
                <a:gd name="connsiteY3" fmla="*/ 528698 h 528698"/>
                <a:gd name="connsiteX4" fmla="*/ 0 w 1524184"/>
                <a:gd name="connsiteY4" fmla="*/ 264349 h 528698"/>
                <a:gd name="connsiteX5" fmla="*/ 264349 w 1524184"/>
                <a:gd name="connsiteY5" fmla="*/ 0 h 52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184" h="528698">
                  <a:moveTo>
                    <a:pt x="264349" y="0"/>
                  </a:moveTo>
                  <a:lnTo>
                    <a:pt x="1524184" y="0"/>
                  </a:lnTo>
                  <a:lnTo>
                    <a:pt x="1524184" y="528698"/>
                  </a:lnTo>
                  <a:lnTo>
                    <a:pt x="264349" y="528698"/>
                  </a:lnTo>
                  <a:cubicBezTo>
                    <a:pt x="118353" y="528698"/>
                    <a:pt x="0" y="410345"/>
                    <a:pt x="0" y="264349"/>
                  </a:cubicBezTo>
                  <a:cubicBezTo>
                    <a:pt x="0" y="118353"/>
                    <a:pt x="118353" y="0"/>
                    <a:pt x="264349" y="0"/>
                  </a:cubicBezTo>
                  <a:close/>
                </a:path>
              </a:pathLst>
            </a:custGeom>
            <a:solidFill>
              <a:srgbClr val="0F253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grpSp>
          <p:nvGrpSpPr>
            <p:cNvPr id="59" name="Group 68"/>
            <p:cNvGrpSpPr>
              <a:grpSpLocks noChangeAspect="1"/>
            </p:cNvGrpSpPr>
            <p:nvPr/>
          </p:nvGrpSpPr>
          <p:grpSpPr bwMode="auto">
            <a:xfrm>
              <a:off x="5754110" y="3820256"/>
              <a:ext cx="182622" cy="64833"/>
              <a:chOff x="3785" y="2095"/>
              <a:chExt cx="107" cy="38"/>
            </a:xfrm>
            <a:solidFill>
              <a:schemeClr val="bg1"/>
            </a:solidFill>
            <a:effectLst/>
          </p:grpSpPr>
          <p:sp>
            <p:nvSpPr>
              <p:cNvPr id="146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1" name="文本框 92"/>
            <p:cNvSpPr txBox="1"/>
            <p:nvPr/>
          </p:nvSpPr>
          <p:spPr>
            <a:xfrm>
              <a:off x="6195075" y="1475766"/>
              <a:ext cx="1445179" cy="25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 smtClean="0">
                  <a:solidFill>
                    <a:srgbClr val="F38221"/>
                  </a:solidFill>
                </a:rPr>
                <a:t>ЦЕЛЕВОЙ</a:t>
              </a:r>
              <a:endParaRPr lang="zh-CN" altLang="en-US" sz="1000" b="1" dirty="0">
                <a:solidFill>
                  <a:srgbClr val="F38221"/>
                </a:solidFill>
              </a:endParaRPr>
            </a:p>
          </p:txBody>
        </p:sp>
        <p:sp>
          <p:nvSpPr>
            <p:cNvPr id="82" name="文本框 93"/>
            <p:cNvSpPr txBox="1"/>
            <p:nvPr/>
          </p:nvSpPr>
          <p:spPr>
            <a:xfrm>
              <a:off x="6134603" y="2273770"/>
              <a:ext cx="1575539" cy="25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 smtClean="0">
                  <a:solidFill>
                    <a:srgbClr val="01ACBE"/>
                  </a:solidFill>
                </a:rPr>
                <a:t>СОДЕРЖАТЕЛЬНЫЙ</a:t>
              </a:r>
              <a:endParaRPr lang="zh-CN" altLang="en-US" sz="1100" b="1" dirty="0">
                <a:solidFill>
                  <a:srgbClr val="01ACBE"/>
                </a:solidFill>
              </a:endParaRPr>
            </a:p>
          </p:txBody>
        </p:sp>
        <p:sp>
          <p:nvSpPr>
            <p:cNvPr id="83" name="文本框 94"/>
            <p:cNvSpPr txBox="1"/>
            <p:nvPr/>
          </p:nvSpPr>
          <p:spPr>
            <a:xfrm>
              <a:off x="6114218" y="3028374"/>
              <a:ext cx="1614351" cy="25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 smtClean="0">
                  <a:solidFill>
                    <a:schemeClr val="accent1">
                      <a:lumMod val="75000"/>
                    </a:schemeClr>
                  </a:solidFill>
                </a:rPr>
                <a:t>ОРГАНИЗАЦИОННЫЙ</a:t>
              </a:r>
              <a:endParaRPr lang="zh-CN" altLang="en-US" sz="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60" name="Group 68"/>
            <p:cNvGrpSpPr>
              <a:grpSpLocks noChangeAspect="1"/>
            </p:cNvGrpSpPr>
            <p:nvPr/>
          </p:nvGrpSpPr>
          <p:grpSpPr bwMode="auto">
            <a:xfrm>
              <a:off x="2159029" y="3739062"/>
              <a:ext cx="136493" cy="83627"/>
              <a:chOff x="3785" y="2095"/>
              <a:chExt cx="62" cy="38"/>
            </a:xfrm>
            <a:solidFill>
              <a:schemeClr val="bg1">
                <a:lumMod val="50000"/>
              </a:schemeClr>
            </a:solidFill>
            <a:effectLst/>
          </p:grpSpPr>
          <p:sp>
            <p:nvSpPr>
              <p:cNvPr id="119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" name="组合 88"/>
            <p:cNvGrpSpPr/>
            <p:nvPr/>
          </p:nvGrpSpPr>
          <p:grpSpPr>
            <a:xfrm>
              <a:off x="5377874" y="1344997"/>
              <a:ext cx="2434908" cy="529310"/>
              <a:chOff x="6095999" y="2039788"/>
              <a:chExt cx="3246121" cy="705910"/>
            </a:xfrm>
          </p:grpSpPr>
          <p:sp>
            <p:nvSpPr>
              <p:cNvPr id="111" name="任意多边形 89"/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圆角矩形 90"/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圆角矩形 91"/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组合 92"/>
            <p:cNvGrpSpPr/>
            <p:nvPr/>
          </p:nvGrpSpPr>
          <p:grpSpPr>
            <a:xfrm>
              <a:off x="5377874" y="2135956"/>
              <a:ext cx="2434908" cy="529310"/>
              <a:chOff x="6095999" y="2039788"/>
              <a:chExt cx="3246121" cy="705910"/>
            </a:xfrm>
          </p:grpSpPr>
          <p:sp>
            <p:nvSpPr>
              <p:cNvPr id="108" name="任意多边形 93"/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圆角矩形 94"/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圆角矩形 95"/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组合 96"/>
            <p:cNvGrpSpPr/>
            <p:nvPr/>
          </p:nvGrpSpPr>
          <p:grpSpPr>
            <a:xfrm>
              <a:off x="5377874" y="2880979"/>
              <a:ext cx="2434908" cy="529310"/>
              <a:chOff x="6095999" y="2039788"/>
              <a:chExt cx="3246121" cy="705910"/>
            </a:xfrm>
          </p:grpSpPr>
          <p:sp>
            <p:nvSpPr>
              <p:cNvPr id="105" name="任意多边形 97"/>
              <p:cNvSpPr/>
              <p:nvPr/>
            </p:nvSpPr>
            <p:spPr>
              <a:xfrm>
                <a:off x="6096000" y="2039788"/>
                <a:ext cx="3246120" cy="705910"/>
              </a:xfrm>
              <a:custGeom>
                <a:avLst/>
                <a:gdLst>
                  <a:gd name="connsiteX0" fmla="*/ 368297 w 3246120"/>
                  <a:gd name="connsiteY0" fmla="*/ 88606 h 705910"/>
                  <a:gd name="connsiteX1" fmla="*/ 103948 w 3246120"/>
                  <a:gd name="connsiteY1" fmla="*/ 352955 h 705910"/>
                  <a:gd name="connsiteX2" fmla="*/ 368297 w 3246120"/>
                  <a:gd name="connsiteY2" fmla="*/ 617304 h 705910"/>
                  <a:gd name="connsiteX3" fmla="*/ 2887968 w 3246120"/>
                  <a:gd name="connsiteY3" fmla="*/ 617304 h 705910"/>
                  <a:gd name="connsiteX4" fmla="*/ 3152317 w 3246120"/>
                  <a:gd name="connsiteY4" fmla="*/ 352955 h 705910"/>
                  <a:gd name="connsiteX5" fmla="*/ 2887968 w 3246120"/>
                  <a:gd name="connsiteY5" fmla="*/ 88606 h 705910"/>
                  <a:gd name="connsiteX6" fmla="*/ 352955 w 3246120"/>
                  <a:gd name="connsiteY6" fmla="*/ 0 h 705910"/>
                  <a:gd name="connsiteX7" fmla="*/ 2893165 w 3246120"/>
                  <a:gd name="connsiteY7" fmla="*/ 0 h 705910"/>
                  <a:gd name="connsiteX8" fmla="*/ 3246120 w 3246120"/>
                  <a:gd name="connsiteY8" fmla="*/ 352955 h 705910"/>
                  <a:gd name="connsiteX9" fmla="*/ 2893165 w 3246120"/>
                  <a:gd name="connsiteY9" fmla="*/ 705910 h 705910"/>
                  <a:gd name="connsiteX10" fmla="*/ 352955 w 3246120"/>
                  <a:gd name="connsiteY10" fmla="*/ 705910 h 705910"/>
                  <a:gd name="connsiteX11" fmla="*/ 0 w 3246120"/>
                  <a:gd name="connsiteY11" fmla="*/ 352955 h 705910"/>
                  <a:gd name="connsiteX12" fmla="*/ 352955 w 3246120"/>
                  <a:gd name="connsiteY12" fmla="*/ 0 h 70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6120" h="705910">
                    <a:moveTo>
                      <a:pt x="368297" y="88606"/>
                    </a:moveTo>
                    <a:cubicBezTo>
                      <a:pt x="222301" y="88606"/>
                      <a:pt x="103948" y="206959"/>
                      <a:pt x="103948" y="352955"/>
                    </a:cubicBezTo>
                    <a:cubicBezTo>
                      <a:pt x="103948" y="498951"/>
                      <a:pt x="222301" y="617304"/>
                      <a:pt x="368297" y="617304"/>
                    </a:cubicBezTo>
                    <a:lnTo>
                      <a:pt x="2887968" y="617304"/>
                    </a:lnTo>
                    <a:cubicBezTo>
                      <a:pt x="3033964" y="617304"/>
                      <a:pt x="3152317" y="498951"/>
                      <a:pt x="3152317" y="352955"/>
                    </a:cubicBezTo>
                    <a:cubicBezTo>
                      <a:pt x="3152317" y="206959"/>
                      <a:pt x="3033964" y="88606"/>
                      <a:pt x="2887968" y="88606"/>
                    </a:cubicBezTo>
                    <a:close/>
                    <a:moveTo>
                      <a:pt x="352955" y="0"/>
                    </a:moveTo>
                    <a:lnTo>
                      <a:pt x="2893165" y="0"/>
                    </a:lnTo>
                    <a:cubicBezTo>
                      <a:pt x="3088097" y="0"/>
                      <a:pt x="3246120" y="158023"/>
                      <a:pt x="3246120" y="352955"/>
                    </a:cubicBezTo>
                    <a:cubicBezTo>
                      <a:pt x="3246120" y="547887"/>
                      <a:pt x="3088097" y="705910"/>
                      <a:pt x="2893165" y="705910"/>
                    </a:cubicBezTo>
                    <a:lnTo>
                      <a:pt x="352955" y="705910"/>
                    </a:lnTo>
                    <a:cubicBezTo>
                      <a:pt x="158023" y="705910"/>
                      <a:pt x="0" y="547887"/>
                      <a:pt x="0" y="352955"/>
                    </a:cubicBezTo>
                    <a:cubicBezTo>
                      <a:pt x="0" y="158023"/>
                      <a:pt x="158023" y="0"/>
                      <a:pt x="35295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圆角矩形 98"/>
              <p:cNvSpPr/>
              <p:nvPr/>
            </p:nvSpPr>
            <p:spPr>
              <a:xfrm>
                <a:off x="6194875" y="2128394"/>
                <a:ext cx="3048369" cy="52869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圆角矩形 99"/>
              <p:cNvSpPr/>
              <p:nvPr/>
            </p:nvSpPr>
            <p:spPr>
              <a:xfrm>
                <a:off x="6095999" y="2039788"/>
                <a:ext cx="3246120" cy="705910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6" name="Прямоугольник 175"/>
          <p:cNvSpPr/>
          <p:nvPr/>
        </p:nvSpPr>
        <p:spPr>
          <a:xfrm>
            <a:off x="358140" y="1496999"/>
            <a:ext cx="10314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Пункт 2.8 Стандарта: </a:t>
            </a:r>
          </a:p>
          <a:p>
            <a:r>
              <a:rPr lang="ru-RU" sz="2000" b="1" dirty="0" smtClean="0">
                <a:solidFill>
                  <a:srgbClr val="1D4971"/>
                </a:solidFill>
              </a:rPr>
              <a:t>АООП должна содержать </a:t>
            </a:r>
            <a:r>
              <a:rPr lang="ru-RU" sz="2000" b="1" u="sng" dirty="0" smtClean="0">
                <a:solidFill>
                  <a:srgbClr val="1D4971"/>
                </a:solidFill>
              </a:rPr>
              <a:t>три раздела:</a:t>
            </a:r>
          </a:p>
        </p:txBody>
      </p:sp>
      <p:sp>
        <p:nvSpPr>
          <p:cNvPr id="177" name="文本框 92"/>
          <p:cNvSpPr txBox="1"/>
          <p:nvPr/>
        </p:nvSpPr>
        <p:spPr>
          <a:xfrm>
            <a:off x="588264" y="2441453"/>
            <a:ext cx="27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D4971"/>
                </a:solidFill>
              </a:rPr>
              <a:t>I</a:t>
            </a:r>
            <a:endParaRPr lang="zh-CN" altLang="en-US" sz="1200" b="1" dirty="0">
              <a:solidFill>
                <a:srgbClr val="1D4971"/>
              </a:solidFill>
            </a:endParaRPr>
          </a:p>
        </p:txBody>
      </p:sp>
      <p:sp>
        <p:nvSpPr>
          <p:cNvPr id="178" name="文本框 92"/>
          <p:cNvSpPr txBox="1"/>
          <p:nvPr/>
        </p:nvSpPr>
        <p:spPr>
          <a:xfrm>
            <a:off x="588264" y="3580389"/>
            <a:ext cx="54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D4971"/>
                </a:solidFill>
              </a:rPr>
              <a:t>II</a:t>
            </a:r>
            <a:endParaRPr lang="zh-CN" altLang="en-US" sz="1200" b="1" dirty="0">
              <a:solidFill>
                <a:srgbClr val="1D4971"/>
              </a:solidFill>
            </a:endParaRPr>
          </a:p>
        </p:txBody>
      </p:sp>
      <p:sp>
        <p:nvSpPr>
          <p:cNvPr id="179" name="文本框 92"/>
          <p:cNvSpPr txBox="1"/>
          <p:nvPr/>
        </p:nvSpPr>
        <p:spPr>
          <a:xfrm>
            <a:off x="588264" y="4617725"/>
            <a:ext cx="52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III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4597400" y="2535256"/>
            <a:ext cx="4206001" cy="411144"/>
            <a:chOff x="901700" y="3271856"/>
            <a:chExt cx="4206001" cy="411144"/>
          </a:xfrm>
        </p:grpSpPr>
        <p:sp>
          <p:nvSpPr>
            <p:cNvPr id="114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EC7906"/>
            </a:solidFill>
            <a:ln>
              <a:solidFill>
                <a:srgbClr val="EC7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C7906"/>
                </a:solidFill>
              </a:endParaRPr>
            </a:p>
          </p:txBody>
        </p:sp>
        <p:cxnSp>
          <p:nvCxnSpPr>
            <p:cNvPr id="115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EC7906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Прямоугольник 115"/>
          <p:cNvSpPr/>
          <p:nvPr/>
        </p:nvSpPr>
        <p:spPr>
          <a:xfrm>
            <a:off x="5151275" y="2298700"/>
            <a:ext cx="671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D4971"/>
                </a:solidFill>
              </a:rPr>
              <a:t>включает обязательную часть и часть, формируемую </a:t>
            </a:r>
          </a:p>
          <a:p>
            <a:r>
              <a:rPr lang="ru-RU" b="1" dirty="0" smtClean="0">
                <a:solidFill>
                  <a:srgbClr val="1D4971"/>
                </a:solidFill>
              </a:rPr>
              <a:t>участниками образовательных отношений: 80/40, 70/30, 60/40 %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5151275" y="3499535"/>
            <a:ext cx="679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D4971"/>
                </a:solidFill>
              </a:rPr>
              <a:t>реализуется через организацию урочной и внеурочной деятельности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5151275" y="4768334"/>
            <a:ext cx="441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D4971"/>
                </a:solidFill>
              </a:rPr>
              <a:t>возможно использование сетевой формы</a:t>
            </a:r>
          </a:p>
        </p:txBody>
      </p:sp>
      <p:grpSp>
        <p:nvGrpSpPr>
          <p:cNvPr id="121" name="Группа 120"/>
          <p:cNvGrpSpPr/>
          <p:nvPr/>
        </p:nvGrpSpPr>
        <p:grpSpPr>
          <a:xfrm>
            <a:off x="4597400" y="3754456"/>
            <a:ext cx="4206001" cy="411144"/>
            <a:chOff x="901700" y="3271856"/>
            <a:chExt cx="4206001" cy="411144"/>
          </a:xfrm>
        </p:grpSpPr>
        <p:sp>
          <p:nvSpPr>
            <p:cNvPr id="122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EC7906"/>
            </a:solidFill>
            <a:ln>
              <a:solidFill>
                <a:srgbClr val="EC7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C7906"/>
                </a:solidFill>
              </a:endParaRPr>
            </a:p>
          </p:txBody>
        </p:sp>
        <p:cxnSp>
          <p:nvCxnSpPr>
            <p:cNvPr id="124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EC7906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Группа 127"/>
          <p:cNvGrpSpPr/>
          <p:nvPr/>
        </p:nvGrpSpPr>
        <p:grpSpPr>
          <a:xfrm>
            <a:off x="4597400" y="4770456"/>
            <a:ext cx="4206001" cy="411144"/>
            <a:chOff x="901700" y="3271856"/>
            <a:chExt cx="4206001" cy="411144"/>
          </a:xfrm>
        </p:grpSpPr>
        <p:sp>
          <p:nvSpPr>
            <p:cNvPr id="129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EC7906"/>
            </a:solidFill>
            <a:ln>
              <a:solidFill>
                <a:srgbClr val="EC79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C7906"/>
                </a:solidFill>
              </a:endParaRPr>
            </a:p>
          </p:txBody>
        </p:sp>
        <p:cxnSp>
          <p:nvCxnSpPr>
            <p:cNvPr id="130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EC7906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33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Структура АООП НОО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ОВЗ</a:t>
            </a:r>
            <a:endParaRPr lang="ru-RU" sz="2800" b="1" u="sng" dirty="0">
              <a:solidFill>
                <a:srgbClr val="1D497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493947" y="2630162"/>
            <a:ext cx="3647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1. Пояснительная записка</a:t>
            </a:r>
            <a:endParaRPr lang="ru-RU" sz="2400" b="1" dirty="0">
              <a:solidFill>
                <a:srgbClr val="1D497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560576" y="4500678"/>
            <a:ext cx="10411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D4971"/>
                </a:solidFill>
              </a:rPr>
              <a:t>3. Система оценки достижения планируемых результатов освоения АООП НОО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pSp>
        <p:nvGrpSpPr>
          <p:cNvPr id="11" name="Группа 66"/>
          <p:cNvGrpSpPr/>
          <p:nvPr/>
        </p:nvGrpSpPr>
        <p:grpSpPr>
          <a:xfrm>
            <a:off x="1092200" y="2662256"/>
            <a:ext cx="4206001" cy="411144"/>
            <a:chOff x="901700" y="3271856"/>
            <a:chExt cx="4206001" cy="411144"/>
          </a:xfrm>
        </p:grpSpPr>
        <p:sp>
          <p:nvSpPr>
            <p:cNvPr id="118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119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Прямоугольник 119"/>
          <p:cNvSpPr/>
          <p:nvPr/>
        </p:nvSpPr>
        <p:spPr>
          <a:xfrm>
            <a:off x="734195" y="1935218"/>
            <a:ext cx="4744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u="sng" dirty="0" smtClean="0">
                <a:solidFill>
                  <a:srgbClr val="F38221"/>
                </a:solidFill>
              </a:rPr>
              <a:t>ЦЕЛЕВОЙ РАЗДЕЛ АООП НОО</a:t>
            </a:r>
            <a:endParaRPr lang="ru-RU" sz="2800" u="sng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1536192" y="3675164"/>
            <a:ext cx="10497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D4971"/>
                </a:solidFill>
              </a:rPr>
              <a:t>2. Планируемые результаты освоения АООП НОО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pSp>
        <p:nvGrpSpPr>
          <p:cNvPr id="12" name="Группа 67"/>
          <p:cNvGrpSpPr/>
          <p:nvPr/>
        </p:nvGrpSpPr>
        <p:grpSpPr>
          <a:xfrm>
            <a:off x="1092200" y="3767156"/>
            <a:ext cx="4206001" cy="411144"/>
            <a:chOff x="901700" y="3271856"/>
            <a:chExt cx="4206001" cy="411144"/>
          </a:xfrm>
        </p:grpSpPr>
        <p:sp>
          <p:nvSpPr>
            <p:cNvPr id="71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72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72"/>
          <p:cNvGrpSpPr/>
          <p:nvPr/>
        </p:nvGrpSpPr>
        <p:grpSpPr>
          <a:xfrm>
            <a:off x="1092200" y="4910156"/>
            <a:ext cx="4206001" cy="411144"/>
            <a:chOff x="901700" y="3271856"/>
            <a:chExt cx="4206001" cy="411144"/>
          </a:xfrm>
        </p:grpSpPr>
        <p:sp>
          <p:nvSpPr>
            <p:cNvPr id="74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75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34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Особенности проектирования АООП НОО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ОВЗ</a:t>
            </a:r>
            <a:endParaRPr lang="ru-RU" sz="2800" b="1" dirty="0">
              <a:solidFill>
                <a:srgbClr val="1D497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96095" y="1541518"/>
            <a:ext cx="4552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u="sng" dirty="0" smtClean="0">
                <a:solidFill>
                  <a:srgbClr val="F38221"/>
                </a:solidFill>
              </a:rPr>
              <a:t>СОДЕРЖАТЕЛЬНЫЙ РАЗДЕЛ АООП НОО</a:t>
            </a:r>
            <a:endParaRPr lang="ru-RU" sz="2000" u="sng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079500" y="1931662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1. Программа формирования универсальных учебных действий</a:t>
            </a:r>
            <a:endParaRPr lang="ru-RU" sz="2000" b="1" dirty="0">
              <a:solidFill>
                <a:srgbClr val="1D497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79500" y="2481216"/>
            <a:ext cx="10528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2. Программы отдельных учебных предметов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79500" y="3043470"/>
            <a:ext cx="6950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3. Программы курсов коррекционно-развивающей области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79500" y="4206078"/>
            <a:ext cx="6905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D4971"/>
                </a:solidFill>
              </a:rPr>
              <a:t>5. Программа духовно-нравственного развития, воспитания</a:t>
            </a:r>
            <a:endParaRPr lang="ru-RU" sz="2000" b="1" dirty="0">
              <a:solidFill>
                <a:srgbClr val="1D497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9500" y="4755634"/>
            <a:ext cx="10828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6. Программа формирования экологической культуры, здорового и безопасного образа жизни</a:t>
            </a:r>
          </a:p>
        </p:txBody>
      </p:sp>
      <p:grpSp>
        <p:nvGrpSpPr>
          <p:cNvPr id="11" name="Группа 79"/>
          <p:cNvGrpSpPr/>
          <p:nvPr/>
        </p:nvGrpSpPr>
        <p:grpSpPr>
          <a:xfrm>
            <a:off x="596900" y="1989156"/>
            <a:ext cx="3924000" cy="324000"/>
            <a:chOff x="901700" y="3271856"/>
            <a:chExt cx="4206001" cy="411144"/>
          </a:xfrm>
        </p:grpSpPr>
        <p:sp>
          <p:nvSpPr>
            <p:cNvPr id="81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82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82"/>
          <p:cNvGrpSpPr/>
          <p:nvPr/>
        </p:nvGrpSpPr>
        <p:grpSpPr>
          <a:xfrm>
            <a:off x="596900" y="2555213"/>
            <a:ext cx="3924000" cy="324000"/>
            <a:chOff x="901700" y="3271856"/>
            <a:chExt cx="4206001" cy="411144"/>
          </a:xfrm>
        </p:grpSpPr>
        <p:sp>
          <p:nvSpPr>
            <p:cNvPr id="84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85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85"/>
          <p:cNvGrpSpPr/>
          <p:nvPr/>
        </p:nvGrpSpPr>
        <p:grpSpPr>
          <a:xfrm>
            <a:off x="596900" y="3121270"/>
            <a:ext cx="3924000" cy="324000"/>
            <a:chOff x="901700" y="3271856"/>
            <a:chExt cx="4206001" cy="411144"/>
          </a:xfrm>
        </p:grpSpPr>
        <p:sp>
          <p:nvSpPr>
            <p:cNvPr id="87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88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88"/>
          <p:cNvGrpSpPr/>
          <p:nvPr/>
        </p:nvGrpSpPr>
        <p:grpSpPr>
          <a:xfrm>
            <a:off x="596900" y="3687327"/>
            <a:ext cx="3924000" cy="324000"/>
            <a:chOff x="901700" y="3271856"/>
            <a:chExt cx="4206001" cy="411144"/>
          </a:xfrm>
        </p:grpSpPr>
        <p:sp>
          <p:nvSpPr>
            <p:cNvPr id="90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91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91"/>
          <p:cNvGrpSpPr/>
          <p:nvPr/>
        </p:nvGrpSpPr>
        <p:grpSpPr>
          <a:xfrm>
            <a:off x="596900" y="4253384"/>
            <a:ext cx="3924000" cy="324000"/>
            <a:chOff x="901700" y="3271856"/>
            <a:chExt cx="4206001" cy="411144"/>
          </a:xfrm>
        </p:grpSpPr>
        <p:sp>
          <p:nvSpPr>
            <p:cNvPr id="93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94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94"/>
          <p:cNvGrpSpPr/>
          <p:nvPr/>
        </p:nvGrpSpPr>
        <p:grpSpPr>
          <a:xfrm>
            <a:off x="596900" y="4819441"/>
            <a:ext cx="3924000" cy="324000"/>
            <a:chOff x="901700" y="3271856"/>
            <a:chExt cx="4206001" cy="411144"/>
          </a:xfrm>
        </p:grpSpPr>
        <p:sp>
          <p:nvSpPr>
            <p:cNvPr id="96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97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>
            <a:off x="1079500" y="3643824"/>
            <a:ext cx="1103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4. Программы курсов внеурочной деятельности</a:t>
            </a:r>
          </a:p>
        </p:txBody>
      </p:sp>
      <p:grpSp>
        <p:nvGrpSpPr>
          <p:cNvPr id="83" name="Группа 94"/>
          <p:cNvGrpSpPr/>
          <p:nvPr/>
        </p:nvGrpSpPr>
        <p:grpSpPr>
          <a:xfrm>
            <a:off x="596900" y="5385498"/>
            <a:ext cx="3924000" cy="324000"/>
            <a:chOff x="901700" y="3271856"/>
            <a:chExt cx="4206001" cy="411144"/>
          </a:xfrm>
        </p:grpSpPr>
        <p:sp>
          <p:nvSpPr>
            <p:cNvPr id="86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89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94"/>
          <p:cNvGrpSpPr/>
          <p:nvPr/>
        </p:nvGrpSpPr>
        <p:grpSpPr>
          <a:xfrm>
            <a:off x="596900" y="5951556"/>
            <a:ext cx="3924000" cy="324000"/>
            <a:chOff x="901700" y="3271856"/>
            <a:chExt cx="4206001" cy="411144"/>
          </a:xfrm>
        </p:grpSpPr>
        <p:sp>
          <p:nvSpPr>
            <p:cNvPr id="95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2">
                <a:solidFill>
                  <a:schemeClr val="tx1"/>
                </a:solidFill>
              </a:endParaRPr>
            </a:p>
          </p:txBody>
        </p:sp>
        <p:cxnSp>
          <p:nvCxnSpPr>
            <p:cNvPr id="99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Прямоугольник 99"/>
          <p:cNvSpPr/>
          <p:nvPr/>
        </p:nvSpPr>
        <p:spPr>
          <a:xfrm>
            <a:off x="1079500" y="5289034"/>
            <a:ext cx="4438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7. Программа коррекционной работы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1079500" y="5847834"/>
            <a:ext cx="4695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8. Программа 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35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40699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Особенности проектирования АООП НОО</a:t>
            </a:r>
          </a:p>
          <a:p>
            <a:pPr algn="ctr"/>
            <a:r>
              <a:rPr lang="ru-RU" sz="2800" b="1" dirty="0" smtClean="0">
                <a:solidFill>
                  <a:srgbClr val="1D4971"/>
                </a:solidFill>
              </a:rPr>
              <a:t>для обучающихся с ОВЗ</a:t>
            </a:r>
            <a:endParaRPr lang="ru-RU" sz="2800" b="1" dirty="0">
              <a:solidFill>
                <a:srgbClr val="1D497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96095" y="1795518"/>
            <a:ext cx="657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u="sng" dirty="0" smtClean="0">
                <a:solidFill>
                  <a:srgbClr val="F38221"/>
                </a:solidFill>
              </a:rPr>
              <a:t>ОРГАНИЗАЦИОННЫЙ РАЗДЕЛ АООП НОО</a:t>
            </a:r>
            <a:endParaRPr lang="ru-RU" sz="2800" u="sng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117600" y="2388862"/>
            <a:ext cx="474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1. Учебный план НОО, включающий предметные и коррекционно-развивающую области, направления внеурочной деятельности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092200" y="4221116"/>
            <a:ext cx="492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D4971"/>
                </a:solidFill>
              </a:rPr>
              <a:t>2. Система специальных условий реализации АООП НОО </a:t>
            </a:r>
          </a:p>
          <a:p>
            <a:r>
              <a:rPr lang="ru-RU" sz="2000" b="1" dirty="0" smtClean="0">
                <a:solidFill>
                  <a:srgbClr val="1D4971"/>
                </a:solidFill>
              </a:rPr>
              <a:t>в соответствии с требованиями Стандарта</a:t>
            </a:r>
          </a:p>
        </p:txBody>
      </p:sp>
      <p:grpSp>
        <p:nvGrpSpPr>
          <p:cNvPr id="11" name="Группа 79"/>
          <p:cNvGrpSpPr/>
          <p:nvPr/>
        </p:nvGrpSpPr>
        <p:grpSpPr>
          <a:xfrm>
            <a:off x="533400" y="3055956"/>
            <a:ext cx="3924000" cy="612000"/>
            <a:chOff x="901700" y="3271856"/>
            <a:chExt cx="4206001" cy="411144"/>
          </a:xfrm>
        </p:grpSpPr>
        <p:sp>
          <p:nvSpPr>
            <p:cNvPr id="81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82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79"/>
          <p:cNvGrpSpPr/>
          <p:nvPr/>
        </p:nvGrpSpPr>
        <p:grpSpPr>
          <a:xfrm>
            <a:off x="571500" y="4668856"/>
            <a:ext cx="3924000" cy="612000"/>
            <a:chOff x="901700" y="3271856"/>
            <a:chExt cx="4206001" cy="411144"/>
          </a:xfrm>
        </p:grpSpPr>
        <p:sp>
          <p:nvSpPr>
            <p:cNvPr id="102" name="燕尾形 106"/>
            <p:cNvSpPr/>
            <p:nvPr/>
          </p:nvSpPr>
          <p:spPr>
            <a:xfrm rot="5400000">
              <a:off x="971740" y="3201816"/>
              <a:ext cx="314288" cy="454368"/>
            </a:xfrm>
            <a:prstGeom prst="chevron">
              <a:avLst/>
            </a:prstGeom>
            <a:solidFill>
              <a:srgbClr val="1D4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103" name="直接连接符 107"/>
            <p:cNvCxnSpPr/>
            <p:nvPr/>
          </p:nvCxnSpPr>
          <p:spPr>
            <a:xfrm>
              <a:off x="1129893" y="3683000"/>
              <a:ext cx="3977808" cy="0"/>
            </a:xfrm>
            <a:prstGeom prst="line">
              <a:avLst/>
            </a:prstGeom>
            <a:ln>
              <a:solidFill>
                <a:srgbClr val="1D497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组合 91"/>
          <p:cNvGrpSpPr/>
          <p:nvPr/>
        </p:nvGrpSpPr>
        <p:grpSpPr>
          <a:xfrm>
            <a:off x="6235700" y="1879600"/>
            <a:ext cx="5575300" cy="4509010"/>
            <a:chOff x="6375364" y="1216654"/>
            <a:chExt cx="1235318" cy="3435881"/>
          </a:xfrm>
        </p:grpSpPr>
        <p:grpSp>
          <p:nvGrpSpPr>
            <p:cNvPr id="141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59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183C5C"/>
              </a:solidFill>
              <a:ln>
                <a:solidFill>
                  <a:srgbClr val="183C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" name="组合 90"/>
            <p:cNvGrpSpPr/>
            <p:nvPr/>
          </p:nvGrpSpPr>
          <p:grpSpPr>
            <a:xfrm>
              <a:off x="6375364" y="1243171"/>
              <a:ext cx="1235318" cy="3409364"/>
              <a:chOff x="6375364" y="1243171"/>
              <a:chExt cx="1235318" cy="3409364"/>
            </a:xfrm>
          </p:grpSpPr>
          <p:sp>
            <p:nvSpPr>
              <p:cNvPr id="156" name="梯形 79"/>
              <p:cNvSpPr/>
              <p:nvPr/>
            </p:nvSpPr>
            <p:spPr>
              <a:xfrm rot="16200000">
                <a:off x="5302646" y="2344500"/>
                <a:ext cx="3380753" cy="1235318"/>
              </a:xfrm>
              <a:prstGeom prst="trapezoid">
                <a:avLst>
                  <a:gd name="adj" fmla="val 11105"/>
                </a:avLst>
              </a:prstGeom>
              <a:solidFill>
                <a:srgbClr val="FBB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6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150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183C5C"/>
                </a:solidFill>
                <a:ln w="25400">
                  <a:solidFill>
                    <a:srgbClr val="183C5C"/>
                  </a:soli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63" name="Прямоугольник 162"/>
          <p:cNvSpPr/>
          <p:nvPr/>
        </p:nvSpPr>
        <p:spPr>
          <a:xfrm>
            <a:off x="6273800" y="2887616"/>
            <a:ext cx="5486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1D4971"/>
                </a:solidFill>
              </a:rPr>
              <a:t>Пункт 2.9.3  </a:t>
            </a:r>
          </a:p>
          <a:p>
            <a:pPr algn="ctr"/>
            <a:r>
              <a:rPr lang="ru-RU" sz="2000" b="1" dirty="0" smtClean="0">
                <a:solidFill>
                  <a:srgbClr val="1D4971"/>
                </a:solidFill>
              </a:rPr>
              <a:t>Часть УП, формируемая участниками образовательных отношений, включает часы на ВУД (10 часов в неделю), предназначенные для реализации направлений ВУД (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не более 5 часов</a:t>
            </a:r>
            <a:r>
              <a:rPr lang="ru-RU" sz="2000" b="1" dirty="0" smtClean="0">
                <a:solidFill>
                  <a:srgbClr val="1D4971"/>
                </a:solidFill>
              </a:rPr>
              <a:t> в неделю), и часы на коррекционно-развивающую область (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не менее 5 часов </a:t>
            </a:r>
            <a:r>
              <a:rPr lang="ru-RU" sz="2000" b="1" dirty="0" smtClean="0">
                <a:solidFill>
                  <a:srgbClr val="1D4971"/>
                </a:solidFill>
              </a:rPr>
              <a:t>в неделю), указанные в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приложениях</a:t>
            </a:r>
            <a:r>
              <a:rPr lang="ru-RU" sz="2000" b="1" dirty="0" smtClean="0">
                <a:solidFill>
                  <a:srgbClr val="1D4971"/>
                </a:solidFill>
              </a:rPr>
              <a:t> к Стандарту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36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Наименования </a:t>
            </a:r>
            <a:r>
              <a:rPr lang="ru-RU" sz="2400" b="1" u="sng" dirty="0" smtClean="0">
                <a:solidFill>
                  <a:srgbClr val="C00000"/>
                </a:solidFill>
              </a:rPr>
              <a:t>обязательных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коррекционно-развивающих курсов по нозологиям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в соответствии с ФГОС НОО ОВЗ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228598" y="2027766"/>
          <a:ext cx="11811001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5802"/>
                <a:gridCol w="3492500"/>
                <a:gridCol w="3609049"/>
                <a:gridCol w="2753650"/>
              </a:tblGrid>
              <a:tr h="19935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ДЛЯ ГЛУХИХ ОБУЧАЮЩИХСЯ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(таблица № 1 приложения к ФГОС НОО ОВЗ)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94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5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Коррекционно-развивающие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курсы определяются ОО </a:t>
                      </a:r>
                      <a:r>
                        <a:rPr lang="ru-RU" sz="16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самостоятельно </a:t>
                      </a:r>
                      <a:r>
                        <a:rPr lang="ru-RU" sz="16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особых образовательных потребностей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обучающегося на основе рекомендаций ПМПК, ИПР</a:t>
                      </a:r>
                      <a:endParaRPr lang="ru-RU" sz="16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речевого слуха и произносительной стороны речи (индивидуальные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Музыкально-ритмические занятия (фронтальные занятия),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слухового восприятия и техника речи 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ориентировка (фронтальные занятия).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речевого слуха и произносительной стороны речи (индивидуальные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Музыкально-ритмические занятия (фронтальные занятия),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слухового восприятия и техника речи 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ориентировка 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познавательной сферы (индивидуальные занятия).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слухового восприятия и обучение произношению (индивидуальные занятия),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Музыкально-ритмические занятия (фронтальные занятия),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Коррекционно-развивающие занятия (индивидуальные занятия).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37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Наименования </a:t>
            </a:r>
            <a:r>
              <a:rPr lang="ru-RU" sz="2400" b="1" u="sng" dirty="0" smtClean="0">
                <a:solidFill>
                  <a:srgbClr val="C00000"/>
                </a:solidFill>
              </a:rPr>
              <a:t>обязательных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коррекционно-развивающих курсов по нозологиям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в соответствии с ФГОС НОО ОВЗ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203200" y="2027766"/>
          <a:ext cx="11734801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7400"/>
                <a:gridCol w="3810000"/>
                <a:gridCol w="4597401"/>
              </a:tblGrid>
              <a:tr h="1993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ДЛЯ СЛАБОСЛЫШАЩИХ И ПОЗДНООГЛОХШИХ ОБУЧАЮЩИХСЯ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(таблица № 2 приложения к ФГОС НОО ОВЗ)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4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Коррекционно-развивающие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курсы определяются ОО </a:t>
                      </a:r>
                      <a:r>
                        <a:rPr lang="ru-RU" sz="18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самостоятельно </a:t>
                      </a:r>
                      <a:r>
                        <a:rPr lang="ru-RU" sz="18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особых образовательных потребностей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обучающегося на основе рекомендаций ПМПК, ИПР</a:t>
                      </a:r>
                      <a:endParaRPr lang="ru-RU" sz="18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восприятия неречевых звучаний и техника речи 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речевого слуха и произносительной стороны речи (индивидуальные занятия),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Музыкально-ритмические занятия (фронтальные занятия).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речевого слуха и произносительной стороны речи (индивидуальные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Музыкально-ритмические занятия 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слухового восприятия и техника речи 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познавательной сферы (индивидуальные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ориентировка (фронтальные занятия).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38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Наименования </a:t>
            </a:r>
            <a:r>
              <a:rPr lang="ru-RU" sz="2400" b="1" u="sng" dirty="0" smtClean="0">
                <a:solidFill>
                  <a:srgbClr val="C00000"/>
                </a:solidFill>
              </a:rPr>
              <a:t>обязательных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коррекционно-развивающих курсов по нозологиям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в соответствии с ФГОС НОО ОВЗ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241301" y="1913466"/>
          <a:ext cx="11671299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8499"/>
                <a:gridCol w="4065729"/>
                <a:gridCol w="2434190"/>
                <a:gridCol w="3202881"/>
              </a:tblGrid>
              <a:tr h="55033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ДЛЯ СЛЕПЫХ ОБУЧАЮЩИХСЯ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(таблица № 3 приложения к ФГОС НОО ОВЗ)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04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5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Коррекционно-развивающие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курсы определяются ОО </a:t>
                      </a:r>
                      <a:r>
                        <a:rPr lang="ru-RU" sz="18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самостоятельно </a:t>
                      </a:r>
                      <a:r>
                        <a:rPr lang="ru-RU" sz="18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особых образовательных потребностей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обучающегося на основе рекомендаций ПМПК, ИПР</a:t>
                      </a:r>
                      <a:endParaRPr lang="ru-RU" sz="18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Ритмика;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Адаптивная физическая культура (АФК);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Охрана, развитие остаточного зрения и зрительного восприятия;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ориентировка;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Пространственная ориентировка;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осязания и мелкой моторики;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коммуникативной деятельности.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Ритмика;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Адаптивная физическая культура (АФК);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Сенсорное развитие;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ориентировка;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Пространственная ориентировка.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Ритмика;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Сенсорное развитие;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Двигательное развитие;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Предметно-практические действия;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Социально-коммуникативное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Основы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пространственной ориентировки</a:t>
                      </a:r>
                      <a:r>
                        <a:rPr 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ориентировка.</a:t>
                      </a:r>
                      <a:endParaRPr lang="ru-RU" sz="18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39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Наименования </a:t>
            </a:r>
            <a:r>
              <a:rPr lang="ru-RU" sz="2400" b="1" u="sng" dirty="0" smtClean="0">
                <a:solidFill>
                  <a:srgbClr val="C00000"/>
                </a:solidFill>
              </a:rPr>
              <a:t>обязательных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коррекционно-развивающих курсов по нозологиям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в соответствии с ФГОС НОО ОВЗ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406399" y="2256366"/>
          <a:ext cx="11379201" cy="3437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3067"/>
                <a:gridCol w="4063999"/>
                <a:gridCol w="3522135"/>
              </a:tblGrid>
              <a:tr h="1993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ДЛЯ СЛАБОВИДЯЩИХ ОБУЧАЮЩИХСЯ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(таблица № 4 приложения к ФГОС НОО ОВЗ)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4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4.1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Коррекционно-развивающие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курсы определяются ОО </a:t>
                      </a:r>
                      <a:r>
                        <a:rPr lang="ru-RU" sz="18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самостоятельно </a:t>
                      </a:r>
                      <a:r>
                        <a:rPr lang="ru-RU" sz="18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особых образовательных потребностей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обучающегося на основе рекомендаций ПМПК, ИПР</a:t>
                      </a:r>
                      <a:endParaRPr lang="ru-RU" sz="18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Ритмика;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Адаптивная физическая культура (АФК);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зрительного восприятия;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ориентировка;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Пространственная ориентировка;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коммуникативной деятельности.</a:t>
                      </a:r>
                      <a:endParaRPr lang="ru-RU" sz="18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Ритмика;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Адаптивная физическая культура (АФК);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ориентировка.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313944" y="1402080"/>
            <a:ext cx="11564112" cy="260908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Плановые контрольные (надзорные) мероприятия в виде выездных  или документарных проверок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в отношении объектов государственного контроля (надзора), отнесенных к определенным категориям риска, проводятся со следующей периодичностью: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для категории высокого риска - один раз в 3 года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;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для категории среднего риска - один раз в 4 года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;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в отношении объектов контроля, отнесенных к категории низкого риска, плановые контрольные (надзорные) мероприятия не проводятся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43712" y="3925824"/>
            <a:ext cx="10704576" cy="2389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01.10.2021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распоряжением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Департамента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общего образования Томской области 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24.09.2021 № 1554-р (в редакции распоряжения от 12.10.2021 №1628-р) установил категорию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высокого риска для 15-и образовательных организаций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среднюю категорию риска для 148-и образовательных организаций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из 873-х ЮЛИП. Актуальный перечень ЮЛИП, отнесённых с 01.10.2021 к категориям риска, размещён на официальном сайте Комитета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edu.tomsk.gov.ru/perechen-obektov-kontrolja-s-ukazaniem-kategorii-riska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плановом порядке пересмотр перечня отнесения ЮЛИП к категориям риска будет проведён Департаментом в сентябре 2022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40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Наименования </a:t>
            </a:r>
            <a:r>
              <a:rPr lang="ru-RU" sz="2400" b="1" u="sng" dirty="0" smtClean="0">
                <a:solidFill>
                  <a:srgbClr val="C00000"/>
                </a:solidFill>
              </a:rPr>
              <a:t>обязательных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коррекционно-развивающих курсов по нозологиям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в соответствии с ФГОС НОО ОВЗ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673100" y="2256366"/>
          <a:ext cx="10858500" cy="3437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50"/>
                <a:gridCol w="5429250"/>
              </a:tblGrid>
              <a:tr h="1993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ДЛЯ ОБУЧАЮЩИХСЯ С ТЯЖЕЛЫМИ НАРУШЕНИЯМИ РЕЧИ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(таблица № 5 приложения к ФГОС НОО ОВЗ)</a:t>
                      </a:r>
                    </a:p>
                  </a:txBody>
                  <a:tcPr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4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Коррекционно-развивающие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курсы определяются ОО </a:t>
                      </a:r>
                      <a:r>
                        <a:rPr lang="ru-RU" sz="18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самостоятельно </a:t>
                      </a:r>
                      <a:r>
                        <a:rPr lang="ru-RU" sz="18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особых образовательных потребностей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обучающегося на основе рекомендаций ПМПК, ИПР.</a:t>
                      </a:r>
                      <a:endParaRPr lang="ru-RU" sz="18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Произношение,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Логопедическая ритмика,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речи.</a:t>
                      </a:r>
                      <a:endParaRPr lang="ru-RU" sz="18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41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Наименования </a:t>
            </a:r>
            <a:r>
              <a:rPr lang="ru-RU" sz="2400" b="1" u="sng" dirty="0" smtClean="0">
                <a:solidFill>
                  <a:srgbClr val="C00000"/>
                </a:solidFill>
              </a:rPr>
              <a:t>обязательных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коррекционно-развивающих курсов по нозологиям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в соответствии с ФГОС НОО ОВЗ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342900" y="2383366"/>
          <a:ext cx="11569700" cy="3437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200"/>
                <a:gridCol w="3873500"/>
                <a:gridCol w="2413000"/>
                <a:gridCol w="3175000"/>
              </a:tblGrid>
              <a:tr h="19935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ДЛЯ ОБУЧАЮЩИХСЯ С НАРУШЕНИЯМИ ОПОРНО-ДВИГАТЕЛЬНОГО АППАРАТА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(таблица № 6 приложения к ФГОС НОО ОВЗ)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94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56">
                <a:tc gridSpan="4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Речевая практика (</a:t>
                      </a:r>
                      <a:r>
                        <a:rPr lang="ru-RU" sz="1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 другой предмет из компонента Организации)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Основы коммуникации (</a:t>
                      </a:r>
                      <a:r>
                        <a:rPr lang="ru-RU" sz="1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или другой предмет из компонента Организации)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Психомоторика и развитие деятельности;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Двигательная коррекция.</a:t>
                      </a:r>
                      <a:endParaRPr lang="ru-RU" sz="18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42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Наименования </a:t>
            </a:r>
            <a:r>
              <a:rPr lang="ru-RU" sz="2400" b="1" u="sng" dirty="0" smtClean="0">
                <a:solidFill>
                  <a:srgbClr val="C00000"/>
                </a:solidFill>
              </a:rPr>
              <a:t>обязательных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коррекционно-развивающих курсов по нозологиям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в соответствии с ФГОС НОО ОВЗ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673100" y="2256366"/>
          <a:ext cx="10858500" cy="3437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9250"/>
                <a:gridCol w="5429250"/>
              </a:tblGrid>
              <a:tr h="1993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ДЛЯ ОБУЧАЮЩИХСЯ С ЗАДЕРЖКОЙ ПСИХИЧЕСКОГО РАЗВИТИЯ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(таблица № 7 приложения к ФГОС НОО ОВЗ)</a:t>
                      </a: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4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Коррекционно-развивающие</a:t>
                      </a:r>
                      <a:r>
                        <a:rPr lang="ru-RU" sz="1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курсы определяются ОО </a:t>
                      </a:r>
                      <a:r>
                        <a:rPr lang="ru-RU" sz="18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самостоятельно </a:t>
                      </a:r>
                      <a:r>
                        <a:rPr lang="ru-RU" sz="18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особых образовательных потребностей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обучающегося на основе рекомендаций ПМПК, ИПР.</a:t>
                      </a:r>
                      <a:endParaRPr lang="ru-RU" sz="18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Коррекционно-развивающие занятия (логопедические и </a:t>
                      </a:r>
                      <a:r>
                        <a:rPr lang="ru-RU" sz="18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психокоррекционные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(фронтальные и (или) 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Ритмика (фронтальные и (или) индивидуальные занятия).</a:t>
                      </a:r>
                      <a:endParaRPr lang="ru-RU" sz="18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43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Наименования </a:t>
            </a:r>
            <a:r>
              <a:rPr lang="ru-RU" sz="2400" b="1" u="sng" dirty="0" smtClean="0">
                <a:solidFill>
                  <a:srgbClr val="C00000"/>
                </a:solidFill>
              </a:rPr>
              <a:t>обязательных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коррекционно-развивающих курсов по нозологиям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в соответствии с ФГОС НОО ОВЗ</a:t>
            </a:r>
            <a:endParaRPr lang="ru-RU" sz="2400" b="1" dirty="0">
              <a:solidFill>
                <a:srgbClr val="1D4971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165100" y="1989666"/>
          <a:ext cx="11849100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0025"/>
                <a:gridCol w="2861473"/>
                <a:gridCol w="3173633"/>
                <a:gridCol w="3823969"/>
              </a:tblGrid>
              <a:tr h="19935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ДЛЯ ОБУЧАЮЩИХСЯ С РАССТРОЙСТВАМИ АУТИСТИЧЕСКОГО СПЕКТРА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(таблица № 8 приложения к ФГОС НОО ОВЗ)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94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15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Коррекционно-развивающие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курсы определяются ОО </a:t>
                      </a:r>
                      <a:r>
                        <a:rPr lang="ru-RU" sz="16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самостоятельно </a:t>
                      </a:r>
                      <a:r>
                        <a:rPr lang="ru-RU" sz="16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 учетом особых образовательных потребностей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обучающегося на основе рекомендаций ПМПК, ИПР</a:t>
                      </a:r>
                      <a:endParaRPr lang="ru-RU" sz="16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коммуникативного поведения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(фронтальные и 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Музыкально-ритмические занятия 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ориентировка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(фронтальные занятия).</a:t>
                      </a:r>
                      <a:endParaRPr lang="ru-RU" sz="16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коммуникативного поведения (фронтальные и 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Музыкально-ритмические занятия 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Социально-бытовая ориентировка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познавательной деятельности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(индивидуальные занятия).</a:t>
                      </a:r>
                      <a:endParaRPr lang="ru-RU" sz="16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Эмоциональное и коммуникативно-речевое развитие (фронтальные и 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Сенсорное развитие (индивидуальные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Двигательное развитие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(фронтальные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Предметно-практические действия (индивидуальные занятия),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Коррекционно-развивающие занятия (индивидуальные занятия).</a:t>
                      </a:r>
                      <a:endParaRPr lang="ru-RU" sz="16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44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778799"/>
            <a:ext cx="12192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Учебный план АООП основного общего образования </a:t>
            </a:r>
          </a:p>
          <a:p>
            <a:pPr algn="ctr"/>
            <a:r>
              <a:rPr lang="ru-RU" sz="2400" b="1" dirty="0" smtClean="0">
                <a:solidFill>
                  <a:srgbClr val="1D4971"/>
                </a:solidFill>
              </a:rPr>
              <a:t>для обучающихся с ОВЗ </a:t>
            </a:r>
          </a:p>
          <a:p>
            <a:pPr algn="ctr"/>
            <a:r>
              <a:rPr lang="ru-RU" sz="1600" dirty="0" smtClean="0">
                <a:solidFill>
                  <a:srgbClr val="1D4971"/>
                </a:solidFill>
              </a:rPr>
              <a:t>(</a:t>
            </a:r>
            <a:r>
              <a:rPr lang="ru-RU" sz="1600" u="sng" spc="-5" dirty="0" smtClean="0">
                <a:solidFill>
                  <a:srgbClr val="001F5F"/>
                </a:solidFill>
                <a:cs typeface="Times New Roman"/>
              </a:rPr>
              <a:t>Пункт 33.1 ФГОС ООО утв. приказом </a:t>
            </a:r>
            <a:r>
              <a:rPr lang="ru-RU" sz="1600" u="sng" spc="-5" dirty="0" err="1" smtClean="0">
                <a:solidFill>
                  <a:srgbClr val="001F5F"/>
                </a:solidFill>
                <a:cs typeface="Times New Roman"/>
              </a:rPr>
              <a:t>Минпросвещения</a:t>
            </a:r>
            <a:r>
              <a:rPr lang="ru-RU" sz="1600" u="sng" spc="-5" dirty="0" smtClean="0">
                <a:solidFill>
                  <a:srgbClr val="001F5F"/>
                </a:solidFill>
                <a:cs typeface="Times New Roman"/>
              </a:rPr>
              <a:t> России от 31.05.2021 № 287)</a:t>
            </a:r>
            <a:endParaRPr lang="ru-RU" sz="2400" b="1" u="sng" dirty="0" smtClean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19100" y="1764249"/>
            <a:ext cx="1121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5" dirty="0" smtClean="0">
                <a:solidFill>
                  <a:srgbClr val="001F5F"/>
                </a:solidFill>
                <a:cs typeface="Times New Roman"/>
              </a:rPr>
              <a:t>При реализации адаптированных программ основного общего образования обучающихся с ОВЗ в учебный план </a:t>
            </a:r>
            <a:r>
              <a:rPr lang="ru-RU" b="1" u="sng" spc="-5" dirty="0" smtClean="0">
                <a:solidFill>
                  <a:srgbClr val="001F5F"/>
                </a:solidFill>
                <a:cs typeface="Times New Roman"/>
              </a:rPr>
              <a:t>могут быть внесены следующие изменения</a:t>
            </a:r>
            <a:r>
              <a:rPr lang="ru-RU" spc="-5" dirty="0" smtClean="0">
                <a:solidFill>
                  <a:srgbClr val="001F5F"/>
                </a:solidFill>
                <a:cs typeface="Times New Roman"/>
              </a:rPr>
              <a:t>:</a:t>
            </a:r>
          </a:p>
        </p:txBody>
      </p:sp>
      <p:grpSp>
        <p:nvGrpSpPr>
          <p:cNvPr id="61" name="组合 91"/>
          <p:cNvGrpSpPr/>
          <p:nvPr/>
        </p:nvGrpSpPr>
        <p:grpSpPr>
          <a:xfrm>
            <a:off x="129402" y="2353201"/>
            <a:ext cx="3200399" cy="4263499"/>
            <a:chOff x="5140045" y="1230946"/>
            <a:chExt cx="1235318" cy="3421588"/>
          </a:xfrm>
        </p:grpSpPr>
        <p:grpSp>
          <p:nvGrpSpPr>
            <p:cNvPr id="62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68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组合 90"/>
            <p:cNvGrpSpPr/>
            <p:nvPr/>
          </p:nvGrpSpPr>
          <p:grpSpPr>
            <a:xfrm>
              <a:off x="5140045" y="1258918"/>
              <a:ext cx="1235318" cy="3393616"/>
              <a:chOff x="5140045" y="1258918"/>
              <a:chExt cx="1235318" cy="3393616"/>
            </a:xfrm>
          </p:grpSpPr>
          <p:sp>
            <p:nvSpPr>
              <p:cNvPr id="64" name="梯形 78"/>
              <p:cNvSpPr/>
              <p:nvPr/>
            </p:nvSpPr>
            <p:spPr>
              <a:xfrm rot="5400000" flipH="1">
                <a:off x="4067327" y="2344499"/>
                <a:ext cx="3380753" cy="1235318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66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2" name="Прямоугольник 71"/>
          <p:cNvSpPr/>
          <p:nvPr/>
        </p:nvSpPr>
        <p:spPr>
          <a:xfrm>
            <a:off x="93358" y="3175686"/>
            <a:ext cx="33171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5" dirty="0" smtClean="0">
                <a:solidFill>
                  <a:srgbClr val="001F5F"/>
                </a:solidFill>
                <a:cs typeface="Times New Roman"/>
              </a:rPr>
              <a:t>ДЛЯ ГЛУХИХ И СЛАБОСЛЫШАЩИХ</a:t>
            </a:r>
          </a:p>
          <a:p>
            <a:pPr>
              <a:buAutoNum type="arabicParenR"/>
            </a:pPr>
            <a:r>
              <a:rPr lang="ru-RU" sz="1600" spc="-5" dirty="0" smtClean="0">
                <a:solidFill>
                  <a:srgbClr val="001F5F"/>
                </a:solidFill>
                <a:cs typeface="Times New Roman"/>
              </a:rPr>
              <a:t> исключение из обязательных для изучения учебных предметов учебного предмета «Музыка»;</a:t>
            </a:r>
          </a:p>
          <a:p>
            <a:pPr>
              <a:buAutoNum type="arabicParenR"/>
            </a:pPr>
            <a:r>
              <a:rPr lang="ru-RU" sz="1600" spc="-5" dirty="0" smtClean="0">
                <a:solidFill>
                  <a:srgbClr val="001F5F"/>
                </a:solidFill>
                <a:cs typeface="Times New Roman"/>
              </a:rPr>
              <a:t> включение в предметную область «Русский язык и литература» обязательного для изучения учебного предмета «Развитие речи»;</a:t>
            </a:r>
          </a:p>
          <a:p>
            <a:pPr>
              <a:buAutoNum type="arabicParenR"/>
            </a:pPr>
            <a:r>
              <a:rPr lang="ru-RU" sz="1600" spc="-5" dirty="0" smtClean="0">
                <a:solidFill>
                  <a:srgbClr val="001F5F"/>
                </a:solidFill>
                <a:cs typeface="Times New Roman"/>
              </a:rPr>
              <a:t> изменение сроков и продолжительности изучения иностранного языка.</a:t>
            </a:r>
          </a:p>
        </p:txBody>
      </p:sp>
      <p:grpSp>
        <p:nvGrpSpPr>
          <p:cNvPr id="73" name="组合 91"/>
          <p:cNvGrpSpPr/>
          <p:nvPr/>
        </p:nvGrpSpPr>
        <p:grpSpPr>
          <a:xfrm>
            <a:off x="3380602" y="2717800"/>
            <a:ext cx="2971799" cy="3543300"/>
            <a:chOff x="5140045" y="1230946"/>
            <a:chExt cx="1235318" cy="3421588"/>
          </a:xfrm>
        </p:grpSpPr>
        <p:grpSp>
          <p:nvGrpSpPr>
            <p:cNvPr id="74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81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组合 90"/>
            <p:cNvGrpSpPr/>
            <p:nvPr/>
          </p:nvGrpSpPr>
          <p:grpSpPr>
            <a:xfrm>
              <a:off x="5140045" y="1258918"/>
              <a:ext cx="1235318" cy="3393616"/>
              <a:chOff x="5140045" y="1258918"/>
              <a:chExt cx="1235318" cy="3393616"/>
            </a:xfrm>
          </p:grpSpPr>
          <p:sp>
            <p:nvSpPr>
              <p:cNvPr id="76" name="梯形 78"/>
              <p:cNvSpPr/>
              <p:nvPr/>
            </p:nvSpPr>
            <p:spPr>
              <a:xfrm rot="5400000" flipH="1">
                <a:off x="4067327" y="2344499"/>
                <a:ext cx="3380753" cy="1235318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79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3" name="Прямоугольник 82"/>
          <p:cNvSpPr/>
          <p:nvPr/>
        </p:nvSpPr>
        <p:spPr>
          <a:xfrm>
            <a:off x="3469501" y="3414742"/>
            <a:ext cx="2832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5" dirty="0" smtClean="0">
                <a:solidFill>
                  <a:srgbClr val="001F5F"/>
                </a:solidFill>
                <a:cs typeface="Times New Roman"/>
              </a:rPr>
              <a:t>ДЛЯ ОБУЧАЮЩИХСЯ С ТНР</a:t>
            </a:r>
          </a:p>
          <a:p>
            <a:pPr>
              <a:buAutoNum type="arabicParenR"/>
            </a:pPr>
            <a:r>
              <a:rPr lang="ru-RU" sz="1600" spc="-5" dirty="0" smtClean="0">
                <a:solidFill>
                  <a:srgbClr val="001F5F"/>
                </a:solidFill>
                <a:cs typeface="Times New Roman"/>
              </a:rPr>
              <a:t>включение в предметную область «Русский язык и литература» обязательного для изучения учебного предмета «Развитие речи»;</a:t>
            </a:r>
          </a:p>
          <a:p>
            <a:pPr>
              <a:buAutoNum type="arabicParenR"/>
            </a:pPr>
            <a:r>
              <a:rPr lang="ru-RU" sz="1600" spc="-5" dirty="0" smtClean="0">
                <a:solidFill>
                  <a:srgbClr val="001F5F"/>
                </a:solidFill>
                <a:cs typeface="Times New Roman"/>
              </a:rPr>
              <a:t> изменение сроков и продолжительности изучения иностранного языка.</a:t>
            </a:r>
          </a:p>
        </p:txBody>
      </p:sp>
      <p:grpSp>
        <p:nvGrpSpPr>
          <p:cNvPr id="84" name="组合 91"/>
          <p:cNvGrpSpPr/>
          <p:nvPr/>
        </p:nvGrpSpPr>
        <p:grpSpPr>
          <a:xfrm>
            <a:off x="6415902" y="3060357"/>
            <a:ext cx="2311399" cy="2832100"/>
            <a:chOff x="5140045" y="1230946"/>
            <a:chExt cx="1235318" cy="3421588"/>
          </a:xfrm>
        </p:grpSpPr>
        <p:grpSp>
          <p:nvGrpSpPr>
            <p:cNvPr id="85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91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组合 90"/>
            <p:cNvGrpSpPr/>
            <p:nvPr/>
          </p:nvGrpSpPr>
          <p:grpSpPr>
            <a:xfrm>
              <a:off x="5140045" y="1258918"/>
              <a:ext cx="1235318" cy="3393616"/>
              <a:chOff x="5140045" y="1258918"/>
              <a:chExt cx="1235318" cy="3393616"/>
            </a:xfrm>
          </p:grpSpPr>
          <p:sp>
            <p:nvSpPr>
              <p:cNvPr id="87" name="梯形 78"/>
              <p:cNvSpPr/>
              <p:nvPr/>
            </p:nvSpPr>
            <p:spPr>
              <a:xfrm rot="5400000" flipH="1">
                <a:off x="4067327" y="2344499"/>
                <a:ext cx="3380753" cy="1235318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8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89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93" name="Прямоугольник 92"/>
          <p:cNvSpPr/>
          <p:nvPr/>
        </p:nvSpPr>
        <p:spPr>
          <a:xfrm>
            <a:off x="6428601" y="3719542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5" dirty="0" smtClean="0">
                <a:solidFill>
                  <a:srgbClr val="001F5F"/>
                </a:solidFill>
                <a:cs typeface="Times New Roman"/>
              </a:rPr>
              <a:t>ДЛЯ ОБУЧАЮЩИХСЯ С НОДА</a:t>
            </a:r>
          </a:p>
          <a:p>
            <a:pPr>
              <a:buAutoNum type="arabicParenR"/>
            </a:pPr>
            <a:r>
              <a:rPr lang="ru-RU" sz="1600" spc="-5" dirty="0" smtClean="0">
                <a:solidFill>
                  <a:srgbClr val="001F5F"/>
                </a:solidFill>
                <a:cs typeface="Times New Roman"/>
              </a:rPr>
              <a:t> изменение сроков и продолжительности изучения иностранного языка.</a:t>
            </a:r>
          </a:p>
        </p:txBody>
      </p:sp>
      <p:grpSp>
        <p:nvGrpSpPr>
          <p:cNvPr id="103" name="组合 91"/>
          <p:cNvGrpSpPr/>
          <p:nvPr/>
        </p:nvGrpSpPr>
        <p:grpSpPr>
          <a:xfrm>
            <a:off x="8765401" y="2184400"/>
            <a:ext cx="3340100" cy="4191510"/>
            <a:chOff x="6375364" y="1216654"/>
            <a:chExt cx="1235318" cy="3435881"/>
          </a:xfrm>
        </p:grpSpPr>
        <p:grpSp>
          <p:nvGrpSpPr>
            <p:cNvPr id="104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0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183C5C"/>
              </a:solidFill>
              <a:ln>
                <a:solidFill>
                  <a:srgbClr val="183C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5" name="组合 90"/>
            <p:cNvGrpSpPr/>
            <p:nvPr/>
          </p:nvGrpSpPr>
          <p:grpSpPr>
            <a:xfrm>
              <a:off x="6375364" y="1243171"/>
              <a:ext cx="1235318" cy="3409364"/>
              <a:chOff x="6375364" y="1243171"/>
              <a:chExt cx="1235318" cy="3409364"/>
            </a:xfrm>
          </p:grpSpPr>
          <p:sp>
            <p:nvSpPr>
              <p:cNvPr id="106" name="梯形 79"/>
              <p:cNvSpPr/>
              <p:nvPr/>
            </p:nvSpPr>
            <p:spPr>
              <a:xfrm rot="16200000">
                <a:off x="5302646" y="2344500"/>
                <a:ext cx="3380753" cy="1235318"/>
              </a:xfrm>
              <a:prstGeom prst="trapezoid">
                <a:avLst>
                  <a:gd name="adj" fmla="val 11105"/>
                </a:avLst>
              </a:prstGeom>
              <a:solidFill>
                <a:srgbClr val="FBB6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7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108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9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183C5C"/>
                </a:solidFill>
                <a:ln w="25400">
                  <a:solidFill>
                    <a:srgbClr val="183C5C"/>
                  </a:soli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12" name="Прямоугольник 111"/>
          <p:cNvSpPr/>
          <p:nvPr/>
        </p:nvSpPr>
        <p:spPr>
          <a:xfrm>
            <a:off x="8773296" y="3149600"/>
            <a:ext cx="333220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</a:rPr>
              <a:t>ДЛЯ ВСЕХ ОБУЧАЮЩИХСЯ С ОВЗ</a:t>
            </a:r>
          </a:p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исключение учебного предмета «Физическая культура» и включение учебного предмета «Адаптивная физическая культура», предметные результаты по которому определяются ОО самостоятельно (с учетом состояния обучающихся и ПАООП)</a:t>
            </a:r>
            <a:endParaRPr lang="ru-RU" sz="1700" b="1" spc="-5" dirty="0" smtClean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45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355600" y="880399"/>
            <a:ext cx="115189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F2539"/>
                </a:solidFill>
              </a:rPr>
              <a:t>2. ОСОБЕННОСТИ ПРОЕКТИРОВАНИЯ И РЕАЛИЗАЦИИ АООП </a:t>
            </a:r>
          </a:p>
          <a:p>
            <a:pPr algn="ctr"/>
            <a:r>
              <a:rPr lang="ru-RU" sz="2000" b="1" dirty="0" smtClean="0">
                <a:solidFill>
                  <a:srgbClr val="0F2539"/>
                </a:solidFill>
              </a:rPr>
              <a:t>НАЧАЛЬНОГО ОБЩЕГО, ОСНОВНОГО ОБЩЕГО И СРЕДНЕГО ОБЩЕГО ОБРАЗОВАНИЯ. </a:t>
            </a:r>
          </a:p>
          <a:p>
            <a:pPr algn="ctr"/>
            <a:r>
              <a:rPr lang="ru-RU" sz="2000" b="1" u="sng" dirty="0" smtClean="0">
                <a:solidFill>
                  <a:srgbClr val="EC7906"/>
                </a:solidFill>
              </a:rPr>
              <a:t>ПРОФИЛАКТИКА НАРУШЕНИЙ ТРЕБОВАНИЙ ЗАКОНОДАТЕЛЬСТВА ПРИ ОРГАНИЗАЦИИ ОБУЧЕНИЯ НА ДОМУ ДЕТЕЙ, НУЖДАЮЩИХСЯ В ДЛИТЕЛЬНОМ ЛЕЧЕНИИ, И ДЕТЕЙ-ИНВАЛИДОВ</a:t>
            </a:r>
            <a:endParaRPr lang="ru-RU" sz="2000" b="1" u="sng" dirty="0">
              <a:solidFill>
                <a:srgbClr val="EC7906"/>
              </a:solidFill>
            </a:endParaRPr>
          </a:p>
        </p:txBody>
      </p:sp>
      <p:sp>
        <p:nvSpPr>
          <p:cNvPr id="59" name="object 2"/>
          <p:cNvSpPr txBox="1"/>
          <p:nvPr/>
        </p:nvSpPr>
        <p:spPr>
          <a:xfrm>
            <a:off x="533400" y="2349500"/>
            <a:ext cx="11201400" cy="3711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6515" algn="ctr">
              <a:lnSpc>
                <a:spcPts val="285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cs typeface="Times New Roman"/>
              </a:rPr>
              <a:t>Статья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 41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Федерального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закона</a:t>
            </a:r>
            <a:r>
              <a:rPr sz="2400" b="1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cs typeface="Times New Roman"/>
              </a:rPr>
              <a:t>от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 29.12.2012 №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273-ФЗ</a:t>
            </a:r>
            <a:endParaRPr sz="2400" dirty="0">
              <a:cs typeface="Times New Roman"/>
            </a:endParaRPr>
          </a:p>
          <a:p>
            <a:pPr marR="57150" algn="ctr">
              <a:lnSpc>
                <a:spcPts val="2850"/>
              </a:lnSpc>
            </a:pPr>
            <a:r>
              <a:rPr sz="2400" b="1" dirty="0">
                <a:solidFill>
                  <a:srgbClr val="001F5F"/>
                </a:solidFill>
                <a:cs typeface="Times New Roman"/>
              </a:rPr>
              <a:t>«Об</a:t>
            </a:r>
            <a:r>
              <a:rPr sz="2400" b="1" spc="-3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образовании</a:t>
            </a:r>
            <a:r>
              <a:rPr sz="2400" b="1" spc="2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в</a:t>
            </a:r>
            <a:r>
              <a:rPr sz="2400" b="1" spc="-15" dirty="0">
                <a:solidFill>
                  <a:srgbClr val="001F5F"/>
                </a:solidFill>
                <a:cs typeface="Times New Roman"/>
              </a:rPr>
              <a:t> Российской</a:t>
            </a:r>
            <a:r>
              <a:rPr sz="2400" b="1" spc="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Федерации»</a:t>
            </a:r>
            <a:endParaRPr sz="24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cs typeface="Times New Roman"/>
            </a:endParaRPr>
          </a:p>
          <a:p>
            <a:pPr marR="181610">
              <a:buClr>
                <a:srgbClr val="3891A7"/>
              </a:buClr>
              <a:buSzPct val="80357"/>
              <a:tabLst>
                <a:tab pos="300990" algn="l"/>
              </a:tabLst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6.</a:t>
            </a:r>
            <a:r>
              <a:rPr sz="2400" b="1" dirty="0">
                <a:solidFill>
                  <a:srgbClr val="6F2F9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EC7906"/>
                </a:solidFill>
                <a:cs typeface="Times New Roman"/>
              </a:rPr>
              <a:t>Порядок </a:t>
            </a:r>
            <a:r>
              <a:rPr sz="2400" b="1" spc="-10" dirty="0">
                <a:solidFill>
                  <a:srgbClr val="EC7906"/>
                </a:solidFill>
                <a:cs typeface="Times New Roman"/>
              </a:rPr>
              <a:t>регламентации </a:t>
            </a:r>
            <a:r>
              <a:rPr sz="2400" b="1" dirty="0">
                <a:solidFill>
                  <a:srgbClr val="EC7906"/>
                </a:solidFill>
                <a:cs typeface="Times New Roman"/>
              </a:rPr>
              <a:t>и </a:t>
            </a:r>
            <a:r>
              <a:rPr sz="2400" b="1" spc="-10" dirty="0">
                <a:solidFill>
                  <a:srgbClr val="EC7906"/>
                </a:solidFill>
                <a:cs typeface="Times New Roman"/>
              </a:rPr>
              <a:t>оформления </a:t>
            </a:r>
            <a:r>
              <a:rPr sz="2400" b="1" spc="-5" dirty="0">
                <a:solidFill>
                  <a:srgbClr val="EC7906"/>
                </a:solidFill>
                <a:cs typeface="Times New Roman"/>
              </a:rPr>
              <a:t> отношений</a:t>
            </a:r>
            <a:r>
              <a:rPr sz="2400" b="1" spc="-60" dirty="0">
                <a:solidFill>
                  <a:srgbClr val="EC7906"/>
                </a:solidFill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cs typeface="Times New Roman"/>
              </a:rPr>
              <a:t>государственной</a:t>
            </a:r>
            <a:r>
              <a:rPr sz="2400" b="1" spc="-6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и</a:t>
            </a:r>
            <a:r>
              <a:rPr sz="2400" b="1" spc="-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муниципальной </a:t>
            </a:r>
            <a:r>
              <a:rPr sz="2400" b="1" spc="-66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cs typeface="Times New Roman"/>
              </a:rPr>
              <a:t>образовательной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организации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и 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родителей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 (законных </a:t>
            </a:r>
            <a:r>
              <a:rPr lang="ru-RU" sz="2400" b="1" dirty="0" smtClean="0">
                <a:solidFill>
                  <a:srgbClr val="001F5F"/>
                </a:solidFill>
                <a:cs typeface="Times New Roman"/>
              </a:rPr>
              <a:t>представителей</a:t>
            </a:r>
            <a:r>
              <a:rPr sz="2400" b="1" dirty="0" smtClean="0">
                <a:solidFill>
                  <a:srgbClr val="001F5F"/>
                </a:solidFill>
                <a:cs typeface="Times New Roman"/>
              </a:rPr>
              <a:t>) </a:t>
            </a:r>
            <a:r>
              <a:rPr sz="2400" b="1" spc="-15" dirty="0">
                <a:solidFill>
                  <a:srgbClr val="001F5F"/>
                </a:solidFill>
                <a:cs typeface="Times New Roman"/>
              </a:rPr>
              <a:t>обучающихся, 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cs typeface="Times New Roman"/>
              </a:rPr>
              <a:t>нуждающихся</a:t>
            </a:r>
            <a:r>
              <a:rPr sz="2400" b="1" spc="-5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в</a:t>
            </a:r>
            <a:r>
              <a:rPr sz="2400" b="1" spc="-1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длительном</a:t>
            </a:r>
            <a:r>
              <a:rPr sz="2400" b="1" spc="-5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лечении,</a:t>
            </a:r>
            <a:r>
              <a:rPr sz="2400" b="1" spc="-3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также</a:t>
            </a:r>
            <a:endParaRPr sz="2400" dirty="0">
              <a:cs typeface="Times New Roman"/>
            </a:endParaRPr>
          </a:p>
          <a:p>
            <a:pPr marR="5080"/>
            <a:r>
              <a:rPr sz="2400" b="1" spc="-10" dirty="0">
                <a:solidFill>
                  <a:srgbClr val="001F5F"/>
                </a:solidFill>
                <a:cs typeface="Times New Roman"/>
              </a:rPr>
              <a:t>детей-инвалидов</a:t>
            </a:r>
            <a:r>
              <a:rPr sz="2400" b="1" spc="-3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EC7906"/>
                </a:solidFill>
                <a:cs typeface="Times New Roman"/>
              </a:rPr>
              <a:t>в</a:t>
            </a:r>
            <a:r>
              <a:rPr sz="2400" b="1" spc="-5" dirty="0">
                <a:solidFill>
                  <a:srgbClr val="EC7906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EC7906"/>
                </a:solidFill>
                <a:cs typeface="Times New Roman"/>
              </a:rPr>
              <a:t>части</a:t>
            </a:r>
            <a:r>
              <a:rPr sz="2400" b="1" spc="-15" dirty="0">
                <a:solidFill>
                  <a:srgbClr val="EC7906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EC7906"/>
                </a:solidFill>
                <a:cs typeface="Times New Roman"/>
              </a:rPr>
              <a:t>организации</a:t>
            </a:r>
            <a:r>
              <a:rPr sz="2400" b="1" spc="-65" dirty="0">
                <a:solidFill>
                  <a:srgbClr val="EC7906"/>
                </a:solidFill>
                <a:cs typeface="Times New Roman"/>
              </a:rPr>
              <a:t> </a:t>
            </a:r>
            <a:r>
              <a:rPr sz="2400" b="1" spc="-15" dirty="0">
                <a:solidFill>
                  <a:srgbClr val="EC7906"/>
                </a:solidFill>
                <a:cs typeface="Times New Roman"/>
              </a:rPr>
              <a:t>обучения </a:t>
            </a:r>
            <a:r>
              <a:rPr sz="2400" b="1" spc="-660" dirty="0">
                <a:solidFill>
                  <a:srgbClr val="EC7906"/>
                </a:solidFill>
                <a:cs typeface="Times New Roman"/>
              </a:rPr>
              <a:t> </a:t>
            </a:r>
            <a:r>
              <a:rPr sz="2400" b="1" spc="-5" dirty="0">
                <a:solidFill>
                  <a:srgbClr val="EC7906"/>
                </a:solidFill>
                <a:cs typeface="Times New Roman"/>
              </a:rPr>
              <a:t>по </a:t>
            </a:r>
            <a:r>
              <a:rPr sz="2400" b="1" spc="-10" dirty="0">
                <a:solidFill>
                  <a:srgbClr val="EC7906"/>
                </a:solidFill>
                <a:cs typeface="Times New Roman"/>
              </a:rPr>
              <a:t>основным общеобразовательным </a:t>
            </a:r>
            <a:r>
              <a:rPr sz="2400" b="1" spc="-5" dirty="0">
                <a:solidFill>
                  <a:srgbClr val="EC7906"/>
                </a:solidFill>
                <a:cs typeface="Times New Roman"/>
              </a:rPr>
              <a:t> </a:t>
            </a:r>
            <a:r>
              <a:rPr sz="2400" b="1" spc="-10" dirty="0">
                <a:solidFill>
                  <a:srgbClr val="EC7906"/>
                </a:solidFill>
                <a:cs typeface="Times New Roman"/>
              </a:rPr>
              <a:t>программам </a:t>
            </a:r>
            <a:r>
              <a:rPr sz="2400" b="1" spc="-5" dirty="0">
                <a:solidFill>
                  <a:srgbClr val="EC7906"/>
                </a:solidFill>
                <a:cs typeface="Times New Roman"/>
              </a:rPr>
              <a:t>на </a:t>
            </a:r>
            <a:r>
              <a:rPr sz="2400" b="1" spc="-15" dirty="0">
                <a:solidFill>
                  <a:srgbClr val="EC7906"/>
                </a:solidFill>
                <a:cs typeface="Times New Roman"/>
              </a:rPr>
              <a:t>дому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или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в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медицинских </a:t>
            </a:r>
            <a:r>
              <a:rPr sz="2400" b="1" dirty="0">
                <a:solidFill>
                  <a:srgbClr val="001F5F"/>
                </a:solidFill>
                <a:cs typeface="Times New Roman"/>
              </a:rPr>
              <a:t> организациях </a:t>
            </a:r>
            <a:r>
              <a:rPr sz="2400" b="1" spc="-5" dirty="0">
                <a:solidFill>
                  <a:srgbClr val="001F5F"/>
                </a:solidFill>
                <a:cs typeface="Times New Roman"/>
              </a:rPr>
              <a:t>определяется </a:t>
            </a:r>
            <a:r>
              <a:rPr sz="2400" b="1" spc="-15" dirty="0">
                <a:solidFill>
                  <a:srgbClr val="001F5F"/>
                </a:solidFill>
                <a:cs typeface="Times New Roman"/>
              </a:rPr>
              <a:t>нормативным </a:t>
            </a:r>
            <a:r>
              <a:rPr sz="2400" b="1" spc="-10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cs typeface="Times New Roman"/>
              </a:rPr>
              <a:t>правовым</a:t>
            </a:r>
            <a:r>
              <a:rPr sz="2400" b="1" spc="-35" dirty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spc="-15" dirty="0" err="1">
                <a:solidFill>
                  <a:srgbClr val="001F5F"/>
                </a:solidFill>
                <a:cs typeface="Times New Roman"/>
              </a:rPr>
              <a:t>актом</a:t>
            </a:r>
            <a:r>
              <a:rPr sz="2400" b="1" spc="-40" dirty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2400" b="1" spc="-20" dirty="0" smtClean="0">
                <a:solidFill>
                  <a:srgbClr val="001F5F"/>
                </a:solidFill>
                <a:cs typeface="Times New Roman"/>
              </a:rPr>
              <a:t>уполномоченного</a:t>
            </a:r>
            <a:r>
              <a:rPr sz="2400" b="1" spc="-2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sz="2400" b="1" u="sng" dirty="0" err="1" smtClean="0">
                <a:solidFill>
                  <a:srgbClr val="EC7906"/>
                </a:solidFill>
                <a:cs typeface="Times New Roman"/>
              </a:rPr>
              <a:t>органа</a:t>
            </a:r>
            <a:r>
              <a:rPr lang="ru-RU" sz="2400" b="1" u="sng" dirty="0" smtClean="0">
                <a:solidFill>
                  <a:srgbClr val="EC7906"/>
                </a:solidFill>
                <a:cs typeface="Times New Roman"/>
              </a:rPr>
              <a:t> </a:t>
            </a:r>
            <a:r>
              <a:rPr sz="2400" b="1" u="sng" spc="-20" dirty="0" err="1" smtClean="0">
                <a:solidFill>
                  <a:srgbClr val="EC7906"/>
                </a:solidFill>
                <a:cs typeface="Times New Roman"/>
              </a:rPr>
              <a:t>государственной</a:t>
            </a:r>
            <a:r>
              <a:rPr sz="2400" b="1" u="sng" spc="-20" dirty="0" smtClean="0">
                <a:solidFill>
                  <a:srgbClr val="EC7906"/>
                </a:solidFill>
                <a:cs typeface="Times New Roman"/>
              </a:rPr>
              <a:t> </a:t>
            </a:r>
            <a:r>
              <a:rPr sz="2400" b="1" u="sng" spc="-10" dirty="0">
                <a:solidFill>
                  <a:srgbClr val="EC7906"/>
                </a:solidFill>
                <a:cs typeface="Times New Roman"/>
              </a:rPr>
              <a:t>власти </a:t>
            </a:r>
            <a:r>
              <a:rPr sz="2400" b="1" u="sng" spc="-15" dirty="0">
                <a:solidFill>
                  <a:srgbClr val="EC7906"/>
                </a:solidFill>
                <a:cs typeface="Times New Roman"/>
              </a:rPr>
              <a:t>субъекта Российской </a:t>
            </a:r>
            <a:r>
              <a:rPr sz="2400" b="1" u="sng" spc="-660" dirty="0">
                <a:solidFill>
                  <a:srgbClr val="EC7906"/>
                </a:solidFill>
                <a:cs typeface="Times New Roman"/>
              </a:rPr>
              <a:t> </a:t>
            </a:r>
            <a:r>
              <a:rPr sz="2400" b="1" u="sng" spc="-5" dirty="0">
                <a:solidFill>
                  <a:srgbClr val="EC7906"/>
                </a:solidFill>
                <a:cs typeface="Times New Roman"/>
              </a:rPr>
              <a:t>Федерации.</a:t>
            </a:r>
            <a:endParaRPr sz="2400" u="sng" dirty="0">
              <a:solidFill>
                <a:srgbClr val="EC7906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46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355600" y="740699"/>
            <a:ext cx="11518900" cy="1168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НАРУШЕНИЙ ТРЕБОВАНИЙ ЗАКОНОДАТЕЛЬСТВА </a:t>
            </a:r>
          </a:p>
          <a:p>
            <a:pPr algn="ctr">
              <a:lnSpc>
                <a:spcPct val="13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ОРГАНИЗАЦИИ ОБУЧЕНИЯ НА ДОМУ ДЕТЕЙ, </a:t>
            </a:r>
          </a:p>
          <a:p>
            <a:pPr algn="ctr">
              <a:lnSpc>
                <a:spcPct val="13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НУЖДАЮЩИХСЯ В ДЛИТЕЛЬНОМ ЛЕЧЕНИИ, И ДЕТЕЙ-ИНВАЛИДОВ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0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8338" y="1941575"/>
            <a:ext cx="695325" cy="666750"/>
          </a:xfrm>
          <a:prstGeom prst="rect">
            <a:avLst/>
          </a:prstGeom>
        </p:spPr>
      </p:pic>
      <p:sp>
        <p:nvSpPr>
          <p:cNvPr id="61" name="object 6"/>
          <p:cNvSpPr txBox="1"/>
          <p:nvPr/>
        </p:nvSpPr>
        <p:spPr>
          <a:xfrm>
            <a:off x="425451" y="2517774"/>
            <a:ext cx="11341099" cy="3395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7145" marR="1631314" algn="ctr">
              <a:lnSpc>
                <a:spcPct val="100000"/>
              </a:lnSpc>
              <a:spcBef>
                <a:spcPts val="95"/>
              </a:spcBef>
            </a:pPr>
            <a:endParaRPr lang="ru-RU" sz="700" b="1" dirty="0" smtClean="0">
              <a:solidFill>
                <a:srgbClr val="001F5F"/>
              </a:solidFill>
              <a:cs typeface="Times New Roman"/>
            </a:endParaRPr>
          </a:p>
          <a:p>
            <a:pPr marL="1287145" marR="1631314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dirty="0" smtClean="0">
                <a:solidFill>
                  <a:srgbClr val="001F5F"/>
                </a:solidFill>
                <a:cs typeface="Times New Roman"/>
              </a:rPr>
              <a:t>Департамент </a:t>
            </a:r>
            <a:r>
              <a:rPr lang="ru-RU" sz="2400" b="1" spc="-10" dirty="0" smtClean="0">
                <a:solidFill>
                  <a:srgbClr val="001F5F"/>
                </a:solidFill>
                <a:cs typeface="Times New Roman"/>
              </a:rPr>
              <a:t>общего образования </a:t>
            </a:r>
            <a:r>
              <a:rPr lang="ru-RU" sz="2400" b="1" spc="-53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001F5F"/>
                </a:solidFill>
                <a:cs typeface="Times New Roman"/>
              </a:rPr>
              <a:t>Томской</a:t>
            </a:r>
            <a:r>
              <a:rPr lang="ru-RU" sz="2400" b="1" spc="-3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2400" b="1" spc="-10" dirty="0" smtClean="0">
                <a:solidFill>
                  <a:srgbClr val="001F5F"/>
                </a:solidFill>
                <a:cs typeface="Times New Roman"/>
              </a:rPr>
              <a:t>области</a:t>
            </a:r>
            <a:endParaRPr lang="ru-RU" sz="2400" dirty="0" smtClean="0">
              <a:cs typeface="Times New Roman"/>
            </a:endParaRPr>
          </a:p>
          <a:p>
            <a:pPr marR="347980" algn="ctr">
              <a:lnSpc>
                <a:spcPct val="100000"/>
              </a:lnSpc>
              <a:tabLst>
                <a:tab pos="2750820" algn="l"/>
              </a:tabLst>
            </a:pPr>
            <a:endParaRPr lang="ru-RU" sz="2400" b="1" spc="-10" dirty="0" smtClean="0">
              <a:solidFill>
                <a:srgbClr val="C00000"/>
              </a:solidFill>
              <a:cs typeface="Times New Roman"/>
            </a:endParaRPr>
          </a:p>
          <a:p>
            <a:pPr marR="347980" algn="ctr">
              <a:lnSpc>
                <a:spcPct val="100000"/>
              </a:lnSpc>
              <a:tabLst>
                <a:tab pos="2750820" algn="l"/>
              </a:tabLst>
            </a:pPr>
            <a:r>
              <a:rPr lang="ru-RU" sz="2400" b="1" spc="-10" dirty="0" smtClean="0">
                <a:solidFill>
                  <a:srgbClr val="C00000"/>
                </a:solidFill>
                <a:cs typeface="Times New Roman"/>
              </a:rPr>
              <a:t>Приказ</a:t>
            </a:r>
            <a:r>
              <a:rPr lang="ru-RU" sz="2400" b="1" spc="1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2400" b="1" spc="-15" dirty="0" smtClean="0">
                <a:solidFill>
                  <a:srgbClr val="C00000"/>
                </a:solidFill>
                <a:cs typeface="Times New Roman"/>
              </a:rPr>
              <a:t>от</a:t>
            </a:r>
            <a:r>
              <a:rPr lang="ru-RU" sz="2400" b="1" spc="-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Times New Roman"/>
              </a:rPr>
              <a:t>24.09.2014  </a:t>
            </a:r>
            <a:r>
              <a:rPr lang="ru-RU" sz="2400" b="1" spc="-5" dirty="0" smtClean="0">
                <a:solidFill>
                  <a:srgbClr val="C00000"/>
                </a:solidFill>
                <a:cs typeface="Times New Roman"/>
              </a:rPr>
              <a:t>№</a:t>
            </a:r>
            <a:r>
              <a:rPr lang="ru-RU" sz="2400" b="1" spc="-3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cs typeface="Times New Roman"/>
              </a:rPr>
              <a:t>15</a:t>
            </a:r>
          </a:p>
          <a:p>
            <a:pPr marR="347980" algn="ctr">
              <a:lnSpc>
                <a:spcPct val="100000"/>
              </a:lnSpc>
              <a:tabLst>
                <a:tab pos="2750820" algn="l"/>
              </a:tabLst>
            </a:pPr>
            <a:endParaRPr lang="ru-RU" sz="1600" dirty="0" smtClean="0">
              <a:cs typeface="Times New Roman"/>
            </a:endParaRPr>
          </a:p>
          <a:p>
            <a:pPr marR="201295" algn="ctr">
              <a:tabLst>
                <a:tab pos="3666490" algn="l"/>
              </a:tabLst>
            </a:pP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«Об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5" dirty="0" smtClean="0">
                <a:solidFill>
                  <a:srgbClr val="001F5F"/>
                </a:solidFill>
                <a:cs typeface="Corbel"/>
              </a:rPr>
              <a:t>утверждении</a:t>
            </a:r>
            <a:r>
              <a:rPr lang="ru-RU" sz="2400" b="1" spc="1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5" dirty="0" smtClean="0">
                <a:solidFill>
                  <a:srgbClr val="001F5F"/>
                </a:solidFill>
                <a:cs typeface="Corbel"/>
              </a:rPr>
              <a:t>порядка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20" dirty="0" smtClean="0">
                <a:solidFill>
                  <a:srgbClr val="001F5F"/>
                </a:solidFill>
                <a:cs typeface="Corbel"/>
              </a:rPr>
              <a:t>регламентации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 и </a:t>
            </a:r>
            <a:r>
              <a:rPr lang="ru-RU" sz="2400" b="1" spc="-56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оформления отношений</a:t>
            </a:r>
            <a:r>
              <a:rPr lang="ru-RU" sz="2400" b="1" spc="10" dirty="0" smtClean="0">
                <a:solidFill>
                  <a:srgbClr val="001F5F"/>
                </a:solidFill>
                <a:cs typeface="Corbel"/>
              </a:rPr>
              <a:t> </a:t>
            </a:r>
          </a:p>
          <a:p>
            <a:pPr marR="201295" algn="ctr">
              <a:tabLst>
                <a:tab pos="3666490" algn="l"/>
              </a:tabLst>
            </a:pP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областной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5" dirty="0" smtClean="0">
                <a:solidFill>
                  <a:srgbClr val="001F5F"/>
                </a:solidFill>
                <a:cs typeface="Corbel"/>
              </a:rPr>
              <a:t>государственной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и</a:t>
            </a:r>
            <a:r>
              <a:rPr lang="ru-RU" sz="2400" b="1" spc="-3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муниципальной образовательной организации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и </a:t>
            </a:r>
            <a:r>
              <a:rPr lang="ru-RU" sz="2400" b="1" spc="-25" dirty="0" smtClean="0">
                <a:solidFill>
                  <a:srgbClr val="001F5F"/>
                </a:solidFill>
                <a:cs typeface="Corbel"/>
              </a:rPr>
              <a:t>родителей </a:t>
            </a:r>
            <a:r>
              <a:rPr lang="ru-RU" sz="2400" b="1" spc="-2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(законных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представителей)</a:t>
            </a:r>
            <a:r>
              <a:rPr lang="ru-RU" sz="2400" b="1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5" dirty="0" smtClean="0">
                <a:solidFill>
                  <a:srgbClr val="001F5F"/>
                </a:solidFill>
                <a:cs typeface="Corbel"/>
              </a:rPr>
              <a:t>обучающихся,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20" dirty="0" smtClean="0">
                <a:solidFill>
                  <a:srgbClr val="001F5F"/>
                </a:solidFill>
                <a:cs typeface="Corbel"/>
              </a:rPr>
              <a:t>нуждающихся</a:t>
            </a:r>
            <a:r>
              <a:rPr lang="ru-RU" sz="2400" b="1" spc="-4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в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длительном</a:t>
            </a:r>
            <a:r>
              <a:rPr lang="ru-RU" sz="2400" b="1" spc="2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лечении,</a:t>
            </a:r>
            <a:r>
              <a:rPr lang="ru-RU" sz="2400" b="1" spc="1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а </a:t>
            </a:r>
            <a:r>
              <a:rPr lang="ru-RU" sz="2400" b="1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также</a:t>
            </a:r>
            <a:r>
              <a:rPr lang="ru-RU" sz="2400" b="1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20" dirty="0" smtClean="0">
                <a:solidFill>
                  <a:srgbClr val="001F5F"/>
                </a:solidFill>
                <a:cs typeface="Corbel"/>
              </a:rPr>
              <a:t>детей-инвалидов</a:t>
            </a:r>
            <a:r>
              <a:rPr lang="ru-RU" sz="2400" b="1" spc="1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в</a:t>
            </a:r>
            <a:r>
              <a:rPr lang="ru-RU" sz="2400" b="1" spc="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части</a:t>
            </a:r>
            <a:r>
              <a:rPr lang="ru-RU" sz="2400" b="1" spc="1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организации </a:t>
            </a:r>
            <a:r>
              <a:rPr lang="ru-RU" sz="2400" b="1" spc="-56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обучения</a:t>
            </a:r>
            <a:r>
              <a:rPr lang="ru-RU" sz="2400" b="1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по основным </a:t>
            </a:r>
            <a:r>
              <a:rPr lang="ru-RU" sz="2400" b="1" spc="-15" dirty="0" smtClean="0">
                <a:solidFill>
                  <a:srgbClr val="001F5F"/>
                </a:solidFill>
                <a:cs typeface="Corbel"/>
              </a:rPr>
              <a:t>общеобразовательным</a:t>
            </a:r>
            <a:r>
              <a:rPr lang="ru-RU" sz="2400" b="1" spc="3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программам</a:t>
            </a:r>
            <a:r>
              <a:rPr lang="ru-RU" sz="2400" b="1" spc="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на</a:t>
            </a:r>
            <a:r>
              <a:rPr lang="ru-RU" sz="2400" b="1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20" dirty="0" smtClean="0">
                <a:solidFill>
                  <a:srgbClr val="001F5F"/>
                </a:solidFill>
                <a:cs typeface="Corbel"/>
              </a:rPr>
              <a:t>дому </a:t>
            </a:r>
            <a:r>
              <a:rPr lang="ru-RU" sz="2400" b="1" spc="-560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или</a:t>
            </a:r>
            <a:r>
              <a:rPr lang="ru-RU" sz="2400" b="1" spc="-3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в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медицинских</a:t>
            </a:r>
            <a:r>
              <a:rPr lang="ru-RU" sz="2400" b="1" spc="-5" dirty="0" smtClean="0">
                <a:solidFill>
                  <a:srgbClr val="001F5F"/>
                </a:solidFill>
                <a:cs typeface="Corbel"/>
              </a:rPr>
              <a:t> </a:t>
            </a:r>
            <a:r>
              <a:rPr lang="ru-RU" sz="2400" b="1" spc="-10" dirty="0" smtClean="0">
                <a:solidFill>
                  <a:srgbClr val="001F5F"/>
                </a:solidFill>
                <a:cs typeface="Corbel"/>
              </a:rPr>
              <a:t>организациях»</a:t>
            </a:r>
            <a:endParaRPr lang="ru-RU" sz="2400" dirty="0"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47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330200" y="816899"/>
            <a:ext cx="11518900" cy="71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ОРГАНИЗАЦИИ ОБУЧЕНИЯ НА ДОМУ ДЕТЕЙ,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НУЖДАЮЩИХСЯ В ДЛИТЕЛЬНОМ ЛЕЧЕНИИ, И ДЕТЕЙ-ИНВАЛИДОВ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object 4"/>
          <p:cNvSpPr txBox="1"/>
          <p:nvPr/>
        </p:nvSpPr>
        <p:spPr>
          <a:xfrm>
            <a:off x="203200" y="1689100"/>
            <a:ext cx="11709400" cy="45518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2050"/>
              </a:lnSpc>
              <a:spcBef>
                <a:spcPts val="95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900" b="1" spc="-5" dirty="0">
                <a:solidFill>
                  <a:srgbClr val="EC7906"/>
                </a:solidFill>
                <a:cs typeface="Times New Roman"/>
              </a:rPr>
              <a:t>С</a:t>
            </a:r>
            <a:r>
              <a:rPr sz="1900" b="1" spc="-10" dirty="0">
                <a:solidFill>
                  <a:srgbClr val="EC7906"/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rgbClr val="EC7906"/>
                </a:solidFill>
                <a:cs typeface="Times New Roman"/>
              </a:rPr>
              <a:t>согласия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родителей</a:t>
            </a:r>
            <a:r>
              <a:rPr lang="ru-RU" sz="1900" b="1" spc="2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(законных</a:t>
            </a:r>
            <a:r>
              <a:rPr lang="ru-RU" sz="1900" b="1" spc="4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представителей)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несовершеннолетних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2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обучающихся</a:t>
            </a:r>
            <a:r>
              <a:rPr lang="ru-RU" sz="1900" spc="-2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.</a:t>
            </a:r>
            <a:endParaRPr lang="ru-RU" sz="1900" dirty="0" smtClean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marL="295910" marR="5080" indent="-283845">
              <a:lnSpc>
                <a:spcPts val="1820"/>
              </a:lnSpc>
              <a:spcBef>
                <a:spcPts val="590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На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основании</a:t>
            </a:r>
            <a:r>
              <a:rPr lang="ru-RU" sz="1900" b="1" spc="4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rgbClr val="EC7906"/>
                </a:solidFill>
                <a:cs typeface="Times New Roman"/>
              </a:rPr>
              <a:t>заключения</a:t>
            </a:r>
            <a:r>
              <a:rPr lang="ru-RU" sz="1900" b="1" spc="25" dirty="0" smtClean="0">
                <a:solidFill>
                  <a:srgbClr val="EC7906"/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rgbClr val="EC7906"/>
                </a:solidFill>
                <a:cs typeface="Times New Roman"/>
              </a:rPr>
              <a:t>медицинской</a:t>
            </a:r>
            <a:r>
              <a:rPr lang="ru-RU" sz="1900" b="1" spc="55" dirty="0" smtClean="0">
                <a:solidFill>
                  <a:srgbClr val="EC7906"/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rgbClr val="EC7906"/>
                </a:solidFill>
                <a:cs typeface="Times New Roman"/>
              </a:rPr>
              <a:t>организации</a:t>
            </a:r>
            <a:r>
              <a:rPr lang="ru-RU" sz="1900" b="1" spc="40" dirty="0" smtClean="0">
                <a:solidFill>
                  <a:srgbClr val="EC7906"/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и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в </a:t>
            </a:r>
            <a:r>
              <a:rPr lang="ru-RU" sz="1900" b="1" spc="-5" dirty="0" smtClean="0">
                <a:solidFill>
                  <a:srgbClr val="EC7906"/>
                </a:solidFill>
                <a:cs typeface="Times New Roman"/>
              </a:rPr>
              <a:t>письменной </a:t>
            </a:r>
            <a:r>
              <a:rPr lang="ru-RU" sz="1900" b="1" spc="-459" dirty="0" smtClean="0">
                <a:solidFill>
                  <a:srgbClr val="EC7906"/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rgbClr val="EC7906"/>
                </a:solidFill>
                <a:cs typeface="Times New Roman"/>
              </a:rPr>
              <a:t>форме</a:t>
            </a:r>
            <a:r>
              <a:rPr lang="ru-RU" sz="1900" b="1" spc="10" dirty="0" smtClean="0">
                <a:solidFill>
                  <a:srgbClr val="EC7906"/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rgbClr val="EC7906"/>
                </a:solidFill>
                <a:cs typeface="Times New Roman"/>
              </a:rPr>
              <a:t>обращения</a:t>
            </a:r>
            <a:r>
              <a:rPr lang="ru-RU" sz="1900" b="1" spc="50" dirty="0" smtClean="0">
                <a:solidFill>
                  <a:srgbClr val="EC7906"/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rgbClr val="EC7906"/>
                </a:solidFill>
                <a:cs typeface="Times New Roman"/>
              </a:rPr>
              <a:t>родителей</a:t>
            </a:r>
            <a:r>
              <a:rPr lang="ru-RU" sz="1900" b="1" spc="20" dirty="0" smtClean="0">
                <a:solidFill>
                  <a:srgbClr val="EC7906"/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(законных</a:t>
            </a:r>
            <a:r>
              <a:rPr lang="ru-RU" sz="1900" b="1" spc="5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представителей)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ребенка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(</a:t>
            </a:r>
            <a:r>
              <a:rPr lang="ru-RU" sz="1900" b="1" u="heavy" spc="-1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приказ</a:t>
            </a:r>
            <a:r>
              <a:rPr lang="ru-RU" sz="1900" b="1" u="heavy" spc="1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 </a:t>
            </a:r>
            <a:r>
              <a:rPr lang="ru-RU" sz="1900" b="1" u="heavy" spc="-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в </a:t>
            </a:r>
            <a:r>
              <a:rPr lang="ru-RU" sz="1900" b="1" u="heavy" spc="-1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течение</a:t>
            </a:r>
            <a:r>
              <a:rPr lang="ru-RU" sz="1900" b="1" u="heavy" spc="1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 </a:t>
            </a:r>
            <a:r>
              <a:rPr lang="ru-RU" sz="1900" b="1" u="heavy" spc="-1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3-х</a:t>
            </a:r>
            <a:r>
              <a:rPr lang="ru-RU" sz="1900" b="1" u="heavy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 </a:t>
            </a:r>
            <a:r>
              <a:rPr lang="ru-RU" sz="1900" b="1" u="heavy" spc="-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дней</a:t>
            </a:r>
            <a:r>
              <a:rPr lang="ru-RU" sz="1900" b="1" u="heavy" spc="1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 </a:t>
            </a:r>
            <a:r>
              <a:rPr lang="ru-RU" sz="1900" b="1" u="heavy" spc="-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после</a:t>
            </a:r>
            <a:r>
              <a:rPr lang="ru-RU" sz="1900" b="1" u="heavy" spc="-1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1F5F"/>
                  </a:solidFill>
                </a:uFill>
                <a:cs typeface="Times New Roman"/>
              </a:rPr>
              <a:t> заявления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)</a:t>
            </a:r>
            <a:r>
              <a:rPr lang="ru-RU" sz="1900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.</a:t>
            </a:r>
            <a:endParaRPr lang="ru-RU" sz="1900" dirty="0" smtClean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marL="295910" indent="-283845">
              <a:lnSpc>
                <a:spcPts val="2050"/>
              </a:lnSpc>
              <a:spcBef>
                <a:spcPts val="170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lang="ru-RU" sz="1900" b="1" u="sng" spc="-10" dirty="0" smtClean="0">
                <a:solidFill>
                  <a:srgbClr val="FF0000"/>
                </a:solidFill>
                <a:cs typeface="Times New Roman"/>
              </a:rPr>
              <a:t>Продолжительность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обучения</a:t>
            </a:r>
            <a:r>
              <a:rPr lang="ru-RU" sz="1900" b="1" spc="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на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дому</a:t>
            </a:r>
            <a:r>
              <a:rPr lang="ru-RU" sz="1900" b="1" spc="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или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в</a:t>
            </a:r>
            <a:r>
              <a:rPr lang="ru-RU" sz="1900" b="1" spc="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медицинской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организации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u="sng" spc="-5" dirty="0" smtClean="0">
                <a:solidFill>
                  <a:srgbClr val="FF0000"/>
                </a:solidFill>
                <a:cs typeface="Times New Roman"/>
              </a:rPr>
              <a:t>определяется</a:t>
            </a:r>
            <a:r>
              <a:rPr lang="ru-RU" sz="1900" b="1" u="sng" spc="1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ru-RU" sz="1900" b="1" u="sng" spc="-10" dirty="0" smtClean="0">
                <a:solidFill>
                  <a:srgbClr val="FF0000"/>
                </a:solidFill>
                <a:cs typeface="Times New Roman"/>
              </a:rPr>
              <a:t>заключением</a:t>
            </a:r>
            <a:r>
              <a:rPr lang="ru-RU" sz="1900" b="1" u="sng" spc="35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ru-RU" sz="1900" b="1" u="sng" spc="-10" dirty="0" smtClean="0">
                <a:solidFill>
                  <a:srgbClr val="FF0000"/>
                </a:solidFill>
                <a:cs typeface="Times New Roman"/>
              </a:rPr>
              <a:t>медицинской</a:t>
            </a:r>
            <a:r>
              <a:rPr lang="ru-RU" sz="1900" b="1" u="sng" spc="55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ru-RU" sz="1900" b="1" u="sng" spc="-10" dirty="0" smtClean="0">
                <a:solidFill>
                  <a:srgbClr val="FF0000"/>
                </a:solidFill>
                <a:cs typeface="Times New Roman"/>
              </a:rPr>
              <a:t>организации</a:t>
            </a:r>
            <a:r>
              <a:rPr lang="ru-RU" sz="1900" u="sng" spc="-10" dirty="0" smtClean="0">
                <a:solidFill>
                  <a:srgbClr val="FF0000"/>
                </a:solidFill>
                <a:cs typeface="Times New Roman"/>
              </a:rPr>
              <a:t>.</a:t>
            </a:r>
            <a:endParaRPr lang="ru-RU" sz="1900" u="sng" dirty="0" smtClean="0">
              <a:solidFill>
                <a:srgbClr val="FF0000"/>
              </a:solidFill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45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Обучение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в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соответствии</a:t>
            </a:r>
            <a:r>
              <a:rPr lang="ru-RU" sz="1900" b="1" spc="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с</a:t>
            </a:r>
            <a:r>
              <a:rPr lang="ru-RU" sz="1900" b="1" spc="-2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ФГОС</a:t>
            </a:r>
            <a:r>
              <a:rPr lang="ru-RU" sz="1900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.</a:t>
            </a:r>
            <a:endParaRPr lang="ru-RU" sz="1900" dirty="0" smtClean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marL="295910" marR="21082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Обучение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на</a:t>
            </a:r>
            <a:r>
              <a:rPr lang="ru-RU" sz="1900" b="1" spc="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дому</a:t>
            </a:r>
            <a:r>
              <a:rPr lang="ru-RU" sz="1900" b="1" spc="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детей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с ОВЗ</a:t>
            </a:r>
            <a:r>
              <a:rPr lang="ru-RU" sz="1900" b="1" spc="-3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–</a:t>
            </a:r>
            <a:r>
              <a:rPr lang="ru-RU" sz="1900" b="1" spc="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по</a:t>
            </a:r>
            <a:r>
              <a:rPr lang="ru-RU" sz="1900" b="1" spc="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адаптированным</a:t>
            </a:r>
            <a:r>
              <a:rPr lang="ru-RU" sz="1900" b="1" spc="4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основным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общеобразовательным</a:t>
            </a:r>
            <a:r>
              <a:rPr lang="ru-RU" sz="1900" b="1" spc="4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программам</a:t>
            </a:r>
            <a:r>
              <a:rPr lang="ru-RU" sz="1900" b="1" spc="4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rgbClr val="EC7906"/>
                </a:solidFill>
                <a:cs typeface="Times New Roman"/>
              </a:rPr>
              <a:t>только с согласия родителей  (законных представителей)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несовершеннолетних</a:t>
            </a:r>
            <a:r>
              <a:rPr lang="ru-RU" sz="1900" b="1" spc="6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обучающихся</a:t>
            </a:r>
            <a:r>
              <a:rPr lang="ru-RU" sz="1900" b="1" spc="-4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и</a:t>
            </a:r>
            <a:r>
              <a:rPr lang="ru-RU" sz="1900" b="1" spc="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rgbClr val="EC7906"/>
                </a:solidFill>
                <a:cs typeface="Times New Roman"/>
              </a:rPr>
              <a:t>на  основании рекомендаций ПМПК.</a:t>
            </a:r>
          </a:p>
          <a:p>
            <a:pPr marL="295910" marR="429259" indent="-283845">
              <a:lnSpc>
                <a:spcPts val="1820"/>
              </a:lnSpc>
              <a:spcBef>
                <a:spcPts val="585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Объем</a:t>
            </a:r>
            <a:r>
              <a:rPr lang="ru-RU" sz="1900" b="1" spc="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максимальной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недельной</a:t>
            </a:r>
            <a:r>
              <a:rPr lang="ru-RU" sz="1900" b="1" spc="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нагрузки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для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ребенка</a:t>
            </a:r>
            <a:r>
              <a:rPr lang="ru-RU" sz="1900" b="1" spc="2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на</a:t>
            </a:r>
            <a:r>
              <a:rPr lang="ru-RU" sz="1900" b="1" spc="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дому</a:t>
            </a:r>
            <a:r>
              <a:rPr lang="ru-RU" sz="1900" b="1" spc="2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не </a:t>
            </a:r>
            <a:r>
              <a:rPr lang="ru-RU" sz="1900" b="1" spc="-459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должен</a:t>
            </a:r>
            <a:r>
              <a:rPr lang="ru-RU" sz="1900" b="1" spc="2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превышать</a:t>
            </a:r>
            <a:r>
              <a:rPr lang="ru-RU" sz="1900" b="1" spc="5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объема</a:t>
            </a:r>
            <a:r>
              <a:rPr lang="ru-RU" sz="1900" b="1" spc="2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максимальной</a:t>
            </a:r>
            <a:r>
              <a:rPr lang="ru-RU" sz="1900" b="1" spc="4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недельной</a:t>
            </a:r>
            <a:r>
              <a:rPr lang="ru-RU" sz="1900" b="1" spc="2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нагрузки,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установленного</a:t>
            </a:r>
            <a:r>
              <a:rPr lang="ru-RU" sz="1900" b="1" spc="2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законодательством</a:t>
            </a:r>
            <a:r>
              <a:rPr lang="ru-RU" sz="1900" b="1" spc="5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России.</a:t>
            </a:r>
            <a:endParaRPr lang="ru-RU" sz="1900" dirty="0" smtClean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marL="295910" marR="487045" indent="-28384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При</a:t>
            </a:r>
            <a:r>
              <a:rPr lang="ru-RU" sz="1900" b="1" spc="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распределении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часов</a:t>
            </a:r>
            <a:r>
              <a:rPr lang="ru-RU" sz="1900" b="1" spc="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по</a:t>
            </a:r>
            <a:r>
              <a:rPr lang="ru-RU" sz="1900" b="1" spc="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учебным</a:t>
            </a:r>
            <a:r>
              <a:rPr lang="ru-RU" sz="1900" b="1" spc="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предметам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учебного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плана </a:t>
            </a:r>
            <a:r>
              <a:rPr lang="ru-RU" sz="1900" b="1" spc="-459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учитываются</a:t>
            </a:r>
            <a:r>
              <a:rPr lang="ru-RU" sz="1900" b="1" spc="2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особенности</a:t>
            </a:r>
            <a:r>
              <a:rPr lang="ru-RU" sz="1900" b="1" spc="2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психофизического</a:t>
            </a:r>
            <a:r>
              <a:rPr lang="ru-RU" sz="1900" b="1" spc="4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развития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и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индивидуальные</a:t>
            </a:r>
            <a:r>
              <a:rPr lang="ru-RU" sz="1900" b="1" spc="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2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возможности</a:t>
            </a:r>
            <a:r>
              <a:rPr lang="ru-RU" sz="1900" b="1" spc="5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обучающихся,</a:t>
            </a:r>
            <a:r>
              <a:rPr lang="ru-RU" sz="1900" b="1" spc="2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рекомендации</a:t>
            </a:r>
            <a:endParaRPr lang="ru-RU" sz="1900" dirty="0" smtClean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marL="295910">
              <a:lnSpc>
                <a:spcPts val="1825"/>
              </a:lnSpc>
            </a:pP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медицинской</a:t>
            </a:r>
            <a:r>
              <a:rPr lang="ru-RU" sz="1900" b="1" spc="4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организации,</a:t>
            </a:r>
            <a:r>
              <a:rPr lang="ru-RU" sz="1900" b="1" spc="4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ПМПК(при</a:t>
            </a:r>
            <a:r>
              <a:rPr lang="ru-RU" sz="1900" b="1" spc="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их</a:t>
            </a:r>
            <a:r>
              <a:rPr lang="ru-RU" sz="1900" b="1" spc="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наличии).</a:t>
            </a:r>
            <a:endParaRPr lang="ru-RU" sz="1900" dirty="0" smtClean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marL="295910" marR="1289050" indent="-283845">
              <a:lnSpc>
                <a:spcPts val="1830"/>
              </a:lnSpc>
              <a:spcBef>
                <a:spcPts val="580"/>
              </a:spcBef>
              <a:buClr>
                <a:srgbClr val="3891A7"/>
              </a:buClr>
              <a:buSzPct val="78947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Вправе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применять</a:t>
            </a:r>
            <a:r>
              <a:rPr lang="ru-RU" sz="1900" b="1" spc="5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электронное</a:t>
            </a:r>
            <a:r>
              <a:rPr lang="ru-RU" sz="1900" b="1" spc="3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обучение,</a:t>
            </a:r>
            <a:r>
              <a:rPr lang="ru-RU" sz="1900" b="1" spc="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дистанционные </a:t>
            </a:r>
            <a:r>
              <a:rPr lang="ru-RU" sz="1900" b="1" spc="-459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образовательные</a:t>
            </a:r>
            <a:r>
              <a:rPr lang="ru-RU" sz="1900" b="1" spc="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технологии</a:t>
            </a:r>
            <a:r>
              <a:rPr lang="ru-RU" sz="1900" b="1" spc="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в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порядке,</a:t>
            </a:r>
            <a:r>
              <a:rPr lang="ru-RU" sz="1900" b="1" spc="3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установленном законодательством</a:t>
            </a:r>
            <a:r>
              <a:rPr lang="ru-RU" sz="1900" b="1" spc="2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России</a:t>
            </a:r>
            <a:r>
              <a:rPr lang="ru-RU" sz="1900" b="1" spc="2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0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(приказ</a:t>
            </a:r>
            <a:r>
              <a:rPr lang="ru-RU" sz="1900" b="1" spc="3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900" b="1" spc="-1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Минобрнауки России от 23.08.2017 № 816</a:t>
            </a:r>
            <a:r>
              <a:rPr lang="ru-RU" sz="1900" b="1" spc="-5" dirty="0" smtClean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).</a:t>
            </a:r>
            <a:endParaRPr lang="ru-RU" sz="1900" dirty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48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431800" y="448599"/>
            <a:ext cx="115189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ОРГАНИЗАЦИИ ОБУЧЕНИЯ НА ДОМУ ДЕТЕЙ,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НУЖДАЮЩИХСЯ В ДЛИТЕЛЬНОМ ЛЕЧЕНИИ, И ДЕТЕЙ-ИНВАЛИДОВ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object 4"/>
          <p:cNvSpPr txBox="1"/>
          <p:nvPr/>
        </p:nvSpPr>
        <p:spPr>
          <a:xfrm>
            <a:off x="266700" y="1231900"/>
            <a:ext cx="12014200" cy="511319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algn="ctr"/>
            <a:r>
              <a:rPr lang="ru-RU" sz="1600" b="1" spc="-10" dirty="0" smtClean="0">
                <a:solidFill>
                  <a:srgbClr val="001F5F"/>
                </a:solidFill>
                <a:cs typeface="Times New Roman"/>
              </a:rPr>
              <a:t>Часть 5 статьи 41 Федерального закона от 29.12.2012 № 273-ФЗ «Об образовании</a:t>
            </a:r>
            <a:r>
              <a:rPr lang="ru-RU" sz="1600" b="1" spc="1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1F5F"/>
                </a:solidFill>
                <a:cs typeface="Times New Roman"/>
              </a:rPr>
              <a:t>в </a:t>
            </a:r>
            <a:r>
              <a:rPr lang="ru-RU" sz="1600" b="1" spc="-10" dirty="0" smtClean="0">
                <a:solidFill>
                  <a:srgbClr val="001F5F"/>
                </a:solidFill>
                <a:cs typeface="Times New Roman"/>
              </a:rPr>
              <a:t>Российской</a:t>
            </a:r>
            <a:r>
              <a:rPr lang="ru-RU" sz="1600" b="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001F5F"/>
                </a:solidFill>
                <a:cs typeface="Times New Roman"/>
              </a:rPr>
              <a:t>Федерации»</a:t>
            </a:r>
            <a:r>
              <a:rPr lang="ru-RU" sz="1600" b="1" spc="25" dirty="0" smtClean="0">
                <a:solidFill>
                  <a:srgbClr val="001F5F"/>
                </a:solidFill>
                <a:cs typeface="Times New Roman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cs typeface="Times New Roman"/>
              </a:rPr>
              <a:t>+ </a:t>
            </a:r>
            <a:r>
              <a:rPr lang="ru-RU" sz="1600" b="1" spc="-10" dirty="0" smtClean="0">
                <a:solidFill>
                  <a:srgbClr val="C00000"/>
                </a:solidFill>
                <a:cs typeface="Times New Roman"/>
              </a:rPr>
              <a:t>Приказ</a:t>
            </a:r>
            <a:r>
              <a:rPr lang="ru-RU" sz="1600" b="1" spc="1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C00000"/>
                </a:solidFill>
                <a:cs typeface="Times New Roman"/>
              </a:rPr>
              <a:t>от</a:t>
            </a:r>
            <a:r>
              <a:rPr lang="ru-RU" sz="1600" b="1" spc="-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cs typeface="Times New Roman"/>
              </a:rPr>
              <a:t>24.09.2014</a:t>
            </a:r>
            <a:r>
              <a:rPr lang="ru-RU" sz="1600" b="1" spc="44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cs typeface="Times New Roman"/>
              </a:rPr>
              <a:t>№ 15</a:t>
            </a:r>
            <a:r>
              <a:rPr lang="ru-RU" sz="1600" b="1" spc="-1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cs typeface="Times New Roman"/>
              </a:rPr>
              <a:t>ДОО </a:t>
            </a:r>
            <a:r>
              <a:rPr lang="ru-RU" sz="1600" b="1" spc="-15" dirty="0" smtClean="0">
                <a:solidFill>
                  <a:srgbClr val="C00000"/>
                </a:solidFill>
                <a:cs typeface="Times New Roman"/>
              </a:rPr>
              <a:t>ТО</a:t>
            </a:r>
            <a:endParaRPr lang="ru-RU" sz="1600" dirty="0" smtClean="0"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ru-RU" b="1" spc="-15" dirty="0" smtClean="0">
                <a:solidFill>
                  <a:srgbClr val="C00000"/>
                </a:solidFill>
                <a:cs typeface="Times New Roman"/>
              </a:rPr>
              <a:t>Образовательная</a:t>
            </a:r>
            <a:r>
              <a:rPr lang="ru-RU" b="1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b="1" spc="-5" dirty="0" smtClean="0">
                <a:solidFill>
                  <a:srgbClr val="C00000"/>
                </a:solidFill>
                <a:cs typeface="Times New Roman"/>
              </a:rPr>
              <a:t>организация</a:t>
            </a:r>
            <a:r>
              <a:rPr lang="ru-RU" spc="-5" dirty="0" smtClean="0">
                <a:solidFill>
                  <a:srgbClr val="C00000"/>
                </a:solidFill>
                <a:cs typeface="Times New Roman"/>
              </a:rPr>
              <a:t>:</a:t>
            </a:r>
            <a:endParaRPr lang="ru-RU" dirty="0" smtClean="0">
              <a:solidFill>
                <a:srgbClr val="C00000"/>
              </a:solidFill>
              <a:cs typeface="Times New Roman"/>
            </a:endParaRPr>
          </a:p>
          <a:p>
            <a:pPr>
              <a:lnSpc>
                <a:spcPct val="120000"/>
              </a:lnSpc>
              <a:buClr>
                <a:srgbClr val="3891A7"/>
              </a:buClr>
              <a:buSzPct val="78125"/>
              <a:buFont typeface="Segoe UI Symbol"/>
              <a:buChar char="⚫"/>
              <a:tabLst>
                <a:tab pos="336550" algn="l"/>
                <a:tab pos="337185" algn="l"/>
              </a:tabLst>
            </a:pP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  утверждает</a:t>
            </a:r>
            <a:r>
              <a:rPr lang="ru-RU" sz="1500" b="1" spc="2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индивидуальные</a:t>
            </a:r>
            <a:r>
              <a:rPr lang="ru-RU" sz="1500" b="1" spc="2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учебные</a:t>
            </a:r>
            <a:r>
              <a:rPr lang="ru-RU" sz="1500" b="1" spc="1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планы</a:t>
            </a:r>
            <a:r>
              <a:rPr lang="ru-RU" sz="1500" b="1" spc="3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в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соответствии</a:t>
            </a:r>
            <a:r>
              <a:rPr lang="ru-RU" sz="1500" spc="3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с</a:t>
            </a:r>
            <a:r>
              <a:rPr lang="ru-RU" sz="1500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ФГОС,</a:t>
            </a:r>
            <a:r>
              <a:rPr lang="ru-RU" sz="1500" dirty="0" smtClean="0">
                <a:cs typeface="Times New Roman"/>
              </a:rPr>
              <a:t> </a:t>
            </a:r>
            <a:r>
              <a:rPr lang="ru-RU" sz="1500" spc="-5" dirty="0" err="1" smtClean="0">
                <a:cs typeface="Times New Roman"/>
              </a:rPr>
              <a:t>ПООПс</a:t>
            </a:r>
            <a:r>
              <a:rPr lang="ru-RU" sz="1500" spc="-10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учетом</a:t>
            </a:r>
            <a:r>
              <a:rPr lang="ru-RU" sz="1500" spc="10" dirty="0" smtClean="0">
                <a:cs typeface="Times New Roman"/>
              </a:rPr>
              <a:t> </a:t>
            </a:r>
            <a:r>
              <a:rPr lang="ru-RU" sz="1500" dirty="0" smtClean="0">
                <a:cs typeface="Times New Roman"/>
              </a:rPr>
              <a:t>особенностей </a:t>
            </a:r>
            <a:r>
              <a:rPr lang="ru-RU" sz="1500" spc="-15" dirty="0" smtClean="0">
                <a:cs typeface="Times New Roman"/>
              </a:rPr>
              <a:t>психофизического</a:t>
            </a:r>
            <a:r>
              <a:rPr lang="ru-RU" sz="1500" spc="3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развития,</a:t>
            </a:r>
            <a:r>
              <a:rPr lang="ru-RU" sz="1500" spc="20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состояния</a:t>
            </a:r>
            <a:r>
              <a:rPr lang="ru-RU" sz="1500" spc="4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здоровья</a:t>
            </a:r>
            <a:r>
              <a:rPr lang="ru-RU" sz="1500" spc="-3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и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индивидуальных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возможностей </a:t>
            </a:r>
            <a:r>
              <a:rPr lang="ru-RU" sz="1500" spc="-38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детей,</a:t>
            </a:r>
            <a:r>
              <a:rPr lang="ru-RU" sz="1500" spc="10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нуждающихся</a:t>
            </a:r>
            <a:r>
              <a:rPr lang="ru-RU" sz="1500" spc="5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в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длительном</a:t>
            </a:r>
            <a:r>
              <a:rPr lang="ru-RU" sz="1500" spc="3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лечении,</a:t>
            </a:r>
            <a:r>
              <a:rPr lang="ru-RU" sz="1500" spc="6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детей-инвалидов,</a:t>
            </a:r>
            <a:r>
              <a:rPr lang="ru-RU" sz="1500" spc="3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по</a:t>
            </a:r>
            <a:r>
              <a:rPr lang="ru-RU" sz="1500" spc="15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согласованию</a:t>
            </a:r>
            <a:r>
              <a:rPr lang="ru-RU" sz="1500" spc="6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с </a:t>
            </a:r>
            <a:r>
              <a:rPr lang="ru-RU" sz="1500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родителями</a:t>
            </a:r>
            <a:r>
              <a:rPr lang="ru-RU" sz="1500" spc="20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(законными</a:t>
            </a:r>
            <a:r>
              <a:rPr lang="ru-RU" sz="1500" spc="4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представителями)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несовершеннолетнего</a:t>
            </a:r>
            <a:r>
              <a:rPr lang="ru-RU" sz="1500" spc="4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обучающегося;</a:t>
            </a:r>
            <a:endParaRPr lang="ru-RU" sz="1500" dirty="0" smtClean="0">
              <a:cs typeface="Times New Roman"/>
            </a:endParaRPr>
          </a:p>
          <a:p>
            <a:pPr marR="755650">
              <a:lnSpc>
                <a:spcPct val="120000"/>
              </a:lnSpc>
              <a:buClr>
                <a:srgbClr val="3891A7"/>
              </a:buClr>
              <a:buSzPct val="78125"/>
              <a:buFont typeface="Segoe UI Symbol"/>
              <a:buChar char="⚫"/>
              <a:tabLst>
                <a:tab pos="336550" algn="l"/>
                <a:tab pos="337185" algn="l"/>
              </a:tabLst>
            </a:pP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  утверждает</a:t>
            </a:r>
            <a:r>
              <a:rPr lang="ru-RU" sz="1500" b="1" spc="3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для</a:t>
            </a:r>
            <a:r>
              <a:rPr lang="ru-RU" sz="1500" b="1" spc="1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5" dirty="0" smtClean="0">
                <a:solidFill>
                  <a:srgbClr val="001F5F"/>
                </a:solidFill>
                <a:cs typeface="Times New Roman"/>
              </a:rPr>
              <a:t>каждого</a:t>
            </a:r>
            <a:r>
              <a:rPr lang="ru-RU" sz="1500" b="1" spc="2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5" dirty="0" smtClean="0">
                <a:solidFill>
                  <a:srgbClr val="001F5F"/>
                </a:solidFill>
                <a:cs typeface="Times New Roman"/>
              </a:rPr>
              <a:t>обучающегося</a:t>
            </a:r>
            <a:r>
              <a:rPr lang="ru-RU" sz="1500" b="1" spc="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расписание</a:t>
            </a:r>
            <a:r>
              <a:rPr lang="ru-RU" sz="1500" b="1" spc="1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занятий,</a:t>
            </a:r>
            <a:r>
              <a:rPr lang="ru-RU" sz="1500" b="1" spc="3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календарный </a:t>
            </a:r>
            <a:r>
              <a:rPr lang="ru-RU" sz="1500" b="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учебный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график</a:t>
            </a:r>
            <a:r>
              <a:rPr lang="ru-RU" sz="1500" b="1" spc="4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u="sng" spc="-5" dirty="0" smtClean="0">
                <a:cs typeface="Times New Roman"/>
              </a:rPr>
              <a:t>по</a:t>
            </a:r>
            <a:r>
              <a:rPr lang="ru-RU" sz="1500" u="sng" spc="15" dirty="0" smtClean="0">
                <a:cs typeface="Times New Roman"/>
              </a:rPr>
              <a:t> </a:t>
            </a:r>
            <a:r>
              <a:rPr lang="ru-RU" sz="1500" u="sng" spc="-15" dirty="0" smtClean="0">
                <a:cs typeface="Times New Roman"/>
              </a:rPr>
              <a:t>согласованию</a:t>
            </a:r>
            <a:r>
              <a:rPr lang="ru-RU" sz="1500" u="sng" spc="45" dirty="0" smtClean="0">
                <a:cs typeface="Times New Roman"/>
              </a:rPr>
              <a:t> </a:t>
            </a:r>
            <a:r>
              <a:rPr lang="ru-RU" sz="1500" u="sng" spc="-5" dirty="0" smtClean="0">
                <a:cs typeface="Times New Roman"/>
              </a:rPr>
              <a:t>с</a:t>
            </a:r>
            <a:r>
              <a:rPr lang="ru-RU" sz="1500" u="sng" spc="15" dirty="0" smtClean="0">
                <a:cs typeface="Times New Roman"/>
              </a:rPr>
              <a:t>  </a:t>
            </a:r>
            <a:r>
              <a:rPr lang="ru-RU" sz="1500" u="sng" spc="-10" dirty="0" smtClean="0">
                <a:cs typeface="Times New Roman"/>
              </a:rPr>
              <a:t>родителями</a:t>
            </a:r>
            <a:r>
              <a:rPr lang="ru-RU" sz="1500" u="sng" spc="35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(законными</a:t>
            </a:r>
            <a:r>
              <a:rPr lang="ru-RU" sz="1500" spc="5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представителями) </a:t>
            </a:r>
            <a:r>
              <a:rPr lang="ru-RU" sz="1500" spc="-38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обучающегося;</a:t>
            </a:r>
            <a:endParaRPr lang="ru-RU" sz="1500" dirty="0" smtClean="0">
              <a:cs typeface="Times New Roman"/>
            </a:endParaRPr>
          </a:p>
          <a:p>
            <a:pPr marR="547370">
              <a:lnSpc>
                <a:spcPct val="120000"/>
              </a:lnSpc>
              <a:buClr>
                <a:srgbClr val="3891A7"/>
              </a:buClr>
              <a:buSzPct val="78125"/>
              <a:buFont typeface="Segoe UI Symbol"/>
              <a:buChar char="⚫"/>
              <a:tabLst>
                <a:tab pos="336550" algn="l"/>
                <a:tab pos="337185" algn="l"/>
              </a:tabLst>
            </a:pP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  определяет</a:t>
            </a:r>
            <a:r>
              <a:rPr lang="ru-RU" sz="1500" b="1" spc="1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сроки</a:t>
            </a:r>
            <a:r>
              <a:rPr lang="ru-RU" sz="1500" b="1" spc="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и</a:t>
            </a:r>
            <a:r>
              <a:rPr lang="ru-RU" sz="1500" b="1" spc="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формы</a:t>
            </a:r>
            <a:r>
              <a:rPr lang="ru-RU" sz="1500" b="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5" dirty="0" smtClean="0">
                <a:solidFill>
                  <a:srgbClr val="001F5F"/>
                </a:solidFill>
                <a:cs typeface="Times New Roman"/>
              </a:rPr>
              <a:t>текущего</a:t>
            </a:r>
            <a:r>
              <a:rPr lang="ru-RU" sz="1500" b="1" spc="3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контроля</a:t>
            </a:r>
            <a:r>
              <a:rPr lang="ru-RU" sz="1500" b="1" spc="1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успеваемости,</a:t>
            </a:r>
            <a:r>
              <a:rPr lang="ru-RU" sz="1500" b="1" spc="3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5" dirty="0" smtClean="0">
                <a:solidFill>
                  <a:srgbClr val="001F5F"/>
                </a:solidFill>
                <a:cs typeface="Times New Roman"/>
              </a:rPr>
              <a:t>промежуточной </a:t>
            </a:r>
            <a:r>
              <a:rPr lang="ru-RU" sz="1500" b="1" spc="-38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аттестации</a:t>
            </a:r>
            <a:r>
              <a:rPr lang="ru-RU" sz="1500" b="1" spc="4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u="sng" spc="-5" dirty="0" smtClean="0">
                <a:cs typeface="Times New Roman"/>
              </a:rPr>
              <a:t>по</a:t>
            </a:r>
            <a:r>
              <a:rPr lang="ru-RU" sz="1500" u="sng" spc="10" dirty="0" smtClean="0">
                <a:cs typeface="Times New Roman"/>
              </a:rPr>
              <a:t> </a:t>
            </a:r>
            <a:r>
              <a:rPr lang="ru-RU" sz="1500" u="sng" spc="-15" dirty="0" smtClean="0">
                <a:cs typeface="Times New Roman"/>
              </a:rPr>
              <a:t>согласованию</a:t>
            </a:r>
            <a:r>
              <a:rPr lang="ru-RU" sz="1500" u="sng" spc="40" dirty="0" smtClean="0">
                <a:cs typeface="Times New Roman"/>
              </a:rPr>
              <a:t> </a:t>
            </a:r>
            <a:r>
              <a:rPr lang="ru-RU" sz="1500" u="sng" spc="-5" dirty="0" smtClean="0">
                <a:cs typeface="Times New Roman"/>
              </a:rPr>
              <a:t>с</a:t>
            </a:r>
            <a:r>
              <a:rPr lang="ru-RU" sz="1500" u="sng" spc="10" dirty="0" smtClean="0">
                <a:cs typeface="Times New Roman"/>
              </a:rPr>
              <a:t> </a:t>
            </a:r>
            <a:r>
              <a:rPr lang="ru-RU" sz="1500" u="sng" spc="-10" dirty="0" smtClean="0">
                <a:cs typeface="Times New Roman"/>
              </a:rPr>
              <a:t>родителями</a:t>
            </a:r>
            <a:r>
              <a:rPr lang="ru-RU" sz="1500" u="sng" spc="30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(законными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представителями) </a:t>
            </a:r>
            <a:r>
              <a:rPr lang="ru-RU" sz="1500" spc="-10" dirty="0" smtClean="0">
                <a:cs typeface="Times New Roman"/>
              </a:rPr>
              <a:t>обучающегося,</a:t>
            </a:r>
            <a:r>
              <a:rPr lang="ru-RU" sz="1500" spc="3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а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также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организует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и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осуществляет</a:t>
            </a:r>
            <a:r>
              <a:rPr lang="ru-RU" sz="1500" spc="4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текущий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контроль</a:t>
            </a:r>
            <a:r>
              <a:rPr lang="ru-RU" sz="1500" spc="1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и </a:t>
            </a:r>
            <a:r>
              <a:rPr lang="ru-RU" sz="1500" spc="-15" dirty="0" smtClean="0">
                <a:cs typeface="Times New Roman"/>
              </a:rPr>
              <a:t>промежуточную</a:t>
            </a:r>
            <a:r>
              <a:rPr lang="ru-RU" sz="1500" spc="2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аттестацию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обучающегося;</a:t>
            </a:r>
            <a:endParaRPr lang="ru-RU" sz="1500" dirty="0" smtClean="0">
              <a:cs typeface="Times New Roman"/>
            </a:endParaRPr>
          </a:p>
          <a:p>
            <a:pPr>
              <a:lnSpc>
                <a:spcPct val="120000"/>
              </a:lnSpc>
              <a:buClr>
                <a:srgbClr val="3891A7"/>
              </a:buClr>
              <a:buSzPct val="78125"/>
              <a:buFont typeface="Segoe UI Symbol"/>
              <a:buChar char="⚫"/>
              <a:tabLst>
                <a:tab pos="336550" algn="l"/>
                <a:tab pos="337185" algn="l"/>
              </a:tabLst>
            </a:pP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  предоставляет</a:t>
            </a:r>
            <a:r>
              <a:rPr lang="ru-RU" sz="1500" b="1" spc="3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в</a:t>
            </a:r>
            <a:r>
              <a:rPr lang="ru-RU" sz="1500" b="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бесплатное</a:t>
            </a:r>
            <a:r>
              <a:rPr lang="ru-RU" sz="1500" b="1" spc="2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пользование</a:t>
            </a:r>
            <a:r>
              <a:rPr lang="ru-RU" sz="1500" b="1" spc="-2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на</a:t>
            </a:r>
            <a:r>
              <a:rPr lang="ru-RU" sz="1500" b="1" spc="2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время</a:t>
            </a:r>
            <a:r>
              <a:rPr lang="ru-RU" sz="1500" b="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получения</a:t>
            </a:r>
            <a:r>
              <a:rPr lang="ru-RU" sz="1500" b="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образования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учебники</a:t>
            </a:r>
            <a:r>
              <a:rPr lang="ru-RU" sz="1500" b="1" spc="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и</a:t>
            </a:r>
            <a:r>
              <a:rPr lang="ru-RU" sz="1500" spc="2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учебные</a:t>
            </a:r>
            <a:r>
              <a:rPr lang="ru-RU" sz="1500" spc="20" dirty="0" smtClean="0">
                <a:cs typeface="Times New Roman"/>
              </a:rPr>
              <a:t> </a:t>
            </a:r>
            <a:r>
              <a:rPr lang="ru-RU" sz="1500" dirty="0" smtClean="0">
                <a:cs typeface="Times New Roman"/>
              </a:rPr>
              <a:t>пособия,</a:t>
            </a:r>
            <a:r>
              <a:rPr lang="ru-RU" sz="1500" spc="3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а</a:t>
            </a:r>
            <a:r>
              <a:rPr lang="ru-RU" sz="1500" spc="1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также</a:t>
            </a:r>
            <a:r>
              <a:rPr lang="ru-RU" sz="150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учебно-методические</a:t>
            </a:r>
            <a:r>
              <a:rPr lang="ru-RU" sz="1500" spc="4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материалы,</a:t>
            </a:r>
            <a:r>
              <a:rPr lang="ru-RU" sz="1500" spc="5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имеющиеся</a:t>
            </a:r>
            <a:r>
              <a:rPr lang="ru-RU" sz="1500" spc="4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в </a:t>
            </a:r>
            <a:r>
              <a:rPr lang="ru-RU" sz="1500" spc="-385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библиотеке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образовательной</a:t>
            </a:r>
            <a:r>
              <a:rPr lang="ru-RU" sz="1500" spc="15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организации;</a:t>
            </a:r>
            <a:endParaRPr lang="ru-RU" sz="1500" dirty="0" smtClean="0">
              <a:cs typeface="Times New Roman"/>
            </a:endParaRPr>
          </a:p>
          <a:p>
            <a:pPr>
              <a:lnSpc>
                <a:spcPct val="120000"/>
              </a:lnSpc>
              <a:buClr>
                <a:srgbClr val="3891A7"/>
              </a:buClr>
              <a:buSzPct val="78125"/>
              <a:buFont typeface="Segoe UI Symbol"/>
              <a:buChar char="⚫"/>
              <a:tabLst>
                <a:tab pos="336550" algn="l"/>
                <a:tab pos="337185" algn="l"/>
              </a:tabLst>
            </a:pP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  обеспечивает специалистами</a:t>
            </a:r>
            <a:r>
              <a:rPr lang="ru-RU" sz="1500" b="1" spc="2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из</a:t>
            </a:r>
            <a:r>
              <a:rPr lang="ru-RU" sz="1500" b="1" spc="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числа</a:t>
            </a:r>
            <a:r>
              <a:rPr lang="ru-RU" sz="1500" b="1" spc="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педагогических</a:t>
            </a:r>
            <a:r>
              <a:rPr lang="ru-RU" sz="1500" b="1" spc="2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работников</a:t>
            </a:r>
            <a:r>
              <a:rPr lang="ru-RU" sz="1500" spc="-10" dirty="0" smtClean="0">
                <a:cs typeface="Times New Roman"/>
              </a:rPr>
              <a:t>;</a:t>
            </a:r>
            <a:endParaRPr lang="ru-RU" sz="1500" dirty="0" smtClean="0">
              <a:cs typeface="Times New Roman"/>
            </a:endParaRPr>
          </a:p>
          <a:p>
            <a:pPr marR="487045">
              <a:lnSpc>
                <a:spcPct val="120000"/>
              </a:lnSpc>
              <a:buClr>
                <a:srgbClr val="3891A7"/>
              </a:buClr>
              <a:buSzPct val="78125"/>
              <a:buFont typeface="Segoe UI Symbol"/>
              <a:buChar char="⚫"/>
              <a:tabLst>
                <a:tab pos="336550" algn="l"/>
                <a:tab pos="337185" algn="l"/>
              </a:tabLst>
            </a:pP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  оказывает </a:t>
            </a:r>
            <a:r>
              <a:rPr lang="ru-RU" sz="1500" spc="-10" dirty="0" smtClean="0">
                <a:cs typeface="Times New Roman"/>
              </a:rPr>
              <a:t>психолого-педагогическую,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методическую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и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25" dirty="0" smtClean="0">
                <a:cs typeface="Times New Roman"/>
              </a:rPr>
              <a:t>консультативную</a:t>
            </a:r>
            <a:r>
              <a:rPr lang="ru-RU" sz="1500" spc="5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помощь, </a:t>
            </a:r>
            <a:r>
              <a:rPr lang="ru-RU" sz="1500" spc="-385" dirty="0" smtClean="0">
                <a:cs typeface="Times New Roman"/>
              </a:rPr>
              <a:t> </a:t>
            </a:r>
            <a:r>
              <a:rPr lang="ru-RU" sz="1500" spc="-20" dirty="0" smtClean="0">
                <a:cs typeface="Times New Roman"/>
              </a:rPr>
              <a:t>необходимую</a:t>
            </a:r>
            <a:r>
              <a:rPr lang="ru-RU" sz="1500" spc="1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для</a:t>
            </a:r>
            <a:r>
              <a:rPr lang="ru-RU" sz="1500" dirty="0" smtClean="0">
                <a:cs typeface="Times New Roman"/>
              </a:rPr>
              <a:t> освоения</a:t>
            </a:r>
            <a:r>
              <a:rPr lang="ru-RU" sz="1500" spc="10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общеобразовательных</a:t>
            </a:r>
            <a:r>
              <a:rPr lang="ru-RU" sz="1500" spc="2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программ;</a:t>
            </a:r>
            <a:endParaRPr lang="ru-RU" sz="1500" dirty="0" smtClean="0">
              <a:cs typeface="Times New Roman"/>
            </a:endParaRPr>
          </a:p>
          <a:p>
            <a:pPr marR="430530">
              <a:lnSpc>
                <a:spcPct val="120000"/>
              </a:lnSpc>
              <a:buClr>
                <a:srgbClr val="3891A7"/>
              </a:buClr>
              <a:buSzPct val="78125"/>
              <a:buFont typeface="Segoe UI Symbol"/>
              <a:buChar char="⚫"/>
              <a:tabLst>
                <a:tab pos="336550" algn="l"/>
                <a:tab pos="337185" algn="l"/>
              </a:tabLst>
            </a:pPr>
            <a:r>
              <a:rPr lang="ru-RU" sz="1500" b="1" spc="-15" dirty="0" smtClean="0">
                <a:solidFill>
                  <a:srgbClr val="001F5F"/>
                </a:solidFill>
                <a:cs typeface="Times New Roman"/>
              </a:rPr>
              <a:t>  организует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 ГИА</a:t>
            </a:r>
            <a:r>
              <a:rPr lang="ru-RU" sz="1500" b="1" spc="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или</a:t>
            </a:r>
            <a:r>
              <a:rPr lang="ru-RU" sz="1500" b="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30" dirty="0" smtClean="0">
                <a:solidFill>
                  <a:srgbClr val="001F5F"/>
                </a:solidFill>
                <a:cs typeface="Times New Roman"/>
              </a:rPr>
              <a:t>итоговую</a:t>
            </a:r>
            <a:r>
              <a:rPr lang="ru-RU" sz="1500" b="1" spc="2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аттестацию</a:t>
            </a:r>
            <a:r>
              <a:rPr lang="ru-RU" sz="1500" b="1" spc="7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обучающихся,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выдает</a:t>
            </a:r>
            <a:r>
              <a:rPr lang="ru-RU" sz="1500" b="1" spc="2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обучающимся, </a:t>
            </a:r>
            <a:r>
              <a:rPr lang="ru-RU" sz="1500" spc="-38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успешно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прошедшим</a:t>
            </a:r>
            <a:r>
              <a:rPr lang="ru-RU" sz="1500" spc="6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ГИА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10" dirty="0" smtClean="0">
                <a:cs typeface="Times New Roman"/>
              </a:rPr>
              <a:t>или</a:t>
            </a:r>
            <a:r>
              <a:rPr lang="ru-RU" sz="1500" spc="40" dirty="0" smtClean="0">
                <a:cs typeface="Times New Roman"/>
              </a:rPr>
              <a:t> </a:t>
            </a:r>
            <a:r>
              <a:rPr lang="ru-RU" sz="1500" spc="-20" dirty="0" smtClean="0">
                <a:cs typeface="Times New Roman"/>
              </a:rPr>
              <a:t>итоговую</a:t>
            </a:r>
            <a:r>
              <a:rPr lang="ru-RU" sz="1500" spc="20" dirty="0" smtClean="0">
                <a:cs typeface="Times New Roman"/>
              </a:rPr>
              <a:t> </a:t>
            </a:r>
            <a:r>
              <a:rPr lang="ru-RU" sz="1500" spc="-5" dirty="0" smtClean="0">
                <a:cs typeface="Times New Roman"/>
              </a:rPr>
              <a:t>аттестацию,</a:t>
            </a:r>
            <a:r>
              <a:rPr lang="ru-RU" sz="1500" spc="80" dirty="0" smtClean="0"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документы</a:t>
            </a:r>
            <a:r>
              <a:rPr lang="ru-RU" sz="1500" b="1" spc="3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об</a:t>
            </a:r>
            <a:r>
              <a:rPr lang="ru-RU" sz="1500" b="1" spc="1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образовании</a:t>
            </a:r>
            <a:r>
              <a:rPr lang="ru-RU" sz="1500" spc="-10" dirty="0" smtClean="0">
                <a:cs typeface="Times New Roman"/>
              </a:rPr>
              <a:t>;</a:t>
            </a:r>
            <a:endParaRPr lang="ru-RU" sz="1500" dirty="0" smtClean="0">
              <a:cs typeface="Times New Roman"/>
            </a:endParaRPr>
          </a:p>
          <a:p>
            <a:pPr>
              <a:lnSpc>
                <a:spcPct val="120000"/>
              </a:lnSpc>
              <a:buClr>
                <a:srgbClr val="3891A7"/>
              </a:buClr>
              <a:buSzPct val="78125"/>
              <a:buFont typeface="Segoe UI Symbol"/>
              <a:buChar char="⚫"/>
              <a:tabLst>
                <a:tab pos="336550" algn="l"/>
                <a:tab pos="337185" algn="l"/>
              </a:tabLst>
            </a:pP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  осуществляет</a:t>
            </a:r>
            <a:r>
              <a:rPr lang="ru-RU" sz="1500" b="1" spc="2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контроль</a:t>
            </a:r>
            <a:r>
              <a:rPr lang="ru-RU" sz="1500" b="1" spc="1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за</a:t>
            </a:r>
            <a:r>
              <a:rPr lang="ru-RU" sz="1500" b="1" spc="5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реализацией</a:t>
            </a:r>
            <a:r>
              <a:rPr lang="ru-RU" sz="1500" b="1" spc="1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общеобразовательных</a:t>
            </a:r>
            <a:r>
              <a:rPr lang="ru-RU" sz="1500" b="1" spc="1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программ</a:t>
            </a:r>
            <a:r>
              <a:rPr lang="ru-RU" sz="1500" b="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cs typeface="Times New Roman"/>
              </a:rPr>
              <a:t>в </a:t>
            </a:r>
            <a:r>
              <a:rPr lang="ru-RU" sz="1500" b="1" spc="-15" dirty="0" smtClean="0">
                <a:solidFill>
                  <a:srgbClr val="001F5F"/>
                </a:solidFill>
                <a:cs typeface="Times New Roman"/>
              </a:rPr>
              <a:t>полном</a:t>
            </a:r>
            <a:r>
              <a:rPr lang="ru-RU" sz="1500" b="1" spc="-10" dirty="0" smtClean="0">
                <a:solidFill>
                  <a:srgbClr val="001F5F"/>
                </a:solidFill>
                <a:cs typeface="Times New Roman"/>
              </a:rPr>
              <a:t> объеме</a:t>
            </a:r>
            <a:r>
              <a:rPr lang="ru-RU" sz="1500" spc="-10" dirty="0" smtClean="0">
                <a:cs typeface="Times New Roman"/>
              </a:rPr>
              <a:t>,</a:t>
            </a:r>
            <a:r>
              <a:rPr lang="ru-RU" sz="1500" spc="-5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качеством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20" dirty="0" smtClean="0">
                <a:cs typeface="Times New Roman"/>
              </a:rPr>
              <a:t>подготовки</a:t>
            </a:r>
            <a:r>
              <a:rPr lang="ru-RU" sz="1500" spc="5" dirty="0" smtClean="0">
                <a:cs typeface="Times New Roman"/>
              </a:rPr>
              <a:t> </a:t>
            </a:r>
            <a:r>
              <a:rPr lang="ru-RU" sz="1500" spc="-15" dirty="0" smtClean="0">
                <a:cs typeface="Times New Roman"/>
              </a:rPr>
              <a:t>обучающихся.</a:t>
            </a:r>
            <a:endParaRPr lang="ru-RU" sz="15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49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431800" y="448599"/>
            <a:ext cx="115189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ОРГАНИЗАЦИИ ОБУЧЕНИЯ НА ДОМУ ДЕТЕЙ,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НУЖДАЮЩИХСЯ В ДЛИТЕЛЬНОМ ЛЕЧЕНИИ, И ДЕТЕЙ-ИНВАЛИДОВ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object 4"/>
          <p:cNvSpPr txBox="1"/>
          <p:nvPr/>
        </p:nvSpPr>
        <p:spPr>
          <a:xfrm>
            <a:off x="266700" y="1231901"/>
            <a:ext cx="11671300" cy="476848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algn="ctr"/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Часть 5 статьи 41 Федерального закона от 29.12.2012 № 273-ФЗ «Об образовании</a:t>
            </a:r>
            <a:r>
              <a:rPr lang="ru-RU" b="1" spc="10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b="1" dirty="0" smtClean="0">
                <a:solidFill>
                  <a:srgbClr val="001F5F"/>
                </a:solidFill>
                <a:cs typeface="Times New Roman"/>
              </a:rPr>
              <a:t>в </a:t>
            </a: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Российской</a:t>
            </a:r>
            <a:r>
              <a:rPr lang="ru-RU" b="1" dirty="0" smtClean="0">
                <a:solidFill>
                  <a:srgbClr val="001F5F"/>
                </a:solidFill>
                <a:cs typeface="Times New Roman"/>
              </a:rPr>
              <a:t> </a:t>
            </a: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Федерации»</a:t>
            </a:r>
            <a:r>
              <a:rPr lang="ru-RU" b="1" spc="25" dirty="0" smtClean="0">
                <a:solidFill>
                  <a:srgbClr val="001F5F"/>
                </a:solidFill>
                <a:cs typeface="Times New Roman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cs typeface="Times New Roman"/>
              </a:rPr>
              <a:t>+ </a:t>
            </a:r>
            <a:r>
              <a:rPr lang="ru-RU" b="1" spc="-10" dirty="0" smtClean="0">
                <a:solidFill>
                  <a:srgbClr val="C00000"/>
                </a:solidFill>
                <a:cs typeface="Times New Roman"/>
              </a:rPr>
              <a:t>Приказ</a:t>
            </a:r>
            <a:r>
              <a:rPr lang="ru-RU" b="1" spc="1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cs typeface="Times New Roman"/>
              </a:rPr>
              <a:t>от</a:t>
            </a:r>
            <a:r>
              <a:rPr lang="ru-RU" b="1" spc="-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cs typeface="Times New Roman"/>
              </a:rPr>
              <a:t>24.09.2014</a:t>
            </a:r>
            <a:r>
              <a:rPr lang="ru-RU" b="1" spc="445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cs typeface="Times New Roman"/>
              </a:rPr>
              <a:t>№ 15</a:t>
            </a:r>
            <a:r>
              <a:rPr lang="ru-RU" b="1" spc="-10" dirty="0" smtClean="0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cs typeface="Times New Roman"/>
              </a:rPr>
              <a:t>ДОО </a:t>
            </a:r>
            <a:r>
              <a:rPr lang="ru-RU" b="1" spc="-15" dirty="0" smtClean="0">
                <a:solidFill>
                  <a:srgbClr val="C00000"/>
                </a:solidFill>
                <a:cs typeface="Times New Roman"/>
              </a:rPr>
              <a:t>ТО</a:t>
            </a:r>
            <a:endParaRPr lang="ru-RU" dirty="0" smtClean="0"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ru-RU" b="1" spc="-15" dirty="0" smtClean="0">
                <a:solidFill>
                  <a:srgbClr val="C00000"/>
                </a:solidFill>
                <a:cs typeface="Times New Roman"/>
              </a:rPr>
              <a:t>Организация обучения в медицинских организациях</a:t>
            </a:r>
          </a:p>
          <a:p>
            <a:pPr>
              <a:lnSpc>
                <a:spcPct val="120000"/>
              </a:lnSpc>
            </a:pPr>
            <a:endParaRPr lang="ru-RU" sz="500" b="1" spc="-15" dirty="0" smtClean="0">
              <a:solidFill>
                <a:srgbClr val="C00000"/>
              </a:solidFill>
              <a:cs typeface="Times New Roman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  осуществляет образовательная организация по месту нахождения  медицинской организации;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  закрепление образовательных организаций за медицинскими  организациями производится распорядительным </a:t>
            </a: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актом учредителя </a:t>
            </a: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образовательных организаций;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  образовательная организация в течение трех дней после получения  письменного заявления родителей (законных представителей) ребенка издает распорядительный акт об организации обучения в  медицинской организации;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  образовательный процесс осуществляется в форме групповых и  индивидуальных занятий;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  организация образовательного процесса – смотри предыдущий  слайд;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spc="-10" dirty="0" smtClean="0">
                <a:solidFill>
                  <a:srgbClr val="001F5F"/>
                </a:solidFill>
                <a:cs typeface="Times New Roman"/>
              </a:rPr>
              <a:t>  при выписке из медицинской организации ребенку выдается  справка об обучении с указанием результатов освоения общеобразовательных программ по каждому учебному предмету.  Справка подписывается руководителем образовательной  организации, которая осуществляла обучение ребенка в медицинской организации, и заверяется печатью.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2109570" y="3619607"/>
            <a:ext cx="938077" cy="186204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endParaRPr lang="ru-RU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542032" y="4541520"/>
            <a:ext cx="562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ОТНОШЕНИИ КОГО ПРОВОДИТСЯ?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5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207264" y="674910"/>
            <a:ext cx="1198473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ПРОФИЛАКТИЧЕСКИЙ ВИЗИТ</a:t>
            </a:r>
          </a:p>
          <a:p>
            <a:pPr marR="300355" algn="ctr"/>
            <a:endParaRPr lang="ru-RU" sz="600" b="1" dirty="0" smtClean="0">
              <a:solidFill>
                <a:srgbClr val="173A59"/>
              </a:solidFill>
              <a:latin typeface="Calibri" pitchFamily="34" charset="0"/>
              <a:cs typeface="Tahoma"/>
            </a:endParaRPr>
          </a:p>
          <a:p>
            <a:pPr marR="300355" algn="ctr"/>
            <a:r>
              <a:rPr lang="ru-RU" sz="1600" b="1" dirty="0" smtClean="0">
                <a:solidFill>
                  <a:srgbClr val="173A59"/>
                </a:solidFill>
                <a:latin typeface="Calibri" pitchFamily="34" charset="0"/>
                <a:cs typeface="Tahoma"/>
              </a:rPr>
              <a:t>С 1 июля 2021 года в соответствии с 52 статьей Федерального закона от 31.07.2020 № 248-ФЗ  </a:t>
            </a:r>
          </a:p>
          <a:p>
            <a:pPr marR="300355" algn="ctr"/>
            <a:r>
              <a:rPr lang="ru-RU" sz="1600" b="1" dirty="0" smtClean="0">
                <a:solidFill>
                  <a:srgbClr val="173A59"/>
                </a:solidFill>
                <a:latin typeface="Calibri" pitchFamily="34" charset="0"/>
                <a:cs typeface="Tahoma"/>
              </a:rPr>
              <a:t>органы контроля могут проводить профилактические визиты</a:t>
            </a:r>
            <a:endParaRPr lang="ru-RU" sz="1600" b="1" dirty="0">
              <a:solidFill>
                <a:srgbClr val="173A59"/>
              </a:solidFill>
              <a:latin typeface="Calibri" pitchFamily="34" charset="0"/>
            </a:endParaRPr>
          </a:p>
        </p:txBody>
      </p:sp>
      <p:sp>
        <p:nvSpPr>
          <p:cNvPr id="61" name="object 3"/>
          <p:cNvSpPr txBox="1"/>
          <p:nvPr/>
        </p:nvSpPr>
        <p:spPr>
          <a:xfrm>
            <a:off x="486827" y="2617049"/>
            <a:ext cx="27470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65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99904" y="1696374"/>
            <a:ext cx="1863242" cy="24976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433170" y="1162919"/>
            <a:ext cx="938077" cy="186204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endParaRPr lang="ru-RU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99744" y="1950720"/>
            <a:ext cx="562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ЧТО ТАКОЕ ПРОФИЛАКТИЧЕСКИЙ ВИЗИТ?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2608" y="2531457"/>
            <a:ext cx="9534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Это профилактическая беседа с сотрудником органа контроля, в рамках  которой инспектор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информирует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 граждан и организации:</a:t>
            </a:r>
          </a:p>
          <a:p>
            <a:pPr>
              <a:buClr>
                <a:srgbClr val="3B87E0"/>
              </a:buClr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 об обязательных требованиях;</a:t>
            </a:r>
          </a:p>
          <a:p>
            <a:pPr marR="230504">
              <a:buClr>
                <a:srgbClr val="3B87E0"/>
              </a:buClr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 о соответствии объектов контроля  критериям риска;</a:t>
            </a:r>
          </a:p>
          <a:p>
            <a:pPr marR="118110">
              <a:buClr>
                <a:srgbClr val="3B87E0"/>
              </a:buClr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 об основаниях и рекомендуемых  способах снижения категории риска;</a:t>
            </a:r>
          </a:p>
          <a:p>
            <a:pPr marR="118110">
              <a:buClr>
                <a:srgbClr val="3B87E0"/>
              </a:buClr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 о видах, содержании и об интенсивности  контрольных (надзорных) мероприятий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77952" y="5098911"/>
            <a:ext cx="11204448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Орган контроля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обязан предложить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проведение профилактического визита:</a:t>
            </a:r>
          </a:p>
          <a:p>
            <a:pPr marL="12700">
              <a:lnSpc>
                <a:spcPct val="100000"/>
              </a:lnSpc>
              <a:spcBef>
                <a:spcPts val="219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лицам,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приступающим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к осуществлению  деятельности в сфере образования (в течение одного года с момента начала  деятельности);</a:t>
            </a:r>
          </a:p>
          <a:p>
            <a:pPr marL="12700">
              <a:lnSpc>
                <a:spcPct val="100000"/>
              </a:lnSpc>
              <a:spcBef>
                <a:spcPts val="219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лицам, объекты контроля  которых отнесены к категориям 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высокого  риска </a:t>
            </a:r>
            <a:endParaRPr lang="ru-RU" sz="1600" b="1" u="sng" dirty="0">
              <a:latin typeface="Microsoft Sans Serif"/>
              <a:cs typeface="Microsoft Sans Serif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19456" y="6318787"/>
            <a:ext cx="11667744" cy="3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95"/>
              </a:spcBef>
            </a:pPr>
            <a:r>
              <a:rPr lang="ru-RU" sz="1600" b="1" dirty="0" smtClean="0">
                <a:solidFill>
                  <a:schemeClr val="bg1"/>
                </a:solidFill>
                <a:cs typeface="Trebuchet MS"/>
              </a:rPr>
              <a:t>Для остальных профилактический визит  проводится согласно утвержденной  органом контроля программе профилактики</a:t>
            </a:r>
            <a:endParaRPr lang="ru-RU" sz="1600" dirty="0">
              <a:solidFill>
                <a:schemeClr val="bg1"/>
              </a:solidFill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50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355600" y="473999"/>
            <a:ext cx="115189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3. ПОЛУЧЕНИЕ ОБРАЗОВАНИЯ В ФОРМЕ </a:t>
            </a:r>
          </a:p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СЕМЕЙНОГО ОБРАЗОВАНИЯ И САМООБРАЗОВАНИЯ: </a:t>
            </a:r>
          </a:p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ТРЕБОВАНИЯ ЗАКОНОДАТЕЛЬСТВА</a:t>
            </a:r>
            <a:endParaRPr lang="ru-RU" sz="2400" b="1" dirty="0">
              <a:solidFill>
                <a:srgbClr val="0F2539"/>
              </a:solidFill>
            </a:endParaRPr>
          </a:p>
        </p:txBody>
      </p:sp>
      <p:sp>
        <p:nvSpPr>
          <p:cNvPr id="59" name="Rectangle 4"/>
          <p:cNvSpPr/>
          <p:nvPr/>
        </p:nvSpPr>
        <p:spPr>
          <a:xfrm>
            <a:off x="256390" y="1981200"/>
            <a:ext cx="2004210" cy="1092200"/>
          </a:xfrm>
          <a:prstGeom prst="rect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Pentagon 5"/>
          <p:cNvSpPr/>
          <p:nvPr/>
        </p:nvSpPr>
        <p:spPr>
          <a:xfrm>
            <a:off x="2687484" y="2311400"/>
            <a:ext cx="8298016" cy="1066801"/>
          </a:xfrm>
          <a:prstGeom prst="homePlate">
            <a:avLst>
              <a:gd name="adj" fmla="val 41466"/>
            </a:avLst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endParaRPr lang="en-US" sz="1600" dirty="0"/>
          </a:p>
        </p:txBody>
      </p:sp>
      <p:sp>
        <p:nvSpPr>
          <p:cNvPr id="61" name="Parallelogram 6"/>
          <p:cNvSpPr/>
          <p:nvPr/>
        </p:nvSpPr>
        <p:spPr>
          <a:xfrm rot="16200000">
            <a:off x="1753693" y="2095157"/>
            <a:ext cx="1372052" cy="1144138"/>
          </a:xfrm>
          <a:prstGeom prst="parallelogram">
            <a:avLst>
              <a:gd name="adj" fmla="val 39609"/>
            </a:avLst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 76"/>
          <p:cNvSpPr/>
          <p:nvPr/>
        </p:nvSpPr>
        <p:spPr>
          <a:xfrm>
            <a:off x="3086100" y="2384336"/>
            <a:ext cx="751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образование может быть получено как в организациях, осуществляющих образовательную деятельность, так и вне таких организаций (в форме семейного образования и самообразования)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68300" y="2115235"/>
            <a:ext cx="1460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1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17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ectangle 4"/>
          <p:cNvSpPr/>
          <p:nvPr/>
        </p:nvSpPr>
        <p:spPr>
          <a:xfrm>
            <a:off x="230990" y="3429000"/>
            <a:ext cx="2004210" cy="1092200"/>
          </a:xfrm>
          <a:prstGeom prst="rect">
            <a:avLst/>
          </a:prstGeom>
          <a:solidFill>
            <a:srgbClr val="EC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Pentagon 5"/>
          <p:cNvSpPr/>
          <p:nvPr/>
        </p:nvSpPr>
        <p:spPr>
          <a:xfrm>
            <a:off x="2662084" y="3759200"/>
            <a:ext cx="8298016" cy="1066801"/>
          </a:xfrm>
          <a:prstGeom prst="homePlate">
            <a:avLst>
              <a:gd name="adj" fmla="val 41466"/>
            </a:avLst>
          </a:prstGeom>
          <a:solidFill>
            <a:srgbClr val="EC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endParaRPr lang="en-US" sz="1600" dirty="0"/>
          </a:p>
        </p:txBody>
      </p:sp>
      <p:sp>
        <p:nvSpPr>
          <p:cNvPr id="81" name="Parallelogram 6"/>
          <p:cNvSpPr/>
          <p:nvPr/>
        </p:nvSpPr>
        <p:spPr>
          <a:xfrm rot="16200000">
            <a:off x="1728293" y="3542957"/>
            <a:ext cx="1372052" cy="1144138"/>
          </a:xfrm>
          <a:prstGeom prst="parallelogram">
            <a:avLst>
              <a:gd name="adj" fmla="val 39609"/>
            </a:avLst>
          </a:prstGeom>
          <a:solidFill>
            <a:srgbClr val="EC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Прямоугольник 81"/>
          <p:cNvSpPr/>
          <p:nvPr/>
        </p:nvSpPr>
        <p:spPr>
          <a:xfrm>
            <a:off x="2895600" y="3730536"/>
            <a:ext cx="7518400" cy="1107996"/>
          </a:xfrm>
          <a:prstGeom prst="rect">
            <a:avLst/>
          </a:prstGeom>
          <a:solidFill>
            <a:srgbClr val="EC790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в форме семейного образования может быть получено начальное общее и основное общее образование, а в форме самообразования - среднее общее образование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42900" y="3563035"/>
            <a:ext cx="1460500" cy="830997"/>
          </a:xfrm>
          <a:prstGeom prst="rect">
            <a:avLst/>
          </a:prstGeom>
          <a:solidFill>
            <a:srgbClr val="EC790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2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63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4"/>
          <p:cNvSpPr/>
          <p:nvPr/>
        </p:nvSpPr>
        <p:spPr>
          <a:xfrm>
            <a:off x="218290" y="4851400"/>
            <a:ext cx="2004210" cy="1092200"/>
          </a:xfrm>
          <a:prstGeom prst="rect">
            <a:avLst/>
          </a:prstGeom>
          <a:solidFill>
            <a:srgbClr val="1D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Pentagon 5"/>
          <p:cNvSpPr/>
          <p:nvPr/>
        </p:nvSpPr>
        <p:spPr>
          <a:xfrm>
            <a:off x="2649384" y="5181600"/>
            <a:ext cx="8298016" cy="1066801"/>
          </a:xfrm>
          <a:prstGeom prst="homePlate">
            <a:avLst>
              <a:gd name="adj" fmla="val 41466"/>
            </a:avLst>
          </a:prstGeom>
          <a:solidFill>
            <a:srgbClr val="1D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endParaRPr lang="en-US" sz="1600" dirty="0"/>
          </a:p>
        </p:txBody>
      </p:sp>
      <p:sp>
        <p:nvSpPr>
          <p:cNvPr id="87" name="Parallelogram 6"/>
          <p:cNvSpPr/>
          <p:nvPr/>
        </p:nvSpPr>
        <p:spPr>
          <a:xfrm rot="16200000">
            <a:off x="1715593" y="4965357"/>
            <a:ext cx="1372052" cy="1144138"/>
          </a:xfrm>
          <a:prstGeom prst="parallelogram">
            <a:avLst>
              <a:gd name="adj" fmla="val 39609"/>
            </a:avLst>
          </a:prstGeom>
          <a:solidFill>
            <a:srgbClr val="1D4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2844800" y="5279936"/>
            <a:ext cx="7518400" cy="830997"/>
          </a:xfrm>
          <a:prstGeom prst="rect">
            <a:avLst/>
          </a:prstGeom>
          <a:solidFill>
            <a:srgbClr val="1D497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допускается сочетание различных форм получения образования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30200" y="4985435"/>
            <a:ext cx="1460500" cy="830997"/>
          </a:xfrm>
          <a:prstGeom prst="rect">
            <a:avLst/>
          </a:prstGeom>
          <a:solidFill>
            <a:srgbClr val="1D497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4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17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30200" y="1632635"/>
            <a:ext cx="1145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закон от 29 декабря 2012 года № 273-ФЗ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51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355600" y="473999"/>
            <a:ext cx="115189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3. ПОЛУЧЕНИЕ ОБРАЗОВАНИЯ В ФОРМЕ </a:t>
            </a:r>
          </a:p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СЕМЕЙНОГО ОБРАЗОВАНИЯ И САМООБРАЗОВАНИЯ: </a:t>
            </a:r>
          </a:p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ТРЕБОВАНИЯ ЗАКОНОДАТЕЛЬСТВА</a:t>
            </a:r>
            <a:endParaRPr lang="ru-RU" sz="2400" b="1" dirty="0">
              <a:solidFill>
                <a:srgbClr val="0F2539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44500" y="1327835"/>
            <a:ext cx="381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!</a:t>
            </a:r>
            <a:endParaRPr lang="ru-RU" sz="9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041400" y="1642239"/>
            <a:ext cx="1092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часть 5 статьи 12 ФЗ «Об образовании в РФ» образовательные программы </a:t>
            </a:r>
            <a:r>
              <a:rPr lang="ru-RU" b="1" u="sng" dirty="0" smtClean="0">
                <a:solidFill>
                  <a:srgbClr val="FF0000"/>
                </a:solidFill>
              </a:rPr>
              <a:t>разрабатываются и утверждаются самостоятельно образовательными организациями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соответствии с федеральными государственными образовательными стандартами и с учетом соответствующих примерных основных образовательных программ. Образовательные программы </a:t>
            </a:r>
            <a:r>
              <a:rPr lang="ru-RU" b="1" u="sng" dirty="0" smtClean="0">
                <a:solidFill>
                  <a:srgbClr val="FF0000"/>
                </a:solidFill>
              </a:rPr>
              <a:t>реализуются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образовательными организациями также </a:t>
            </a:r>
            <a:r>
              <a:rPr lang="ru-RU" b="1" u="sng" dirty="0" smtClean="0">
                <a:solidFill>
                  <a:srgbClr val="FF0000"/>
                </a:solidFill>
              </a:rPr>
              <a:t>самостоятельно либо с применением сетевых форм реализации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44500" y="2928035"/>
            <a:ext cx="381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!</a:t>
            </a:r>
            <a:endParaRPr lang="ru-RU" sz="9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41400" y="3217039"/>
            <a:ext cx="10883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часть 6 статьи 28 ФЗ «Об образовании в РФ» образовательная организация </a:t>
            </a:r>
            <a:r>
              <a:rPr lang="ru-RU" b="1" u="sng" dirty="0" smtClean="0">
                <a:solidFill>
                  <a:srgbClr val="FF0000"/>
                </a:solidFill>
              </a:rPr>
              <a:t>обязана обеспечивать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реализацию в </a:t>
            </a:r>
            <a:r>
              <a:rPr lang="ru-RU" b="1" u="sng" dirty="0" smtClean="0">
                <a:solidFill>
                  <a:srgbClr val="FF0000"/>
                </a:solidFill>
              </a:rPr>
              <a:t>полном объеме образовательных программ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соответствие качества подготовки обучающихся установленным требованиям.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За реализацию не в полном объеме образовательных программ в соответствии с учебным планом, качество образования своих выпускников образовательная организация несет ответственность в установленном законодательством Российской Федерации.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7800" y="4876183"/>
            <a:ext cx="11798300" cy="1538883"/>
          </a:xfrm>
          <a:prstGeom prst="rect">
            <a:avLst/>
          </a:prstGeom>
          <a:solidFill>
            <a:srgbClr val="EC790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Выбирая получение образования в форме семейного образования и самообразования родители (законные представители) несовершеннолетних обучающихся либо обучающиеся </a:t>
            </a:r>
            <a:r>
              <a:rPr lang="ru-RU" sz="2000" b="1" u="sng" dirty="0" smtClean="0">
                <a:solidFill>
                  <a:schemeClr val="bg1"/>
                </a:solidFill>
              </a:rPr>
              <a:t>отказываются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от получения образования в образовательных организациях и принимают на себя обязательства, возникающие при таких формах получения образования, в том числе </a:t>
            </a:r>
            <a:r>
              <a:rPr lang="ru-RU" sz="2000" b="1" u="sng" dirty="0" smtClean="0">
                <a:solidFill>
                  <a:schemeClr val="bg1"/>
                </a:solidFill>
              </a:rPr>
              <a:t>самостоятельно организуют образовательный процесс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sz="2000" b="1" u="sng" dirty="0" smtClean="0">
                <a:solidFill>
                  <a:schemeClr val="bg1"/>
                </a:solidFill>
              </a:rPr>
              <a:t>несут ответственность </a:t>
            </a:r>
            <a:r>
              <a:rPr lang="ru-RU" b="1" dirty="0" smtClean="0">
                <a:solidFill>
                  <a:schemeClr val="bg1"/>
                </a:solidFill>
              </a:rPr>
              <a:t>за качество образования.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52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355600" y="473999"/>
            <a:ext cx="115189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3. ПОЛУЧЕНИЕ ОБРАЗОВАНИЯ В ФОРМЕ </a:t>
            </a:r>
          </a:p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СЕМЕЙНОГО ОБРАЗОВАНИЯ И САМООБРАЗОВАНИЯ: </a:t>
            </a:r>
          </a:p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ТРЕБОВАНИЯ ЗАКОНОДАТЕЛЬСТВА</a:t>
            </a:r>
            <a:endParaRPr lang="ru-RU" sz="2400" b="1" dirty="0">
              <a:solidFill>
                <a:srgbClr val="0F2539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3700" y="1693039"/>
            <a:ext cx="1092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Обязанности образовательной организации: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65100" y="2124839"/>
            <a:ext cx="1183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>
              <a:buFont typeface="Calibri" pitchFamily="34" charset="0"/>
              <a:buChar char="―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прохождения промежуточной аттестации и (или) государственной итоговой аттестации,</a:t>
            </a:r>
          </a:p>
          <a:p>
            <a:pPr lvl="0" indent="355600">
              <a:buFont typeface="Calibri" pitchFamily="34" charset="0"/>
              <a:buChar char="―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обучающемуся для ликвидации академической задолженности </a:t>
            </a:r>
          </a:p>
          <a:p>
            <a:pPr lvl="0" indent="355600">
              <a:buFont typeface="Calibri" pitchFamily="34" charset="0"/>
              <a:buChar char="―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обеспечение контроля за своевременностью ее ликвидации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68300" y="3205905"/>
            <a:ext cx="11366500" cy="1323439"/>
          </a:xfrm>
          <a:prstGeom prst="rect">
            <a:avLst/>
          </a:prstGeom>
          <a:solidFill>
            <a:srgbClr val="EC790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Обучающийся, находящийся на семейном образовании или самообразовании, зачисляется в образовательную организацию только на период прохождения соответствующей аттестации и, следовательно, вне данного периода не является обучающимся образовательной организации и не входит в ее контингент. </a:t>
            </a: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368300" y="4682995"/>
            <a:ext cx="113919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chemeClr val="bg1"/>
                </a:solidFill>
              </a:rPr>
              <a:t>Пункт 2 части 3 статьи 44 ФЗ «Об образовании в РФ»: </a:t>
            </a:r>
            <a:r>
              <a:rPr lang="ru-RU" sz="1600" dirty="0" smtClean="0">
                <a:solidFill>
                  <a:schemeClr val="bg1"/>
                </a:solidFill>
              </a:rPr>
              <a:t>ребенок, получающий образование в семье, по решению его родителей (законных представителей) с учетом его мнения на любом этапе обучения вправе продолжить образование в образовательной организации.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chemeClr val="bg1"/>
                </a:solidFill>
              </a:rPr>
              <a:t>Часть 10 статьи 58 ФЗ «Об образовании в РФ»: </a:t>
            </a:r>
            <a:r>
              <a:rPr lang="ru-RU" sz="1600" dirty="0" smtClean="0">
                <a:solidFill>
                  <a:schemeClr val="bg1"/>
                </a:solidFill>
              </a:rPr>
              <a:t>обучающиеся по образовательным программам начального общего, основного общего и среднего общего образования в форме семейного образования, не ликвидировавшие в установленные сроки академической задолженности, продолжают получать образование в образовательной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53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355600" y="473999"/>
            <a:ext cx="115189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3. ПОЛУЧЕНИЕ ОБРАЗОВАНИЯ В ФОРМЕ </a:t>
            </a:r>
          </a:p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СЕМЕЙНОГО ОБРАЗОВАНИЯ И САМООБРАЗОВАНИЯ: </a:t>
            </a:r>
          </a:p>
          <a:p>
            <a:pPr algn="ctr"/>
            <a:r>
              <a:rPr lang="ru-RU" sz="2400" b="1" dirty="0" smtClean="0">
                <a:solidFill>
                  <a:srgbClr val="0F2539"/>
                </a:solidFill>
              </a:rPr>
              <a:t>ТРЕБОВАНИЯ ЗАКОНОДАТЕЛЬСТВА</a:t>
            </a:r>
            <a:endParaRPr lang="ru-RU" sz="2400" b="1" dirty="0">
              <a:solidFill>
                <a:srgbClr val="0F2539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82700" y="1664102"/>
            <a:ext cx="10464800" cy="2062103"/>
          </a:xfrm>
          <a:prstGeom prst="rect">
            <a:avLst/>
          </a:prstGeom>
          <a:solidFill>
            <a:srgbClr val="EC790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Сочетание различных форм получения образования </a:t>
            </a:r>
            <a:r>
              <a:rPr lang="ru-RU" sz="2800" b="1" u="sng" dirty="0" smtClean="0">
                <a:solidFill>
                  <a:schemeClr val="bg1"/>
                </a:solidFill>
              </a:rPr>
              <a:t>возможно только в виде чередования форм в течение всего периода обучения</a:t>
            </a:r>
            <a:r>
              <a:rPr lang="ru-RU" sz="2400" b="1" dirty="0" smtClean="0">
                <a:solidFill>
                  <a:schemeClr val="bg1"/>
                </a:solidFill>
              </a:rPr>
              <a:t>, а получение образования в образовательной организации и вне образовательной организации (в форме семейного образования и самообразования) в один и тот же период времени исключается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68300" y="1238935"/>
            <a:ext cx="812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</a:rPr>
              <a:t>!</a:t>
            </a:r>
            <a:endParaRPr lang="ru-RU" sz="16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2145" y="3975438"/>
            <a:ext cx="1187862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целях учета особенностей и образовательных потребностей конкретного обучающегося возможно составление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индивидуального учебного плана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обеспечивающего освоение образовательной программы на основе индивидуализации ее содержания, с учетом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форм обучения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(очная,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очно-заочная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заочная), предусмотренных в образовательной организации и реализуемых в соответствии с ее локальными нормативными актами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9115" y="231482"/>
            <a:ext cx="1161036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250" spc="20" smtClean="0">
                <a:solidFill>
                  <a:schemeClr val="bg1">
                    <a:lumMod val="95000"/>
                  </a:schemeClr>
                </a:solidFill>
              </a:rPr>
              <a:t>#УЧИБУДУЩЕМУ  #УЧИСЬСТОИПКРО  #ТОИПКРО  #УЧИБУДУЩЕМУ  #УЧИСЬСТОИПКРО  #ТОИПКРО  #УЧИБУДУЩЕМУ  #УЧИСЬСТОИПКРО  #ТОИПКРО  #УЧИБУДУЩЕМУ</a:t>
            </a:r>
            <a:endParaRPr lang="ru-RU" sz="1250" spc="2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115" y="6472254"/>
            <a:ext cx="1161036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250" spc="20" smtClean="0">
                <a:solidFill>
                  <a:schemeClr val="bg1">
                    <a:lumMod val="95000"/>
                  </a:schemeClr>
                </a:solidFill>
              </a:rPr>
              <a:t>#УЧИБУДУЩЕМУ  #УЧИСЬСТОИПКРО  #ТОИПКРО  #УЧИБУДУЩЕМУ  #УЧИСЬСТОИПКРО  #ТОИПКРО  #УЧИБУДУЩЕМУ  #УЧИСЬСТОИПКРО  #ТОИПКРО  #УЧИБУДУЩЕМУ</a:t>
            </a:r>
            <a:endParaRPr lang="ru-RU" sz="1250" spc="2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 descr="Круг с сектор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4100" y="571459"/>
            <a:ext cx="5724565" cy="5724565"/>
          </a:xfrm>
          <a:prstGeom prst="rect">
            <a:avLst/>
          </a:prstGeom>
        </p:spPr>
      </p:pic>
      <p:grpSp>
        <p:nvGrpSpPr>
          <p:cNvPr id="4" name="Группа 9"/>
          <p:cNvGrpSpPr/>
          <p:nvPr/>
        </p:nvGrpSpPr>
        <p:grpSpPr>
          <a:xfrm>
            <a:off x="7617435" y="2237424"/>
            <a:ext cx="2767380" cy="930804"/>
            <a:chOff x="2636838" y="1795463"/>
            <a:chExt cx="6669087" cy="2243137"/>
          </a:xfrm>
        </p:grpSpPr>
        <p:grpSp>
          <p:nvGrpSpPr>
            <p:cNvPr id="9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6917815" y="3357752"/>
            <a:ext cx="415713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28282"/>
                </a:solidFill>
              </a:rPr>
              <a:t>forum.toipkro.ru/</a:t>
            </a:r>
            <a:r>
              <a:rPr lang="en-US" sz="2000" b="1" dirty="0" err="1" smtClean="0">
                <a:solidFill>
                  <a:srgbClr val="828282"/>
                </a:solidFill>
              </a:rPr>
              <a:t>avgustpro</a:t>
            </a:r>
            <a:endParaRPr lang="ru-RU" sz="2000" b="1" dirty="0">
              <a:solidFill>
                <a:srgbClr val="828282"/>
              </a:solidFill>
            </a:endParaRPr>
          </a:p>
        </p:txBody>
      </p:sp>
      <p:grpSp>
        <p:nvGrpSpPr>
          <p:cNvPr id="12" name="Группа 59"/>
          <p:cNvGrpSpPr/>
          <p:nvPr/>
        </p:nvGrpSpPr>
        <p:grpSpPr>
          <a:xfrm>
            <a:off x="7722752" y="3995052"/>
            <a:ext cx="248533" cy="924983"/>
            <a:chOff x="7808913" y="3725334"/>
            <a:chExt cx="248533" cy="924983"/>
          </a:xfrm>
        </p:grpSpPr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7808913" y="3725334"/>
              <a:ext cx="248533" cy="255449"/>
            </a:xfrm>
            <a:custGeom>
              <a:avLst/>
              <a:gdLst/>
              <a:ahLst/>
              <a:cxnLst>
                <a:cxn ang="0">
                  <a:pos x="244" y="3"/>
                </a:cxn>
                <a:cxn ang="0">
                  <a:pos x="176" y="24"/>
                </a:cxn>
                <a:cxn ang="0">
                  <a:pos x="115" y="59"/>
                </a:cxn>
                <a:cxn ang="0">
                  <a:pos x="65" y="107"/>
                </a:cxn>
                <a:cxn ang="0">
                  <a:pos x="28" y="168"/>
                </a:cxn>
                <a:cxn ang="0">
                  <a:pos x="5" y="236"/>
                </a:cxn>
                <a:cxn ang="0">
                  <a:pos x="0" y="296"/>
                </a:cxn>
                <a:cxn ang="0">
                  <a:pos x="9" y="370"/>
                </a:cxn>
                <a:cxn ang="0">
                  <a:pos x="35" y="436"/>
                </a:cxn>
                <a:cxn ang="0">
                  <a:pos x="75" y="495"/>
                </a:cxn>
                <a:cxn ang="0">
                  <a:pos x="127" y="540"/>
                </a:cxn>
                <a:cxn ang="0">
                  <a:pos x="189" y="573"/>
                </a:cxn>
                <a:cxn ang="0">
                  <a:pos x="258" y="590"/>
                </a:cxn>
                <a:cxn ang="0">
                  <a:pos x="317" y="590"/>
                </a:cxn>
                <a:cxn ang="0">
                  <a:pos x="386" y="573"/>
                </a:cxn>
                <a:cxn ang="0">
                  <a:pos x="448" y="540"/>
                </a:cxn>
                <a:cxn ang="0">
                  <a:pos x="500" y="495"/>
                </a:cxn>
                <a:cxn ang="0">
                  <a:pos x="540" y="436"/>
                </a:cxn>
                <a:cxn ang="0">
                  <a:pos x="566" y="370"/>
                </a:cxn>
                <a:cxn ang="0">
                  <a:pos x="575" y="296"/>
                </a:cxn>
                <a:cxn ang="0">
                  <a:pos x="570" y="236"/>
                </a:cxn>
                <a:cxn ang="0">
                  <a:pos x="547" y="168"/>
                </a:cxn>
                <a:cxn ang="0">
                  <a:pos x="510" y="107"/>
                </a:cxn>
                <a:cxn ang="0">
                  <a:pos x="460" y="59"/>
                </a:cxn>
                <a:cxn ang="0">
                  <a:pos x="399" y="24"/>
                </a:cxn>
                <a:cxn ang="0">
                  <a:pos x="331" y="3"/>
                </a:cxn>
                <a:cxn ang="0">
                  <a:pos x="456" y="412"/>
                </a:cxn>
                <a:cxn ang="0">
                  <a:pos x="440" y="422"/>
                </a:cxn>
                <a:cxn ang="0">
                  <a:pos x="388" y="423"/>
                </a:cxn>
                <a:cxn ang="0">
                  <a:pos x="358" y="409"/>
                </a:cxn>
                <a:cxn ang="0">
                  <a:pos x="316" y="370"/>
                </a:cxn>
                <a:cxn ang="0">
                  <a:pos x="305" y="380"/>
                </a:cxn>
                <a:cxn ang="0">
                  <a:pos x="298" y="419"/>
                </a:cxn>
                <a:cxn ang="0">
                  <a:pos x="274" y="422"/>
                </a:cxn>
                <a:cxn ang="0">
                  <a:pos x="232" y="417"/>
                </a:cxn>
                <a:cxn ang="0">
                  <a:pos x="183" y="388"/>
                </a:cxn>
                <a:cxn ang="0">
                  <a:pos x="133" y="325"/>
                </a:cxn>
                <a:cxn ang="0">
                  <a:pos x="82" y="227"/>
                </a:cxn>
                <a:cxn ang="0">
                  <a:pos x="89" y="214"/>
                </a:cxn>
                <a:cxn ang="0">
                  <a:pos x="152" y="212"/>
                </a:cxn>
                <a:cxn ang="0">
                  <a:pos x="173" y="245"/>
                </a:cxn>
                <a:cxn ang="0">
                  <a:pos x="205" y="305"/>
                </a:cxn>
                <a:cxn ang="0">
                  <a:pos x="219" y="308"/>
                </a:cxn>
                <a:cxn ang="0">
                  <a:pos x="229" y="269"/>
                </a:cxn>
                <a:cxn ang="0">
                  <a:pos x="215" y="220"/>
                </a:cxn>
                <a:cxn ang="0">
                  <a:pos x="210" y="212"/>
                </a:cxn>
                <a:cxn ang="0">
                  <a:pos x="252" y="198"/>
                </a:cxn>
                <a:cxn ang="0">
                  <a:pos x="289" y="204"/>
                </a:cxn>
                <a:cxn ang="0">
                  <a:pos x="301" y="223"/>
                </a:cxn>
                <a:cxn ang="0">
                  <a:pos x="302" y="293"/>
                </a:cxn>
                <a:cxn ang="0">
                  <a:pos x="310" y="308"/>
                </a:cxn>
                <a:cxn ang="0">
                  <a:pos x="338" y="278"/>
                </a:cxn>
                <a:cxn ang="0">
                  <a:pos x="371" y="215"/>
                </a:cxn>
                <a:cxn ang="0">
                  <a:pos x="413" y="212"/>
                </a:cxn>
                <a:cxn ang="0">
                  <a:pos x="453" y="216"/>
                </a:cxn>
                <a:cxn ang="0">
                  <a:pos x="455" y="231"/>
                </a:cxn>
                <a:cxn ang="0">
                  <a:pos x="421" y="286"/>
                </a:cxn>
                <a:cxn ang="0">
                  <a:pos x="396" y="326"/>
                </a:cxn>
                <a:cxn ang="0">
                  <a:pos x="429" y="366"/>
                </a:cxn>
                <a:cxn ang="0">
                  <a:pos x="456" y="407"/>
                </a:cxn>
              </a:cxnLst>
              <a:rect l="0" t="0" r="r" b="b"/>
              <a:pathLst>
                <a:path w="575" h="591">
                  <a:moveTo>
                    <a:pt x="288" y="0"/>
                  </a:moveTo>
                  <a:lnTo>
                    <a:pt x="288" y="0"/>
                  </a:lnTo>
                  <a:lnTo>
                    <a:pt x="272" y="1"/>
                  </a:lnTo>
                  <a:lnTo>
                    <a:pt x="258" y="2"/>
                  </a:lnTo>
                  <a:lnTo>
                    <a:pt x="244" y="3"/>
                  </a:lnTo>
                  <a:lnTo>
                    <a:pt x="230" y="7"/>
                  </a:lnTo>
                  <a:lnTo>
                    <a:pt x="216" y="10"/>
                  </a:lnTo>
                  <a:lnTo>
                    <a:pt x="202" y="14"/>
                  </a:lnTo>
                  <a:lnTo>
                    <a:pt x="189" y="18"/>
                  </a:lnTo>
                  <a:lnTo>
                    <a:pt x="176" y="24"/>
                  </a:lnTo>
                  <a:lnTo>
                    <a:pt x="163" y="29"/>
                  </a:lnTo>
                  <a:lnTo>
                    <a:pt x="151" y="36"/>
                  </a:lnTo>
                  <a:lnTo>
                    <a:pt x="139" y="43"/>
                  </a:lnTo>
                  <a:lnTo>
                    <a:pt x="127" y="51"/>
                  </a:lnTo>
                  <a:lnTo>
                    <a:pt x="115" y="59"/>
                  </a:lnTo>
                  <a:lnTo>
                    <a:pt x="104" y="67"/>
                  </a:lnTo>
                  <a:lnTo>
                    <a:pt x="94" y="77"/>
                  </a:lnTo>
                  <a:lnTo>
                    <a:pt x="85" y="87"/>
                  </a:lnTo>
                  <a:lnTo>
                    <a:pt x="75" y="97"/>
                  </a:lnTo>
                  <a:lnTo>
                    <a:pt x="65" y="107"/>
                  </a:lnTo>
                  <a:lnTo>
                    <a:pt x="58" y="119"/>
                  </a:lnTo>
                  <a:lnTo>
                    <a:pt x="49" y="130"/>
                  </a:lnTo>
                  <a:lnTo>
                    <a:pt x="41" y="142"/>
                  </a:lnTo>
                  <a:lnTo>
                    <a:pt x="35" y="155"/>
                  </a:lnTo>
                  <a:lnTo>
                    <a:pt x="28" y="168"/>
                  </a:lnTo>
                  <a:lnTo>
                    <a:pt x="23" y="181"/>
                  </a:lnTo>
                  <a:lnTo>
                    <a:pt x="17" y="194"/>
                  </a:lnTo>
                  <a:lnTo>
                    <a:pt x="13" y="208"/>
                  </a:lnTo>
                  <a:lnTo>
                    <a:pt x="9" y="222"/>
                  </a:lnTo>
                  <a:lnTo>
                    <a:pt x="5" y="236"/>
                  </a:lnTo>
                  <a:lnTo>
                    <a:pt x="3" y="251"/>
                  </a:lnTo>
                  <a:lnTo>
                    <a:pt x="1" y="266"/>
                  </a:lnTo>
                  <a:lnTo>
                    <a:pt x="0" y="281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311"/>
                  </a:lnTo>
                  <a:lnTo>
                    <a:pt x="1" y="326"/>
                  </a:lnTo>
                  <a:lnTo>
                    <a:pt x="3" y="341"/>
                  </a:lnTo>
                  <a:lnTo>
                    <a:pt x="5" y="356"/>
                  </a:lnTo>
                  <a:lnTo>
                    <a:pt x="9" y="370"/>
                  </a:lnTo>
                  <a:lnTo>
                    <a:pt x="13" y="384"/>
                  </a:lnTo>
                  <a:lnTo>
                    <a:pt x="17" y="397"/>
                  </a:lnTo>
                  <a:lnTo>
                    <a:pt x="23" y="411"/>
                  </a:lnTo>
                  <a:lnTo>
                    <a:pt x="28" y="424"/>
                  </a:lnTo>
                  <a:lnTo>
                    <a:pt x="35" y="436"/>
                  </a:lnTo>
                  <a:lnTo>
                    <a:pt x="41" y="449"/>
                  </a:lnTo>
                  <a:lnTo>
                    <a:pt x="49" y="461"/>
                  </a:lnTo>
                  <a:lnTo>
                    <a:pt x="58" y="473"/>
                  </a:lnTo>
                  <a:lnTo>
                    <a:pt x="65" y="484"/>
                  </a:lnTo>
                  <a:lnTo>
                    <a:pt x="75" y="495"/>
                  </a:lnTo>
                  <a:lnTo>
                    <a:pt x="85" y="504"/>
                  </a:lnTo>
                  <a:lnTo>
                    <a:pt x="94" y="514"/>
                  </a:lnTo>
                  <a:lnTo>
                    <a:pt x="104" y="524"/>
                  </a:lnTo>
                  <a:lnTo>
                    <a:pt x="115" y="533"/>
                  </a:lnTo>
                  <a:lnTo>
                    <a:pt x="127" y="540"/>
                  </a:lnTo>
                  <a:lnTo>
                    <a:pt x="139" y="549"/>
                  </a:lnTo>
                  <a:lnTo>
                    <a:pt x="151" y="555"/>
                  </a:lnTo>
                  <a:lnTo>
                    <a:pt x="163" y="562"/>
                  </a:lnTo>
                  <a:lnTo>
                    <a:pt x="176" y="568"/>
                  </a:lnTo>
                  <a:lnTo>
                    <a:pt x="189" y="573"/>
                  </a:lnTo>
                  <a:lnTo>
                    <a:pt x="202" y="578"/>
                  </a:lnTo>
                  <a:lnTo>
                    <a:pt x="216" y="581"/>
                  </a:lnTo>
                  <a:lnTo>
                    <a:pt x="230" y="585"/>
                  </a:lnTo>
                  <a:lnTo>
                    <a:pt x="244" y="588"/>
                  </a:lnTo>
                  <a:lnTo>
                    <a:pt x="258" y="590"/>
                  </a:lnTo>
                  <a:lnTo>
                    <a:pt x="272" y="591"/>
                  </a:lnTo>
                  <a:lnTo>
                    <a:pt x="288" y="591"/>
                  </a:lnTo>
                  <a:lnTo>
                    <a:pt x="288" y="591"/>
                  </a:lnTo>
                  <a:lnTo>
                    <a:pt x="303" y="591"/>
                  </a:lnTo>
                  <a:lnTo>
                    <a:pt x="317" y="590"/>
                  </a:lnTo>
                  <a:lnTo>
                    <a:pt x="331" y="588"/>
                  </a:lnTo>
                  <a:lnTo>
                    <a:pt x="345" y="585"/>
                  </a:lnTo>
                  <a:lnTo>
                    <a:pt x="359" y="581"/>
                  </a:lnTo>
                  <a:lnTo>
                    <a:pt x="373" y="578"/>
                  </a:lnTo>
                  <a:lnTo>
                    <a:pt x="386" y="573"/>
                  </a:lnTo>
                  <a:lnTo>
                    <a:pt x="399" y="568"/>
                  </a:lnTo>
                  <a:lnTo>
                    <a:pt x="412" y="562"/>
                  </a:lnTo>
                  <a:lnTo>
                    <a:pt x="424" y="555"/>
                  </a:lnTo>
                  <a:lnTo>
                    <a:pt x="436" y="549"/>
                  </a:lnTo>
                  <a:lnTo>
                    <a:pt x="448" y="540"/>
                  </a:lnTo>
                  <a:lnTo>
                    <a:pt x="460" y="533"/>
                  </a:lnTo>
                  <a:lnTo>
                    <a:pt x="471" y="524"/>
                  </a:lnTo>
                  <a:lnTo>
                    <a:pt x="481" y="514"/>
                  </a:lnTo>
                  <a:lnTo>
                    <a:pt x="490" y="504"/>
                  </a:lnTo>
                  <a:lnTo>
                    <a:pt x="500" y="495"/>
                  </a:lnTo>
                  <a:lnTo>
                    <a:pt x="510" y="484"/>
                  </a:lnTo>
                  <a:lnTo>
                    <a:pt x="518" y="473"/>
                  </a:lnTo>
                  <a:lnTo>
                    <a:pt x="526" y="461"/>
                  </a:lnTo>
                  <a:lnTo>
                    <a:pt x="534" y="449"/>
                  </a:lnTo>
                  <a:lnTo>
                    <a:pt x="540" y="436"/>
                  </a:lnTo>
                  <a:lnTo>
                    <a:pt x="547" y="424"/>
                  </a:lnTo>
                  <a:lnTo>
                    <a:pt x="552" y="411"/>
                  </a:lnTo>
                  <a:lnTo>
                    <a:pt x="558" y="397"/>
                  </a:lnTo>
                  <a:lnTo>
                    <a:pt x="562" y="384"/>
                  </a:lnTo>
                  <a:lnTo>
                    <a:pt x="566" y="370"/>
                  </a:lnTo>
                  <a:lnTo>
                    <a:pt x="570" y="356"/>
                  </a:lnTo>
                  <a:lnTo>
                    <a:pt x="572" y="341"/>
                  </a:lnTo>
                  <a:lnTo>
                    <a:pt x="574" y="326"/>
                  </a:lnTo>
                  <a:lnTo>
                    <a:pt x="575" y="311"/>
                  </a:lnTo>
                  <a:lnTo>
                    <a:pt x="575" y="296"/>
                  </a:lnTo>
                  <a:lnTo>
                    <a:pt x="575" y="296"/>
                  </a:lnTo>
                  <a:lnTo>
                    <a:pt x="575" y="281"/>
                  </a:lnTo>
                  <a:lnTo>
                    <a:pt x="574" y="266"/>
                  </a:lnTo>
                  <a:lnTo>
                    <a:pt x="572" y="251"/>
                  </a:lnTo>
                  <a:lnTo>
                    <a:pt x="570" y="236"/>
                  </a:lnTo>
                  <a:lnTo>
                    <a:pt x="566" y="222"/>
                  </a:lnTo>
                  <a:lnTo>
                    <a:pt x="562" y="208"/>
                  </a:lnTo>
                  <a:lnTo>
                    <a:pt x="558" y="194"/>
                  </a:lnTo>
                  <a:lnTo>
                    <a:pt x="552" y="181"/>
                  </a:lnTo>
                  <a:lnTo>
                    <a:pt x="547" y="168"/>
                  </a:lnTo>
                  <a:lnTo>
                    <a:pt x="540" y="155"/>
                  </a:lnTo>
                  <a:lnTo>
                    <a:pt x="534" y="142"/>
                  </a:lnTo>
                  <a:lnTo>
                    <a:pt x="526" y="130"/>
                  </a:lnTo>
                  <a:lnTo>
                    <a:pt x="518" y="119"/>
                  </a:lnTo>
                  <a:lnTo>
                    <a:pt x="510" y="107"/>
                  </a:lnTo>
                  <a:lnTo>
                    <a:pt x="500" y="97"/>
                  </a:lnTo>
                  <a:lnTo>
                    <a:pt x="490" y="87"/>
                  </a:lnTo>
                  <a:lnTo>
                    <a:pt x="481" y="77"/>
                  </a:lnTo>
                  <a:lnTo>
                    <a:pt x="471" y="67"/>
                  </a:lnTo>
                  <a:lnTo>
                    <a:pt x="460" y="59"/>
                  </a:lnTo>
                  <a:lnTo>
                    <a:pt x="448" y="51"/>
                  </a:lnTo>
                  <a:lnTo>
                    <a:pt x="436" y="43"/>
                  </a:lnTo>
                  <a:lnTo>
                    <a:pt x="424" y="36"/>
                  </a:lnTo>
                  <a:lnTo>
                    <a:pt x="412" y="29"/>
                  </a:lnTo>
                  <a:lnTo>
                    <a:pt x="399" y="24"/>
                  </a:lnTo>
                  <a:lnTo>
                    <a:pt x="386" y="18"/>
                  </a:lnTo>
                  <a:lnTo>
                    <a:pt x="373" y="14"/>
                  </a:lnTo>
                  <a:lnTo>
                    <a:pt x="359" y="10"/>
                  </a:lnTo>
                  <a:lnTo>
                    <a:pt x="345" y="7"/>
                  </a:lnTo>
                  <a:lnTo>
                    <a:pt x="331" y="3"/>
                  </a:lnTo>
                  <a:lnTo>
                    <a:pt x="317" y="2"/>
                  </a:lnTo>
                  <a:lnTo>
                    <a:pt x="303" y="1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456" y="412"/>
                  </a:moveTo>
                  <a:lnTo>
                    <a:pt x="456" y="412"/>
                  </a:lnTo>
                  <a:lnTo>
                    <a:pt x="453" y="417"/>
                  </a:lnTo>
                  <a:lnTo>
                    <a:pt x="450" y="419"/>
                  </a:lnTo>
                  <a:lnTo>
                    <a:pt x="446" y="421"/>
                  </a:lnTo>
                  <a:lnTo>
                    <a:pt x="440" y="422"/>
                  </a:lnTo>
                  <a:lnTo>
                    <a:pt x="427" y="423"/>
                  </a:lnTo>
                  <a:lnTo>
                    <a:pt x="413" y="423"/>
                  </a:lnTo>
                  <a:lnTo>
                    <a:pt x="413" y="423"/>
                  </a:lnTo>
                  <a:lnTo>
                    <a:pt x="400" y="423"/>
                  </a:lnTo>
                  <a:lnTo>
                    <a:pt x="388" y="423"/>
                  </a:lnTo>
                  <a:lnTo>
                    <a:pt x="379" y="422"/>
                  </a:lnTo>
                  <a:lnTo>
                    <a:pt x="371" y="420"/>
                  </a:lnTo>
                  <a:lnTo>
                    <a:pt x="371" y="420"/>
                  </a:lnTo>
                  <a:lnTo>
                    <a:pt x="366" y="415"/>
                  </a:lnTo>
                  <a:lnTo>
                    <a:pt x="358" y="409"/>
                  </a:lnTo>
                  <a:lnTo>
                    <a:pt x="342" y="393"/>
                  </a:lnTo>
                  <a:lnTo>
                    <a:pt x="327" y="376"/>
                  </a:lnTo>
                  <a:lnTo>
                    <a:pt x="320" y="372"/>
                  </a:lnTo>
                  <a:lnTo>
                    <a:pt x="318" y="371"/>
                  </a:lnTo>
                  <a:lnTo>
                    <a:pt x="316" y="370"/>
                  </a:lnTo>
                  <a:lnTo>
                    <a:pt x="316" y="370"/>
                  </a:lnTo>
                  <a:lnTo>
                    <a:pt x="312" y="371"/>
                  </a:lnTo>
                  <a:lnTo>
                    <a:pt x="309" y="373"/>
                  </a:lnTo>
                  <a:lnTo>
                    <a:pt x="307" y="376"/>
                  </a:lnTo>
                  <a:lnTo>
                    <a:pt x="305" y="380"/>
                  </a:lnTo>
                  <a:lnTo>
                    <a:pt x="303" y="387"/>
                  </a:lnTo>
                  <a:lnTo>
                    <a:pt x="302" y="395"/>
                  </a:lnTo>
                  <a:lnTo>
                    <a:pt x="299" y="411"/>
                  </a:lnTo>
                  <a:lnTo>
                    <a:pt x="298" y="417"/>
                  </a:lnTo>
                  <a:lnTo>
                    <a:pt x="298" y="419"/>
                  </a:lnTo>
                  <a:lnTo>
                    <a:pt x="297" y="420"/>
                  </a:lnTo>
                  <a:lnTo>
                    <a:pt x="297" y="420"/>
                  </a:lnTo>
                  <a:lnTo>
                    <a:pt x="293" y="421"/>
                  </a:lnTo>
                  <a:lnTo>
                    <a:pt x="288" y="422"/>
                  </a:lnTo>
                  <a:lnTo>
                    <a:pt x="274" y="422"/>
                  </a:lnTo>
                  <a:lnTo>
                    <a:pt x="261" y="422"/>
                  </a:lnTo>
                  <a:lnTo>
                    <a:pt x="252" y="421"/>
                  </a:lnTo>
                  <a:lnTo>
                    <a:pt x="252" y="421"/>
                  </a:lnTo>
                  <a:lnTo>
                    <a:pt x="241" y="419"/>
                  </a:lnTo>
                  <a:lnTo>
                    <a:pt x="232" y="417"/>
                  </a:lnTo>
                  <a:lnTo>
                    <a:pt x="222" y="413"/>
                  </a:lnTo>
                  <a:lnTo>
                    <a:pt x="214" y="409"/>
                  </a:lnTo>
                  <a:lnTo>
                    <a:pt x="206" y="405"/>
                  </a:lnTo>
                  <a:lnTo>
                    <a:pt x="197" y="399"/>
                  </a:lnTo>
                  <a:lnTo>
                    <a:pt x="183" y="388"/>
                  </a:lnTo>
                  <a:lnTo>
                    <a:pt x="169" y="374"/>
                  </a:lnTo>
                  <a:lnTo>
                    <a:pt x="157" y="359"/>
                  </a:lnTo>
                  <a:lnTo>
                    <a:pt x="145" y="343"/>
                  </a:lnTo>
                  <a:lnTo>
                    <a:pt x="133" y="325"/>
                  </a:lnTo>
                  <a:lnTo>
                    <a:pt x="133" y="325"/>
                  </a:lnTo>
                  <a:lnTo>
                    <a:pt x="108" y="283"/>
                  </a:lnTo>
                  <a:lnTo>
                    <a:pt x="99" y="266"/>
                  </a:lnTo>
                  <a:lnTo>
                    <a:pt x="91" y="249"/>
                  </a:lnTo>
                  <a:lnTo>
                    <a:pt x="86" y="236"/>
                  </a:lnTo>
                  <a:lnTo>
                    <a:pt x="82" y="227"/>
                  </a:lnTo>
                  <a:lnTo>
                    <a:pt x="81" y="219"/>
                  </a:lnTo>
                  <a:lnTo>
                    <a:pt x="82" y="217"/>
                  </a:lnTo>
                  <a:lnTo>
                    <a:pt x="84" y="216"/>
                  </a:lnTo>
                  <a:lnTo>
                    <a:pt x="84" y="216"/>
                  </a:lnTo>
                  <a:lnTo>
                    <a:pt x="89" y="214"/>
                  </a:lnTo>
                  <a:lnTo>
                    <a:pt x="94" y="213"/>
                  </a:lnTo>
                  <a:lnTo>
                    <a:pt x="111" y="212"/>
                  </a:lnTo>
                  <a:lnTo>
                    <a:pt x="130" y="212"/>
                  </a:lnTo>
                  <a:lnTo>
                    <a:pt x="152" y="212"/>
                  </a:lnTo>
                  <a:lnTo>
                    <a:pt x="152" y="212"/>
                  </a:lnTo>
                  <a:lnTo>
                    <a:pt x="154" y="213"/>
                  </a:lnTo>
                  <a:lnTo>
                    <a:pt x="156" y="215"/>
                  </a:lnTo>
                  <a:lnTo>
                    <a:pt x="161" y="222"/>
                  </a:lnTo>
                  <a:lnTo>
                    <a:pt x="167" y="233"/>
                  </a:lnTo>
                  <a:lnTo>
                    <a:pt x="173" y="245"/>
                  </a:lnTo>
                  <a:lnTo>
                    <a:pt x="184" y="271"/>
                  </a:lnTo>
                  <a:lnTo>
                    <a:pt x="192" y="287"/>
                  </a:lnTo>
                  <a:lnTo>
                    <a:pt x="192" y="287"/>
                  </a:lnTo>
                  <a:lnTo>
                    <a:pt x="202" y="300"/>
                  </a:lnTo>
                  <a:lnTo>
                    <a:pt x="205" y="305"/>
                  </a:lnTo>
                  <a:lnTo>
                    <a:pt x="209" y="307"/>
                  </a:lnTo>
                  <a:lnTo>
                    <a:pt x="212" y="309"/>
                  </a:lnTo>
                  <a:lnTo>
                    <a:pt x="215" y="309"/>
                  </a:lnTo>
                  <a:lnTo>
                    <a:pt x="217" y="309"/>
                  </a:lnTo>
                  <a:lnTo>
                    <a:pt x="219" y="308"/>
                  </a:lnTo>
                  <a:lnTo>
                    <a:pt x="223" y="306"/>
                  </a:lnTo>
                  <a:lnTo>
                    <a:pt x="226" y="302"/>
                  </a:lnTo>
                  <a:lnTo>
                    <a:pt x="228" y="295"/>
                  </a:lnTo>
                  <a:lnTo>
                    <a:pt x="228" y="295"/>
                  </a:lnTo>
                  <a:lnTo>
                    <a:pt x="229" y="269"/>
                  </a:lnTo>
                  <a:lnTo>
                    <a:pt x="229" y="251"/>
                  </a:lnTo>
                  <a:lnTo>
                    <a:pt x="227" y="238"/>
                  </a:lnTo>
                  <a:lnTo>
                    <a:pt x="223" y="229"/>
                  </a:lnTo>
                  <a:lnTo>
                    <a:pt x="219" y="223"/>
                  </a:lnTo>
                  <a:lnTo>
                    <a:pt x="215" y="220"/>
                  </a:lnTo>
                  <a:lnTo>
                    <a:pt x="209" y="219"/>
                  </a:lnTo>
                  <a:lnTo>
                    <a:pt x="205" y="219"/>
                  </a:lnTo>
                  <a:lnTo>
                    <a:pt x="205" y="219"/>
                  </a:lnTo>
                  <a:lnTo>
                    <a:pt x="207" y="215"/>
                  </a:lnTo>
                  <a:lnTo>
                    <a:pt x="210" y="212"/>
                  </a:lnTo>
                  <a:lnTo>
                    <a:pt x="214" y="208"/>
                  </a:lnTo>
                  <a:lnTo>
                    <a:pt x="219" y="205"/>
                  </a:lnTo>
                  <a:lnTo>
                    <a:pt x="229" y="202"/>
                  </a:lnTo>
                  <a:lnTo>
                    <a:pt x="241" y="200"/>
                  </a:lnTo>
                  <a:lnTo>
                    <a:pt x="252" y="198"/>
                  </a:lnTo>
                  <a:lnTo>
                    <a:pt x="260" y="198"/>
                  </a:lnTo>
                  <a:lnTo>
                    <a:pt x="269" y="198"/>
                  </a:lnTo>
                  <a:lnTo>
                    <a:pt x="269" y="198"/>
                  </a:lnTo>
                  <a:lnTo>
                    <a:pt x="280" y="202"/>
                  </a:lnTo>
                  <a:lnTo>
                    <a:pt x="289" y="204"/>
                  </a:lnTo>
                  <a:lnTo>
                    <a:pt x="295" y="208"/>
                  </a:lnTo>
                  <a:lnTo>
                    <a:pt x="295" y="208"/>
                  </a:lnTo>
                  <a:lnTo>
                    <a:pt x="297" y="210"/>
                  </a:lnTo>
                  <a:lnTo>
                    <a:pt x="299" y="215"/>
                  </a:lnTo>
                  <a:lnTo>
                    <a:pt x="301" y="223"/>
                  </a:lnTo>
                  <a:lnTo>
                    <a:pt x="301" y="236"/>
                  </a:lnTo>
                  <a:lnTo>
                    <a:pt x="301" y="236"/>
                  </a:lnTo>
                  <a:lnTo>
                    <a:pt x="301" y="260"/>
                  </a:lnTo>
                  <a:lnTo>
                    <a:pt x="301" y="283"/>
                  </a:lnTo>
                  <a:lnTo>
                    <a:pt x="302" y="293"/>
                  </a:lnTo>
                  <a:lnTo>
                    <a:pt x="303" y="300"/>
                  </a:lnTo>
                  <a:lnTo>
                    <a:pt x="306" y="306"/>
                  </a:lnTo>
                  <a:lnTo>
                    <a:pt x="308" y="307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5" y="307"/>
                  </a:lnTo>
                  <a:lnTo>
                    <a:pt x="319" y="304"/>
                  </a:lnTo>
                  <a:lnTo>
                    <a:pt x="323" y="299"/>
                  </a:lnTo>
                  <a:lnTo>
                    <a:pt x="329" y="293"/>
                  </a:lnTo>
                  <a:lnTo>
                    <a:pt x="338" y="278"/>
                  </a:lnTo>
                  <a:lnTo>
                    <a:pt x="348" y="259"/>
                  </a:lnTo>
                  <a:lnTo>
                    <a:pt x="348" y="259"/>
                  </a:lnTo>
                  <a:lnTo>
                    <a:pt x="363" y="229"/>
                  </a:lnTo>
                  <a:lnTo>
                    <a:pt x="369" y="218"/>
                  </a:lnTo>
                  <a:lnTo>
                    <a:pt x="371" y="215"/>
                  </a:lnTo>
                  <a:lnTo>
                    <a:pt x="372" y="214"/>
                  </a:lnTo>
                  <a:lnTo>
                    <a:pt x="372" y="214"/>
                  </a:lnTo>
                  <a:lnTo>
                    <a:pt x="378" y="213"/>
                  </a:lnTo>
                  <a:lnTo>
                    <a:pt x="387" y="212"/>
                  </a:lnTo>
                  <a:lnTo>
                    <a:pt x="413" y="212"/>
                  </a:lnTo>
                  <a:lnTo>
                    <a:pt x="413" y="212"/>
                  </a:lnTo>
                  <a:lnTo>
                    <a:pt x="438" y="212"/>
                  </a:lnTo>
                  <a:lnTo>
                    <a:pt x="448" y="213"/>
                  </a:lnTo>
                  <a:lnTo>
                    <a:pt x="451" y="214"/>
                  </a:lnTo>
                  <a:lnTo>
                    <a:pt x="453" y="216"/>
                  </a:lnTo>
                  <a:lnTo>
                    <a:pt x="453" y="216"/>
                  </a:lnTo>
                  <a:lnTo>
                    <a:pt x="455" y="217"/>
                  </a:lnTo>
                  <a:lnTo>
                    <a:pt x="456" y="219"/>
                  </a:lnTo>
                  <a:lnTo>
                    <a:pt x="456" y="225"/>
                  </a:lnTo>
                  <a:lnTo>
                    <a:pt x="455" y="231"/>
                  </a:lnTo>
                  <a:lnTo>
                    <a:pt x="451" y="239"/>
                  </a:lnTo>
                  <a:lnTo>
                    <a:pt x="443" y="255"/>
                  </a:lnTo>
                  <a:lnTo>
                    <a:pt x="432" y="272"/>
                  </a:lnTo>
                  <a:lnTo>
                    <a:pt x="432" y="272"/>
                  </a:lnTo>
                  <a:lnTo>
                    <a:pt x="421" y="286"/>
                  </a:lnTo>
                  <a:lnTo>
                    <a:pt x="409" y="302"/>
                  </a:lnTo>
                  <a:lnTo>
                    <a:pt x="404" y="309"/>
                  </a:lnTo>
                  <a:lnTo>
                    <a:pt x="399" y="316"/>
                  </a:lnTo>
                  <a:lnTo>
                    <a:pt x="397" y="322"/>
                  </a:lnTo>
                  <a:lnTo>
                    <a:pt x="396" y="326"/>
                  </a:lnTo>
                  <a:lnTo>
                    <a:pt x="396" y="326"/>
                  </a:lnTo>
                  <a:lnTo>
                    <a:pt x="397" y="331"/>
                  </a:lnTo>
                  <a:lnTo>
                    <a:pt x="399" y="334"/>
                  </a:lnTo>
                  <a:lnTo>
                    <a:pt x="407" y="344"/>
                  </a:lnTo>
                  <a:lnTo>
                    <a:pt x="429" y="366"/>
                  </a:lnTo>
                  <a:lnTo>
                    <a:pt x="439" y="376"/>
                  </a:lnTo>
                  <a:lnTo>
                    <a:pt x="448" y="388"/>
                  </a:lnTo>
                  <a:lnTo>
                    <a:pt x="451" y="395"/>
                  </a:lnTo>
                  <a:lnTo>
                    <a:pt x="455" y="400"/>
                  </a:lnTo>
                  <a:lnTo>
                    <a:pt x="456" y="407"/>
                  </a:lnTo>
                  <a:lnTo>
                    <a:pt x="456" y="412"/>
                  </a:lnTo>
                  <a:lnTo>
                    <a:pt x="456" y="412"/>
                  </a:lnTo>
                  <a:close/>
                </a:path>
              </a:pathLst>
            </a:custGeom>
            <a:solidFill>
              <a:srgbClr val="8082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2"/>
            <p:cNvSpPr>
              <a:spLocks noEditPoints="1"/>
            </p:cNvSpPr>
            <p:nvPr/>
          </p:nvSpPr>
          <p:spPr bwMode="auto">
            <a:xfrm>
              <a:off x="7808913" y="4401783"/>
              <a:ext cx="248533" cy="248534"/>
            </a:xfrm>
            <a:custGeom>
              <a:avLst/>
              <a:gdLst/>
              <a:ahLst/>
              <a:cxnLst>
                <a:cxn ang="0">
                  <a:pos x="321" y="225"/>
                </a:cxn>
                <a:cxn ang="0">
                  <a:pos x="337" y="177"/>
                </a:cxn>
                <a:cxn ang="0">
                  <a:pos x="293" y="137"/>
                </a:cxn>
                <a:cxn ang="0">
                  <a:pos x="263" y="142"/>
                </a:cxn>
                <a:cxn ang="0">
                  <a:pos x="238" y="178"/>
                </a:cxn>
                <a:cxn ang="0">
                  <a:pos x="251" y="222"/>
                </a:cxn>
                <a:cxn ang="0">
                  <a:pos x="288" y="0"/>
                </a:cxn>
                <a:cxn ang="0">
                  <a:pos x="216" y="9"/>
                </a:cxn>
                <a:cxn ang="0">
                  <a:pos x="139" y="41"/>
                </a:cxn>
                <a:cxn ang="0">
                  <a:pos x="75" y="94"/>
                </a:cxn>
                <a:cxn ang="0">
                  <a:pos x="28" y="163"/>
                </a:cxn>
                <a:cxn ang="0">
                  <a:pos x="3" y="243"/>
                </a:cxn>
                <a:cxn ang="0">
                  <a:pos x="1" y="317"/>
                </a:cxn>
                <a:cxn ang="0">
                  <a:pos x="23" y="399"/>
                </a:cxn>
                <a:cxn ang="0">
                  <a:pos x="65" y="470"/>
                </a:cxn>
                <a:cxn ang="0">
                  <a:pos x="127" y="525"/>
                </a:cxn>
                <a:cxn ang="0">
                  <a:pos x="202" y="562"/>
                </a:cxn>
                <a:cxn ang="0">
                  <a:pos x="288" y="575"/>
                </a:cxn>
                <a:cxn ang="0">
                  <a:pos x="359" y="565"/>
                </a:cxn>
                <a:cxn ang="0">
                  <a:pos x="436" y="533"/>
                </a:cxn>
                <a:cxn ang="0">
                  <a:pos x="500" y="481"/>
                </a:cxn>
                <a:cxn ang="0">
                  <a:pos x="547" y="412"/>
                </a:cxn>
                <a:cxn ang="0">
                  <a:pos x="572" y="331"/>
                </a:cxn>
                <a:cxn ang="0">
                  <a:pos x="574" y="258"/>
                </a:cxn>
                <a:cxn ang="0">
                  <a:pos x="552" y="176"/>
                </a:cxn>
                <a:cxn ang="0">
                  <a:pos x="510" y="104"/>
                </a:cxn>
                <a:cxn ang="0">
                  <a:pos x="448" y="49"/>
                </a:cxn>
                <a:cxn ang="0">
                  <a:pos x="373" y="13"/>
                </a:cxn>
                <a:cxn ang="0">
                  <a:pos x="288" y="0"/>
                </a:cxn>
                <a:cxn ang="0">
                  <a:pos x="213" y="116"/>
                </a:cxn>
                <a:cxn ang="0">
                  <a:pos x="279" y="85"/>
                </a:cxn>
                <a:cxn ang="0">
                  <a:pos x="322" y="89"/>
                </a:cxn>
                <a:cxn ang="0">
                  <a:pos x="381" y="143"/>
                </a:cxn>
                <a:cxn ang="0">
                  <a:pos x="391" y="187"/>
                </a:cxn>
                <a:cxn ang="0">
                  <a:pos x="363" y="256"/>
                </a:cxn>
                <a:cxn ang="0">
                  <a:pos x="307" y="288"/>
                </a:cxn>
                <a:cxn ang="0">
                  <a:pos x="241" y="279"/>
                </a:cxn>
                <a:cxn ang="0">
                  <a:pos x="196" y="234"/>
                </a:cxn>
                <a:cxn ang="0">
                  <a:pos x="186" y="182"/>
                </a:cxn>
                <a:cxn ang="0">
                  <a:pos x="385" y="345"/>
                </a:cxn>
                <a:cxn ang="0">
                  <a:pos x="321" y="369"/>
                </a:cxn>
                <a:cxn ang="0">
                  <a:pos x="378" y="439"/>
                </a:cxn>
                <a:cxn ang="0">
                  <a:pos x="392" y="469"/>
                </a:cxn>
                <a:cxn ang="0">
                  <a:pos x="369" y="490"/>
                </a:cxn>
                <a:cxn ang="0">
                  <a:pos x="338" y="473"/>
                </a:cxn>
                <a:cxn ang="0">
                  <a:pos x="286" y="423"/>
                </a:cxn>
                <a:cxn ang="0">
                  <a:pos x="231" y="480"/>
                </a:cxn>
                <a:cxn ang="0">
                  <a:pos x="200" y="488"/>
                </a:cxn>
                <a:cxn ang="0">
                  <a:pos x="184" y="468"/>
                </a:cxn>
                <a:cxn ang="0">
                  <a:pos x="204" y="433"/>
                </a:cxn>
                <a:cxn ang="0">
                  <a:pos x="239" y="366"/>
                </a:cxn>
                <a:cxn ang="0">
                  <a:pos x="182" y="340"/>
                </a:cxn>
                <a:cxn ang="0">
                  <a:pos x="165" y="313"/>
                </a:cxn>
                <a:cxn ang="0">
                  <a:pos x="195" y="289"/>
                </a:cxn>
                <a:cxn ang="0">
                  <a:pos x="220" y="303"/>
                </a:cxn>
                <a:cxn ang="0">
                  <a:pos x="289" y="320"/>
                </a:cxn>
                <a:cxn ang="0">
                  <a:pos x="356" y="302"/>
                </a:cxn>
                <a:cxn ang="0">
                  <a:pos x="385" y="289"/>
                </a:cxn>
                <a:cxn ang="0">
                  <a:pos x="408" y="306"/>
                </a:cxn>
                <a:cxn ang="0">
                  <a:pos x="404" y="330"/>
                </a:cxn>
              </a:cxnLst>
              <a:rect l="0" t="0" r="r" b="b"/>
              <a:pathLst>
                <a:path w="575" h="575">
                  <a:moveTo>
                    <a:pt x="282" y="238"/>
                  </a:moveTo>
                  <a:lnTo>
                    <a:pt x="282" y="238"/>
                  </a:lnTo>
                  <a:lnTo>
                    <a:pt x="293" y="237"/>
                  </a:lnTo>
                  <a:lnTo>
                    <a:pt x="303" y="234"/>
                  </a:lnTo>
                  <a:lnTo>
                    <a:pt x="312" y="231"/>
                  </a:lnTo>
                  <a:lnTo>
                    <a:pt x="321" y="225"/>
                  </a:lnTo>
                  <a:lnTo>
                    <a:pt x="328" y="217"/>
                  </a:lnTo>
                  <a:lnTo>
                    <a:pt x="333" y="209"/>
                  </a:lnTo>
                  <a:lnTo>
                    <a:pt x="336" y="200"/>
                  </a:lnTo>
                  <a:lnTo>
                    <a:pt x="338" y="189"/>
                  </a:lnTo>
                  <a:lnTo>
                    <a:pt x="338" y="189"/>
                  </a:lnTo>
                  <a:lnTo>
                    <a:pt x="337" y="177"/>
                  </a:lnTo>
                  <a:lnTo>
                    <a:pt x="334" y="166"/>
                  </a:lnTo>
                  <a:lnTo>
                    <a:pt x="329" y="157"/>
                  </a:lnTo>
                  <a:lnTo>
                    <a:pt x="322" y="149"/>
                  </a:lnTo>
                  <a:lnTo>
                    <a:pt x="314" y="143"/>
                  </a:lnTo>
                  <a:lnTo>
                    <a:pt x="304" y="139"/>
                  </a:lnTo>
                  <a:lnTo>
                    <a:pt x="293" y="137"/>
                  </a:lnTo>
                  <a:lnTo>
                    <a:pt x="281" y="137"/>
                  </a:lnTo>
                  <a:lnTo>
                    <a:pt x="281" y="137"/>
                  </a:lnTo>
                  <a:lnTo>
                    <a:pt x="273" y="138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3" y="142"/>
                  </a:lnTo>
                  <a:lnTo>
                    <a:pt x="256" y="147"/>
                  </a:lnTo>
                  <a:lnTo>
                    <a:pt x="251" y="151"/>
                  </a:lnTo>
                  <a:lnTo>
                    <a:pt x="246" y="156"/>
                  </a:lnTo>
                  <a:lnTo>
                    <a:pt x="242" y="163"/>
                  </a:lnTo>
                  <a:lnTo>
                    <a:pt x="240" y="170"/>
                  </a:lnTo>
                  <a:lnTo>
                    <a:pt x="238" y="178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8" y="198"/>
                  </a:lnTo>
                  <a:lnTo>
                    <a:pt x="241" y="206"/>
                  </a:lnTo>
                  <a:lnTo>
                    <a:pt x="245" y="215"/>
                  </a:lnTo>
                  <a:lnTo>
                    <a:pt x="251" y="222"/>
                  </a:lnTo>
                  <a:lnTo>
                    <a:pt x="257" y="228"/>
                  </a:lnTo>
                  <a:lnTo>
                    <a:pt x="265" y="232"/>
                  </a:lnTo>
                  <a:lnTo>
                    <a:pt x="273" y="235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72" y="0"/>
                  </a:lnTo>
                  <a:lnTo>
                    <a:pt x="258" y="1"/>
                  </a:lnTo>
                  <a:lnTo>
                    <a:pt x="244" y="3"/>
                  </a:lnTo>
                  <a:lnTo>
                    <a:pt x="230" y="6"/>
                  </a:lnTo>
                  <a:lnTo>
                    <a:pt x="216" y="9"/>
                  </a:lnTo>
                  <a:lnTo>
                    <a:pt x="202" y="13"/>
                  </a:lnTo>
                  <a:lnTo>
                    <a:pt x="189" y="17"/>
                  </a:lnTo>
                  <a:lnTo>
                    <a:pt x="176" y="23"/>
                  </a:lnTo>
                  <a:lnTo>
                    <a:pt x="163" y="28"/>
                  </a:lnTo>
                  <a:lnTo>
                    <a:pt x="151" y="35"/>
                  </a:lnTo>
                  <a:lnTo>
                    <a:pt x="139" y="41"/>
                  </a:lnTo>
                  <a:lnTo>
                    <a:pt x="127" y="49"/>
                  </a:lnTo>
                  <a:lnTo>
                    <a:pt x="115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5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8" y="115"/>
                  </a:lnTo>
                  <a:lnTo>
                    <a:pt x="49" y="127"/>
                  </a:lnTo>
                  <a:lnTo>
                    <a:pt x="41" y="138"/>
                  </a:lnTo>
                  <a:lnTo>
                    <a:pt x="35" y="150"/>
                  </a:lnTo>
                  <a:lnTo>
                    <a:pt x="28" y="163"/>
                  </a:lnTo>
                  <a:lnTo>
                    <a:pt x="23" y="176"/>
                  </a:lnTo>
                  <a:lnTo>
                    <a:pt x="17" y="189"/>
                  </a:lnTo>
                  <a:lnTo>
                    <a:pt x="13" y="202"/>
                  </a:lnTo>
                  <a:lnTo>
                    <a:pt x="9" y="216"/>
                  </a:lnTo>
                  <a:lnTo>
                    <a:pt x="5" y="229"/>
                  </a:lnTo>
                  <a:lnTo>
                    <a:pt x="3" y="243"/>
                  </a:lnTo>
                  <a:lnTo>
                    <a:pt x="1" y="258"/>
                  </a:lnTo>
                  <a:lnTo>
                    <a:pt x="0" y="27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302"/>
                  </a:lnTo>
                  <a:lnTo>
                    <a:pt x="1" y="317"/>
                  </a:lnTo>
                  <a:lnTo>
                    <a:pt x="3" y="331"/>
                  </a:lnTo>
                  <a:lnTo>
                    <a:pt x="5" y="345"/>
                  </a:lnTo>
                  <a:lnTo>
                    <a:pt x="9" y="359"/>
                  </a:lnTo>
                  <a:lnTo>
                    <a:pt x="13" y="373"/>
                  </a:lnTo>
                  <a:lnTo>
                    <a:pt x="17" y="386"/>
                  </a:lnTo>
                  <a:lnTo>
                    <a:pt x="23" y="399"/>
                  </a:lnTo>
                  <a:lnTo>
                    <a:pt x="28" y="412"/>
                  </a:lnTo>
                  <a:lnTo>
                    <a:pt x="35" y="424"/>
                  </a:lnTo>
                  <a:lnTo>
                    <a:pt x="41" y="436"/>
                  </a:lnTo>
                  <a:lnTo>
                    <a:pt x="49" y="448"/>
                  </a:lnTo>
                  <a:lnTo>
                    <a:pt x="58" y="459"/>
                  </a:lnTo>
                  <a:lnTo>
                    <a:pt x="65" y="470"/>
                  </a:lnTo>
                  <a:lnTo>
                    <a:pt x="75" y="481"/>
                  </a:lnTo>
                  <a:lnTo>
                    <a:pt x="85" y="490"/>
                  </a:lnTo>
                  <a:lnTo>
                    <a:pt x="94" y="500"/>
                  </a:lnTo>
                  <a:lnTo>
                    <a:pt x="104" y="509"/>
                  </a:lnTo>
                  <a:lnTo>
                    <a:pt x="115" y="518"/>
                  </a:lnTo>
                  <a:lnTo>
                    <a:pt x="127" y="525"/>
                  </a:lnTo>
                  <a:lnTo>
                    <a:pt x="139" y="533"/>
                  </a:lnTo>
                  <a:lnTo>
                    <a:pt x="151" y="540"/>
                  </a:lnTo>
                  <a:lnTo>
                    <a:pt x="163" y="547"/>
                  </a:lnTo>
                  <a:lnTo>
                    <a:pt x="176" y="552"/>
                  </a:lnTo>
                  <a:lnTo>
                    <a:pt x="189" y="558"/>
                  </a:lnTo>
                  <a:lnTo>
                    <a:pt x="202" y="562"/>
                  </a:lnTo>
                  <a:lnTo>
                    <a:pt x="216" y="565"/>
                  </a:lnTo>
                  <a:lnTo>
                    <a:pt x="230" y="568"/>
                  </a:lnTo>
                  <a:lnTo>
                    <a:pt x="244" y="572"/>
                  </a:lnTo>
                  <a:lnTo>
                    <a:pt x="258" y="573"/>
                  </a:lnTo>
                  <a:lnTo>
                    <a:pt x="272" y="574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303" y="574"/>
                  </a:lnTo>
                  <a:lnTo>
                    <a:pt x="317" y="573"/>
                  </a:lnTo>
                  <a:lnTo>
                    <a:pt x="331" y="572"/>
                  </a:lnTo>
                  <a:lnTo>
                    <a:pt x="345" y="568"/>
                  </a:lnTo>
                  <a:lnTo>
                    <a:pt x="359" y="565"/>
                  </a:lnTo>
                  <a:lnTo>
                    <a:pt x="373" y="562"/>
                  </a:lnTo>
                  <a:lnTo>
                    <a:pt x="386" y="558"/>
                  </a:lnTo>
                  <a:lnTo>
                    <a:pt x="399" y="552"/>
                  </a:lnTo>
                  <a:lnTo>
                    <a:pt x="412" y="547"/>
                  </a:lnTo>
                  <a:lnTo>
                    <a:pt x="424" y="540"/>
                  </a:lnTo>
                  <a:lnTo>
                    <a:pt x="436" y="533"/>
                  </a:lnTo>
                  <a:lnTo>
                    <a:pt x="448" y="525"/>
                  </a:lnTo>
                  <a:lnTo>
                    <a:pt x="460" y="518"/>
                  </a:lnTo>
                  <a:lnTo>
                    <a:pt x="471" y="509"/>
                  </a:lnTo>
                  <a:lnTo>
                    <a:pt x="481" y="500"/>
                  </a:lnTo>
                  <a:lnTo>
                    <a:pt x="490" y="490"/>
                  </a:lnTo>
                  <a:lnTo>
                    <a:pt x="500" y="481"/>
                  </a:lnTo>
                  <a:lnTo>
                    <a:pt x="510" y="470"/>
                  </a:lnTo>
                  <a:lnTo>
                    <a:pt x="518" y="459"/>
                  </a:lnTo>
                  <a:lnTo>
                    <a:pt x="526" y="448"/>
                  </a:lnTo>
                  <a:lnTo>
                    <a:pt x="534" y="436"/>
                  </a:lnTo>
                  <a:lnTo>
                    <a:pt x="540" y="424"/>
                  </a:lnTo>
                  <a:lnTo>
                    <a:pt x="547" y="412"/>
                  </a:lnTo>
                  <a:lnTo>
                    <a:pt x="552" y="399"/>
                  </a:lnTo>
                  <a:lnTo>
                    <a:pt x="558" y="386"/>
                  </a:lnTo>
                  <a:lnTo>
                    <a:pt x="562" y="373"/>
                  </a:lnTo>
                  <a:lnTo>
                    <a:pt x="566" y="359"/>
                  </a:lnTo>
                  <a:lnTo>
                    <a:pt x="570" y="345"/>
                  </a:lnTo>
                  <a:lnTo>
                    <a:pt x="572" y="331"/>
                  </a:lnTo>
                  <a:lnTo>
                    <a:pt x="574" y="317"/>
                  </a:lnTo>
                  <a:lnTo>
                    <a:pt x="575" y="302"/>
                  </a:lnTo>
                  <a:lnTo>
                    <a:pt x="575" y="288"/>
                  </a:lnTo>
                  <a:lnTo>
                    <a:pt x="575" y="288"/>
                  </a:lnTo>
                  <a:lnTo>
                    <a:pt x="575" y="272"/>
                  </a:lnTo>
                  <a:lnTo>
                    <a:pt x="574" y="258"/>
                  </a:lnTo>
                  <a:lnTo>
                    <a:pt x="572" y="243"/>
                  </a:lnTo>
                  <a:lnTo>
                    <a:pt x="570" y="229"/>
                  </a:lnTo>
                  <a:lnTo>
                    <a:pt x="566" y="216"/>
                  </a:lnTo>
                  <a:lnTo>
                    <a:pt x="562" y="202"/>
                  </a:lnTo>
                  <a:lnTo>
                    <a:pt x="558" y="189"/>
                  </a:lnTo>
                  <a:lnTo>
                    <a:pt x="552" y="176"/>
                  </a:lnTo>
                  <a:lnTo>
                    <a:pt x="547" y="163"/>
                  </a:lnTo>
                  <a:lnTo>
                    <a:pt x="540" y="150"/>
                  </a:lnTo>
                  <a:lnTo>
                    <a:pt x="534" y="138"/>
                  </a:lnTo>
                  <a:lnTo>
                    <a:pt x="526" y="127"/>
                  </a:lnTo>
                  <a:lnTo>
                    <a:pt x="518" y="115"/>
                  </a:lnTo>
                  <a:lnTo>
                    <a:pt x="510" y="104"/>
                  </a:lnTo>
                  <a:lnTo>
                    <a:pt x="500" y="94"/>
                  </a:lnTo>
                  <a:lnTo>
                    <a:pt x="490" y="84"/>
                  </a:lnTo>
                  <a:lnTo>
                    <a:pt x="481" y="75"/>
                  </a:lnTo>
                  <a:lnTo>
                    <a:pt x="471" y="65"/>
                  </a:lnTo>
                  <a:lnTo>
                    <a:pt x="460" y="57"/>
                  </a:lnTo>
                  <a:lnTo>
                    <a:pt x="448" y="49"/>
                  </a:lnTo>
                  <a:lnTo>
                    <a:pt x="436" y="41"/>
                  </a:lnTo>
                  <a:lnTo>
                    <a:pt x="424" y="35"/>
                  </a:lnTo>
                  <a:lnTo>
                    <a:pt x="412" y="28"/>
                  </a:lnTo>
                  <a:lnTo>
                    <a:pt x="399" y="23"/>
                  </a:lnTo>
                  <a:lnTo>
                    <a:pt x="386" y="17"/>
                  </a:lnTo>
                  <a:lnTo>
                    <a:pt x="373" y="13"/>
                  </a:lnTo>
                  <a:lnTo>
                    <a:pt x="359" y="9"/>
                  </a:lnTo>
                  <a:lnTo>
                    <a:pt x="345" y="6"/>
                  </a:lnTo>
                  <a:lnTo>
                    <a:pt x="331" y="3"/>
                  </a:lnTo>
                  <a:lnTo>
                    <a:pt x="317" y="1"/>
                  </a:lnTo>
                  <a:lnTo>
                    <a:pt x="303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192" y="150"/>
                  </a:moveTo>
                  <a:lnTo>
                    <a:pt x="192" y="150"/>
                  </a:lnTo>
                  <a:lnTo>
                    <a:pt x="197" y="138"/>
                  </a:lnTo>
                  <a:lnTo>
                    <a:pt x="204" y="127"/>
                  </a:lnTo>
                  <a:lnTo>
                    <a:pt x="213" y="116"/>
                  </a:lnTo>
                  <a:lnTo>
                    <a:pt x="223" y="106"/>
                  </a:lnTo>
                  <a:lnTo>
                    <a:pt x="223" y="106"/>
                  </a:lnTo>
                  <a:lnTo>
                    <a:pt x="234" y="99"/>
                  </a:lnTo>
                  <a:lnTo>
                    <a:pt x="247" y="92"/>
                  </a:lnTo>
                  <a:lnTo>
                    <a:pt x="263" y="87"/>
                  </a:lnTo>
                  <a:lnTo>
                    <a:pt x="279" y="85"/>
                  </a:lnTo>
                  <a:lnTo>
                    <a:pt x="279" y="85"/>
                  </a:lnTo>
                  <a:lnTo>
                    <a:pt x="289" y="85"/>
                  </a:lnTo>
                  <a:lnTo>
                    <a:pt x="297" y="85"/>
                  </a:lnTo>
                  <a:lnTo>
                    <a:pt x="306" y="86"/>
                  </a:lnTo>
                  <a:lnTo>
                    <a:pt x="315" y="87"/>
                  </a:lnTo>
                  <a:lnTo>
                    <a:pt x="322" y="89"/>
                  </a:lnTo>
                  <a:lnTo>
                    <a:pt x="330" y="92"/>
                  </a:lnTo>
                  <a:lnTo>
                    <a:pt x="343" y="100"/>
                  </a:lnTo>
                  <a:lnTo>
                    <a:pt x="355" y="109"/>
                  </a:lnTo>
                  <a:lnTo>
                    <a:pt x="366" y="119"/>
                  </a:lnTo>
                  <a:lnTo>
                    <a:pt x="374" y="131"/>
                  </a:lnTo>
                  <a:lnTo>
                    <a:pt x="381" y="143"/>
                  </a:lnTo>
                  <a:lnTo>
                    <a:pt x="381" y="143"/>
                  </a:lnTo>
                  <a:lnTo>
                    <a:pt x="385" y="153"/>
                  </a:lnTo>
                  <a:lnTo>
                    <a:pt x="387" y="164"/>
                  </a:lnTo>
                  <a:lnTo>
                    <a:pt x="389" y="175"/>
                  </a:lnTo>
                  <a:lnTo>
                    <a:pt x="391" y="187"/>
                  </a:lnTo>
                  <a:lnTo>
                    <a:pt x="391" y="187"/>
                  </a:lnTo>
                  <a:lnTo>
                    <a:pt x="391" y="195"/>
                  </a:lnTo>
                  <a:lnTo>
                    <a:pt x="389" y="204"/>
                  </a:lnTo>
                  <a:lnTo>
                    <a:pt x="385" y="219"/>
                  </a:lnTo>
                  <a:lnTo>
                    <a:pt x="380" y="233"/>
                  </a:lnTo>
                  <a:lnTo>
                    <a:pt x="372" y="245"/>
                  </a:lnTo>
                  <a:lnTo>
                    <a:pt x="363" y="256"/>
                  </a:lnTo>
                  <a:lnTo>
                    <a:pt x="354" y="266"/>
                  </a:lnTo>
                  <a:lnTo>
                    <a:pt x="343" y="273"/>
                  </a:lnTo>
                  <a:lnTo>
                    <a:pt x="331" y="280"/>
                  </a:lnTo>
                  <a:lnTo>
                    <a:pt x="331" y="280"/>
                  </a:lnTo>
                  <a:lnTo>
                    <a:pt x="319" y="284"/>
                  </a:lnTo>
                  <a:lnTo>
                    <a:pt x="307" y="288"/>
                  </a:lnTo>
                  <a:lnTo>
                    <a:pt x="295" y="290"/>
                  </a:lnTo>
                  <a:lnTo>
                    <a:pt x="283" y="290"/>
                  </a:lnTo>
                  <a:lnTo>
                    <a:pt x="272" y="289"/>
                  </a:lnTo>
                  <a:lnTo>
                    <a:pt x="261" y="286"/>
                  </a:lnTo>
                  <a:lnTo>
                    <a:pt x="251" y="283"/>
                  </a:lnTo>
                  <a:lnTo>
                    <a:pt x="241" y="279"/>
                  </a:lnTo>
                  <a:lnTo>
                    <a:pt x="231" y="273"/>
                  </a:lnTo>
                  <a:lnTo>
                    <a:pt x="222" y="267"/>
                  </a:lnTo>
                  <a:lnTo>
                    <a:pt x="215" y="259"/>
                  </a:lnTo>
                  <a:lnTo>
                    <a:pt x="208" y="252"/>
                  </a:lnTo>
                  <a:lnTo>
                    <a:pt x="202" y="243"/>
                  </a:lnTo>
                  <a:lnTo>
                    <a:pt x="196" y="234"/>
                  </a:lnTo>
                  <a:lnTo>
                    <a:pt x="192" y="225"/>
                  </a:lnTo>
                  <a:lnTo>
                    <a:pt x="189" y="215"/>
                  </a:lnTo>
                  <a:lnTo>
                    <a:pt x="189" y="215"/>
                  </a:lnTo>
                  <a:lnTo>
                    <a:pt x="187" y="207"/>
                  </a:lnTo>
                  <a:lnTo>
                    <a:pt x="186" y="199"/>
                  </a:lnTo>
                  <a:lnTo>
                    <a:pt x="186" y="182"/>
                  </a:lnTo>
                  <a:lnTo>
                    <a:pt x="187" y="166"/>
                  </a:lnTo>
                  <a:lnTo>
                    <a:pt x="192" y="150"/>
                  </a:lnTo>
                  <a:lnTo>
                    <a:pt x="192" y="150"/>
                  </a:lnTo>
                  <a:close/>
                  <a:moveTo>
                    <a:pt x="394" y="339"/>
                  </a:moveTo>
                  <a:lnTo>
                    <a:pt x="394" y="339"/>
                  </a:lnTo>
                  <a:lnTo>
                    <a:pt x="385" y="345"/>
                  </a:lnTo>
                  <a:lnTo>
                    <a:pt x="375" y="350"/>
                  </a:lnTo>
                  <a:lnTo>
                    <a:pt x="366" y="356"/>
                  </a:lnTo>
                  <a:lnTo>
                    <a:pt x="356" y="359"/>
                  </a:lnTo>
                  <a:lnTo>
                    <a:pt x="345" y="363"/>
                  </a:lnTo>
                  <a:lnTo>
                    <a:pt x="333" y="367"/>
                  </a:lnTo>
                  <a:lnTo>
                    <a:pt x="321" y="369"/>
                  </a:lnTo>
                  <a:lnTo>
                    <a:pt x="308" y="370"/>
                  </a:lnTo>
                  <a:lnTo>
                    <a:pt x="308" y="370"/>
                  </a:lnTo>
                  <a:lnTo>
                    <a:pt x="338" y="401"/>
                  </a:lnTo>
                  <a:lnTo>
                    <a:pt x="370" y="433"/>
                  </a:lnTo>
                  <a:lnTo>
                    <a:pt x="370" y="433"/>
                  </a:lnTo>
                  <a:lnTo>
                    <a:pt x="378" y="439"/>
                  </a:lnTo>
                  <a:lnTo>
                    <a:pt x="385" y="447"/>
                  </a:lnTo>
                  <a:lnTo>
                    <a:pt x="388" y="451"/>
                  </a:lnTo>
                  <a:lnTo>
                    <a:pt x="391" y="457"/>
                  </a:lnTo>
                  <a:lnTo>
                    <a:pt x="392" y="462"/>
                  </a:lnTo>
                  <a:lnTo>
                    <a:pt x="392" y="469"/>
                  </a:lnTo>
                  <a:lnTo>
                    <a:pt x="392" y="469"/>
                  </a:lnTo>
                  <a:lnTo>
                    <a:pt x="389" y="474"/>
                  </a:lnTo>
                  <a:lnTo>
                    <a:pt x="387" y="478"/>
                  </a:lnTo>
                  <a:lnTo>
                    <a:pt x="383" y="483"/>
                  </a:lnTo>
                  <a:lnTo>
                    <a:pt x="379" y="486"/>
                  </a:lnTo>
                  <a:lnTo>
                    <a:pt x="374" y="488"/>
                  </a:lnTo>
                  <a:lnTo>
                    <a:pt x="369" y="490"/>
                  </a:lnTo>
                  <a:lnTo>
                    <a:pt x="362" y="490"/>
                  </a:lnTo>
                  <a:lnTo>
                    <a:pt x="357" y="489"/>
                  </a:lnTo>
                  <a:lnTo>
                    <a:pt x="357" y="489"/>
                  </a:lnTo>
                  <a:lnTo>
                    <a:pt x="352" y="486"/>
                  </a:lnTo>
                  <a:lnTo>
                    <a:pt x="347" y="483"/>
                  </a:lnTo>
                  <a:lnTo>
                    <a:pt x="338" y="473"/>
                  </a:lnTo>
                  <a:lnTo>
                    <a:pt x="338" y="473"/>
                  </a:lnTo>
                  <a:lnTo>
                    <a:pt x="296" y="431"/>
                  </a:lnTo>
                  <a:lnTo>
                    <a:pt x="296" y="431"/>
                  </a:lnTo>
                  <a:lnTo>
                    <a:pt x="289" y="423"/>
                  </a:lnTo>
                  <a:lnTo>
                    <a:pt x="289" y="423"/>
                  </a:lnTo>
                  <a:lnTo>
                    <a:pt x="286" y="423"/>
                  </a:lnTo>
                  <a:lnTo>
                    <a:pt x="284" y="426"/>
                  </a:lnTo>
                  <a:lnTo>
                    <a:pt x="280" y="431"/>
                  </a:lnTo>
                  <a:lnTo>
                    <a:pt x="280" y="431"/>
                  </a:lnTo>
                  <a:lnTo>
                    <a:pt x="239" y="472"/>
                  </a:lnTo>
                  <a:lnTo>
                    <a:pt x="239" y="472"/>
                  </a:lnTo>
                  <a:lnTo>
                    <a:pt x="231" y="480"/>
                  </a:lnTo>
                  <a:lnTo>
                    <a:pt x="227" y="484"/>
                  </a:lnTo>
                  <a:lnTo>
                    <a:pt x="222" y="487"/>
                  </a:lnTo>
                  <a:lnTo>
                    <a:pt x="218" y="489"/>
                  </a:lnTo>
                  <a:lnTo>
                    <a:pt x="213" y="490"/>
                  </a:lnTo>
                  <a:lnTo>
                    <a:pt x="206" y="490"/>
                  </a:lnTo>
                  <a:lnTo>
                    <a:pt x="200" y="488"/>
                  </a:lnTo>
                  <a:lnTo>
                    <a:pt x="200" y="488"/>
                  </a:lnTo>
                  <a:lnTo>
                    <a:pt x="193" y="483"/>
                  </a:lnTo>
                  <a:lnTo>
                    <a:pt x="190" y="480"/>
                  </a:lnTo>
                  <a:lnTo>
                    <a:pt x="188" y="476"/>
                  </a:lnTo>
                  <a:lnTo>
                    <a:pt x="186" y="472"/>
                  </a:lnTo>
                  <a:lnTo>
                    <a:pt x="184" y="468"/>
                  </a:lnTo>
                  <a:lnTo>
                    <a:pt x="184" y="462"/>
                  </a:lnTo>
                  <a:lnTo>
                    <a:pt x="186" y="457"/>
                  </a:lnTo>
                  <a:lnTo>
                    <a:pt x="186" y="457"/>
                  </a:lnTo>
                  <a:lnTo>
                    <a:pt x="188" y="450"/>
                  </a:lnTo>
                  <a:lnTo>
                    <a:pt x="193" y="444"/>
                  </a:lnTo>
                  <a:lnTo>
                    <a:pt x="204" y="433"/>
                  </a:lnTo>
                  <a:lnTo>
                    <a:pt x="204" y="433"/>
                  </a:lnTo>
                  <a:lnTo>
                    <a:pt x="237" y="401"/>
                  </a:lnTo>
                  <a:lnTo>
                    <a:pt x="268" y="370"/>
                  </a:lnTo>
                  <a:lnTo>
                    <a:pt x="268" y="370"/>
                  </a:lnTo>
                  <a:lnTo>
                    <a:pt x="253" y="368"/>
                  </a:lnTo>
                  <a:lnTo>
                    <a:pt x="239" y="366"/>
                  </a:lnTo>
                  <a:lnTo>
                    <a:pt x="226" y="362"/>
                  </a:lnTo>
                  <a:lnTo>
                    <a:pt x="214" y="358"/>
                  </a:lnTo>
                  <a:lnTo>
                    <a:pt x="214" y="358"/>
                  </a:lnTo>
                  <a:lnTo>
                    <a:pt x="203" y="353"/>
                  </a:lnTo>
                  <a:lnTo>
                    <a:pt x="192" y="346"/>
                  </a:lnTo>
                  <a:lnTo>
                    <a:pt x="182" y="340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68" y="327"/>
                  </a:lnTo>
                  <a:lnTo>
                    <a:pt x="166" y="320"/>
                  </a:lnTo>
                  <a:lnTo>
                    <a:pt x="166" y="320"/>
                  </a:lnTo>
                  <a:lnTo>
                    <a:pt x="165" y="313"/>
                  </a:lnTo>
                  <a:lnTo>
                    <a:pt x="167" y="306"/>
                  </a:lnTo>
                  <a:lnTo>
                    <a:pt x="170" y="299"/>
                  </a:lnTo>
                  <a:lnTo>
                    <a:pt x="175" y="295"/>
                  </a:lnTo>
                  <a:lnTo>
                    <a:pt x="181" y="291"/>
                  </a:lnTo>
                  <a:lnTo>
                    <a:pt x="188" y="289"/>
                  </a:lnTo>
                  <a:lnTo>
                    <a:pt x="195" y="289"/>
                  </a:lnTo>
                  <a:lnTo>
                    <a:pt x="203" y="291"/>
                  </a:lnTo>
                  <a:lnTo>
                    <a:pt x="203" y="291"/>
                  </a:lnTo>
                  <a:lnTo>
                    <a:pt x="207" y="294"/>
                  </a:lnTo>
                  <a:lnTo>
                    <a:pt x="212" y="296"/>
                  </a:lnTo>
                  <a:lnTo>
                    <a:pt x="220" y="303"/>
                  </a:lnTo>
                  <a:lnTo>
                    <a:pt x="220" y="303"/>
                  </a:lnTo>
                  <a:lnTo>
                    <a:pt x="234" y="309"/>
                  </a:lnTo>
                  <a:lnTo>
                    <a:pt x="250" y="316"/>
                  </a:lnTo>
                  <a:lnTo>
                    <a:pt x="259" y="318"/>
                  </a:lnTo>
                  <a:lnTo>
                    <a:pt x="268" y="319"/>
                  </a:lnTo>
                  <a:lnTo>
                    <a:pt x="278" y="320"/>
                  </a:lnTo>
                  <a:lnTo>
                    <a:pt x="289" y="320"/>
                  </a:lnTo>
                  <a:lnTo>
                    <a:pt x="289" y="320"/>
                  </a:lnTo>
                  <a:lnTo>
                    <a:pt x="307" y="319"/>
                  </a:lnTo>
                  <a:lnTo>
                    <a:pt x="325" y="315"/>
                  </a:lnTo>
                  <a:lnTo>
                    <a:pt x="343" y="309"/>
                  </a:lnTo>
                  <a:lnTo>
                    <a:pt x="349" y="306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69" y="293"/>
                  </a:lnTo>
                  <a:lnTo>
                    <a:pt x="376" y="290"/>
                  </a:lnTo>
                  <a:lnTo>
                    <a:pt x="381" y="289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91" y="289"/>
                  </a:lnTo>
                  <a:lnTo>
                    <a:pt x="395" y="291"/>
                  </a:lnTo>
                  <a:lnTo>
                    <a:pt x="399" y="294"/>
                  </a:lnTo>
                  <a:lnTo>
                    <a:pt x="403" y="297"/>
                  </a:lnTo>
                  <a:lnTo>
                    <a:pt x="406" y="302"/>
                  </a:lnTo>
                  <a:lnTo>
                    <a:pt x="408" y="306"/>
                  </a:lnTo>
                  <a:lnTo>
                    <a:pt x="409" y="311"/>
                  </a:lnTo>
                  <a:lnTo>
                    <a:pt x="410" y="317"/>
                  </a:lnTo>
                  <a:lnTo>
                    <a:pt x="410" y="317"/>
                  </a:lnTo>
                  <a:lnTo>
                    <a:pt x="409" y="320"/>
                  </a:lnTo>
                  <a:lnTo>
                    <a:pt x="408" y="323"/>
                  </a:lnTo>
                  <a:lnTo>
                    <a:pt x="404" y="330"/>
                  </a:lnTo>
                  <a:lnTo>
                    <a:pt x="399" y="334"/>
                  </a:lnTo>
                  <a:lnTo>
                    <a:pt x="394" y="339"/>
                  </a:lnTo>
                  <a:lnTo>
                    <a:pt x="394" y="339"/>
                  </a:lnTo>
                  <a:close/>
                </a:path>
              </a:pathLst>
            </a:custGeom>
            <a:solidFill>
              <a:srgbClr val="8082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037712" y="3979704"/>
            <a:ext cx="21536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828282"/>
                </a:solidFill>
              </a:rPr>
              <a:t>VK.COM/TOIPKRO</a:t>
            </a:r>
            <a:endParaRPr lang="ru-RU" sz="1600" dirty="0">
              <a:solidFill>
                <a:srgbClr val="82828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37711" y="4641700"/>
            <a:ext cx="24822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>
                <a:solidFill>
                  <a:srgbClr val="828282"/>
                </a:solidFill>
              </a:rPr>
              <a:t>OK.RU/TOIPKRO.INSTITUT</a:t>
            </a:r>
            <a:endParaRPr lang="ru-RU">
              <a:solidFill>
                <a:srgbClr val="82828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4905" y="3726942"/>
            <a:ext cx="58155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b="1" dirty="0" smtClean="0">
              <a:solidFill>
                <a:srgbClr val="2162AE"/>
              </a:solidFill>
            </a:endParaRPr>
          </a:p>
          <a:p>
            <a:endParaRPr lang="ru-RU" b="1" dirty="0" smtClean="0">
              <a:solidFill>
                <a:srgbClr val="2162AE"/>
              </a:solidFill>
            </a:endParaRPr>
          </a:p>
        </p:txBody>
      </p:sp>
      <p:pic>
        <p:nvPicPr>
          <p:cNvPr id="79" name="Рисунок 78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906" y="616988"/>
            <a:ext cx="1143994" cy="1143994"/>
          </a:xfrm>
          <a:prstGeom prst="rect">
            <a:avLst/>
          </a:prstGeom>
        </p:spPr>
      </p:pic>
      <p:pic>
        <p:nvPicPr>
          <p:cNvPr id="81" name="Рисунок 80" descr="Лого Проект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3331" y="510541"/>
            <a:ext cx="1390650" cy="1390650"/>
          </a:xfrm>
          <a:prstGeom prst="rect">
            <a:avLst/>
          </a:prstGeom>
        </p:spPr>
      </p:pic>
      <p:sp>
        <p:nvSpPr>
          <p:cNvPr id="69" name="Содержимое 2"/>
          <p:cNvSpPr txBox="1">
            <a:spLocks/>
          </p:cNvSpPr>
          <p:nvPr/>
        </p:nvSpPr>
        <p:spPr>
          <a:xfrm>
            <a:off x="207763" y="3699917"/>
            <a:ext cx="5822333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+mn-cs"/>
            </a:endParaRPr>
          </a:p>
          <a:p>
            <a:pPr lvl="0"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hlinkClick r:id="rId5"/>
              </a:rPr>
              <a:t>https://edu.tomsk.gov.ru/peredannye-polnomochija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a typeface="Tahoma" pitchFamily="34" charset="0"/>
            </a:endParaRPr>
          </a:p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9200"/>
                </a:solidFill>
                <a:effectLst/>
                <a:uLnTx/>
                <a:uFillTx/>
                <a:latin typeface="+mn-lt"/>
                <a:ea typeface="Tahoma" pitchFamily="34" charset="0"/>
                <a:cs typeface="+mn-cs"/>
              </a:rPr>
              <a:t>АДРЕС: 634041, г. Томск, пр. Кирова, д. 41</a:t>
            </a:r>
          </a:p>
          <a:p>
            <a:pPr marL="228600" marR="0" lvl="0" indent="-228600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9200"/>
                </a:solidFill>
                <a:effectLst/>
                <a:uLnTx/>
                <a:uFillTx/>
                <a:latin typeface="+mn-lt"/>
                <a:ea typeface="Tahoma" pitchFamily="34" charset="0"/>
                <a:cs typeface="+mn-cs"/>
              </a:rPr>
              <a:t>ТЕЛ.: +7(3822) 554-379;</a:t>
            </a:r>
          </a:p>
          <a:p>
            <a:pPr marL="228600" marR="0" lvl="0" indent="-228600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9200"/>
                </a:solidFill>
                <a:effectLst/>
                <a:uLnTx/>
                <a:uFillTx/>
                <a:latin typeface="+mn-lt"/>
                <a:ea typeface="Tahoma" pitchFamily="34" charset="0"/>
                <a:cs typeface="+mn-cs"/>
              </a:rPr>
              <a:t>ФАКС: +7(3822) 554-379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ahoma" pitchFamily="34" charset="0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741760" y="2555553"/>
            <a:ext cx="421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Комитет по контролю, надзору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и лицензированию в сфере образования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Департамента  общего  образования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Томской области </a:t>
            </a:r>
          </a:p>
        </p:txBody>
      </p:sp>
      <p:pic>
        <p:nvPicPr>
          <p:cNvPr id="1026" name="Picture 2" descr="http://qrcoder.ru/code/?https%3A%2F%2Fedu.tomsk.gov.ru%2Fperedannye-polnomochija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932" y="2268924"/>
            <a:ext cx="156210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3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2109570" y="3631799"/>
            <a:ext cx="938077" cy="186204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</a:t>
            </a:r>
            <a:endParaRPr lang="ru-RU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542032" y="4553712"/>
            <a:ext cx="717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КАК УЗНАТЬ О ПРОВЕДЕНИИ ПРОФИЛАКТИЧЕСКОГО ВИЗИТА?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6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207264" y="662718"/>
            <a:ext cx="1198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ПРОФИЛАКТИЧЕСКИЙ ВИЗИТ</a:t>
            </a:r>
          </a:p>
        </p:txBody>
      </p:sp>
      <p:sp>
        <p:nvSpPr>
          <p:cNvPr id="61" name="object 3"/>
          <p:cNvSpPr txBox="1"/>
          <p:nvPr/>
        </p:nvSpPr>
        <p:spPr>
          <a:xfrm>
            <a:off x="486827" y="2617049"/>
            <a:ext cx="27470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3170" y="1016615"/>
            <a:ext cx="938077" cy="186204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ru-RU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99744" y="1804416"/>
            <a:ext cx="562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КАК ПРОВОДИТСЯ ПРОФИЛАКТИЧЕСКИЙ ВИЗИТ?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2608" y="2385153"/>
            <a:ext cx="9826752" cy="148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080" indent="-180340">
              <a:lnSpc>
                <a:spcPct val="111100"/>
              </a:lnSpc>
              <a:spcBef>
                <a:spcPts val="100"/>
              </a:spcBef>
              <a:buClr>
                <a:srgbClr val="3B87E0"/>
              </a:buClr>
              <a:buFont typeface="Trebuchet MS"/>
              <a:buChar char="•"/>
              <a:tabLst>
                <a:tab pos="19304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На профилактическом визите инспектор  дает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рекомендации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по соблюдению  требований и </a:t>
            </a:r>
          </a:p>
          <a:p>
            <a:pPr marL="192405" marR="5080" indent="-180340">
              <a:lnSpc>
                <a:spcPct val="111100"/>
              </a:lnSpc>
              <a:spcBef>
                <a:spcPts val="100"/>
              </a:spcBef>
              <a:buClr>
                <a:srgbClr val="3B87E0"/>
              </a:buClr>
              <a:tabLst>
                <a:tab pos="193040" algn="l"/>
              </a:tabLst>
            </a:pP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разъяснения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вопросов,  связанных с контролем;</a:t>
            </a:r>
          </a:p>
          <a:p>
            <a:pPr marL="192405" marR="5080" indent="-180340">
              <a:lnSpc>
                <a:spcPct val="111100"/>
              </a:lnSpc>
              <a:spcBef>
                <a:spcPts val="100"/>
              </a:spcBef>
              <a:buClr>
                <a:srgbClr val="3B87E0"/>
              </a:buClr>
              <a:buFont typeface="Trebuchet MS"/>
              <a:buChar char="•"/>
              <a:tabLst>
                <a:tab pos="19304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Мероприятие проходит в формате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личной  встречи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или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видеоконференцсвязи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;</a:t>
            </a:r>
          </a:p>
          <a:p>
            <a:pPr marL="192405" marR="5080" indent="-180340">
              <a:lnSpc>
                <a:spcPct val="111100"/>
              </a:lnSpc>
              <a:spcBef>
                <a:spcPts val="100"/>
              </a:spcBef>
              <a:buClr>
                <a:srgbClr val="3B87E0"/>
              </a:buClr>
              <a:buFont typeface="Trebuchet MS"/>
              <a:buChar char="•"/>
              <a:tabLst>
                <a:tab pos="193040" algn="l"/>
              </a:tabLs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Сведения о профилактическом визите  вносятся в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Единый реестр контрольных  (надзорных) мероприятий</a:t>
            </a:r>
            <a:endParaRPr lang="ru-RU" sz="1600" b="1" i="1" u="sng" dirty="0">
              <a:latin typeface="Microsoft Sans Serif"/>
              <a:cs typeface="Microsoft Sans Serif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77952" y="5111103"/>
            <a:ext cx="11204448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Орган контроля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обязан уведомить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контролируемое лицо не позднее чем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за 5 рабочих дней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до </a:t>
            </a: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его проведения. Но контролируемое лицо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вправе отказаться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от мероприятия не позднее </a:t>
            </a: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чем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за 3 рабочих дня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до проведения профилактического визита</a:t>
            </a:r>
            <a:endParaRPr lang="ru-RU" sz="1600" b="1" dirty="0">
              <a:latin typeface="Microsoft Sans Serif"/>
              <a:cs typeface="Microsoft Sans Serif"/>
            </a:endParaRPr>
          </a:p>
        </p:txBody>
      </p:sp>
      <p:pic>
        <p:nvPicPr>
          <p:cNvPr id="153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0303" y="1980758"/>
            <a:ext cx="2719885" cy="243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7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207264" y="662718"/>
            <a:ext cx="1198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ПРОФИЛАКТИЧЕСКИЙ ВИЗИТ</a:t>
            </a:r>
          </a:p>
        </p:txBody>
      </p:sp>
      <p:sp>
        <p:nvSpPr>
          <p:cNvPr id="61" name="object 3"/>
          <p:cNvSpPr txBox="1"/>
          <p:nvPr/>
        </p:nvSpPr>
        <p:spPr>
          <a:xfrm>
            <a:off x="486827" y="2617049"/>
            <a:ext cx="27470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69746" y="919079"/>
            <a:ext cx="938077" cy="186204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ru-RU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50976" y="1792224"/>
            <a:ext cx="893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ПОЛНОМОЧИЯ ИНСПЕКТОРА ВО ВРЕМЯ ПРОФИЛАКТИЧЕСКОГО ВИЗИТА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85088" y="2165697"/>
            <a:ext cx="113141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Инспектор </a:t>
            </a:r>
            <a:r>
              <a:rPr lang="ru-RU" sz="1600" b="1" u="sng" dirty="0" smtClean="0">
                <a:solidFill>
                  <a:srgbClr val="4FA90B"/>
                </a:solidFill>
                <a:cs typeface="Microsoft Sans Serif"/>
              </a:rPr>
              <a:t>может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консультировать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информировать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собирать сведения, необходимые для отнесения объектов контроля к категориям риска</a:t>
            </a: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Инспектор </a:t>
            </a:r>
            <a:r>
              <a:rPr lang="ru-RU" sz="1600" b="1" u="sng" dirty="0" smtClean="0">
                <a:solidFill>
                  <a:srgbClr val="FF0000"/>
                </a:solidFill>
                <a:cs typeface="Microsoft Sans Serif"/>
              </a:rPr>
              <a:t>не может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выдавать предписания о нарушении обязательных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требований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7306" y="3989241"/>
            <a:ext cx="5180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cs typeface="Microsoft Sans Serif"/>
              </a:rPr>
              <a:t>!</a:t>
            </a:r>
            <a:endParaRPr lang="ru-RU" sz="3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29184" y="4188982"/>
            <a:ext cx="11521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Если инспектор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обнаружит прямую угрозу причинения вреда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, возникшую вследствие нарушения требований, когда отсутствие мер реагирования инспектора неминуемо </a:t>
            </a:r>
            <a:r>
              <a:rPr lang="ru-RU" sz="1600" b="1" u="sng" dirty="0" smtClean="0">
                <a:solidFill>
                  <a:srgbClr val="C00000"/>
                </a:solidFill>
                <a:cs typeface="Microsoft Sans Serif"/>
              </a:rPr>
              <a:t>влечет наступление смерти или тяжкого вреда здоровью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(такой вред уже причинен), то в таком случае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cs typeface="Microsoft Sans Serif"/>
              </a:rPr>
              <a:t>должно быть инициировано контрольное (надзорное) мероприятие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cs typeface="Microsoft Sans Serif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9371" y="5043896"/>
            <a:ext cx="11594592" cy="13234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 МАРТА ПО АВГУСТ 2022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ГОДА В ОТНОШЕНИИ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58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ОБРАЗОВАТЕЛЬНЫХ ОРГАНИЗАЦИЙ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ТОМСКОЙ ОБЛАСТИ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ПРОВЕДЕНЫ ПРОФИЛАКТИЧЕСКИЕ ВИЗИТЫ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74" name="object 16"/>
          <p:cNvGrpSpPr/>
          <p:nvPr/>
        </p:nvGrpSpPr>
        <p:grpSpPr>
          <a:xfrm>
            <a:off x="9509760" y="1281237"/>
            <a:ext cx="2487168" cy="2839659"/>
            <a:chOff x="4010643" y="379029"/>
            <a:chExt cx="2959100" cy="2943860"/>
          </a:xfrm>
        </p:grpSpPr>
        <p:sp>
          <p:nvSpPr>
            <p:cNvPr id="75" name="object 17"/>
            <p:cNvSpPr/>
            <p:nvPr/>
          </p:nvSpPr>
          <p:spPr>
            <a:xfrm>
              <a:off x="4260507" y="961415"/>
              <a:ext cx="1315720" cy="1005205"/>
            </a:xfrm>
            <a:custGeom>
              <a:avLst/>
              <a:gdLst/>
              <a:ahLst/>
              <a:cxnLst/>
              <a:rect l="l" t="t" r="r" b="b"/>
              <a:pathLst>
                <a:path w="1315720" h="1005205">
                  <a:moveTo>
                    <a:pt x="1315148" y="0"/>
                  </a:moveTo>
                  <a:lnTo>
                    <a:pt x="0" y="0"/>
                  </a:lnTo>
                  <a:lnTo>
                    <a:pt x="0" y="1004697"/>
                  </a:lnTo>
                  <a:lnTo>
                    <a:pt x="1315148" y="1004697"/>
                  </a:lnTo>
                  <a:lnTo>
                    <a:pt x="1315148" y="0"/>
                  </a:lnTo>
                  <a:close/>
                </a:path>
              </a:pathLst>
            </a:custGeom>
            <a:solidFill>
              <a:srgbClr val="A6DE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8"/>
            <p:cNvSpPr/>
            <p:nvPr/>
          </p:nvSpPr>
          <p:spPr>
            <a:xfrm>
              <a:off x="4405430" y="1381521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03073" y="0"/>
                  </a:moveTo>
                  <a:lnTo>
                    <a:pt x="200025" y="317"/>
                  </a:lnTo>
                  <a:lnTo>
                    <a:pt x="197294" y="317"/>
                  </a:lnTo>
                  <a:lnTo>
                    <a:pt x="194246" y="914"/>
                  </a:lnTo>
                  <a:lnTo>
                    <a:pt x="154660" y="8839"/>
                  </a:lnTo>
                  <a:lnTo>
                    <a:pt x="152234" y="9143"/>
                  </a:lnTo>
                  <a:lnTo>
                    <a:pt x="147662" y="10960"/>
                  </a:lnTo>
                  <a:lnTo>
                    <a:pt x="144310" y="11874"/>
                  </a:lnTo>
                  <a:lnTo>
                    <a:pt x="140957" y="13106"/>
                  </a:lnTo>
                  <a:lnTo>
                    <a:pt x="137922" y="14617"/>
                  </a:lnTo>
                  <a:lnTo>
                    <a:pt x="133959" y="15849"/>
                  </a:lnTo>
                  <a:lnTo>
                    <a:pt x="130314" y="17360"/>
                  </a:lnTo>
                  <a:lnTo>
                    <a:pt x="126657" y="19494"/>
                  </a:lnTo>
                  <a:lnTo>
                    <a:pt x="121780" y="21323"/>
                  </a:lnTo>
                  <a:lnTo>
                    <a:pt x="119646" y="22834"/>
                  </a:lnTo>
                  <a:lnTo>
                    <a:pt x="113563" y="25577"/>
                  </a:lnTo>
                  <a:lnTo>
                    <a:pt x="110515" y="27724"/>
                  </a:lnTo>
                  <a:lnTo>
                    <a:pt x="105651" y="30149"/>
                  </a:lnTo>
                  <a:lnTo>
                    <a:pt x="101079" y="32892"/>
                  </a:lnTo>
                  <a:lnTo>
                    <a:pt x="96824" y="36233"/>
                  </a:lnTo>
                  <a:lnTo>
                    <a:pt x="95910" y="36537"/>
                  </a:lnTo>
                  <a:lnTo>
                    <a:pt x="94691" y="37452"/>
                  </a:lnTo>
                  <a:lnTo>
                    <a:pt x="90119" y="40512"/>
                  </a:lnTo>
                  <a:lnTo>
                    <a:pt x="81597" y="47205"/>
                  </a:lnTo>
                  <a:lnTo>
                    <a:pt x="80073" y="48120"/>
                  </a:lnTo>
                  <a:lnTo>
                    <a:pt x="73075" y="54203"/>
                  </a:lnTo>
                  <a:lnTo>
                    <a:pt x="65151" y="61810"/>
                  </a:lnTo>
                  <a:lnTo>
                    <a:pt x="64236" y="62420"/>
                  </a:lnTo>
                  <a:lnTo>
                    <a:pt x="62725" y="64249"/>
                  </a:lnTo>
                  <a:lnTo>
                    <a:pt x="59664" y="67284"/>
                  </a:lnTo>
                  <a:lnTo>
                    <a:pt x="49209" y="79297"/>
                  </a:lnTo>
                  <a:lnTo>
                    <a:pt x="21765" y="121724"/>
                  </a:lnTo>
                  <a:lnTo>
                    <a:pt x="14312" y="139445"/>
                  </a:lnTo>
                  <a:lnTo>
                    <a:pt x="12179" y="144310"/>
                  </a:lnTo>
                  <a:lnTo>
                    <a:pt x="2414" y="183470"/>
                  </a:lnTo>
                  <a:lnTo>
                    <a:pt x="0" y="208254"/>
                  </a:lnTo>
                  <a:lnTo>
                    <a:pt x="0" y="215557"/>
                  </a:lnTo>
                  <a:lnTo>
                    <a:pt x="5742" y="264807"/>
                  </a:lnTo>
                  <a:lnTo>
                    <a:pt x="22078" y="310147"/>
                  </a:lnTo>
                  <a:lnTo>
                    <a:pt x="47670" y="350241"/>
                  </a:lnTo>
                  <a:lnTo>
                    <a:pt x="81180" y="383751"/>
                  </a:lnTo>
                  <a:lnTo>
                    <a:pt x="121272" y="409342"/>
                  </a:lnTo>
                  <a:lnTo>
                    <a:pt x="166607" y="425677"/>
                  </a:lnTo>
                  <a:lnTo>
                    <a:pt x="215849" y="431418"/>
                  </a:lnTo>
                  <a:lnTo>
                    <a:pt x="222859" y="431418"/>
                  </a:lnTo>
                  <a:lnTo>
                    <a:pt x="229870" y="431114"/>
                  </a:lnTo>
                  <a:lnTo>
                    <a:pt x="236562" y="430199"/>
                  </a:lnTo>
                  <a:lnTo>
                    <a:pt x="238391" y="430199"/>
                  </a:lnTo>
                  <a:lnTo>
                    <a:pt x="279196" y="421982"/>
                  </a:lnTo>
                  <a:lnTo>
                    <a:pt x="279488" y="421678"/>
                  </a:lnTo>
                  <a:lnTo>
                    <a:pt x="286804" y="419557"/>
                  </a:lnTo>
                  <a:lnTo>
                    <a:pt x="299288" y="414667"/>
                  </a:lnTo>
                  <a:lnTo>
                    <a:pt x="299580" y="414375"/>
                  </a:lnTo>
                  <a:lnTo>
                    <a:pt x="305981" y="411632"/>
                  </a:lnTo>
                  <a:lnTo>
                    <a:pt x="343801" y="389082"/>
                  </a:lnTo>
                  <a:lnTo>
                    <a:pt x="386491" y="347178"/>
                  </a:lnTo>
                  <a:lnTo>
                    <a:pt x="413466" y="301822"/>
                  </a:lnTo>
                  <a:lnTo>
                    <a:pt x="427463" y="257687"/>
                  </a:lnTo>
                  <a:lnTo>
                    <a:pt x="431723" y="221653"/>
                  </a:lnTo>
                  <a:lnTo>
                    <a:pt x="431723" y="208864"/>
                  </a:lnTo>
                  <a:lnTo>
                    <a:pt x="431406" y="202171"/>
                  </a:lnTo>
                  <a:lnTo>
                    <a:pt x="430491" y="195465"/>
                  </a:lnTo>
                  <a:lnTo>
                    <a:pt x="430809" y="194551"/>
                  </a:lnTo>
                  <a:lnTo>
                    <a:pt x="430491" y="193954"/>
                  </a:lnTo>
                  <a:lnTo>
                    <a:pt x="429895" y="186334"/>
                  </a:lnTo>
                  <a:lnTo>
                    <a:pt x="427456" y="173240"/>
                  </a:lnTo>
                  <a:lnTo>
                    <a:pt x="412229" y="126047"/>
                  </a:lnTo>
                  <a:lnTo>
                    <a:pt x="404622" y="111747"/>
                  </a:lnTo>
                  <a:lnTo>
                    <a:pt x="404012" y="110223"/>
                  </a:lnTo>
                  <a:lnTo>
                    <a:pt x="402501" y="107480"/>
                  </a:lnTo>
                  <a:lnTo>
                    <a:pt x="402183" y="107480"/>
                  </a:lnTo>
                  <a:lnTo>
                    <a:pt x="215849" y="215557"/>
                  </a:lnTo>
                  <a:lnTo>
                    <a:pt x="203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9"/>
            <p:cNvSpPr/>
            <p:nvPr/>
          </p:nvSpPr>
          <p:spPr>
            <a:xfrm>
              <a:off x="4405430" y="1381832"/>
              <a:ext cx="403860" cy="431165"/>
            </a:xfrm>
            <a:custGeom>
              <a:avLst/>
              <a:gdLst/>
              <a:ahLst/>
              <a:cxnLst/>
              <a:rect l="l" t="t" r="r" b="b"/>
              <a:pathLst>
                <a:path w="403860" h="431164">
                  <a:moveTo>
                    <a:pt x="247764" y="0"/>
                  </a:moveTo>
                  <a:lnTo>
                    <a:pt x="203073" y="0"/>
                  </a:lnTo>
                  <a:lnTo>
                    <a:pt x="200037" y="0"/>
                  </a:lnTo>
                  <a:lnTo>
                    <a:pt x="186334" y="1219"/>
                  </a:lnTo>
                  <a:lnTo>
                    <a:pt x="179324" y="2438"/>
                  </a:lnTo>
                  <a:lnTo>
                    <a:pt x="166535" y="5181"/>
                  </a:lnTo>
                  <a:lnTo>
                    <a:pt x="160439" y="6692"/>
                  </a:lnTo>
                  <a:lnTo>
                    <a:pt x="154660" y="8521"/>
                  </a:lnTo>
                  <a:lnTo>
                    <a:pt x="152222" y="8839"/>
                  </a:lnTo>
                  <a:lnTo>
                    <a:pt x="147662" y="10655"/>
                  </a:lnTo>
                  <a:lnTo>
                    <a:pt x="144322" y="11569"/>
                  </a:lnTo>
                  <a:lnTo>
                    <a:pt x="140957" y="12788"/>
                  </a:lnTo>
                  <a:lnTo>
                    <a:pt x="137922" y="14312"/>
                  </a:lnTo>
                  <a:lnTo>
                    <a:pt x="133959" y="15532"/>
                  </a:lnTo>
                  <a:lnTo>
                    <a:pt x="130302" y="17056"/>
                  </a:lnTo>
                  <a:lnTo>
                    <a:pt x="126644" y="19177"/>
                  </a:lnTo>
                  <a:lnTo>
                    <a:pt x="121780" y="21005"/>
                  </a:lnTo>
                  <a:lnTo>
                    <a:pt x="119659" y="22529"/>
                  </a:lnTo>
                  <a:lnTo>
                    <a:pt x="116598" y="23749"/>
                  </a:lnTo>
                  <a:lnTo>
                    <a:pt x="113563" y="25273"/>
                  </a:lnTo>
                  <a:lnTo>
                    <a:pt x="110515" y="27406"/>
                  </a:lnTo>
                  <a:lnTo>
                    <a:pt x="105638" y="29845"/>
                  </a:lnTo>
                  <a:lnTo>
                    <a:pt x="101079" y="32588"/>
                  </a:lnTo>
                  <a:lnTo>
                    <a:pt x="96824" y="35915"/>
                  </a:lnTo>
                  <a:lnTo>
                    <a:pt x="95910" y="36233"/>
                  </a:lnTo>
                  <a:lnTo>
                    <a:pt x="94678" y="37147"/>
                  </a:lnTo>
                  <a:lnTo>
                    <a:pt x="90119" y="40195"/>
                  </a:lnTo>
                  <a:lnTo>
                    <a:pt x="81597" y="46888"/>
                  </a:lnTo>
                  <a:lnTo>
                    <a:pt x="80073" y="47802"/>
                  </a:lnTo>
                  <a:lnTo>
                    <a:pt x="73075" y="53886"/>
                  </a:lnTo>
                  <a:lnTo>
                    <a:pt x="65151" y="61493"/>
                  </a:lnTo>
                  <a:lnTo>
                    <a:pt x="64236" y="62115"/>
                  </a:lnTo>
                  <a:lnTo>
                    <a:pt x="62712" y="63931"/>
                  </a:lnTo>
                  <a:lnTo>
                    <a:pt x="59677" y="66979"/>
                  </a:lnTo>
                  <a:lnTo>
                    <a:pt x="49212" y="78995"/>
                  </a:lnTo>
                  <a:lnTo>
                    <a:pt x="44756" y="84450"/>
                  </a:lnTo>
                  <a:lnTo>
                    <a:pt x="40531" y="90078"/>
                  </a:lnTo>
                  <a:lnTo>
                    <a:pt x="32270" y="102298"/>
                  </a:lnTo>
                  <a:lnTo>
                    <a:pt x="30441" y="105651"/>
                  </a:lnTo>
                  <a:lnTo>
                    <a:pt x="28321" y="108991"/>
                  </a:lnTo>
                  <a:lnTo>
                    <a:pt x="19024" y="127184"/>
                  </a:lnTo>
                  <a:lnTo>
                    <a:pt x="16519" y="133070"/>
                  </a:lnTo>
                  <a:lnTo>
                    <a:pt x="14300" y="139128"/>
                  </a:lnTo>
                  <a:lnTo>
                    <a:pt x="12179" y="144005"/>
                  </a:lnTo>
                  <a:lnTo>
                    <a:pt x="2407" y="183164"/>
                  </a:lnTo>
                  <a:lnTo>
                    <a:pt x="0" y="207949"/>
                  </a:lnTo>
                  <a:lnTo>
                    <a:pt x="0" y="215252"/>
                  </a:lnTo>
                  <a:lnTo>
                    <a:pt x="5741" y="264498"/>
                  </a:lnTo>
                  <a:lnTo>
                    <a:pt x="22076" y="309835"/>
                  </a:lnTo>
                  <a:lnTo>
                    <a:pt x="47667" y="349926"/>
                  </a:lnTo>
                  <a:lnTo>
                    <a:pt x="81177" y="383435"/>
                  </a:lnTo>
                  <a:lnTo>
                    <a:pt x="121271" y="409025"/>
                  </a:lnTo>
                  <a:lnTo>
                    <a:pt x="166611" y="425359"/>
                  </a:lnTo>
                  <a:lnTo>
                    <a:pt x="215861" y="431101"/>
                  </a:lnTo>
                  <a:lnTo>
                    <a:pt x="222859" y="431101"/>
                  </a:lnTo>
                  <a:lnTo>
                    <a:pt x="229857" y="430809"/>
                  </a:lnTo>
                  <a:lnTo>
                    <a:pt x="236562" y="429895"/>
                  </a:lnTo>
                  <a:lnTo>
                    <a:pt x="238391" y="429895"/>
                  </a:lnTo>
                  <a:lnTo>
                    <a:pt x="279184" y="421678"/>
                  </a:lnTo>
                  <a:lnTo>
                    <a:pt x="279501" y="421360"/>
                  </a:lnTo>
                  <a:lnTo>
                    <a:pt x="286804" y="419239"/>
                  </a:lnTo>
                  <a:lnTo>
                    <a:pt x="299275" y="414362"/>
                  </a:lnTo>
                  <a:lnTo>
                    <a:pt x="299593" y="414058"/>
                  </a:lnTo>
                  <a:lnTo>
                    <a:pt x="305981" y="411314"/>
                  </a:lnTo>
                  <a:lnTo>
                    <a:pt x="343634" y="389034"/>
                  </a:lnTo>
                  <a:lnTo>
                    <a:pt x="386450" y="347430"/>
                  </a:lnTo>
                  <a:lnTo>
                    <a:pt x="403402" y="322122"/>
                  </a:lnTo>
                  <a:lnTo>
                    <a:pt x="218681" y="211162"/>
                  </a:lnTo>
                  <a:lnTo>
                    <a:pt x="247764" y="0"/>
                  </a:lnTo>
                  <a:close/>
                </a:path>
              </a:pathLst>
            </a:custGeom>
            <a:solidFill>
              <a:srgbClr val="009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0"/>
            <p:cNvSpPr/>
            <p:nvPr/>
          </p:nvSpPr>
          <p:spPr>
            <a:xfrm>
              <a:off x="4608499" y="1329583"/>
              <a:ext cx="243204" cy="263525"/>
            </a:xfrm>
            <a:custGeom>
              <a:avLst/>
              <a:gdLst/>
              <a:ahLst/>
              <a:cxnLst/>
              <a:rect l="l" t="t" r="r" b="b"/>
              <a:pathLst>
                <a:path w="243204" h="263525">
                  <a:moveTo>
                    <a:pt x="15608" y="0"/>
                  </a:moveTo>
                  <a:lnTo>
                    <a:pt x="5207" y="0"/>
                  </a:lnTo>
                  <a:lnTo>
                    <a:pt x="0" y="749"/>
                  </a:lnTo>
                  <a:lnTo>
                    <a:pt x="15608" y="263410"/>
                  </a:lnTo>
                  <a:lnTo>
                    <a:pt x="242976" y="131521"/>
                  </a:lnTo>
                  <a:lnTo>
                    <a:pt x="216976" y="94557"/>
                  </a:lnTo>
                  <a:lnTo>
                    <a:pt x="185186" y="62579"/>
                  </a:lnTo>
                  <a:lnTo>
                    <a:pt x="148380" y="36361"/>
                  </a:lnTo>
                  <a:lnTo>
                    <a:pt x="107332" y="16676"/>
                  </a:lnTo>
                  <a:lnTo>
                    <a:pt x="62817" y="4298"/>
                  </a:lnTo>
                  <a:lnTo>
                    <a:pt x="15608" y="0"/>
                  </a:lnTo>
                  <a:close/>
                </a:path>
              </a:pathLst>
            </a:custGeom>
            <a:solidFill>
              <a:srgbClr val="F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1"/>
            <p:cNvSpPr/>
            <p:nvPr/>
          </p:nvSpPr>
          <p:spPr>
            <a:xfrm>
              <a:off x="4624108" y="1461104"/>
              <a:ext cx="263525" cy="154940"/>
            </a:xfrm>
            <a:custGeom>
              <a:avLst/>
              <a:gdLst/>
              <a:ahLst/>
              <a:cxnLst/>
              <a:rect l="l" t="t" r="r" b="b"/>
              <a:pathLst>
                <a:path w="263525" h="154940">
                  <a:moveTo>
                    <a:pt x="227368" y="0"/>
                  </a:moveTo>
                  <a:lnTo>
                    <a:pt x="0" y="131889"/>
                  </a:lnTo>
                  <a:lnTo>
                    <a:pt x="262293" y="154546"/>
                  </a:lnTo>
                  <a:lnTo>
                    <a:pt x="263042" y="147129"/>
                  </a:lnTo>
                  <a:lnTo>
                    <a:pt x="263147" y="144907"/>
                  </a:lnTo>
                  <a:lnTo>
                    <a:pt x="254127" y="144907"/>
                  </a:lnTo>
                  <a:lnTo>
                    <a:pt x="28867" y="125437"/>
                  </a:lnTo>
                  <a:lnTo>
                    <a:pt x="224129" y="12166"/>
                  </a:lnTo>
                  <a:lnTo>
                    <a:pt x="234369" y="12166"/>
                  </a:lnTo>
                  <a:lnTo>
                    <a:pt x="232562" y="8915"/>
                  </a:lnTo>
                  <a:lnTo>
                    <a:pt x="231825" y="7797"/>
                  </a:lnTo>
                  <a:lnTo>
                    <a:pt x="231089" y="6311"/>
                  </a:lnTo>
                  <a:lnTo>
                    <a:pt x="230339" y="5207"/>
                  </a:lnTo>
                  <a:lnTo>
                    <a:pt x="229603" y="3340"/>
                  </a:lnTo>
                  <a:lnTo>
                    <a:pt x="228485" y="1485"/>
                  </a:lnTo>
                  <a:lnTo>
                    <a:pt x="227368" y="0"/>
                  </a:lnTo>
                  <a:close/>
                </a:path>
                <a:path w="263525" h="154940">
                  <a:moveTo>
                    <a:pt x="234369" y="12166"/>
                  </a:moveTo>
                  <a:lnTo>
                    <a:pt x="224129" y="12166"/>
                  </a:lnTo>
                  <a:lnTo>
                    <a:pt x="224929" y="13512"/>
                  </a:lnTo>
                  <a:lnTo>
                    <a:pt x="228206" y="19431"/>
                  </a:lnTo>
                  <a:lnTo>
                    <a:pt x="241211" y="51308"/>
                  </a:lnTo>
                  <a:lnTo>
                    <a:pt x="242976" y="56616"/>
                  </a:lnTo>
                  <a:lnTo>
                    <a:pt x="243446" y="58178"/>
                  </a:lnTo>
                  <a:lnTo>
                    <a:pt x="245732" y="65062"/>
                  </a:lnTo>
                  <a:lnTo>
                    <a:pt x="247535" y="72237"/>
                  </a:lnTo>
                  <a:lnTo>
                    <a:pt x="249567" y="83489"/>
                  </a:lnTo>
                  <a:lnTo>
                    <a:pt x="249796" y="83718"/>
                  </a:lnTo>
                  <a:lnTo>
                    <a:pt x="251091" y="90614"/>
                  </a:lnTo>
                  <a:lnTo>
                    <a:pt x="252361" y="97853"/>
                  </a:lnTo>
                  <a:lnTo>
                    <a:pt x="252985" y="104406"/>
                  </a:lnTo>
                  <a:lnTo>
                    <a:pt x="253072" y="105714"/>
                  </a:lnTo>
                  <a:lnTo>
                    <a:pt x="252900" y="106248"/>
                  </a:lnTo>
                  <a:lnTo>
                    <a:pt x="252935" y="107365"/>
                  </a:lnTo>
                  <a:lnTo>
                    <a:pt x="254040" y="115544"/>
                  </a:lnTo>
                  <a:lnTo>
                    <a:pt x="254495" y="123126"/>
                  </a:lnTo>
                  <a:lnTo>
                    <a:pt x="254404" y="139319"/>
                  </a:lnTo>
                  <a:lnTo>
                    <a:pt x="254368" y="140576"/>
                  </a:lnTo>
                  <a:lnTo>
                    <a:pt x="254127" y="144907"/>
                  </a:lnTo>
                  <a:lnTo>
                    <a:pt x="263147" y="144907"/>
                  </a:lnTo>
                  <a:lnTo>
                    <a:pt x="263351" y="140576"/>
                  </a:lnTo>
                  <a:lnTo>
                    <a:pt x="263384" y="123126"/>
                  </a:lnTo>
                  <a:lnTo>
                    <a:pt x="263037" y="115506"/>
                  </a:lnTo>
                  <a:lnTo>
                    <a:pt x="261924" y="107365"/>
                  </a:lnTo>
                  <a:lnTo>
                    <a:pt x="262293" y="106248"/>
                  </a:lnTo>
                  <a:lnTo>
                    <a:pt x="262030" y="105714"/>
                  </a:lnTo>
                  <a:lnTo>
                    <a:pt x="261175" y="96215"/>
                  </a:lnTo>
                  <a:lnTo>
                    <a:pt x="259689" y="88049"/>
                  </a:lnTo>
                  <a:lnTo>
                    <a:pt x="258203" y="80251"/>
                  </a:lnTo>
                  <a:lnTo>
                    <a:pt x="258203" y="79502"/>
                  </a:lnTo>
                  <a:lnTo>
                    <a:pt x="257835" y="79133"/>
                  </a:lnTo>
                  <a:lnTo>
                    <a:pt x="256336" y="70967"/>
                  </a:lnTo>
                  <a:lnTo>
                    <a:pt x="254482" y="63157"/>
                  </a:lnTo>
                  <a:lnTo>
                    <a:pt x="251891" y="55359"/>
                  </a:lnTo>
                  <a:lnTo>
                    <a:pt x="251142" y="52755"/>
                  </a:lnTo>
                  <a:lnTo>
                    <a:pt x="250024" y="49771"/>
                  </a:lnTo>
                  <a:lnTo>
                    <a:pt x="249288" y="47193"/>
                  </a:lnTo>
                  <a:lnTo>
                    <a:pt x="244830" y="35293"/>
                  </a:lnTo>
                  <a:lnTo>
                    <a:pt x="242608" y="29718"/>
                  </a:lnTo>
                  <a:lnTo>
                    <a:pt x="239636" y="22656"/>
                  </a:lnTo>
                  <a:lnTo>
                    <a:pt x="236283" y="15608"/>
                  </a:lnTo>
                  <a:lnTo>
                    <a:pt x="234369" y="12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2"/>
            <p:cNvSpPr/>
            <p:nvPr/>
          </p:nvSpPr>
          <p:spPr>
            <a:xfrm>
              <a:off x="4988906" y="961405"/>
              <a:ext cx="0" cy="1004569"/>
            </a:xfrm>
            <a:custGeom>
              <a:avLst/>
              <a:gdLst/>
              <a:ahLst/>
              <a:cxnLst/>
              <a:rect l="l" t="t" r="r" b="b"/>
              <a:pathLst>
                <a:path h="1004569">
                  <a:moveTo>
                    <a:pt x="0" y="0"/>
                  </a:moveTo>
                  <a:lnTo>
                    <a:pt x="0" y="1004341"/>
                  </a:lnTo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3"/>
            <p:cNvSpPr/>
            <p:nvPr/>
          </p:nvSpPr>
          <p:spPr>
            <a:xfrm>
              <a:off x="4988906" y="1232303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4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4"/>
            <p:cNvSpPr/>
            <p:nvPr/>
          </p:nvSpPr>
          <p:spPr>
            <a:xfrm>
              <a:off x="4988906" y="1379000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4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5"/>
            <p:cNvSpPr/>
            <p:nvPr/>
          </p:nvSpPr>
          <p:spPr>
            <a:xfrm>
              <a:off x="4988906" y="1525686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6"/>
            <p:cNvSpPr/>
            <p:nvPr/>
          </p:nvSpPr>
          <p:spPr>
            <a:xfrm>
              <a:off x="4988906" y="1819070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7"/>
            <p:cNvSpPr/>
            <p:nvPr/>
          </p:nvSpPr>
          <p:spPr>
            <a:xfrm>
              <a:off x="5135604" y="1525686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8"/>
            <p:cNvSpPr/>
            <p:nvPr/>
          </p:nvSpPr>
          <p:spPr>
            <a:xfrm>
              <a:off x="5135604" y="1672372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9"/>
            <p:cNvSpPr/>
            <p:nvPr/>
          </p:nvSpPr>
          <p:spPr>
            <a:xfrm>
              <a:off x="5135604" y="1819070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0"/>
            <p:cNvSpPr/>
            <p:nvPr/>
          </p:nvSpPr>
          <p:spPr>
            <a:xfrm>
              <a:off x="5282286" y="1232306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4">
                  <a:moveTo>
                    <a:pt x="0" y="146684"/>
                  </a:moveTo>
                  <a:lnTo>
                    <a:pt x="0" y="0"/>
                  </a:lnTo>
                  <a:lnTo>
                    <a:pt x="146685" y="0"/>
                  </a:lnTo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1"/>
            <p:cNvSpPr/>
            <p:nvPr/>
          </p:nvSpPr>
          <p:spPr>
            <a:xfrm>
              <a:off x="5282289" y="1525686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2"/>
            <p:cNvSpPr/>
            <p:nvPr/>
          </p:nvSpPr>
          <p:spPr>
            <a:xfrm>
              <a:off x="5282289" y="1672372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3"/>
            <p:cNvSpPr/>
            <p:nvPr/>
          </p:nvSpPr>
          <p:spPr>
            <a:xfrm>
              <a:off x="5282289" y="1819070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4"/>
            <p:cNvSpPr/>
            <p:nvPr/>
          </p:nvSpPr>
          <p:spPr>
            <a:xfrm>
              <a:off x="5428975" y="1525686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5"/>
            <p:cNvSpPr/>
            <p:nvPr/>
          </p:nvSpPr>
          <p:spPr>
            <a:xfrm>
              <a:off x="5428975" y="1672372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6"/>
            <p:cNvSpPr/>
            <p:nvPr/>
          </p:nvSpPr>
          <p:spPr>
            <a:xfrm>
              <a:off x="5428975" y="1819070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5" h="146685">
                  <a:moveTo>
                    <a:pt x="146685" y="146684"/>
                  </a:moveTo>
                  <a:lnTo>
                    <a:pt x="0" y="146684"/>
                  </a:lnTo>
                  <a:lnTo>
                    <a:pt x="0" y="0"/>
                  </a:lnTo>
                  <a:lnTo>
                    <a:pt x="146685" y="0"/>
                  </a:lnTo>
                  <a:lnTo>
                    <a:pt x="146685" y="146684"/>
                  </a:lnTo>
                  <a:close/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7"/>
            <p:cNvSpPr/>
            <p:nvPr/>
          </p:nvSpPr>
          <p:spPr>
            <a:xfrm>
              <a:off x="4383104" y="1181679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268058" y="0"/>
                  </a:lnTo>
                </a:path>
              </a:pathLst>
            </a:custGeom>
            <a:ln w="89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8"/>
            <p:cNvSpPr/>
            <p:nvPr/>
          </p:nvSpPr>
          <p:spPr>
            <a:xfrm>
              <a:off x="4383104" y="1118901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60">
                  <a:moveTo>
                    <a:pt x="0" y="0"/>
                  </a:moveTo>
                  <a:lnTo>
                    <a:pt x="339953" y="0"/>
                  </a:lnTo>
                </a:path>
              </a:pathLst>
            </a:custGeom>
            <a:ln w="237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39"/>
            <p:cNvSpPr/>
            <p:nvPr/>
          </p:nvSpPr>
          <p:spPr>
            <a:xfrm>
              <a:off x="5303969" y="2318583"/>
              <a:ext cx="1530350" cy="1003935"/>
            </a:xfrm>
            <a:custGeom>
              <a:avLst/>
              <a:gdLst/>
              <a:ahLst/>
              <a:cxnLst/>
              <a:rect l="l" t="t" r="r" b="b"/>
              <a:pathLst>
                <a:path w="1530350" h="1003935">
                  <a:moveTo>
                    <a:pt x="1530286" y="0"/>
                  </a:moveTo>
                  <a:lnTo>
                    <a:pt x="245554" y="0"/>
                  </a:lnTo>
                  <a:lnTo>
                    <a:pt x="0" y="1003858"/>
                  </a:lnTo>
                  <a:lnTo>
                    <a:pt x="1284719" y="1003858"/>
                  </a:lnTo>
                  <a:lnTo>
                    <a:pt x="1530286" y="0"/>
                  </a:lnTo>
                  <a:close/>
                </a:path>
              </a:pathLst>
            </a:custGeom>
            <a:solidFill>
              <a:srgbClr val="439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40"/>
            <p:cNvSpPr/>
            <p:nvPr/>
          </p:nvSpPr>
          <p:spPr>
            <a:xfrm>
              <a:off x="5373937" y="2374807"/>
              <a:ext cx="1390650" cy="891540"/>
            </a:xfrm>
            <a:custGeom>
              <a:avLst/>
              <a:gdLst/>
              <a:ahLst/>
              <a:cxnLst/>
              <a:rect l="l" t="t" r="r" b="b"/>
              <a:pathLst>
                <a:path w="1390650" h="891539">
                  <a:moveTo>
                    <a:pt x="1390396" y="0"/>
                  </a:moveTo>
                  <a:lnTo>
                    <a:pt x="217970" y="0"/>
                  </a:lnTo>
                  <a:lnTo>
                    <a:pt x="0" y="891400"/>
                  </a:lnTo>
                  <a:lnTo>
                    <a:pt x="1172286" y="891400"/>
                  </a:lnTo>
                  <a:lnTo>
                    <a:pt x="1390396" y="0"/>
                  </a:lnTo>
                  <a:close/>
                </a:path>
              </a:pathLst>
            </a:custGeom>
            <a:solidFill>
              <a:srgbClr val="1C4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41"/>
            <p:cNvSpPr/>
            <p:nvPr/>
          </p:nvSpPr>
          <p:spPr>
            <a:xfrm>
              <a:off x="5373937" y="2643009"/>
              <a:ext cx="1325245" cy="623570"/>
            </a:xfrm>
            <a:custGeom>
              <a:avLst/>
              <a:gdLst/>
              <a:ahLst/>
              <a:cxnLst/>
              <a:rect l="l" t="t" r="r" b="b"/>
              <a:pathLst>
                <a:path w="1325245" h="623570">
                  <a:moveTo>
                    <a:pt x="1324800" y="0"/>
                  </a:moveTo>
                  <a:lnTo>
                    <a:pt x="1284097" y="4710"/>
                  </a:lnTo>
                  <a:lnTo>
                    <a:pt x="1243713" y="11897"/>
                  </a:lnTo>
                  <a:lnTo>
                    <a:pt x="1203639" y="21322"/>
                  </a:lnTo>
                  <a:lnTo>
                    <a:pt x="1163869" y="32750"/>
                  </a:lnTo>
                  <a:lnTo>
                    <a:pt x="1124396" y="45942"/>
                  </a:lnTo>
                  <a:lnTo>
                    <a:pt x="1085212" y="60661"/>
                  </a:lnTo>
                  <a:lnTo>
                    <a:pt x="1046312" y="76670"/>
                  </a:lnTo>
                  <a:lnTo>
                    <a:pt x="1007687" y="93733"/>
                  </a:lnTo>
                  <a:lnTo>
                    <a:pt x="969331" y="111611"/>
                  </a:lnTo>
                  <a:lnTo>
                    <a:pt x="931237" y="130067"/>
                  </a:lnTo>
                  <a:lnTo>
                    <a:pt x="781337" y="204932"/>
                  </a:lnTo>
                  <a:lnTo>
                    <a:pt x="744446" y="222723"/>
                  </a:lnTo>
                  <a:lnTo>
                    <a:pt x="707775" y="239668"/>
                  </a:lnTo>
                  <a:lnTo>
                    <a:pt x="671316" y="255531"/>
                  </a:lnTo>
                  <a:lnTo>
                    <a:pt x="635062" y="270075"/>
                  </a:lnTo>
                  <a:lnTo>
                    <a:pt x="599008" y="283062"/>
                  </a:lnTo>
                  <a:lnTo>
                    <a:pt x="527466" y="303417"/>
                  </a:lnTo>
                  <a:lnTo>
                    <a:pt x="456633" y="314700"/>
                  </a:lnTo>
                  <a:lnTo>
                    <a:pt x="421465" y="316345"/>
                  </a:lnTo>
                  <a:lnTo>
                    <a:pt x="386454" y="315011"/>
                  </a:lnTo>
                  <a:lnTo>
                    <a:pt x="316873" y="302454"/>
                  </a:lnTo>
                  <a:lnTo>
                    <a:pt x="247832" y="275130"/>
                  </a:lnTo>
                  <a:lnTo>
                    <a:pt x="213497" y="255338"/>
                  </a:lnTo>
                  <a:lnTo>
                    <a:pt x="179277" y="231142"/>
                  </a:lnTo>
                  <a:lnTo>
                    <a:pt x="145163" y="202306"/>
                  </a:lnTo>
                  <a:lnTo>
                    <a:pt x="111150" y="168592"/>
                  </a:lnTo>
                  <a:lnTo>
                    <a:pt x="0" y="623201"/>
                  </a:lnTo>
                  <a:lnTo>
                    <a:pt x="1172286" y="623201"/>
                  </a:lnTo>
                  <a:lnTo>
                    <a:pt x="1324800" y="0"/>
                  </a:lnTo>
                  <a:close/>
                </a:path>
              </a:pathLst>
            </a:custGeom>
            <a:solidFill>
              <a:srgbClr val="206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42"/>
            <p:cNvSpPr/>
            <p:nvPr/>
          </p:nvSpPr>
          <p:spPr>
            <a:xfrm>
              <a:off x="4406751" y="3219762"/>
              <a:ext cx="2207260" cy="102870"/>
            </a:xfrm>
            <a:custGeom>
              <a:avLst/>
              <a:gdLst/>
              <a:ahLst/>
              <a:cxnLst/>
              <a:rect l="l" t="t" r="r" b="b"/>
              <a:pathLst>
                <a:path w="2207259" h="102870">
                  <a:moveTo>
                    <a:pt x="2207056" y="0"/>
                  </a:moveTo>
                  <a:lnTo>
                    <a:pt x="25120" y="0"/>
                  </a:lnTo>
                  <a:lnTo>
                    <a:pt x="0" y="102679"/>
                  </a:lnTo>
                  <a:lnTo>
                    <a:pt x="2181936" y="102679"/>
                  </a:lnTo>
                  <a:lnTo>
                    <a:pt x="2207056" y="0"/>
                  </a:lnTo>
                  <a:close/>
                </a:path>
              </a:pathLst>
            </a:custGeom>
            <a:solidFill>
              <a:srgbClr val="439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43"/>
            <p:cNvSpPr/>
            <p:nvPr/>
          </p:nvSpPr>
          <p:spPr>
            <a:xfrm>
              <a:off x="5691477" y="3219762"/>
              <a:ext cx="922655" cy="102870"/>
            </a:xfrm>
            <a:custGeom>
              <a:avLst/>
              <a:gdLst/>
              <a:ahLst/>
              <a:cxnLst/>
              <a:rect l="l" t="t" r="r" b="b"/>
              <a:pathLst>
                <a:path w="922654" h="102870">
                  <a:moveTo>
                    <a:pt x="922324" y="0"/>
                  </a:moveTo>
                  <a:lnTo>
                    <a:pt x="25120" y="0"/>
                  </a:lnTo>
                  <a:lnTo>
                    <a:pt x="0" y="102679"/>
                  </a:lnTo>
                  <a:lnTo>
                    <a:pt x="897216" y="102679"/>
                  </a:lnTo>
                  <a:lnTo>
                    <a:pt x="922324" y="0"/>
                  </a:lnTo>
                  <a:close/>
                </a:path>
              </a:pathLst>
            </a:custGeom>
            <a:solidFill>
              <a:srgbClr val="A6DE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44"/>
            <p:cNvSpPr/>
            <p:nvPr/>
          </p:nvSpPr>
          <p:spPr>
            <a:xfrm>
              <a:off x="4917411" y="3219753"/>
              <a:ext cx="208279" cy="51435"/>
            </a:xfrm>
            <a:custGeom>
              <a:avLst/>
              <a:gdLst/>
              <a:ahLst/>
              <a:cxnLst/>
              <a:rect l="l" t="t" r="r" b="b"/>
              <a:pathLst>
                <a:path w="208279" h="51435">
                  <a:moveTo>
                    <a:pt x="208155" y="0"/>
                  </a:moveTo>
                  <a:lnTo>
                    <a:pt x="853" y="0"/>
                  </a:lnTo>
                  <a:lnTo>
                    <a:pt x="0" y="19986"/>
                  </a:lnTo>
                  <a:lnTo>
                    <a:pt x="7010" y="36307"/>
                  </a:lnTo>
                  <a:lnTo>
                    <a:pt x="20639" y="47311"/>
                  </a:lnTo>
                  <a:lnTo>
                    <a:pt x="39638" y="51346"/>
                  </a:lnTo>
                  <a:lnTo>
                    <a:pt x="144261" y="51346"/>
                  </a:lnTo>
                  <a:lnTo>
                    <a:pt x="165233" y="47311"/>
                  </a:lnTo>
                  <a:lnTo>
                    <a:pt x="184242" y="36307"/>
                  </a:lnTo>
                  <a:lnTo>
                    <a:pt x="199234" y="19986"/>
                  </a:lnTo>
                  <a:lnTo>
                    <a:pt x="208155" y="0"/>
                  </a:lnTo>
                  <a:close/>
                </a:path>
              </a:pathLst>
            </a:custGeom>
            <a:solidFill>
              <a:srgbClr val="1C4D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45"/>
            <p:cNvSpPr/>
            <p:nvPr/>
          </p:nvSpPr>
          <p:spPr>
            <a:xfrm>
              <a:off x="5629591" y="2775851"/>
              <a:ext cx="137160" cy="297180"/>
            </a:xfrm>
            <a:custGeom>
              <a:avLst/>
              <a:gdLst/>
              <a:ahLst/>
              <a:cxnLst/>
              <a:rect l="l" t="t" r="r" b="b"/>
              <a:pathLst>
                <a:path w="137160" h="297180">
                  <a:moveTo>
                    <a:pt x="136880" y="0"/>
                  </a:moveTo>
                  <a:lnTo>
                    <a:pt x="72148" y="0"/>
                  </a:lnTo>
                  <a:lnTo>
                    <a:pt x="0" y="296735"/>
                  </a:lnTo>
                  <a:lnTo>
                    <a:pt x="64719" y="296735"/>
                  </a:lnTo>
                  <a:lnTo>
                    <a:pt x="136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6"/>
            <p:cNvSpPr/>
            <p:nvPr/>
          </p:nvSpPr>
          <p:spPr>
            <a:xfrm>
              <a:off x="5759032" y="2905531"/>
              <a:ext cx="105410" cy="167640"/>
            </a:xfrm>
            <a:custGeom>
              <a:avLst/>
              <a:gdLst/>
              <a:ahLst/>
              <a:cxnLst/>
              <a:rect l="l" t="t" r="r" b="b"/>
              <a:pathLst>
                <a:path w="105410" h="167639">
                  <a:moveTo>
                    <a:pt x="105346" y="0"/>
                  </a:moveTo>
                  <a:lnTo>
                    <a:pt x="40627" y="0"/>
                  </a:lnTo>
                  <a:lnTo>
                    <a:pt x="0" y="167055"/>
                  </a:lnTo>
                  <a:lnTo>
                    <a:pt x="64719" y="167055"/>
                  </a:lnTo>
                  <a:lnTo>
                    <a:pt x="105346" y="0"/>
                  </a:lnTo>
                  <a:close/>
                </a:path>
              </a:pathLst>
            </a:custGeom>
            <a:solidFill>
              <a:srgbClr val="439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47"/>
            <p:cNvSpPr/>
            <p:nvPr/>
          </p:nvSpPr>
          <p:spPr>
            <a:xfrm>
              <a:off x="5694310" y="2705887"/>
              <a:ext cx="154305" cy="367030"/>
            </a:xfrm>
            <a:custGeom>
              <a:avLst/>
              <a:gdLst/>
              <a:ahLst/>
              <a:cxnLst/>
              <a:rect l="l" t="t" r="r" b="b"/>
              <a:pathLst>
                <a:path w="154304" h="367030">
                  <a:moveTo>
                    <a:pt x="153898" y="0"/>
                  </a:moveTo>
                  <a:lnTo>
                    <a:pt x="89166" y="0"/>
                  </a:lnTo>
                  <a:lnTo>
                    <a:pt x="0" y="366699"/>
                  </a:lnTo>
                  <a:lnTo>
                    <a:pt x="64719" y="366699"/>
                  </a:lnTo>
                  <a:lnTo>
                    <a:pt x="153898" y="0"/>
                  </a:lnTo>
                  <a:close/>
                </a:path>
              </a:pathLst>
            </a:custGeom>
            <a:solidFill>
              <a:srgbClr val="009D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8"/>
            <p:cNvSpPr/>
            <p:nvPr/>
          </p:nvSpPr>
          <p:spPr>
            <a:xfrm>
              <a:off x="5823864" y="2827937"/>
              <a:ext cx="124460" cy="245110"/>
            </a:xfrm>
            <a:custGeom>
              <a:avLst/>
              <a:gdLst/>
              <a:ahLst/>
              <a:cxnLst/>
              <a:rect l="l" t="t" r="r" b="b"/>
              <a:pathLst>
                <a:path w="124460" h="245110">
                  <a:moveTo>
                    <a:pt x="124244" y="0"/>
                  </a:moveTo>
                  <a:lnTo>
                    <a:pt x="59474" y="0"/>
                  </a:lnTo>
                  <a:lnTo>
                    <a:pt x="0" y="244589"/>
                  </a:lnTo>
                  <a:lnTo>
                    <a:pt x="64782" y="244589"/>
                  </a:lnTo>
                  <a:lnTo>
                    <a:pt x="124244" y="0"/>
                  </a:lnTo>
                  <a:close/>
                </a:path>
              </a:pathLst>
            </a:custGeom>
            <a:solidFill>
              <a:srgbClr val="A6DE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49"/>
            <p:cNvSpPr/>
            <p:nvPr/>
          </p:nvSpPr>
          <p:spPr>
            <a:xfrm>
              <a:off x="5017800" y="379029"/>
              <a:ext cx="1593215" cy="2215515"/>
            </a:xfrm>
            <a:custGeom>
              <a:avLst/>
              <a:gdLst/>
              <a:ahLst/>
              <a:cxnLst/>
              <a:rect l="l" t="t" r="r" b="b"/>
              <a:pathLst>
                <a:path w="1593215" h="2215515">
                  <a:moveTo>
                    <a:pt x="1592770" y="0"/>
                  </a:moveTo>
                  <a:lnTo>
                    <a:pt x="818819" y="0"/>
                  </a:lnTo>
                  <a:lnTo>
                    <a:pt x="777221" y="5771"/>
                  </a:lnTo>
                  <a:lnTo>
                    <a:pt x="736294" y="22197"/>
                  </a:lnTo>
                  <a:lnTo>
                    <a:pt x="697484" y="47948"/>
                  </a:lnTo>
                  <a:lnTo>
                    <a:pt x="662235" y="81689"/>
                  </a:lnTo>
                  <a:lnTo>
                    <a:pt x="631992" y="122092"/>
                  </a:lnTo>
                  <a:lnTo>
                    <a:pt x="608199" y="167823"/>
                  </a:lnTo>
                  <a:lnTo>
                    <a:pt x="592302" y="217551"/>
                  </a:lnTo>
                  <a:lnTo>
                    <a:pt x="573012" y="305685"/>
                  </a:lnTo>
                  <a:lnTo>
                    <a:pt x="553446" y="398465"/>
                  </a:lnTo>
                  <a:lnTo>
                    <a:pt x="523558" y="544936"/>
                  </a:lnTo>
                  <a:lnTo>
                    <a:pt x="440480" y="963017"/>
                  </a:lnTo>
                  <a:lnTo>
                    <a:pt x="391536" y="1204392"/>
                  </a:lnTo>
                  <a:lnTo>
                    <a:pt x="368391" y="1323563"/>
                  </a:lnTo>
                  <a:lnTo>
                    <a:pt x="347674" y="1427282"/>
                  </a:lnTo>
                  <a:lnTo>
                    <a:pt x="335858" y="1484162"/>
                  </a:lnTo>
                  <a:lnTo>
                    <a:pt x="323129" y="1543384"/>
                  </a:lnTo>
                  <a:lnTo>
                    <a:pt x="309529" y="1604194"/>
                  </a:lnTo>
                  <a:lnTo>
                    <a:pt x="295102" y="1665839"/>
                  </a:lnTo>
                  <a:lnTo>
                    <a:pt x="279890" y="1727565"/>
                  </a:lnTo>
                  <a:lnTo>
                    <a:pt x="263937" y="1788618"/>
                  </a:lnTo>
                  <a:lnTo>
                    <a:pt x="247286" y="1848244"/>
                  </a:lnTo>
                  <a:lnTo>
                    <a:pt x="229981" y="1905691"/>
                  </a:lnTo>
                  <a:lnTo>
                    <a:pt x="212064" y="1960204"/>
                  </a:lnTo>
                  <a:lnTo>
                    <a:pt x="193578" y="2011029"/>
                  </a:lnTo>
                  <a:lnTo>
                    <a:pt x="174566" y="2057413"/>
                  </a:lnTo>
                  <a:lnTo>
                    <a:pt x="155073" y="2098602"/>
                  </a:lnTo>
                  <a:lnTo>
                    <a:pt x="135140" y="2133843"/>
                  </a:lnTo>
                  <a:lnTo>
                    <a:pt x="94130" y="2183464"/>
                  </a:lnTo>
                  <a:lnTo>
                    <a:pt x="53885" y="2203669"/>
                  </a:lnTo>
                  <a:lnTo>
                    <a:pt x="114" y="2214156"/>
                  </a:lnTo>
                  <a:lnTo>
                    <a:pt x="0" y="2215337"/>
                  </a:lnTo>
                  <a:lnTo>
                    <a:pt x="792378" y="2215337"/>
                  </a:lnTo>
                  <a:lnTo>
                    <a:pt x="818819" y="2212127"/>
                  </a:lnTo>
                  <a:lnTo>
                    <a:pt x="867652" y="2187589"/>
                  </a:lnTo>
                  <a:lnTo>
                    <a:pt x="911520" y="2141433"/>
                  </a:lnTo>
                  <a:lnTo>
                    <a:pt x="950942" y="2076705"/>
                  </a:lnTo>
                  <a:lnTo>
                    <a:pt x="969149" y="2038329"/>
                  </a:lnTo>
                  <a:lnTo>
                    <a:pt x="986439" y="1996453"/>
                  </a:lnTo>
                  <a:lnTo>
                    <a:pt x="1002878" y="1951456"/>
                  </a:lnTo>
                  <a:lnTo>
                    <a:pt x="1018530" y="1903721"/>
                  </a:lnTo>
                  <a:lnTo>
                    <a:pt x="1033460" y="1853628"/>
                  </a:lnTo>
                  <a:lnTo>
                    <a:pt x="1047734" y="1801558"/>
                  </a:lnTo>
                  <a:lnTo>
                    <a:pt x="1061416" y="1747891"/>
                  </a:lnTo>
                  <a:lnTo>
                    <a:pt x="1074571" y="1693008"/>
                  </a:lnTo>
                  <a:lnTo>
                    <a:pt x="1087263" y="1637291"/>
                  </a:lnTo>
                  <a:lnTo>
                    <a:pt x="1099559" y="1581120"/>
                  </a:lnTo>
                  <a:lnTo>
                    <a:pt x="1111523" y="1524875"/>
                  </a:lnTo>
                  <a:lnTo>
                    <a:pt x="1134714" y="1413690"/>
                  </a:lnTo>
                  <a:lnTo>
                    <a:pt x="1157357" y="1306782"/>
                  </a:lnTo>
                  <a:lnTo>
                    <a:pt x="1168634" y="1255884"/>
                  </a:lnTo>
                  <a:lnTo>
                    <a:pt x="1212877" y="1067734"/>
                  </a:lnTo>
                  <a:lnTo>
                    <a:pt x="1259575" y="864253"/>
                  </a:lnTo>
                  <a:lnTo>
                    <a:pt x="1401356" y="231482"/>
                  </a:lnTo>
                  <a:lnTo>
                    <a:pt x="1413716" y="186417"/>
                  </a:lnTo>
                  <a:lnTo>
                    <a:pt x="1431034" y="140809"/>
                  </a:lnTo>
                  <a:lnTo>
                    <a:pt x="1453331" y="97384"/>
                  </a:lnTo>
                  <a:lnTo>
                    <a:pt x="1480631" y="58865"/>
                  </a:lnTo>
                  <a:lnTo>
                    <a:pt x="1512955" y="27979"/>
                  </a:lnTo>
                  <a:lnTo>
                    <a:pt x="1550327" y="7448"/>
                  </a:lnTo>
                  <a:lnTo>
                    <a:pt x="1592770" y="0"/>
                  </a:lnTo>
                  <a:close/>
                </a:path>
              </a:pathLst>
            </a:custGeom>
            <a:solidFill>
              <a:srgbClr val="D5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50"/>
            <p:cNvSpPr/>
            <p:nvPr/>
          </p:nvSpPr>
          <p:spPr>
            <a:xfrm>
              <a:off x="5310775" y="2392890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46922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51"/>
            <p:cNvSpPr/>
            <p:nvPr/>
          </p:nvSpPr>
          <p:spPr>
            <a:xfrm>
              <a:off x="5310775" y="2392890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0" y="0"/>
                  </a:moveTo>
                  <a:lnTo>
                    <a:pt x="469226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2"/>
            <p:cNvSpPr/>
            <p:nvPr/>
          </p:nvSpPr>
          <p:spPr>
            <a:xfrm>
              <a:off x="5337430" y="2339092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46922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53"/>
            <p:cNvSpPr/>
            <p:nvPr/>
          </p:nvSpPr>
          <p:spPr>
            <a:xfrm>
              <a:off x="5337430" y="2339092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0" y="0"/>
                  </a:moveTo>
                  <a:lnTo>
                    <a:pt x="469226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54"/>
            <p:cNvSpPr/>
            <p:nvPr/>
          </p:nvSpPr>
          <p:spPr>
            <a:xfrm>
              <a:off x="4419141" y="2191597"/>
              <a:ext cx="1388745" cy="402590"/>
            </a:xfrm>
            <a:custGeom>
              <a:avLst/>
              <a:gdLst/>
              <a:ahLst/>
              <a:cxnLst/>
              <a:rect l="l" t="t" r="r" b="b"/>
              <a:pathLst>
                <a:path w="1388745" h="402589">
                  <a:moveTo>
                    <a:pt x="759193" y="126"/>
                  </a:moveTo>
                  <a:lnTo>
                    <a:pt x="0" y="126"/>
                  </a:lnTo>
                  <a:lnTo>
                    <a:pt x="46267" y="5989"/>
                  </a:lnTo>
                  <a:lnTo>
                    <a:pt x="90534" y="19722"/>
                  </a:lnTo>
                  <a:lnTo>
                    <a:pt x="132980" y="40188"/>
                  </a:lnTo>
                  <a:lnTo>
                    <a:pt x="173784" y="66250"/>
                  </a:lnTo>
                  <a:lnTo>
                    <a:pt x="213123" y="96769"/>
                  </a:lnTo>
                  <a:lnTo>
                    <a:pt x="251178" y="130609"/>
                  </a:lnTo>
                  <a:lnTo>
                    <a:pt x="288126" y="166632"/>
                  </a:lnTo>
                  <a:lnTo>
                    <a:pt x="324147" y="203701"/>
                  </a:lnTo>
                  <a:lnTo>
                    <a:pt x="359420" y="240677"/>
                  </a:lnTo>
                  <a:lnTo>
                    <a:pt x="394122" y="276424"/>
                  </a:lnTo>
                  <a:lnTo>
                    <a:pt x="428434" y="309803"/>
                  </a:lnTo>
                  <a:lnTo>
                    <a:pt x="429260" y="310553"/>
                  </a:lnTo>
                  <a:lnTo>
                    <a:pt x="430098" y="311365"/>
                  </a:lnTo>
                  <a:lnTo>
                    <a:pt x="472260" y="347427"/>
                  </a:lnTo>
                  <a:lnTo>
                    <a:pt x="513614" y="375415"/>
                  </a:lnTo>
                  <a:lnTo>
                    <a:pt x="555314" y="394063"/>
                  </a:lnTo>
                  <a:lnTo>
                    <a:pt x="597674" y="401345"/>
                  </a:lnTo>
                  <a:lnTo>
                    <a:pt x="597674" y="402577"/>
                  </a:lnTo>
                  <a:lnTo>
                    <a:pt x="1388376" y="402577"/>
                  </a:lnTo>
                  <a:lnTo>
                    <a:pt x="1356447" y="400763"/>
                  </a:lnTo>
                  <a:lnTo>
                    <a:pt x="1324913" y="392001"/>
                  </a:lnTo>
                  <a:lnTo>
                    <a:pt x="1262533" y="357031"/>
                  </a:lnTo>
                  <a:lnTo>
                    <a:pt x="1231437" y="332523"/>
                  </a:lnTo>
                  <a:lnTo>
                    <a:pt x="1200237" y="304464"/>
                  </a:lnTo>
                  <a:lnTo>
                    <a:pt x="1168809" y="273704"/>
                  </a:lnTo>
                  <a:lnTo>
                    <a:pt x="1137027" y="241093"/>
                  </a:lnTo>
                  <a:lnTo>
                    <a:pt x="1104766" y="207481"/>
                  </a:lnTo>
                  <a:lnTo>
                    <a:pt x="1071902" y="173716"/>
                  </a:lnTo>
                  <a:lnTo>
                    <a:pt x="1038309" y="140649"/>
                  </a:lnTo>
                  <a:lnTo>
                    <a:pt x="1003863" y="109128"/>
                  </a:lnTo>
                  <a:lnTo>
                    <a:pt x="968439" y="80003"/>
                  </a:lnTo>
                  <a:lnTo>
                    <a:pt x="931912" y="54124"/>
                  </a:lnTo>
                  <a:lnTo>
                    <a:pt x="894157" y="32339"/>
                  </a:lnTo>
                  <a:lnTo>
                    <a:pt x="855049" y="15499"/>
                  </a:lnTo>
                  <a:lnTo>
                    <a:pt x="814463" y="4453"/>
                  </a:lnTo>
                  <a:lnTo>
                    <a:pt x="774343" y="266"/>
                  </a:lnTo>
                  <a:lnTo>
                    <a:pt x="755992" y="266"/>
                  </a:lnTo>
                  <a:lnTo>
                    <a:pt x="759193" y="126"/>
                  </a:lnTo>
                  <a:close/>
                </a:path>
                <a:path w="1388745" h="402589">
                  <a:moveTo>
                    <a:pt x="768464" y="0"/>
                  </a:moveTo>
                  <a:lnTo>
                    <a:pt x="764667" y="0"/>
                  </a:lnTo>
                  <a:lnTo>
                    <a:pt x="760793" y="126"/>
                  </a:lnTo>
                  <a:lnTo>
                    <a:pt x="761212" y="126"/>
                  </a:lnTo>
                  <a:lnTo>
                    <a:pt x="755992" y="266"/>
                  </a:lnTo>
                  <a:lnTo>
                    <a:pt x="774343" y="266"/>
                  </a:lnTo>
                  <a:lnTo>
                    <a:pt x="772274" y="50"/>
                  </a:lnTo>
                  <a:lnTo>
                    <a:pt x="768464" y="0"/>
                  </a:lnTo>
                  <a:close/>
                </a:path>
              </a:pathLst>
            </a:custGeom>
            <a:solidFill>
              <a:srgbClr val="A6DE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55"/>
            <p:cNvSpPr/>
            <p:nvPr/>
          </p:nvSpPr>
          <p:spPr>
            <a:xfrm>
              <a:off x="4010643" y="2191742"/>
              <a:ext cx="1172210" cy="875665"/>
            </a:xfrm>
            <a:custGeom>
              <a:avLst/>
              <a:gdLst/>
              <a:ahLst/>
              <a:cxnLst/>
              <a:rect l="l" t="t" r="r" b="b"/>
              <a:pathLst>
                <a:path w="1172210" h="875664">
                  <a:moveTo>
                    <a:pt x="1171867" y="0"/>
                  </a:moveTo>
                  <a:lnTo>
                    <a:pt x="393357" y="0"/>
                  </a:lnTo>
                  <a:lnTo>
                    <a:pt x="373316" y="1067"/>
                  </a:lnTo>
                  <a:lnTo>
                    <a:pt x="332029" y="8336"/>
                  </a:lnTo>
                  <a:lnTo>
                    <a:pt x="268487" y="32642"/>
                  </a:lnTo>
                  <a:lnTo>
                    <a:pt x="230115" y="55924"/>
                  </a:lnTo>
                  <a:lnTo>
                    <a:pt x="195477" y="84044"/>
                  </a:lnTo>
                  <a:lnTo>
                    <a:pt x="164388" y="116484"/>
                  </a:lnTo>
                  <a:lnTo>
                    <a:pt x="136659" y="152723"/>
                  </a:lnTo>
                  <a:lnTo>
                    <a:pt x="112105" y="192242"/>
                  </a:lnTo>
                  <a:lnTo>
                    <a:pt x="90538" y="234523"/>
                  </a:lnTo>
                  <a:lnTo>
                    <a:pt x="71770" y="279044"/>
                  </a:lnTo>
                  <a:lnTo>
                    <a:pt x="55616" y="325287"/>
                  </a:lnTo>
                  <a:lnTo>
                    <a:pt x="41888" y="372732"/>
                  </a:lnTo>
                  <a:lnTo>
                    <a:pt x="30399" y="420860"/>
                  </a:lnTo>
                  <a:lnTo>
                    <a:pt x="20963" y="469151"/>
                  </a:lnTo>
                  <a:lnTo>
                    <a:pt x="13392" y="517085"/>
                  </a:lnTo>
                  <a:lnTo>
                    <a:pt x="7499" y="564143"/>
                  </a:lnTo>
                  <a:lnTo>
                    <a:pt x="3097" y="609806"/>
                  </a:lnTo>
                  <a:lnTo>
                    <a:pt x="0" y="653554"/>
                  </a:lnTo>
                  <a:lnTo>
                    <a:pt x="0" y="875576"/>
                  </a:lnTo>
                  <a:lnTo>
                    <a:pt x="775715" y="875576"/>
                  </a:lnTo>
                  <a:lnTo>
                    <a:pt x="773201" y="822961"/>
                  </a:lnTo>
                  <a:lnTo>
                    <a:pt x="774007" y="688301"/>
                  </a:lnTo>
                  <a:lnTo>
                    <a:pt x="790664" y="506369"/>
                  </a:lnTo>
                  <a:lnTo>
                    <a:pt x="835698" y="311937"/>
                  </a:lnTo>
                  <a:lnTo>
                    <a:pt x="854464" y="261486"/>
                  </a:lnTo>
                  <a:lnTo>
                    <a:pt x="876510" y="213383"/>
                  </a:lnTo>
                  <a:lnTo>
                    <a:pt x="902084" y="168325"/>
                  </a:lnTo>
                  <a:lnTo>
                    <a:pt x="931431" y="127015"/>
                  </a:lnTo>
                  <a:lnTo>
                    <a:pt x="964800" y="90150"/>
                  </a:lnTo>
                  <a:lnTo>
                    <a:pt x="1002436" y="58432"/>
                  </a:lnTo>
                  <a:lnTo>
                    <a:pt x="1042328" y="33623"/>
                  </a:lnTo>
                  <a:lnTo>
                    <a:pt x="1086497" y="14719"/>
                  </a:lnTo>
                  <a:lnTo>
                    <a:pt x="1130030" y="3559"/>
                  </a:lnTo>
                  <a:lnTo>
                    <a:pt x="1151155" y="874"/>
                  </a:lnTo>
                  <a:lnTo>
                    <a:pt x="1171867" y="0"/>
                  </a:lnTo>
                  <a:close/>
                </a:path>
              </a:pathLst>
            </a:custGeom>
            <a:solidFill>
              <a:srgbClr val="D5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56"/>
            <p:cNvSpPr/>
            <p:nvPr/>
          </p:nvSpPr>
          <p:spPr>
            <a:xfrm>
              <a:off x="4238550" y="2392890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46922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57"/>
            <p:cNvSpPr/>
            <p:nvPr/>
          </p:nvSpPr>
          <p:spPr>
            <a:xfrm>
              <a:off x="4238550" y="2392890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0" y="0"/>
                  </a:moveTo>
                  <a:lnTo>
                    <a:pt x="469226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58"/>
            <p:cNvSpPr/>
            <p:nvPr/>
          </p:nvSpPr>
          <p:spPr>
            <a:xfrm>
              <a:off x="4199455" y="2451045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46922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59"/>
            <p:cNvSpPr/>
            <p:nvPr/>
          </p:nvSpPr>
          <p:spPr>
            <a:xfrm>
              <a:off x="4199455" y="2451045"/>
              <a:ext cx="469265" cy="0"/>
            </a:xfrm>
            <a:custGeom>
              <a:avLst/>
              <a:gdLst/>
              <a:ahLst/>
              <a:cxnLst/>
              <a:rect l="l" t="t" r="r" b="b"/>
              <a:pathLst>
                <a:path w="469264">
                  <a:moveTo>
                    <a:pt x="0" y="0"/>
                  </a:moveTo>
                  <a:lnTo>
                    <a:pt x="469226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60"/>
            <p:cNvSpPr/>
            <p:nvPr/>
          </p:nvSpPr>
          <p:spPr>
            <a:xfrm>
              <a:off x="4184530" y="2512933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28863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61"/>
            <p:cNvSpPr/>
            <p:nvPr/>
          </p:nvSpPr>
          <p:spPr>
            <a:xfrm>
              <a:off x="4184530" y="2512933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632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62"/>
            <p:cNvSpPr/>
            <p:nvPr/>
          </p:nvSpPr>
          <p:spPr>
            <a:xfrm>
              <a:off x="4102470" y="2698054"/>
              <a:ext cx="1064260" cy="281305"/>
            </a:xfrm>
            <a:custGeom>
              <a:avLst/>
              <a:gdLst/>
              <a:ahLst/>
              <a:cxnLst/>
              <a:rect l="l" t="t" r="r" b="b"/>
              <a:pathLst>
                <a:path w="1064260" h="281305">
                  <a:moveTo>
                    <a:pt x="0" y="280847"/>
                  </a:moveTo>
                  <a:lnTo>
                    <a:pt x="46001" y="240357"/>
                  </a:lnTo>
                  <a:lnTo>
                    <a:pt x="92964" y="202854"/>
                  </a:lnTo>
                  <a:lnTo>
                    <a:pt x="140483" y="168381"/>
                  </a:lnTo>
                  <a:lnTo>
                    <a:pt x="188153" y="136982"/>
                  </a:lnTo>
                  <a:lnTo>
                    <a:pt x="235568" y="108702"/>
                  </a:lnTo>
                  <a:lnTo>
                    <a:pt x="282323" y="83584"/>
                  </a:lnTo>
                  <a:lnTo>
                    <a:pt x="328013" y="61672"/>
                  </a:lnTo>
                  <a:lnTo>
                    <a:pt x="372232" y="43011"/>
                  </a:lnTo>
                  <a:lnTo>
                    <a:pt x="414576" y="27644"/>
                  </a:lnTo>
                  <a:lnTo>
                    <a:pt x="454638" y="15616"/>
                  </a:lnTo>
                  <a:lnTo>
                    <a:pt x="492014" y="6969"/>
                  </a:lnTo>
                  <a:lnTo>
                    <a:pt x="557085" y="0"/>
                  </a:lnTo>
                  <a:lnTo>
                    <a:pt x="577480" y="4224"/>
                  </a:lnTo>
                  <a:lnTo>
                    <a:pt x="582335" y="15983"/>
                  </a:lnTo>
                  <a:lnTo>
                    <a:pt x="573858" y="33907"/>
                  </a:lnTo>
                  <a:lnTo>
                    <a:pt x="525741" y="82771"/>
                  </a:lnTo>
                  <a:lnTo>
                    <a:pt x="490516" y="110970"/>
                  </a:lnTo>
                  <a:lnTo>
                    <a:pt x="450790" y="139854"/>
                  </a:lnTo>
                  <a:lnTo>
                    <a:pt x="408772" y="168053"/>
                  </a:lnTo>
                  <a:lnTo>
                    <a:pt x="366669" y="194198"/>
                  </a:lnTo>
                  <a:lnTo>
                    <a:pt x="326689" y="216917"/>
                  </a:lnTo>
                  <a:lnTo>
                    <a:pt x="291040" y="234841"/>
                  </a:lnTo>
                  <a:lnTo>
                    <a:pt x="241566" y="250825"/>
                  </a:lnTo>
                  <a:lnTo>
                    <a:pt x="240768" y="201220"/>
                  </a:lnTo>
                  <a:lnTo>
                    <a:pt x="272466" y="178248"/>
                  </a:lnTo>
                  <a:lnTo>
                    <a:pt x="317481" y="153414"/>
                  </a:lnTo>
                  <a:lnTo>
                    <a:pt x="376092" y="127902"/>
                  </a:lnTo>
                  <a:lnTo>
                    <a:pt x="448576" y="102895"/>
                  </a:lnTo>
                  <a:lnTo>
                    <a:pt x="499621" y="90137"/>
                  </a:lnTo>
                  <a:lnTo>
                    <a:pt x="555180" y="93382"/>
                  </a:lnTo>
                  <a:lnTo>
                    <a:pt x="547469" y="148534"/>
                  </a:lnTo>
                  <a:lnTo>
                    <a:pt x="501282" y="202009"/>
                  </a:lnTo>
                  <a:lnTo>
                    <a:pt x="470930" y="229435"/>
                  </a:lnTo>
                  <a:lnTo>
                    <a:pt x="437984" y="255397"/>
                  </a:lnTo>
                  <a:lnTo>
                    <a:pt x="1063701" y="256781"/>
                  </a:lnTo>
                </a:path>
              </a:pathLst>
            </a:custGeom>
            <a:ln w="8902">
              <a:solidFill>
                <a:srgbClr val="206B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63"/>
            <p:cNvSpPr/>
            <p:nvPr/>
          </p:nvSpPr>
          <p:spPr>
            <a:xfrm>
              <a:off x="5377817" y="1731177"/>
              <a:ext cx="1121410" cy="487680"/>
            </a:xfrm>
            <a:custGeom>
              <a:avLst/>
              <a:gdLst/>
              <a:ahLst/>
              <a:cxnLst/>
              <a:rect l="l" t="t" r="r" b="b"/>
              <a:pathLst>
                <a:path w="1121410" h="487680">
                  <a:moveTo>
                    <a:pt x="1121003" y="0"/>
                  </a:moveTo>
                  <a:lnTo>
                    <a:pt x="119303" y="0"/>
                  </a:lnTo>
                  <a:lnTo>
                    <a:pt x="0" y="487629"/>
                  </a:lnTo>
                  <a:lnTo>
                    <a:pt x="1001699" y="487629"/>
                  </a:lnTo>
                  <a:lnTo>
                    <a:pt x="112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64"/>
            <p:cNvSpPr/>
            <p:nvPr/>
          </p:nvSpPr>
          <p:spPr>
            <a:xfrm>
              <a:off x="5538777" y="1800035"/>
              <a:ext cx="356235" cy="346075"/>
            </a:xfrm>
            <a:custGeom>
              <a:avLst/>
              <a:gdLst/>
              <a:ahLst/>
              <a:cxnLst/>
              <a:rect l="l" t="t" r="r" b="b"/>
              <a:pathLst>
                <a:path w="356235" h="346075">
                  <a:moveTo>
                    <a:pt x="220217" y="0"/>
                  </a:moveTo>
                  <a:lnTo>
                    <a:pt x="172755" y="6174"/>
                  </a:lnTo>
                  <a:lnTo>
                    <a:pt x="127201" y="23600"/>
                  </a:lnTo>
                  <a:lnTo>
                    <a:pt x="85605" y="50630"/>
                  </a:lnTo>
                  <a:lnTo>
                    <a:pt x="50018" y="85614"/>
                  </a:lnTo>
                  <a:lnTo>
                    <a:pt x="22488" y="126907"/>
                  </a:lnTo>
                  <a:lnTo>
                    <a:pt x="5067" y="172859"/>
                  </a:lnTo>
                  <a:lnTo>
                    <a:pt x="0" y="218812"/>
                  </a:lnTo>
                  <a:lnTo>
                    <a:pt x="7324" y="260104"/>
                  </a:lnTo>
                  <a:lnTo>
                    <a:pt x="25795" y="295089"/>
                  </a:lnTo>
                  <a:lnTo>
                    <a:pt x="54169" y="322118"/>
                  </a:lnTo>
                  <a:lnTo>
                    <a:pt x="91201" y="339544"/>
                  </a:lnTo>
                  <a:lnTo>
                    <a:pt x="135648" y="345719"/>
                  </a:lnTo>
                  <a:lnTo>
                    <a:pt x="183106" y="339544"/>
                  </a:lnTo>
                  <a:lnTo>
                    <a:pt x="228658" y="322118"/>
                  </a:lnTo>
                  <a:lnTo>
                    <a:pt x="270254" y="295089"/>
                  </a:lnTo>
                  <a:lnTo>
                    <a:pt x="305841" y="260104"/>
                  </a:lnTo>
                  <a:lnTo>
                    <a:pt x="333369" y="218812"/>
                  </a:lnTo>
                  <a:lnTo>
                    <a:pt x="350786" y="172859"/>
                  </a:lnTo>
                  <a:lnTo>
                    <a:pt x="355853" y="126907"/>
                  </a:lnTo>
                  <a:lnTo>
                    <a:pt x="348530" y="85614"/>
                  </a:lnTo>
                  <a:lnTo>
                    <a:pt x="330060" y="50630"/>
                  </a:lnTo>
                  <a:lnTo>
                    <a:pt x="301688" y="23600"/>
                  </a:lnTo>
                  <a:lnTo>
                    <a:pt x="264659" y="6174"/>
                  </a:lnTo>
                  <a:lnTo>
                    <a:pt x="220217" y="0"/>
                  </a:lnTo>
                  <a:close/>
                </a:path>
              </a:pathLst>
            </a:custGeom>
            <a:solidFill>
              <a:srgbClr val="439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9609" y="1860127"/>
              <a:ext cx="136523" cy="134264"/>
            </a:xfrm>
            <a:prstGeom prst="rect">
              <a:avLst/>
            </a:prstGeom>
          </p:spPr>
        </p:pic>
        <p:sp>
          <p:nvSpPr>
            <p:cNvPr id="128" name="object 66"/>
            <p:cNvSpPr/>
            <p:nvPr/>
          </p:nvSpPr>
          <p:spPr>
            <a:xfrm>
              <a:off x="5551352" y="1994399"/>
              <a:ext cx="283210" cy="151765"/>
            </a:xfrm>
            <a:custGeom>
              <a:avLst/>
              <a:gdLst/>
              <a:ahLst/>
              <a:cxnLst/>
              <a:rect l="l" t="t" r="r" b="b"/>
              <a:pathLst>
                <a:path w="283210" h="151764">
                  <a:moveTo>
                    <a:pt x="160091" y="0"/>
                  </a:moveTo>
                  <a:lnTo>
                    <a:pt x="112629" y="6174"/>
                  </a:lnTo>
                  <a:lnTo>
                    <a:pt x="67075" y="23600"/>
                  </a:lnTo>
                  <a:lnTo>
                    <a:pt x="25479" y="50630"/>
                  </a:lnTo>
                  <a:lnTo>
                    <a:pt x="0" y="75678"/>
                  </a:lnTo>
                  <a:lnTo>
                    <a:pt x="13222" y="100719"/>
                  </a:lnTo>
                  <a:lnTo>
                    <a:pt x="41594" y="127744"/>
                  </a:lnTo>
                  <a:lnTo>
                    <a:pt x="78625" y="145168"/>
                  </a:lnTo>
                  <a:lnTo>
                    <a:pt x="123071" y="151341"/>
                  </a:lnTo>
                  <a:lnTo>
                    <a:pt x="170533" y="145168"/>
                  </a:lnTo>
                  <a:lnTo>
                    <a:pt x="216087" y="127744"/>
                  </a:lnTo>
                  <a:lnTo>
                    <a:pt x="257681" y="100719"/>
                  </a:lnTo>
                  <a:lnTo>
                    <a:pt x="283157" y="75677"/>
                  </a:lnTo>
                  <a:lnTo>
                    <a:pt x="269934" y="50630"/>
                  </a:lnTo>
                  <a:lnTo>
                    <a:pt x="241562" y="23600"/>
                  </a:lnTo>
                  <a:lnTo>
                    <a:pt x="204533" y="6174"/>
                  </a:lnTo>
                  <a:lnTo>
                    <a:pt x="1600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67"/>
            <p:cNvSpPr/>
            <p:nvPr/>
          </p:nvSpPr>
          <p:spPr>
            <a:xfrm>
              <a:off x="6069192" y="1863402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>
                  <a:moveTo>
                    <a:pt x="27731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68"/>
            <p:cNvSpPr/>
            <p:nvPr/>
          </p:nvSpPr>
          <p:spPr>
            <a:xfrm>
              <a:off x="6069194" y="1863406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>
                  <a:moveTo>
                    <a:pt x="0" y="0"/>
                  </a:moveTo>
                  <a:lnTo>
                    <a:pt x="277317" y="0"/>
                  </a:lnTo>
                </a:path>
              </a:pathLst>
            </a:custGeom>
            <a:ln w="23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69"/>
            <p:cNvSpPr/>
            <p:nvPr/>
          </p:nvSpPr>
          <p:spPr>
            <a:xfrm>
              <a:off x="6054871" y="1921947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>
                  <a:moveTo>
                    <a:pt x="171945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70"/>
            <p:cNvSpPr/>
            <p:nvPr/>
          </p:nvSpPr>
          <p:spPr>
            <a:xfrm>
              <a:off x="6054871" y="1921944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>
                  <a:moveTo>
                    <a:pt x="0" y="0"/>
                  </a:moveTo>
                  <a:lnTo>
                    <a:pt x="171945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722" y="2014865"/>
              <a:ext cx="189565" cy="115774"/>
            </a:xfrm>
            <a:prstGeom prst="rect">
              <a:avLst/>
            </a:prstGeom>
          </p:spPr>
        </p:pic>
        <p:sp>
          <p:nvSpPr>
            <p:cNvPr id="134" name="object 72"/>
            <p:cNvSpPr/>
            <p:nvPr/>
          </p:nvSpPr>
          <p:spPr>
            <a:xfrm>
              <a:off x="5967661" y="1731185"/>
              <a:ext cx="531495" cy="487680"/>
            </a:xfrm>
            <a:custGeom>
              <a:avLst/>
              <a:gdLst/>
              <a:ahLst/>
              <a:cxnLst/>
              <a:rect l="l" t="t" r="r" b="b"/>
              <a:pathLst>
                <a:path w="531495" h="487680">
                  <a:moveTo>
                    <a:pt x="33705" y="0"/>
                  </a:moveTo>
                  <a:lnTo>
                    <a:pt x="531152" y="0"/>
                  </a:lnTo>
                  <a:lnTo>
                    <a:pt x="411848" y="487629"/>
                  </a:lnTo>
                  <a:lnTo>
                    <a:pt x="0" y="487629"/>
                  </a:lnTo>
                </a:path>
              </a:pathLst>
            </a:custGeom>
            <a:ln w="8902">
              <a:solidFill>
                <a:srgbClr val="D5EE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1674" y="1643684"/>
              <a:ext cx="161410" cy="158775"/>
            </a:xfrm>
            <a:prstGeom prst="rect">
              <a:avLst/>
            </a:prstGeom>
          </p:spPr>
        </p:pic>
        <p:sp>
          <p:nvSpPr>
            <p:cNvPr id="136" name="object 74"/>
            <p:cNvSpPr/>
            <p:nvPr/>
          </p:nvSpPr>
          <p:spPr>
            <a:xfrm>
              <a:off x="6213424" y="2577096"/>
              <a:ext cx="648970" cy="495934"/>
            </a:xfrm>
            <a:custGeom>
              <a:avLst/>
              <a:gdLst/>
              <a:ahLst/>
              <a:cxnLst/>
              <a:rect l="l" t="t" r="r" b="b"/>
              <a:pathLst>
                <a:path w="648970" h="495935">
                  <a:moveTo>
                    <a:pt x="648411" y="57772"/>
                  </a:moveTo>
                  <a:lnTo>
                    <a:pt x="324205" y="57772"/>
                  </a:lnTo>
                  <a:lnTo>
                    <a:pt x="291680" y="0"/>
                  </a:lnTo>
                  <a:lnTo>
                    <a:pt x="0" y="0"/>
                  </a:lnTo>
                  <a:lnTo>
                    <a:pt x="0" y="495490"/>
                  </a:lnTo>
                  <a:lnTo>
                    <a:pt x="648411" y="495490"/>
                  </a:lnTo>
                  <a:lnTo>
                    <a:pt x="648411" y="57772"/>
                  </a:lnTo>
                  <a:close/>
                </a:path>
              </a:pathLst>
            </a:custGeom>
            <a:solidFill>
              <a:srgbClr val="EC3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75"/>
            <p:cNvSpPr/>
            <p:nvPr/>
          </p:nvSpPr>
          <p:spPr>
            <a:xfrm>
              <a:off x="6213425" y="2693695"/>
              <a:ext cx="756285" cy="379095"/>
            </a:xfrm>
            <a:custGeom>
              <a:avLst/>
              <a:gdLst/>
              <a:ahLst/>
              <a:cxnLst/>
              <a:rect l="l" t="t" r="r" b="b"/>
              <a:pathLst>
                <a:path w="756284" h="379094">
                  <a:moveTo>
                    <a:pt x="755929" y="0"/>
                  </a:moveTo>
                  <a:lnTo>
                    <a:pt x="107518" y="0"/>
                  </a:lnTo>
                  <a:lnTo>
                    <a:pt x="0" y="378891"/>
                  </a:lnTo>
                  <a:lnTo>
                    <a:pt x="648411" y="378891"/>
                  </a:lnTo>
                  <a:lnTo>
                    <a:pt x="755929" y="0"/>
                  </a:lnTo>
                  <a:close/>
                </a:path>
              </a:pathLst>
            </a:custGeom>
            <a:solidFill>
              <a:srgbClr val="FFCF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76"/>
            <p:cNvSpPr/>
            <p:nvPr/>
          </p:nvSpPr>
          <p:spPr>
            <a:xfrm>
              <a:off x="5979152" y="561411"/>
              <a:ext cx="735330" cy="431165"/>
            </a:xfrm>
            <a:custGeom>
              <a:avLst/>
              <a:gdLst/>
              <a:ahLst/>
              <a:cxnLst/>
              <a:rect l="l" t="t" r="r" b="b"/>
              <a:pathLst>
                <a:path w="735329" h="431165">
                  <a:moveTo>
                    <a:pt x="734720" y="0"/>
                  </a:moveTo>
                  <a:lnTo>
                    <a:pt x="106514" y="0"/>
                  </a:lnTo>
                  <a:lnTo>
                    <a:pt x="0" y="430593"/>
                  </a:lnTo>
                  <a:lnTo>
                    <a:pt x="141503" y="322948"/>
                  </a:lnTo>
                  <a:lnTo>
                    <a:pt x="654824" y="322948"/>
                  </a:lnTo>
                  <a:lnTo>
                    <a:pt x="734720" y="0"/>
                  </a:lnTo>
                  <a:close/>
                </a:path>
              </a:pathLst>
            </a:custGeom>
            <a:solidFill>
              <a:srgbClr val="439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35569" y="693115"/>
              <a:ext cx="71424" cy="71424"/>
            </a:xfrm>
            <a:prstGeom prst="rect">
              <a:avLst/>
            </a:prstGeom>
          </p:spPr>
        </p:pic>
        <p:pic>
          <p:nvPicPr>
            <p:cNvPr id="140" name="object 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8848" y="693115"/>
              <a:ext cx="71424" cy="71424"/>
            </a:xfrm>
            <a:prstGeom prst="rect">
              <a:avLst/>
            </a:prstGeom>
          </p:spPr>
        </p:pic>
        <p:pic>
          <p:nvPicPr>
            <p:cNvPr id="141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2128" y="693115"/>
              <a:ext cx="71424" cy="71424"/>
            </a:xfrm>
            <a:prstGeom prst="rect">
              <a:avLst/>
            </a:prstGeom>
          </p:spPr>
        </p:pic>
        <p:pic>
          <p:nvPicPr>
            <p:cNvPr id="142" name="object 8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5407" y="693115"/>
              <a:ext cx="71424" cy="71424"/>
            </a:xfrm>
            <a:prstGeom prst="rect">
              <a:avLst/>
            </a:prstGeom>
          </p:spPr>
        </p:pic>
        <p:sp>
          <p:nvSpPr>
            <p:cNvPr id="143" name="object 81"/>
            <p:cNvSpPr/>
            <p:nvPr/>
          </p:nvSpPr>
          <p:spPr>
            <a:xfrm>
              <a:off x="5574393" y="1344145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44796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82"/>
            <p:cNvSpPr/>
            <p:nvPr/>
          </p:nvSpPr>
          <p:spPr>
            <a:xfrm>
              <a:off x="5574393" y="1344145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447967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83"/>
            <p:cNvSpPr/>
            <p:nvPr/>
          </p:nvSpPr>
          <p:spPr>
            <a:xfrm>
              <a:off x="5560662" y="1405758"/>
              <a:ext cx="456565" cy="0"/>
            </a:xfrm>
            <a:custGeom>
              <a:avLst/>
              <a:gdLst/>
              <a:ahLst/>
              <a:cxnLst/>
              <a:rect l="l" t="t" r="r" b="b"/>
              <a:pathLst>
                <a:path w="456564">
                  <a:moveTo>
                    <a:pt x="45636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84"/>
            <p:cNvSpPr/>
            <p:nvPr/>
          </p:nvSpPr>
          <p:spPr>
            <a:xfrm>
              <a:off x="5560662" y="1405758"/>
              <a:ext cx="456565" cy="0"/>
            </a:xfrm>
            <a:custGeom>
              <a:avLst/>
              <a:gdLst/>
              <a:ahLst/>
              <a:cxnLst/>
              <a:rect l="l" t="t" r="r" b="b"/>
              <a:pathLst>
                <a:path w="456564">
                  <a:moveTo>
                    <a:pt x="0" y="0"/>
                  </a:moveTo>
                  <a:lnTo>
                    <a:pt x="456361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85"/>
            <p:cNvSpPr/>
            <p:nvPr/>
          </p:nvSpPr>
          <p:spPr>
            <a:xfrm>
              <a:off x="5547984" y="1467369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28863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86"/>
            <p:cNvSpPr/>
            <p:nvPr/>
          </p:nvSpPr>
          <p:spPr>
            <a:xfrm>
              <a:off x="5547984" y="1467369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632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87"/>
            <p:cNvSpPr/>
            <p:nvPr/>
          </p:nvSpPr>
          <p:spPr>
            <a:xfrm>
              <a:off x="5614063" y="1143926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>
                  <a:moveTo>
                    <a:pt x="96672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88"/>
            <p:cNvSpPr/>
            <p:nvPr/>
          </p:nvSpPr>
          <p:spPr>
            <a:xfrm>
              <a:off x="5614063" y="1143926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>
                  <a:moveTo>
                    <a:pt x="0" y="0"/>
                  </a:moveTo>
                  <a:lnTo>
                    <a:pt x="96672" y="0"/>
                  </a:lnTo>
                </a:path>
              </a:pathLst>
            </a:custGeom>
            <a:ln w="23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89"/>
            <p:cNvSpPr/>
            <p:nvPr/>
          </p:nvSpPr>
          <p:spPr>
            <a:xfrm>
              <a:off x="5587262" y="1282533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5">
                  <a:moveTo>
                    <a:pt x="52497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90"/>
            <p:cNvSpPr/>
            <p:nvPr/>
          </p:nvSpPr>
          <p:spPr>
            <a:xfrm>
              <a:off x="5587262" y="1282533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5">
                  <a:moveTo>
                    <a:pt x="0" y="0"/>
                  </a:moveTo>
                  <a:lnTo>
                    <a:pt x="524979" y="0"/>
                  </a:lnTo>
                </a:path>
              </a:pathLst>
            </a:custGeom>
            <a:ln w="89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8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355600" y="880399"/>
            <a:ext cx="115189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F2539"/>
                </a:solidFill>
              </a:rPr>
              <a:t>2. ОСОБЕННОСТИ ПРОЕКТИРОВАНИЯ И РЕАЛИЗАЦИИ АООП </a:t>
            </a:r>
          </a:p>
          <a:p>
            <a:pPr algn="ctr"/>
            <a:r>
              <a:rPr lang="ru-RU" sz="2000" b="1" dirty="0" smtClean="0">
                <a:solidFill>
                  <a:srgbClr val="0F2539"/>
                </a:solidFill>
              </a:rPr>
              <a:t>НАЧАЛЬНОГО ОБЩЕГО, ОСНОВНОГО ОБЩЕГО И СРЕДНЕГО ОБЩЕГО ОБРАЗОВАНИЯ. </a:t>
            </a:r>
          </a:p>
          <a:p>
            <a:pPr algn="ctr"/>
            <a:r>
              <a:rPr lang="ru-RU" sz="2000" b="1" dirty="0" smtClean="0">
                <a:solidFill>
                  <a:srgbClr val="0F2539"/>
                </a:solidFill>
              </a:rPr>
              <a:t>ПРОФИЛАКТИКА НАРУШЕНИЙ ТРЕБОВАНИЙ ЗАКОНОДАТЕЛЬСТВА ПРИ ОРГАНИЗАЦИИ ОБУЧЕНИЯ НА ДОМУ ДЕТЕЙ, НУЖДАЮЩИХСЯ В ДЛИТЕЛЬНОМ ЛЕЧЕНИИ, И ДЕТЕЙ-ИНВАЛИДОВ</a:t>
            </a:r>
            <a:endParaRPr lang="ru-RU" sz="2000" b="1" dirty="0">
              <a:solidFill>
                <a:srgbClr val="0F2539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4160" y="2263093"/>
            <a:ext cx="118262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1" dirty="0" smtClean="0"/>
          </a:p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Нормативно-правовое обеспечение организации обучения по АООП: </a:t>
            </a:r>
          </a:p>
          <a:p>
            <a:endParaRPr lang="ru-RU" sz="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3822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закон от 29.12.2012 № 273-ФЗ  «Об образовании в Российской Федерации»  - статьи 2, 16, 17, 18, 28, 29, 34, 35, 41, 42, 44, 48, 58, 59, 60, 66, 75, 79;</a:t>
            </a:r>
          </a:p>
          <a:p>
            <a:pPr>
              <a:buClr>
                <a:srgbClr val="F3822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государственный образовательный стандарт начального общего образования обучающихся с ограниченными возможностями здоровья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(утв.приказом Минобрнауки России от 19.12.2014  № 1598);</a:t>
            </a:r>
          </a:p>
          <a:p>
            <a:pPr>
              <a:buClr>
                <a:srgbClr val="F3822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государственный образовательный стандарт основного общего образования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(утв.приказом приказом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Минпросвещения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России от 31.05.2021 N 287);</a:t>
            </a:r>
          </a:p>
          <a:p>
            <a:pPr>
              <a:buClr>
                <a:srgbClr val="F38221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государственный образовательный стандарт образования обучающихся с умственной отсталостью (интеллектуальными нарушениями)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(утв. приказом Минобрнауки России от 19.12.2014 </a:t>
            </a:r>
          </a:p>
          <a:p>
            <a:pPr>
              <a:buClr>
                <a:srgbClr val="F38221"/>
              </a:buClr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№ 1599).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9"/>
          <p:cNvGrpSpPr/>
          <p:nvPr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2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5" name="Прямая соединительная линия 54"/>
          <p:cNvCxnSpPr/>
          <p:nvPr/>
        </p:nvCxnSpPr>
        <p:spPr>
          <a:xfrm>
            <a:off x="0" y="1200150"/>
            <a:ext cx="8640000" cy="1588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F1DC4BF1-C6D9-4516-A2CA-86118BBE506F}" type="slidenum">
              <a:rPr lang="ru-RU" sz="2000" smtClean="0">
                <a:solidFill>
                  <a:schemeClr val="bg1">
                    <a:lumMod val="95000"/>
                  </a:schemeClr>
                </a:solidFill>
              </a:rPr>
              <a:pPr algn="ctr"/>
              <a:t>9</a:t>
            </a:fld>
            <a:endParaRPr lang="ru-RU" sz="200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Группа 67"/>
          <p:cNvGrpSpPr/>
          <p:nvPr/>
        </p:nvGrpSpPr>
        <p:grpSpPr>
          <a:xfrm>
            <a:off x="9970557" y="241473"/>
            <a:ext cx="2058909" cy="1076845"/>
            <a:chOff x="2731256" y="1181101"/>
            <a:chExt cx="2658900" cy="1390650"/>
          </a:xfrm>
        </p:grpSpPr>
        <p:pic>
          <p:nvPicPr>
            <p:cNvPr id="69" name="Рисунок 68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1256" y="1338930"/>
              <a:ext cx="1143993" cy="1143994"/>
            </a:xfrm>
            <a:prstGeom prst="rect">
              <a:avLst/>
            </a:prstGeom>
          </p:spPr>
        </p:pic>
        <p:pic>
          <p:nvPicPr>
            <p:cNvPr id="70" name="Рисунок 69" descr="Лого Проекты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9506" y="1181101"/>
              <a:ext cx="1390650" cy="13906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0" y="1261399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ПРОЛОНГИРОВАННЫЙ УЧЕБНЫЙ ГОД</a:t>
            </a:r>
            <a:endParaRPr lang="ru-RU" sz="2800" b="1" dirty="0">
              <a:solidFill>
                <a:srgbClr val="1D4971"/>
              </a:solidFill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>
          <a:xfrm>
            <a:off x="317500" y="1796448"/>
            <a:ext cx="11582400" cy="4519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1.9 ФГОС НОО ОВЗ</a:t>
            </a:r>
            <a:r>
              <a:rPr lang="ru-RU" sz="2100" b="1" noProof="0" dirty="0" smtClean="0">
                <a:solidFill>
                  <a:srgbClr val="002060"/>
                </a:solidFill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</a:rPr>
              <a:t>устанавливает сроки освоения АООП НОО </a:t>
            </a:r>
            <a:r>
              <a:rPr lang="ru-RU" sz="2100" b="1" u="sng" dirty="0" smtClean="0">
                <a:solidFill>
                  <a:srgbClr val="0070C0"/>
                </a:solidFill>
              </a:rPr>
              <a:t>от 4 до 6 лет </a:t>
            </a:r>
            <a:r>
              <a:rPr lang="ru-RU" sz="2100" b="1" dirty="0" smtClean="0">
                <a:solidFill>
                  <a:srgbClr val="002060"/>
                </a:solidFill>
              </a:rPr>
              <a:t>разными группами обучающихся с ОВЗ дифференцированно с учетом их особых образовательных потребностей, указанных в </a:t>
            </a:r>
            <a:r>
              <a:rPr lang="ru-RU" sz="2100" b="1" dirty="0" smtClean="0">
                <a:solidFill>
                  <a:srgbClr val="C00000"/>
                </a:solidFill>
              </a:rPr>
              <a:t>приложениях</a:t>
            </a:r>
            <a:r>
              <a:rPr lang="ru-RU" sz="2100" b="1" dirty="0" smtClean="0">
                <a:solidFill>
                  <a:srgbClr val="002060"/>
                </a:solidFill>
              </a:rPr>
              <a:t> к Стандарту.</a:t>
            </a:r>
            <a:endParaRPr kumimoji="0" lang="ru-RU" sz="21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17 ФГОС ООО</a:t>
            </a:r>
            <a:r>
              <a:rPr lang="ru-RU" sz="2100" b="1" dirty="0" smtClean="0">
                <a:solidFill>
                  <a:srgbClr val="002060"/>
                </a:solidFill>
              </a:rPr>
              <a:t>: Для обучающихся с ОВЗ при обучении по адаптированным программам основного общего образования, независимо от применяемых образовательных технологий, срок получения основного общего образования </a:t>
            </a:r>
            <a:r>
              <a:rPr lang="ru-RU" sz="2100" b="1" dirty="0" smtClean="0">
                <a:solidFill>
                  <a:srgbClr val="C00000"/>
                </a:solidFill>
              </a:rPr>
              <a:t>может быть увеличен, но не более чем до </a:t>
            </a:r>
            <a:r>
              <a:rPr lang="ru-RU" sz="2100" b="1" u="sng" dirty="0" smtClean="0">
                <a:solidFill>
                  <a:srgbClr val="0070C0"/>
                </a:solidFill>
              </a:rPr>
              <a:t>6 лет.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2 ФГОС СОО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Срок получения среднего общего образования составляет …для лиц с ограниченными возможностями здоровья и инвалидов при обучении по адаптированным основным образовательным программам среднего общего образования независимо от применяемых образовательных технологий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увеличивается не более чем на один год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т.е. </a:t>
            </a: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3 года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Пункт 1.13. ФГОС для УО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устанавливает сроки освоения АООП обучающимися с умственной отсталостью (интеллектуальными нарушениями) </a:t>
            </a:r>
            <a:r>
              <a:rPr lang="ru-RU" sz="2100" b="1" u="sng" dirty="0" smtClean="0">
                <a:solidFill>
                  <a:srgbClr val="0070C0"/>
                </a:solidFill>
              </a:rPr>
              <a:t>9 - 13 лет.</a:t>
            </a:r>
            <a:endParaRPr lang="ru-RU" sz="21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57199</TotalTime>
  <Words>6709</Words>
  <Application>Microsoft Office PowerPoint</Application>
  <PresentationFormat>Произвольный</PresentationFormat>
  <Paragraphs>1636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tolkachevava</cp:lastModifiedBy>
  <cp:revision>882</cp:revision>
  <cp:lastPrinted>2021-07-16T05:59:00Z</cp:lastPrinted>
  <dcterms:created xsi:type="dcterms:W3CDTF">2019-08-15T10:09:47Z</dcterms:created>
  <dcterms:modified xsi:type="dcterms:W3CDTF">2022-08-19T02:09:57Z</dcterms:modified>
</cp:coreProperties>
</file>