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31" r:id="rId2"/>
    <p:sldId id="278" r:id="rId3"/>
    <p:sldId id="281" r:id="rId4"/>
    <p:sldId id="298" r:id="rId5"/>
    <p:sldId id="334" r:id="rId6"/>
    <p:sldId id="299" r:id="rId7"/>
    <p:sldId id="300" r:id="rId8"/>
    <p:sldId id="332" r:id="rId9"/>
    <p:sldId id="286" r:id="rId10"/>
    <p:sldId id="287" r:id="rId11"/>
    <p:sldId id="288" r:id="rId12"/>
    <p:sldId id="290" r:id="rId13"/>
    <p:sldId id="293" r:id="rId14"/>
    <p:sldId id="294" r:id="rId15"/>
    <p:sldId id="295" r:id="rId16"/>
    <p:sldId id="296" r:id="rId17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Akrobat Black" panose="00000A00000000000000" charset="-52"/>
      <p:bold r:id="rId28"/>
    </p:embeddedFont>
    <p:embeddedFont>
      <p:font typeface="Akrobat Bold" panose="00000800000000000000" charset="-52"/>
      <p:bold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799" userDrawn="1">
          <p15:clr>
            <a:srgbClr val="A4A3A4"/>
          </p15:clr>
        </p15:guide>
        <p15:guide id="4" pos="3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62AE"/>
    <a:srgbClr val="46BBC4"/>
    <a:srgbClr val="FF6C00"/>
    <a:srgbClr val="D6A800"/>
    <a:srgbClr val="EED200"/>
    <a:srgbClr val="E3CD01"/>
    <a:srgbClr val="D2CD00"/>
    <a:srgbClr val="E4DF00"/>
    <a:srgbClr val="00DAD5"/>
    <a:srgbClr val="00B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28" autoAdjust="0"/>
  </p:normalViewPr>
  <p:slideViewPr>
    <p:cSldViewPr snapToGrid="0" showGuides="1">
      <p:cViewPr varScale="1">
        <p:scale>
          <a:sx n="72" d="100"/>
          <a:sy n="72" d="100"/>
        </p:scale>
        <p:origin x="72" y="78"/>
      </p:cViewPr>
      <p:guideLst>
        <p:guide orient="horz" pos="2455"/>
        <p:guide pos="3840"/>
        <p:guide orient="horz" pos="799"/>
        <p:guide pos="3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6C4F8-C17B-20D3-697E-A5144A6944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812710-0D10-910B-EE20-944AF0C66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9D2BA-94E5-894F-C5F1-ED01AB807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41B-2E0C-4C9F-94F2-F2916A547032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DACC91-707D-0C53-9160-C087BCE2D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FD6A43-1B01-EB40-5AEC-968E8A65A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8BC-93DF-4E79-95E7-5FC335DCD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99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AAAACF-FC7E-43A5-AF02-FB65C46A7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9D8AA9-9078-7665-B07E-FA71FDC11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92417A-5E79-935D-ADB7-43E55903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41B-2E0C-4C9F-94F2-F2916A547032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C60159-5867-51B7-0217-E5876BC53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E2C4A2-07AC-DF15-B9F6-1D47209AF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8BC-93DF-4E79-95E7-5FC335DCD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773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AB6697C-B2F4-70F8-2A7F-638F81E8D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2DB105-05B3-C4AB-ADDD-D95041E54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11AC1E-2850-D633-AC98-25B271AE9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41B-2E0C-4C9F-94F2-F2916A547032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55B79D-F546-0D75-A287-C7B70E4EC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6428A8-2E7D-19DD-09E0-1DFB7577C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8BC-93DF-4E79-95E7-5FC335DCD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48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2E4295-F62E-046E-9B41-03A93B8DF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036583-8F48-385E-615D-5E115F1DC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33012E-52BA-41A1-CA6C-C59911E76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41B-2E0C-4C9F-94F2-F2916A547032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426730-51AB-2816-10C1-0069B432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DAAA28-3667-925E-189D-B277C5879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8BC-93DF-4E79-95E7-5FC335DCD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32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7C3E4-0056-D397-BB6B-DD770864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2811BD-942B-19A4-9D93-4F0A613DF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F2B856-120E-1542-8BDE-447F22D5E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41B-2E0C-4C9F-94F2-F2916A547032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1EFA94-871C-4EC5-128E-DDCD5401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162774-0003-1D74-6377-794CE115D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8BC-93DF-4E79-95E7-5FC335DCD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264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7EAEE-CF46-0B8F-AFFF-66FFF340A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76FA44-020D-A991-90CF-44A7D704A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3B1589-4B8E-1829-87DB-51EE86490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DAF2D3-B39D-3932-ED65-F929018F7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41B-2E0C-4C9F-94F2-F2916A547032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8F45C0-03B6-A341-4374-11FC66BDD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A50C79-B31F-A931-36B9-F0E4A64D3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8BC-93DF-4E79-95E7-5FC335DCD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692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629B1-E1FB-9EE3-1822-9D252AC3B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AD6F97-731B-122B-E4EB-784818F09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82C866-7118-B75A-62A9-91D684B83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6119DC-2F6F-430F-544A-1F1A6AE5D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1FD0CE-E740-0917-149B-248A5BBF1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E34E51B-33CE-023D-0D47-1CD0677AD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41B-2E0C-4C9F-94F2-F2916A547032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D4E7104-EB76-5A6F-18CA-C5A3F44D6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F97849-6683-C18B-C869-77262009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8BC-93DF-4E79-95E7-5FC335DCD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06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E9892-7C45-D33C-63E4-2171FFA6E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D5EBC37-C86D-7459-F5DF-724E70DE1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41B-2E0C-4C9F-94F2-F2916A547032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1A5353-1D01-DD33-97B6-798631C1F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637FEE-60FB-E158-AC99-35CCA31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8BC-93DF-4E79-95E7-5FC335DCD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183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E92C67-2E50-EE6C-7AD9-F5CDD8237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41B-2E0C-4C9F-94F2-F2916A547032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E8422A-6AD1-7AAB-0094-72106205D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AABC5E-A565-11B8-AA5E-BD1D157AF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8BC-93DF-4E79-95E7-5FC335DCD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3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5A3292-BF07-CDA3-44EF-1FDD1D48F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2021B2-3370-6FB3-2AF9-497FD7E26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EA2444-6793-78C3-8D9A-1D677D226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18EB6B-7A82-7954-9134-B93BAF28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41B-2E0C-4C9F-94F2-F2916A547032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467DB4-4B32-4A7C-CE1D-A6E7A4D5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E02A4C-D57F-E24E-E8E2-75A58036E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8BC-93DF-4E79-95E7-5FC335DCD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626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F3259-D2F1-CBB9-480B-AE2CA36E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1C2AD5-799C-7693-B2D1-F60CC69AB1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FBFF70-D06A-094D-5D27-E8A76D130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3ADBC9-0CE1-38A2-3BA2-5151F4911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5641B-2E0C-4C9F-94F2-F2916A547032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F750CA-A575-693E-BEA8-44982DEC7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B6001E-2E15-F1EF-28FE-1F6AE72D6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358BC-93DF-4E79-95E7-5FC335DCD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397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26B52-ECCA-6EA1-0E22-979715600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46C258-5A99-80EE-C50D-73CC2039F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91BBB2-EBC9-687A-BACA-243D2D971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5641B-2E0C-4C9F-94F2-F2916A547032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D8CAB1-BADD-0347-5F58-D99E5799B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92483C-0973-2158-2F5C-B5DB2887B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358BC-93DF-4E79-95E7-5FC335DCD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00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spu.edu.ru/news/24992-kruglyj-stol-zemlya-iz-kosmosa-ob-edinil-issledovatelej-studentov-i-shkolnikov-v-tekhnoparke-tgpu.html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spu.edu.ru/news/24876-povyshenie-kvalifikatsii-uchitelej-fiziki-proshlo-na-baze-tekhnoparka-universalnykh-pedagogicheskikh-kompetentsij-tgpu.html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spu.edu.ru/news/25456-v-tekhnoparke-tgpu-proshla-onlajn-ekskursiya-dlya-inostrannykh-studentov.html" TargetMode="External"/><Relationship Id="rId7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s://www.tspu.edu.ru/news/25290-shkolniki-tomska-vmeste-s-roditelyami-na-praktike-poznakomilis-s-tekhnoparkom-tgpu.html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318000"/>
            <a:ext cx="12192000" cy="540000"/>
          </a:xfrm>
          <a:prstGeom prst="rect">
            <a:avLst/>
          </a:prstGeom>
          <a:solidFill>
            <a:srgbClr val="009C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9115" y="231482"/>
            <a:ext cx="11610363" cy="192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250" spc="20">
                <a:solidFill>
                  <a:schemeClr val="bg1">
                    <a:lumMod val="95000"/>
                  </a:schemeClr>
                </a:solidFill>
              </a:rPr>
              <a:t>#УЧИБУДУЩЕМУ  #УЧИСЬСТОИПКРО  #ТОИПКРО  #УЧИБУДУЩЕМУ  #УЧИСЬСТОИПКРО  #ТОИПКРО  #УЧИБУДУЩЕМУ  #УЧИСЬСТОИПКРО  #ТОИПКРО  #УЧИБУДУЩЕМУ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9115" y="6472254"/>
            <a:ext cx="11610363" cy="192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250" spc="20">
                <a:solidFill>
                  <a:schemeClr val="bg1">
                    <a:lumMod val="95000"/>
                  </a:schemeClr>
                </a:solidFill>
              </a:rPr>
              <a:t>#УЧИБУДУЩЕМУ  #УЧИСЬСТОИПКРО  #ТОИПКРО  #УЧИБУДУЩЕМУ  #УЧИСЬСТОИПКРО  #ТОИПКРО  #УЧИБУДУЩЕМУ  #УЧИСЬСТОИПКРО  #ТОИПКРО  #УЧИБУДУЩЕМУ</a:t>
            </a:r>
          </a:p>
        </p:txBody>
      </p:sp>
      <p:pic>
        <p:nvPicPr>
          <p:cNvPr id="8" name="Рисунок 7" descr="Круг с секторами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00" y="571459"/>
            <a:ext cx="5724565" cy="5724565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7617435" y="2237424"/>
            <a:ext cx="2767380" cy="930804"/>
            <a:chOff x="2636838" y="1795463"/>
            <a:chExt cx="6669087" cy="2243137"/>
          </a:xfrm>
        </p:grpSpPr>
        <p:grpSp>
          <p:nvGrpSpPr>
            <p:cNvPr id="11" name="Группа 47"/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5" name="Freeform 5"/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6"/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7"/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8"/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9"/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0"/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1"/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2"/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3"/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4"/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5"/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6"/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7"/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8"/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9"/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0"/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1"/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2"/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3"/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4"/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5"/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9"/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2"/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2" name="Группа 48"/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2" name="Freeform 40"/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1"/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42"/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5" name="Группа 49"/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6" name="Freeform 35"/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6"/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7"/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8"/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9"/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45"/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6917815" y="3357752"/>
            <a:ext cx="415713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828282"/>
                </a:solidFill>
              </a:rPr>
              <a:t>forum.toipkro.ru/</a:t>
            </a:r>
            <a:r>
              <a:rPr lang="en-US" sz="2000" b="1" dirty="0" err="1">
                <a:solidFill>
                  <a:srgbClr val="828282"/>
                </a:solidFill>
              </a:rPr>
              <a:t>avgustpro</a:t>
            </a:r>
            <a:endParaRPr lang="ru-RU" sz="2000" b="1" dirty="0">
              <a:solidFill>
                <a:srgbClr val="828282"/>
              </a:solidFill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7722752" y="3995052"/>
            <a:ext cx="248533" cy="924983"/>
            <a:chOff x="7808913" y="3725334"/>
            <a:chExt cx="248533" cy="924983"/>
          </a:xfrm>
        </p:grpSpPr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7808913" y="3725334"/>
              <a:ext cx="248533" cy="255449"/>
            </a:xfrm>
            <a:custGeom>
              <a:avLst/>
              <a:gdLst/>
              <a:ahLst/>
              <a:cxnLst>
                <a:cxn ang="0">
                  <a:pos x="244" y="3"/>
                </a:cxn>
                <a:cxn ang="0">
                  <a:pos x="176" y="24"/>
                </a:cxn>
                <a:cxn ang="0">
                  <a:pos x="115" y="59"/>
                </a:cxn>
                <a:cxn ang="0">
                  <a:pos x="65" y="107"/>
                </a:cxn>
                <a:cxn ang="0">
                  <a:pos x="28" y="168"/>
                </a:cxn>
                <a:cxn ang="0">
                  <a:pos x="5" y="236"/>
                </a:cxn>
                <a:cxn ang="0">
                  <a:pos x="0" y="296"/>
                </a:cxn>
                <a:cxn ang="0">
                  <a:pos x="9" y="370"/>
                </a:cxn>
                <a:cxn ang="0">
                  <a:pos x="35" y="436"/>
                </a:cxn>
                <a:cxn ang="0">
                  <a:pos x="75" y="495"/>
                </a:cxn>
                <a:cxn ang="0">
                  <a:pos x="127" y="540"/>
                </a:cxn>
                <a:cxn ang="0">
                  <a:pos x="189" y="573"/>
                </a:cxn>
                <a:cxn ang="0">
                  <a:pos x="258" y="590"/>
                </a:cxn>
                <a:cxn ang="0">
                  <a:pos x="317" y="590"/>
                </a:cxn>
                <a:cxn ang="0">
                  <a:pos x="386" y="573"/>
                </a:cxn>
                <a:cxn ang="0">
                  <a:pos x="448" y="540"/>
                </a:cxn>
                <a:cxn ang="0">
                  <a:pos x="500" y="495"/>
                </a:cxn>
                <a:cxn ang="0">
                  <a:pos x="540" y="436"/>
                </a:cxn>
                <a:cxn ang="0">
                  <a:pos x="566" y="370"/>
                </a:cxn>
                <a:cxn ang="0">
                  <a:pos x="575" y="296"/>
                </a:cxn>
                <a:cxn ang="0">
                  <a:pos x="570" y="236"/>
                </a:cxn>
                <a:cxn ang="0">
                  <a:pos x="547" y="168"/>
                </a:cxn>
                <a:cxn ang="0">
                  <a:pos x="510" y="107"/>
                </a:cxn>
                <a:cxn ang="0">
                  <a:pos x="460" y="59"/>
                </a:cxn>
                <a:cxn ang="0">
                  <a:pos x="399" y="24"/>
                </a:cxn>
                <a:cxn ang="0">
                  <a:pos x="331" y="3"/>
                </a:cxn>
                <a:cxn ang="0">
                  <a:pos x="456" y="412"/>
                </a:cxn>
                <a:cxn ang="0">
                  <a:pos x="440" y="422"/>
                </a:cxn>
                <a:cxn ang="0">
                  <a:pos x="388" y="423"/>
                </a:cxn>
                <a:cxn ang="0">
                  <a:pos x="358" y="409"/>
                </a:cxn>
                <a:cxn ang="0">
                  <a:pos x="316" y="370"/>
                </a:cxn>
                <a:cxn ang="0">
                  <a:pos x="305" y="380"/>
                </a:cxn>
                <a:cxn ang="0">
                  <a:pos x="298" y="419"/>
                </a:cxn>
                <a:cxn ang="0">
                  <a:pos x="274" y="422"/>
                </a:cxn>
                <a:cxn ang="0">
                  <a:pos x="232" y="417"/>
                </a:cxn>
                <a:cxn ang="0">
                  <a:pos x="183" y="388"/>
                </a:cxn>
                <a:cxn ang="0">
                  <a:pos x="133" y="325"/>
                </a:cxn>
                <a:cxn ang="0">
                  <a:pos x="82" y="227"/>
                </a:cxn>
                <a:cxn ang="0">
                  <a:pos x="89" y="214"/>
                </a:cxn>
                <a:cxn ang="0">
                  <a:pos x="152" y="212"/>
                </a:cxn>
                <a:cxn ang="0">
                  <a:pos x="173" y="245"/>
                </a:cxn>
                <a:cxn ang="0">
                  <a:pos x="205" y="305"/>
                </a:cxn>
                <a:cxn ang="0">
                  <a:pos x="219" y="308"/>
                </a:cxn>
                <a:cxn ang="0">
                  <a:pos x="229" y="269"/>
                </a:cxn>
                <a:cxn ang="0">
                  <a:pos x="215" y="220"/>
                </a:cxn>
                <a:cxn ang="0">
                  <a:pos x="210" y="212"/>
                </a:cxn>
                <a:cxn ang="0">
                  <a:pos x="252" y="198"/>
                </a:cxn>
                <a:cxn ang="0">
                  <a:pos x="289" y="204"/>
                </a:cxn>
                <a:cxn ang="0">
                  <a:pos x="301" y="223"/>
                </a:cxn>
                <a:cxn ang="0">
                  <a:pos x="302" y="293"/>
                </a:cxn>
                <a:cxn ang="0">
                  <a:pos x="310" y="308"/>
                </a:cxn>
                <a:cxn ang="0">
                  <a:pos x="338" y="278"/>
                </a:cxn>
                <a:cxn ang="0">
                  <a:pos x="371" y="215"/>
                </a:cxn>
                <a:cxn ang="0">
                  <a:pos x="413" y="212"/>
                </a:cxn>
                <a:cxn ang="0">
                  <a:pos x="453" y="216"/>
                </a:cxn>
                <a:cxn ang="0">
                  <a:pos x="455" y="231"/>
                </a:cxn>
                <a:cxn ang="0">
                  <a:pos x="421" y="286"/>
                </a:cxn>
                <a:cxn ang="0">
                  <a:pos x="396" y="326"/>
                </a:cxn>
                <a:cxn ang="0">
                  <a:pos x="429" y="366"/>
                </a:cxn>
                <a:cxn ang="0">
                  <a:pos x="456" y="407"/>
                </a:cxn>
              </a:cxnLst>
              <a:rect l="0" t="0" r="r" b="b"/>
              <a:pathLst>
                <a:path w="575" h="591">
                  <a:moveTo>
                    <a:pt x="288" y="0"/>
                  </a:moveTo>
                  <a:lnTo>
                    <a:pt x="288" y="0"/>
                  </a:lnTo>
                  <a:lnTo>
                    <a:pt x="272" y="1"/>
                  </a:lnTo>
                  <a:lnTo>
                    <a:pt x="258" y="2"/>
                  </a:lnTo>
                  <a:lnTo>
                    <a:pt x="244" y="3"/>
                  </a:lnTo>
                  <a:lnTo>
                    <a:pt x="230" y="7"/>
                  </a:lnTo>
                  <a:lnTo>
                    <a:pt x="216" y="10"/>
                  </a:lnTo>
                  <a:lnTo>
                    <a:pt x="202" y="14"/>
                  </a:lnTo>
                  <a:lnTo>
                    <a:pt x="189" y="18"/>
                  </a:lnTo>
                  <a:lnTo>
                    <a:pt x="176" y="24"/>
                  </a:lnTo>
                  <a:lnTo>
                    <a:pt x="163" y="29"/>
                  </a:lnTo>
                  <a:lnTo>
                    <a:pt x="151" y="36"/>
                  </a:lnTo>
                  <a:lnTo>
                    <a:pt x="139" y="43"/>
                  </a:lnTo>
                  <a:lnTo>
                    <a:pt x="127" y="51"/>
                  </a:lnTo>
                  <a:lnTo>
                    <a:pt x="115" y="59"/>
                  </a:lnTo>
                  <a:lnTo>
                    <a:pt x="104" y="67"/>
                  </a:lnTo>
                  <a:lnTo>
                    <a:pt x="94" y="77"/>
                  </a:lnTo>
                  <a:lnTo>
                    <a:pt x="85" y="87"/>
                  </a:lnTo>
                  <a:lnTo>
                    <a:pt x="75" y="97"/>
                  </a:lnTo>
                  <a:lnTo>
                    <a:pt x="65" y="107"/>
                  </a:lnTo>
                  <a:lnTo>
                    <a:pt x="58" y="119"/>
                  </a:lnTo>
                  <a:lnTo>
                    <a:pt x="49" y="130"/>
                  </a:lnTo>
                  <a:lnTo>
                    <a:pt x="41" y="142"/>
                  </a:lnTo>
                  <a:lnTo>
                    <a:pt x="35" y="155"/>
                  </a:lnTo>
                  <a:lnTo>
                    <a:pt x="28" y="168"/>
                  </a:lnTo>
                  <a:lnTo>
                    <a:pt x="23" y="181"/>
                  </a:lnTo>
                  <a:lnTo>
                    <a:pt x="17" y="194"/>
                  </a:lnTo>
                  <a:lnTo>
                    <a:pt x="13" y="208"/>
                  </a:lnTo>
                  <a:lnTo>
                    <a:pt x="9" y="222"/>
                  </a:lnTo>
                  <a:lnTo>
                    <a:pt x="5" y="236"/>
                  </a:lnTo>
                  <a:lnTo>
                    <a:pt x="3" y="251"/>
                  </a:lnTo>
                  <a:lnTo>
                    <a:pt x="1" y="266"/>
                  </a:lnTo>
                  <a:lnTo>
                    <a:pt x="0" y="281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311"/>
                  </a:lnTo>
                  <a:lnTo>
                    <a:pt x="1" y="326"/>
                  </a:lnTo>
                  <a:lnTo>
                    <a:pt x="3" y="341"/>
                  </a:lnTo>
                  <a:lnTo>
                    <a:pt x="5" y="356"/>
                  </a:lnTo>
                  <a:lnTo>
                    <a:pt x="9" y="370"/>
                  </a:lnTo>
                  <a:lnTo>
                    <a:pt x="13" y="384"/>
                  </a:lnTo>
                  <a:lnTo>
                    <a:pt x="17" y="397"/>
                  </a:lnTo>
                  <a:lnTo>
                    <a:pt x="23" y="411"/>
                  </a:lnTo>
                  <a:lnTo>
                    <a:pt x="28" y="424"/>
                  </a:lnTo>
                  <a:lnTo>
                    <a:pt x="35" y="436"/>
                  </a:lnTo>
                  <a:lnTo>
                    <a:pt x="41" y="449"/>
                  </a:lnTo>
                  <a:lnTo>
                    <a:pt x="49" y="461"/>
                  </a:lnTo>
                  <a:lnTo>
                    <a:pt x="58" y="473"/>
                  </a:lnTo>
                  <a:lnTo>
                    <a:pt x="65" y="484"/>
                  </a:lnTo>
                  <a:lnTo>
                    <a:pt x="75" y="495"/>
                  </a:lnTo>
                  <a:lnTo>
                    <a:pt x="85" y="504"/>
                  </a:lnTo>
                  <a:lnTo>
                    <a:pt x="94" y="514"/>
                  </a:lnTo>
                  <a:lnTo>
                    <a:pt x="104" y="524"/>
                  </a:lnTo>
                  <a:lnTo>
                    <a:pt x="115" y="533"/>
                  </a:lnTo>
                  <a:lnTo>
                    <a:pt x="127" y="540"/>
                  </a:lnTo>
                  <a:lnTo>
                    <a:pt x="139" y="549"/>
                  </a:lnTo>
                  <a:lnTo>
                    <a:pt x="151" y="555"/>
                  </a:lnTo>
                  <a:lnTo>
                    <a:pt x="163" y="562"/>
                  </a:lnTo>
                  <a:lnTo>
                    <a:pt x="176" y="568"/>
                  </a:lnTo>
                  <a:lnTo>
                    <a:pt x="189" y="573"/>
                  </a:lnTo>
                  <a:lnTo>
                    <a:pt x="202" y="578"/>
                  </a:lnTo>
                  <a:lnTo>
                    <a:pt x="216" y="581"/>
                  </a:lnTo>
                  <a:lnTo>
                    <a:pt x="230" y="585"/>
                  </a:lnTo>
                  <a:lnTo>
                    <a:pt x="244" y="588"/>
                  </a:lnTo>
                  <a:lnTo>
                    <a:pt x="258" y="590"/>
                  </a:lnTo>
                  <a:lnTo>
                    <a:pt x="272" y="591"/>
                  </a:lnTo>
                  <a:lnTo>
                    <a:pt x="288" y="591"/>
                  </a:lnTo>
                  <a:lnTo>
                    <a:pt x="288" y="591"/>
                  </a:lnTo>
                  <a:lnTo>
                    <a:pt x="303" y="591"/>
                  </a:lnTo>
                  <a:lnTo>
                    <a:pt x="317" y="590"/>
                  </a:lnTo>
                  <a:lnTo>
                    <a:pt x="331" y="588"/>
                  </a:lnTo>
                  <a:lnTo>
                    <a:pt x="345" y="585"/>
                  </a:lnTo>
                  <a:lnTo>
                    <a:pt x="359" y="581"/>
                  </a:lnTo>
                  <a:lnTo>
                    <a:pt x="373" y="578"/>
                  </a:lnTo>
                  <a:lnTo>
                    <a:pt x="386" y="573"/>
                  </a:lnTo>
                  <a:lnTo>
                    <a:pt x="399" y="568"/>
                  </a:lnTo>
                  <a:lnTo>
                    <a:pt x="412" y="562"/>
                  </a:lnTo>
                  <a:lnTo>
                    <a:pt x="424" y="555"/>
                  </a:lnTo>
                  <a:lnTo>
                    <a:pt x="436" y="549"/>
                  </a:lnTo>
                  <a:lnTo>
                    <a:pt x="448" y="540"/>
                  </a:lnTo>
                  <a:lnTo>
                    <a:pt x="460" y="533"/>
                  </a:lnTo>
                  <a:lnTo>
                    <a:pt x="471" y="524"/>
                  </a:lnTo>
                  <a:lnTo>
                    <a:pt x="481" y="514"/>
                  </a:lnTo>
                  <a:lnTo>
                    <a:pt x="490" y="504"/>
                  </a:lnTo>
                  <a:lnTo>
                    <a:pt x="500" y="495"/>
                  </a:lnTo>
                  <a:lnTo>
                    <a:pt x="510" y="484"/>
                  </a:lnTo>
                  <a:lnTo>
                    <a:pt x="518" y="473"/>
                  </a:lnTo>
                  <a:lnTo>
                    <a:pt x="526" y="461"/>
                  </a:lnTo>
                  <a:lnTo>
                    <a:pt x="534" y="449"/>
                  </a:lnTo>
                  <a:lnTo>
                    <a:pt x="540" y="436"/>
                  </a:lnTo>
                  <a:lnTo>
                    <a:pt x="547" y="424"/>
                  </a:lnTo>
                  <a:lnTo>
                    <a:pt x="552" y="411"/>
                  </a:lnTo>
                  <a:lnTo>
                    <a:pt x="558" y="397"/>
                  </a:lnTo>
                  <a:lnTo>
                    <a:pt x="562" y="384"/>
                  </a:lnTo>
                  <a:lnTo>
                    <a:pt x="566" y="370"/>
                  </a:lnTo>
                  <a:lnTo>
                    <a:pt x="570" y="356"/>
                  </a:lnTo>
                  <a:lnTo>
                    <a:pt x="572" y="341"/>
                  </a:lnTo>
                  <a:lnTo>
                    <a:pt x="574" y="326"/>
                  </a:lnTo>
                  <a:lnTo>
                    <a:pt x="575" y="311"/>
                  </a:lnTo>
                  <a:lnTo>
                    <a:pt x="575" y="296"/>
                  </a:lnTo>
                  <a:lnTo>
                    <a:pt x="575" y="296"/>
                  </a:lnTo>
                  <a:lnTo>
                    <a:pt x="575" y="281"/>
                  </a:lnTo>
                  <a:lnTo>
                    <a:pt x="574" y="266"/>
                  </a:lnTo>
                  <a:lnTo>
                    <a:pt x="572" y="251"/>
                  </a:lnTo>
                  <a:lnTo>
                    <a:pt x="570" y="236"/>
                  </a:lnTo>
                  <a:lnTo>
                    <a:pt x="566" y="222"/>
                  </a:lnTo>
                  <a:lnTo>
                    <a:pt x="562" y="208"/>
                  </a:lnTo>
                  <a:lnTo>
                    <a:pt x="558" y="194"/>
                  </a:lnTo>
                  <a:lnTo>
                    <a:pt x="552" y="181"/>
                  </a:lnTo>
                  <a:lnTo>
                    <a:pt x="547" y="168"/>
                  </a:lnTo>
                  <a:lnTo>
                    <a:pt x="540" y="155"/>
                  </a:lnTo>
                  <a:lnTo>
                    <a:pt x="534" y="142"/>
                  </a:lnTo>
                  <a:lnTo>
                    <a:pt x="526" y="130"/>
                  </a:lnTo>
                  <a:lnTo>
                    <a:pt x="518" y="119"/>
                  </a:lnTo>
                  <a:lnTo>
                    <a:pt x="510" y="107"/>
                  </a:lnTo>
                  <a:lnTo>
                    <a:pt x="500" y="97"/>
                  </a:lnTo>
                  <a:lnTo>
                    <a:pt x="490" y="87"/>
                  </a:lnTo>
                  <a:lnTo>
                    <a:pt x="481" y="77"/>
                  </a:lnTo>
                  <a:lnTo>
                    <a:pt x="471" y="67"/>
                  </a:lnTo>
                  <a:lnTo>
                    <a:pt x="460" y="59"/>
                  </a:lnTo>
                  <a:lnTo>
                    <a:pt x="448" y="51"/>
                  </a:lnTo>
                  <a:lnTo>
                    <a:pt x="436" y="43"/>
                  </a:lnTo>
                  <a:lnTo>
                    <a:pt x="424" y="36"/>
                  </a:lnTo>
                  <a:lnTo>
                    <a:pt x="412" y="29"/>
                  </a:lnTo>
                  <a:lnTo>
                    <a:pt x="399" y="24"/>
                  </a:lnTo>
                  <a:lnTo>
                    <a:pt x="386" y="18"/>
                  </a:lnTo>
                  <a:lnTo>
                    <a:pt x="373" y="14"/>
                  </a:lnTo>
                  <a:lnTo>
                    <a:pt x="359" y="10"/>
                  </a:lnTo>
                  <a:lnTo>
                    <a:pt x="345" y="7"/>
                  </a:lnTo>
                  <a:lnTo>
                    <a:pt x="331" y="3"/>
                  </a:lnTo>
                  <a:lnTo>
                    <a:pt x="317" y="2"/>
                  </a:lnTo>
                  <a:lnTo>
                    <a:pt x="303" y="1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456" y="412"/>
                  </a:moveTo>
                  <a:lnTo>
                    <a:pt x="456" y="412"/>
                  </a:lnTo>
                  <a:lnTo>
                    <a:pt x="453" y="417"/>
                  </a:lnTo>
                  <a:lnTo>
                    <a:pt x="450" y="419"/>
                  </a:lnTo>
                  <a:lnTo>
                    <a:pt x="446" y="421"/>
                  </a:lnTo>
                  <a:lnTo>
                    <a:pt x="440" y="422"/>
                  </a:lnTo>
                  <a:lnTo>
                    <a:pt x="427" y="423"/>
                  </a:lnTo>
                  <a:lnTo>
                    <a:pt x="413" y="423"/>
                  </a:lnTo>
                  <a:lnTo>
                    <a:pt x="413" y="423"/>
                  </a:lnTo>
                  <a:lnTo>
                    <a:pt x="400" y="423"/>
                  </a:lnTo>
                  <a:lnTo>
                    <a:pt x="388" y="423"/>
                  </a:lnTo>
                  <a:lnTo>
                    <a:pt x="379" y="422"/>
                  </a:lnTo>
                  <a:lnTo>
                    <a:pt x="371" y="420"/>
                  </a:lnTo>
                  <a:lnTo>
                    <a:pt x="371" y="420"/>
                  </a:lnTo>
                  <a:lnTo>
                    <a:pt x="366" y="415"/>
                  </a:lnTo>
                  <a:lnTo>
                    <a:pt x="358" y="409"/>
                  </a:lnTo>
                  <a:lnTo>
                    <a:pt x="342" y="393"/>
                  </a:lnTo>
                  <a:lnTo>
                    <a:pt x="327" y="376"/>
                  </a:lnTo>
                  <a:lnTo>
                    <a:pt x="320" y="372"/>
                  </a:lnTo>
                  <a:lnTo>
                    <a:pt x="318" y="371"/>
                  </a:lnTo>
                  <a:lnTo>
                    <a:pt x="316" y="370"/>
                  </a:lnTo>
                  <a:lnTo>
                    <a:pt x="316" y="370"/>
                  </a:lnTo>
                  <a:lnTo>
                    <a:pt x="312" y="371"/>
                  </a:lnTo>
                  <a:lnTo>
                    <a:pt x="309" y="373"/>
                  </a:lnTo>
                  <a:lnTo>
                    <a:pt x="307" y="376"/>
                  </a:lnTo>
                  <a:lnTo>
                    <a:pt x="305" y="380"/>
                  </a:lnTo>
                  <a:lnTo>
                    <a:pt x="303" y="387"/>
                  </a:lnTo>
                  <a:lnTo>
                    <a:pt x="302" y="395"/>
                  </a:lnTo>
                  <a:lnTo>
                    <a:pt x="299" y="411"/>
                  </a:lnTo>
                  <a:lnTo>
                    <a:pt x="298" y="417"/>
                  </a:lnTo>
                  <a:lnTo>
                    <a:pt x="298" y="419"/>
                  </a:lnTo>
                  <a:lnTo>
                    <a:pt x="297" y="420"/>
                  </a:lnTo>
                  <a:lnTo>
                    <a:pt x="297" y="420"/>
                  </a:lnTo>
                  <a:lnTo>
                    <a:pt x="293" y="421"/>
                  </a:lnTo>
                  <a:lnTo>
                    <a:pt x="288" y="422"/>
                  </a:lnTo>
                  <a:lnTo>
                    <a:pt x="274" y="422"/>
                  </a:lnTo>
                  <a:lnTo>
                    <a:pt x="261" y="422"/>
                  </a:lnTo>
                  <a:lnTo>
                    <a:pt x="252" y="421"/>
                  </a:lnTo>
                  <a:lnTo>
                    <a:pt x="252" y="421"/>
                  </a:lnTo>
                  <a:lnTo>
                    <a:pt x="241" y="419"/>
                  </a:lnTo>
                  <a:lnTo>
                    <a:pt x="232" y="417"/>
                  </a:lnTo>
                  <a:lnTo>
                    <a:pt x="222" y="413"/>
                  </a:lnTo>
                  <a:lnTo>
                    <a:pt x="214" y="409"/>
                  </a:lnTo>
                  <a:lnTo>
                    <a:pt x="206" y="405"/>
                  </a:lnTo>
                  <a:lnTo>
                    <a:pt x="197" y="399"/>
                  </a:lnTo>
                  <a:lnTo>
                    <a:pt x="183" y="388"/>
                  </a:lnTo>
                  <a:lnTo>
                    <a:pt x="169" y="374"/>
                  </a:lnTo>
                  <a:lnTo>
                    <a:pt x="157" y="359"/>
                  </a:lnTo>
                  <a:lnTo>
                    <a:pt x="145" y="343"/>
                  </a:lnTo>
                  <a:lnTo>
                    <a:pt x="133" y="325"/>
                  </a:lnTo>
                  <a:lnTo>
                    <a:pt x="133" y="325"/>
                  </a:lnTo>
                  <a:lnTo>
                    <a:pt x="108" y="283"/>
                  </a:lnTo>
                  <a:lnTo>
                    <a:pt x="99" y="266"/>
                  </a:lnTo>
                  <a:lnTo>
                    <a:pt x="91" y="249"/>
                  </a:lnTo>
                  <a:lnTo>
                    <a:pt x="86" y="236"/>
                  </a:lnTo>
                  <a:lnTo>
                    <a:pt x="82" y="227"/>
                  </a:lnTo>
                  <a:lnTo>
                    <a:pt x="81" y="219"/>
                  </a:lnTo>
                  <a:lnTo>
                    <a:pt x="82" y="217"/>
                  </a:lnTo>
                  <a:lnTo>
                    <a:pt x="84" y="216"/>
                  </a:lnTo>
                  <a:lnTo>
                    <a:pt x="84" y="216"/>
                  </a:lnTo>
                  <a:lnTo>
                    <a:pt x="89" y="214"/>
                  </a:lnTo>
                  <a:lnTo>
                    <a:pt x="94" y="213"/>
                  </a:lnTo>
                  <a:lnTo>
                    <a:pt x="111" y="212"/>
                  </a:lnTo>
                  <a:lnTo>
                    <a:pt x="130" y="212"/>
                  </a:lnTo>
                  <a:lnTo>
                    <a:pt x="152" y="212"/>
                  </a:lnTo>
                  <a:lnTo>
                    <a:pt x="152" y="212"/>
                  </a:lnTo>
                  <a:lnTo>
                    <a:pt x="154" y="213"/>
                  </a:lnTo>
                  <a:lnTo>
                    <a:pt x="156" y="215"/>
                  </a:lnTo>
                  <a:lnTo>
                    <a:pt x="161" y="222"/>
                  </a:lnTo>
                  <a:lnTo>
                    <a:pt x="167" y="233"/>
                  </a:lnTo>
                  <a:lnTo>
                    <a:pt x="173" y="245"/>
                  </a:lnTo>
                  <a:lnTo>
                    <a:pt x="184" y="271"/>
                  </a:lnTo>
                  <a:lnTo>
                    <a:pt x="192" y="287"/>
                  </a:lnTo>
                  <a:lnTo>
                    <a:pt x="192" y="287"/>
                  </a:lnTo>
                  <a:lnTo>
                    <a:pt x="202" y="300"/>
                  </a:lnTo>
                  <a:lnTo>
                    <a:pt x="205" y="305"/>
                  </a:lnTo>
                  <a:lnTo>
                    <a:pt x="209" y="307"/>
                  </a:lnTo>
                  <a:lnTo>
                    <a:pt x="212" y="309"/>
                  </a:lnTo>
                  <a:lnTo>
                    <a:pt x="215" y="309"/>
                  </a:lnTo>
                  <a:lnTo>
                    <a:pt x="217" y="309"/>
                  </a:lnTo>
                  <a:lnTo>
                    <a:pt x="219" y="308"/>
                  </a:lnTo>
                  <a:lnTo>
                    <a:pt x="223" y="306"/>
                  </a:lnTo>
                  <a:lnTo>
                    <a:pt x="226" y="302"/>
                  </a:lnTo>
                  <a:lnTo>
                    <a:pt x="228" y="295"/>
                  </a:lnTo>
                  <a:lnTo>
                    <a:pt x="228" y="295"/>
                  </a:lnTo>
                  <a:lnTo>
                    <a:pt x="229" y="269"/>
                  </a:lnTo>
                  <a:lnTo>
                    <a:pt x="229" y="251"/>
                  </a:lnTo>
                  <a:lnTo>
                    <a:pt x="227" y="238"/>
                  </a:lnTo>
                  <a:lnTo>
                    <a:pt x="223" y="229"/>
                  </a:lnTo>
                  <a:lnTo>
                    <a:pt x="219" y="223"/>
                  </a:lnTo>
                  <a:lnTo>
                    <a:pt x="215" y="220"/>
                  </a:lnTo>
                  <a:lnTo>
                    <a:pt x="209" y="219"/>
                  </a:lnTo>
                  <a:lnTo>
                    <a:pt x="205" y="219"/>
                  </a:lnTo>
                  <a:lnTo>
                    <a:pt x="205" y="219"/>
                  </a:lnTo>
                  <a:lnTo>
                    <a:pt x="207" y="215"/>
                  </a:lnTo>
                  <a:lnTo>
                    <a:pt x="210" y="212"/>
                  </a:lnTo>
                  <a:lnTo>
                    <a:pt x="214" y="208"/>
                  </a:lnTo>
                  <a:lnTo>
                    <a:pt x="219" y="205"/>
                  </a:lnTo>
                  <a:lnTo>
                    <a:pt x="229" y="202"/>
                  </a:lnTo>
                  <a:lnTo>
                    <a:pt x="241" y="200"/>
                  </a:lnTo>
                  <a:lnTo>
                    <a:pt x="252" y="198"/>
                  </a:lnTo>
                  <a:lnTo>
                    <a:pt x="260" y="198"/>
                  </a:lnTo>
                  <a:lnTo>
                    <a:pt x="269" y="198"/>
                  </a:lnTo>
                  <a:lnTo>
                    <a:pt x="269" y="198"/>
                  </a:lnTo>
                  <a:lnTo>
                    <a:pt x="280" y="202"/>
                  </a:lnTo>
                  <a:lnTo>
                    <a:pt x="289" y="204"/>
                  </a:lnTo>
                  <a:lnTo>
                    <a:pt x="295" y="208"/>
                  </a:lnTo>
                  <a:lnTo>
                    <a:pt x="295" y="208"/>
                  </a:lnTo>
                  <a:lnTo>
                    <a:pt x="297" y="210"/>
                  </a:lnTo>
                  <a:lnTo>
                    <a:pt x="299" y="215"/>
                  </a:lnTo>
                  <a:lnTo>
                    <a:pt x="301" y="223"/>
                  </a:lnTo>
                  <a:lnTo>
                    <a:pt x="301" y="236"/>
                  </a:lnTo>
                  <a:lnTo>
                    <a:pt x="301" y="236"/>
                  </a:lnTo>
                  <a:lnTo>
                    <a:pt x="301" y="260"/>
                  </a:lnTo>
                  <a:lnTo>
                    <a:pt x="301" y="283"/>
                  </a:lnTo>
                  <a:lnTo>
                    <a:pt x="302" y="293"/>
                  </a:lnTo>
                  <a:lnTo>
                    <a:pt x="303" y="300"/>
                  </a:lnTo>
                  <a:lnTo>
                    <a:pt x="306" y="306"/>
                  </a:lnTo>
                  <a:lnTo>
                    <a:pt x="308" y="307"/>
                  </a:lnTo>
                  <a:lnTo>
                    <a:pt x="310" y="308"/>
                  </a:lnTo>
                  <a:lnTo>
                    <a:pt x="310" y="308"/>
                  </a:lnTo>
                  <a:lnTo>
                    <a:pt x="315" y="307"/>
                  </a:lnTo>
                  <a:lnTo>
                    <a:pt x="319" y="304"/>
                  </a:lnTo>
                  <a:lnTo>
                    <a:pt x="323" y="299"/>
                  </a:lnTo>
                  <a:lnTo>
                    <a:pt x="329" y="293"/>
                  </a:lnTo>
                  <a:lnTo>
                    <a:pt x="338" y="278"/>
                  </a:lnTo>
                  <a:lnTo>
                    <a:pt x="348" y="259"/>
                  </a:lnTo>
                  <a:lnTo>
                    <a:pt x="348" y="259"/>
                  </a:lnTo>
                  <a:lnTo>
                    <a:pt x="363" y="229"/>
                  </a:lnTo>
                  <a:lnTo>
                    <a:pt x="369" y="218"/>
                  </a:lnTo>
                  <a:lnTo>
                    <a:pt x="371" y="215"/>
                  </a:lnTo>
                  <a:lnTo>
                    <a:pt x="372" y="214"/>
                  </a:lnTo>
                  <a:lnTo>
                    <a:pt x="372" y="214"/>
                  </a:lnTo>
                  <a:lnTo>
                    <a:pt x="378" y="213"/>
                  </a:lnTo>
                  <a:lnTo>
                    <a:pt x="387" y="212"/>
                  </a:lnTo>
                  <a:lnTo>
                    <a:pt x="413" y="212"/>
                  </a:lnTo>
                  <a:lnTo>
                    <a:pt x="413" y="212"/>
                  </a:lnTo>
                  <a:lnTo>
                    <a:pt x="438" y="212"/>
                  </a:lnTo>
                  <a:lnTo>
                    <a:pt x="448" y="213"/>
                  </a:lnTo>
                  <a:lnTo>
                    <a:pt x="451" y="214"/>
                  </a:lnTo>
                  <a:lnTo>
                    <a:pt x="453" y="216"/>
                  </a:lnTo>
                  <a:lnTo>
                    <a:pt x="453" y="216"/>
                  </a:lnTo>
                  <a:lnTo>
                    <a:pt x="455" y="217"/>
                  </a:lnTo>
                  <a:lnTo>
                    <a:pt x="456" y="219"/>
                  </a:lnTo>
                  <a:lnTo>
                    <a:pt x="456" y="225"/>
                  </a:lnTo>
                  <a:lnTo>
                    <a:pt x="455" y="231"/>
                  </a:lnTo>
                  <a:lnTo>
                    <a:pt x="451" y="239"/>
                  </a:lnTo>
                  <a:lnTo>
                    <a:pt x="443" y="255"/>
                  </a:lnTo>
                  <a:lnTo>
                    <a:pt x="432" y="272"/>
                  </a:lnTo>
                  <a:lnTo>
                    <a:pt x="432" y="272"/>
                  </a:lnTo>
                  <a:lnTo>
                    <a:pt x="421" y="286"/>
                  </a:lnTo>
                  <a:lnTo>
                    <a:pt x="409" y="302"/>
                  </a:lnTo>
                  <a:lnTo>
                    <a:pt x="404" y="309"/>
                  </a:lnTo>
                  <a:lnTo>
                    <a:pt x="399" y="316"/>
                  </a:lnTo>
                  <a:lnTo>
                    <a:pt x="397" y="322"/>
                  </a:lnTo>
                  <a:lnTo>
                    <a:pt x="396" y="326"/>
                  </a:lnTo>
                  <a:lnTo>
                    <a:pt x="396" y="326"/>
                  </a:lnTo>
                  <a:lnTo>
                    <a:pt x="397" y="331"/>
                  </a:lnTo>
                  <a:lnTo>
                    <a:pt x="399" y="334"/>
                  </a:lnTo>
                  <a:lnTo>
                    <a:pt x="407" y="344"/>
                  </a:lnTo>
                  <a:lnTo>
                    <a:pt x="429" y="366"/>
                  </a:lnTo>
                  <a:lnTo>
                    <a:pt x="439" y="376"/>
                  </a:lnTo>
                  <a:lnTo>
                    <a:pt x="448" y="388"/>
                  </a:lnTo>
                  <a:lnTo>
                    <a:pt x="451" y="395"/>
                  </a:lnTo>
                  <a:lnTo>
                    <a:pt x="455" y="400"/>
                  </a:lnTo>
                  <a:lnTo>
                    <a:pt x="456" y="407"/>
                  </a:lnTo>
                  <a:lnTo>
                    <a:pt x="456" y="412"/>
                  </a:lnTo>
                  <a:lnTo>
                    <a:pt x="456" y="412"/>
                  </a:lnTo>
                  <a:close/>
                </a:path>
              </a:pathLst>
            </a:custGeom>
            <a:solidFill>
              <a:srgbClr val="80828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52"/>
            <p:cNvSpPr>
              <a:spLocks noEditPoints="1"/>
            </p:cNvSpPr>
            <p:nvPr/>
          </p:nvSpPr>
          <p:spPr bwMode="auto">
            <a:xfrm>
              <a:off x="7808913" y="4401783"/>
              <a:ext cx="248533" cy="248534"/>
            </a:xfrm>
            <a:custGeom>
              <a:avLst/>
              <a:gdLst/>
              <a:ahLst/>
              <a:cxnLst>
                <a:cxn ang="0">
                  <a:pos x="321" y="225"/>
                </a:cxn>
                <a:cxn ang="0">
                  <a:pos x="337" y="177"/>
                </a:cxn>
                <a:cxn ang="0">
                  <a:pos x="293" y="137"/>
                </a:cxn>
                <a:cxn ang="0">
                  <a:pos x="263" y="142"/>
                </a:cxn>
                <a:cxn ang="0">
                  <a:pos x="238" y="178"/>
                </a:cxn>
                <a:cxn ang="0">
                  <a:pos x="251" y="222"/>
                </a:cxn>
                <a:cxn ang="0">
                  <a:pos x="288" y="0"/>
                </a:cxn>
                <a:cxn ang="0">
                  <a:pos x="216" y="9"/>
                </a:cxn>
                <a:cxn ang="0">
                  <a:pos x="139" y="41"/>
                </a:cxn>
                <a:cxn ang="0">
                  <a:pos x="75" y="94"/>
                </a:cxn>
                <a:cxn ang="0">
                  <a:pos x="28" y="163"/>
                </a:cxn>
                <a:cxn ang="0">
                  <a:pos x="3" y="243"/>
                </a:cxn>
                <a:cxn ang="0">
                  <a:pos x="1" y="317"/>
                </a:cxn>
                <a:cxn ang="0">
                  <a:pos x="23" y="399"/>
                </a:cxn>
                <a:cxn ang="0">
                  <a:pos x="65" y="470"/>
                </a:cxn>
                <a:cxn ang="0">
                  <a:pos x="127" y="525"/>
                </a:cxn>
                <a:cxn ang="0">
                  <a:pos x="202" y="562"/>
                </a:cxn>
                <a:cxn ang="0">
                  <a:pos x="288" y="575"/>
                </a:cxn>
                <a:cxn ang="0">
                  <a:pos x="359" y="565"/>
                </a:cxn>
                <a:cxn ang="0">
                  <a:pos x="436" y="533"/>
                </a:cxn>
                <a:cxn ang="0">
                  <a:pos x="500" y="481"/>
                </a:cxn>
                <a:cxn ang="0">
                  <a:pos x="547" y="412"/>
                </a:cxn>
                <a:cxn ang="0">
                  <a:pos x="572" y="331"/>
                </a:cxn>
                <a:cxn ang="0">
                  <a:pos x="574" y="258"/>
                </a:cxn>
                <a:cxn ang="0">
                  <a:pos x="552" y="176"/>
                </a:cxn>
                <a:cxn ang="0">
                  <a:pos x="510" y="104"/>
                </a:cxn>
                <a:cxn ang="0">
                  <a:pos x="448" y="49"/>
                </a:cxn>
                <a:cxn ang="0">
                  <a:pos x="373" y="13"/>
                </a:cxn>
                <a:cxn ang="0">
                  <a:pos x="288" y="0"/>
                </a:cxn>
                <a:cxn ang="0">
                  <a:pos x="213" y="116"/>
                </a:cxn>
                <a:cxn ang="0">
                  <a:pos x="279" y="85"/>
                </a:cxn>
                <a:cxn ang="0">
                  <a:pos x="322" y="89"/>
                </a:cxn>
                <a:cxn ang="0">
                  <a:pos x="381" y="143"/>
                </a:cxn>
                <a:cxn ang="0">
                  <a:pos x="391" y="187"/>
                </a:cxn>
                <a:cxn ang="0">
                  <a:pos x="363" y="256"/>
                </a:cxn>
                <a:cxn ang="0">
                  <a:pos x="307" y="288"/>
                </a:cxn>
                <a:cxn ang="0">
                  <a:pos x="241" y="279"/>
                </a:cxn>
                <a:cxn ang="0">
                  <a:pos x="196" y="234"/>
                </a:cxn>
                <a:cxn ang="0">
                  <a:pos x="186" y="182"/>
                </a:cxn>
                <a:cxn ang="0">
                  <a:pos x="385" y="345"/>
                </a:cxn>
                <a:cxn ang="0">
                  <a:pos x="321" y="369"/>
                </a:cxn>
                <a:cxn ang="0">
                  <a:pos x="378" y="439"/>
                </a:cxn>
                <a:cxn ang="0">
                  <a:pos x="392" y="469"/>
                </a:cxn>
                <a:cxn ang="0">
                  <a:pos x="369" y="490"/>
                </a:cxn>
                <a:cxn ang="0">
                  <a:pos x="338" y="473"/>
                </a:cxn>
                <a:cxn ang="0">
                  <a:pos x="286" y="423"/>
                </a:cxn>
                <a:cxn ang="0">
                  <a:pos x="231" y="480"/>
                </a:cxn>
                <a:cxn ang="0">
                  <a:pos x="200" y="488"/>
                </a:cxn>
                <a:cxn ang="0">
                  <a:pos x="184" y="468"/>
                </a:cxn>
                <a:cxn ang="0">
                  <a:pos x="204" y="433"/>
                </a:cxn>
                <a:cxn ang="0">
                  <a:pos x="239" y="366"/>
                </a:cxn>
                <a:cxn ang="0">
                  <a:pos x="182" y="340"/>
                </a:cxn>
                <a:cxn ang="0">
                  <a:pos x="165" y="313"/>
                </a:cxn>
                <a:cxn ang="0">
                  <a:pos x="195" y="289"/>
                </a:cxn>
                <a:cxn ang="0">
                  <a:pos x="220" y="303"/>
                </a:cxn>
                <a:cxn ang="0">
                  <a:pos x="289" y="320"/>
                </a:cxn>
                <a:cxn ang="0">
                  <a:pos x="356" y="302"/>
                </a:cxn>
                <a:cxn ang="0">
                  <a:pos x="385" y="289"/>
                </a:cxn>
                <a:cxn ang="0">
                  <a:pos x="408" y="306"/>
                </a:cxn>
                <a:cxn ang="0">
                  <a:pos x="404" y="330"/>
                </a:cxn>
              </a:cxnLst>
              <a:rect l="0" t="0" r="r" b="b"/>
              <a:pathLst>
                <a:path w="575" h="575">
                  <a:moveTo>
                    <a:pt x="282" y="238"/>
                  </a:moveTo>
                  <a:lnTo>
                    <a:pt x="282" y="238"/>
                  </a:lnTo>
                  <a:lnTo>
                    <a:pt x="293" y="237"/>
                  </a:lnTo>
                  <a:lnTo>
                    <a:pt x="303" y="234"/>
                  </a:lnTo>
                  <a:lnTo>
                    <a:pt x="312" y="231"/>
                  </a:lnTo>
                  <a:lnTo>
                    <a:pt x="321" y="225"/>
                  </a:lnTo>
                  <a:lnTo>
                    <a:pt x="328" y="217"/>
                  </a:lnTo>
                  <a:lnTo>
                    <a:pt x="333" y="209"/>
                  </a:lnTo>
                  <a:lnTo>
                    <a:pt x="336" y="200"/>
                  </a:lnTo>
                  <a:lnTo>
                    <a:pt x="338" y="189"/>
                  </a:lnTo>
                  <a:lnTo>
                    <a:pt x="338" y="189"/>
                  </a:lnTo>
                  <a:lnTo>
                    <a:pt x="337" y="177"/>
                  </a:lnTo>
                  <a:lnTo>
                    <a:pt x="334" y="166"/>
                  </a:lnTo>
                  <a:lnTo>
                    <a:pt x="329" y="157"/>
                  </a:lnTo>
                  <a:lnTo>
                    <a:pt x="322" y="149"/>
                  </a:lnTo>
                  <a:lnTo>
                    <a:pt x="314" y="143"/>
                  </a:lnTo>
                  <a:lnTo>
                    <a:pt x="304" y="139"/>
                  </a:lnTo>
                  <a:lnTo>
                    <a:pt x="293" y="137"/>
                  </a:lnTo>
                  <a:lnTo>
                    <a:pt x="281" y="137"/>
                  </a:lnTo>
                  <a:lnTo>
                    <a:pt x="281" y="137"/>
                  </a:lnTo>
                  <a:lnTo>
                    <a:pt x="273" y="138"/>
                  </a:lnTo>
                  <a:lnTo>
                    <a:pt x="268" y="140"/>
                  </a:lnTo>
                  <a:lnTo>
                    <a:pt x="268" y="140"/>
                  </a:lnTo>
                  <a:lnTo>
                    <a:pt x="263" y="142"/>
                  </a:lnTo>
                  <a:lnTo>
                    <a:pt x="256" y="147"/>
                  </a:lnTo>
                  <a:lnTo>
                    <a:pt x="251" y="151"/>
                  </a:lnTo>
                  <a:lnTo>
                    <a:pt x="246" y="156"/>
                  </a:lnTo>
                  <a:lnTo>
                    <a:pt x="242" y="163"/>
                  </a:lnTo>
                  <a:lnTo>
                    <a:pt x="240" y="170"/>
                  </a:lnTo>
                  <a:lnTo>
                    <a:pt x="238" y="178"/>
                  </a:lnTo>
                  <a:lnTo>
                    <a:pt x="237" y="187"/>
                  </a:lnTo>
                  <a:lnTo>
                    <a:pt x="237" y="187"/>
                  </a:lnTo>
                  <a:lnTo>
                    <a:pt x="238" y="198"/>
                  </a:lnTo>
                  <a:lnTo>
                    <a:pt x="241" y="206"/>
                  </a:lnTo>
                  <a:lnTo>
                    <a:pt x="245" y="215"/>
                  </a:lnTo>
                  <a:lnTo>
                    <a:pt x="251" y="222"/>
                  </a:lnTo>
                  <a:lnTo>
                    <a:pt x="257" y="228"/>
                  </a:lnTo>
                  <a:lnTo>
                    <a:pt x="265" y="232"/>
                  </a:lnTo>
                  <a:lnTo>
                    <a:pt x="273" y="235"/>
                  </a:lnTo>
                  <a:lnTo>
                    <a:pt x="282" y="238"/>
                  </a:lnTo>
                  <a:lnTo>
                    <a:pt x="282" y="23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72" y="0"/>
                  </a:lnTo>
                  <a:lnTo>
                    <a:pt x="258" y="1"/>
                  </a:lnTo>
                  <a:lnTo>
                    <a:pt x="244" y="3"/>
                  </a:lnTo>
                  <a:lnTo>
                    <a:pt x="230" y="6"/>
                  </a:lnTo>
                  <a:lnTo>
                    <a:pt x="216" y="9"/>
                  </a:lnTo>
                  <a:lnTo>
                    <a:pt x="202" y="13"/>
                  </a:lnTo>
                  <a:lnTo>
                    <a:pt x="189" y="17"/>
                  </a:lnTo>
                  <a:lnTo>
                    <a:pt x="176" y="23"/>
                  </a:lnTo>
                  <a:lnTo>
                    <a:pt x="163" y="28"/>
                  </a:lnTo>
                  <a:lnTo>
                    <a:pt x="151" y="35"/>
                  </a:lnTo>
                  <a:lnTo>
                    <a:pt x="139" y="41"/>
                  </a:lnTo>
                  <a:lnTo>
                    <a:pt x="127" y="49"/>
                  </a:lnTo>
                  <a:lnTo>
                    <a:pt x="115" y="57"/>
                  </a:lnTo>
                  <a:lnTo>
                    <a:pt x="104" y="65"/>
                  </a:lnTo>
                  <a:lnTo>
                    <a:pt x="94" y="75"/>
                  </a:lnTo>
                  <a:lnTo>
                    <a:pt x="85" y="84"/>
                  </a:lnTo>
                  <a:lnTo>
                    <a:pt x="75" y="94"/>
                  </a:lnTo>
                  <a:lnTo>
                    <a:pt x="65" y="104"/>
                  </a:lnTo>
                  <a:lnTo>
                    <a:pt x="58" y="115"/>
                  </a:lnTo>
                  <a:lnTo>
                    <a:pt x="49" y="127"/>
                  </a:lnTo>
                  <a:lnTo>
                    <a:pt x="41" y="138"/>
                  </a:lnTo>
                  <a:lnTo>
                    <a:pt x="35" y="150"/>
                  </a:lnTo>
                  <a:lnTo>
                    <a:pt x="28" y="163"/>
                  </a:lnTo>
                  <a:lnTo>
                    <a:pt x="23" y="176"/>
                  </a:lnTo>
                  <a:lnTo>
                    <a:pt x="17" y="189"/>
                  </a:lnTo>
                  <a:lnTo>
                    <a:pt x="13" y="202"/>
                  </a:lnTo>
                  <a:lnTo>
                    <a:pt x="9" y="216"/>
                  </a:lnTo>
                  <a:lnTo>
                    <a:pt x="5" y="229"/>
                  </a:lnTo>
                  <a:lnTo>
                    <a:pt x="3" y="243"/>
                  </a:lnTo>
                  <a:lnTo>
                    <a:pt x="1" y="258"/>
                  </a:lnTo>
                  <a:lnTo>
                    <a:pt x="0" y="272"/>
                  </a:lnTo>
                  <a:lnTo>
                    <a:pt x="0" y="288"/>
                  </a:lnTo>
                  <a:lnTo>
                    <a:pt x="0" y="288"/>
                  </a:lnTo>
                  <a:lnTo>
                    <a:pt x="0" y="302"/>
                  </a:lnTo>
                  <a:lnTo>
                    <a:pt x="1" y="317"/>
                  </a:lnTo>
                  <a:lnTo>
                    <a:pt x="3" y="331"/>
                  </a:lnTo>
                  <a:lnTo>
                    <a:pt x="5" y="345"/>
                  </a:lnTo>
                  <a:lnTo>
                    <a:pt x="9" y="359"/>
                  </a:lnTo>
                  <a:lnTo>
                    <a:pt x="13" y="373"/>
                  </a:lnTo>
                  <a:lnTo>
                    <a:pt x="17" y="386"/>
                  </a:lnTo>
                  <a:lnTo>
                    <a:pt x="23" y="399"/>
                  </a:lnTo>
                  <a:lnTo>
                    <a:pt x="28" y="412"/>
                  </a:lnTo>
                  <a:lnTo>
                    <a:pt x="35" y="424"/>
                  </a:lnTo>
                  <a:lnTo>
                    <a:pt x="41" y="436"/>
                  </a:lnTo>
                  <a:lnTo>
                    <a:pt x="49" y="448"/>
                  </a:lnTo>
                  <a:lnTo>
                    <a:pt x="58" y="459"/>
                  </a:lnTo>
                  <a:lnTo>
                    <a:pt x="65" y="470"/>
                  </a:lnTo>
                  <a:lnTo>
                    <a:pt x="75" y="481"/>
                  </a:lnTo>
                  <a:lnTo>
                    <a:pt x="85" y="490"/>
                  </a:lnTo>
                  <a:lnTo>
                    <a:pt x="94" y="500"/>
                  </a:lnTo>
                  <a:lnTo>
                    <a:pt x="104" y="509"/>
                  </a:lnTo>
                  <a:lnTo>
                    <a:pt x="115" y="518"/>
                  </a:lnTo>
                  <a:lnTo>
                    <a:pt x="127" y="525"/>
                  </a:lnTo>
                  <a:lnTo>
                    <a:pt x="139" y="533"/>
                  </a:lnTo>
                  <a:lnTo>
                    <a:pt x="151" y="540"/>
                  </a:lnTo>
                  <a:lnTo>
                    <a:pt x="163" y="547"/>
                  </a:lnTo>
                  <a:lnTo>
                    <a:pt x="176" y="552"/>
                  </a:lnTo>
                  <a:lnTo>
                    <a:pt x="189" y="558"/>
                  </a:lnTo>
                  <a:lnTo>
                    <a:pt x="202" y="562"/>
                  </a:lnTo>
                  <a:lnTo>
                    <a:pt x="216" y="565"/>
                  </a:lnTo>
                  <a:lnTo>
                    <a:pt x="230" y="568"/>
                  </a:lnTo>
                  <a:lnTo>
                    <a:pt x="244" y="572"/>
                  </a:lnTo>
                  <a:lnTo>
                    <a:pt x="258" y="573"/>
                  </a:lnTo>
                  <a:lnTo>
                    <a:pt x="272" y="574"/>
                  </a:lnTo>
                  <a:lnTo>
                    <a:pt x="288" y="575"/>
                  </a:lnTo>
                  <a:lnTo>
                    <a:pt x="288" y="575"/>
                  </a:lnTo>
                  <a:lnTo>
                    <a:pt x="303" y="574"/>
                  </a:lnTo>
                  <a:lnTo>
                    <a:pt x="317" y="573"/>
                  </a:lnTo>
                  <a:lnTo>
                    <a:pt x="331" y="572"/>
                  </a:lnTo>
                  <a:lnTo>
                    <a:pt x="345" y="568"/>
                  </a:lnTo>
                  <a:lnTo>
                    <a:pt x="359" y="565"/>
                  </a:lnTo>
                  <a:lnTo>
                    <a:pt x="373" y="562"/>
                  </a:lnTo>
                  <a:lnTo>
                    <a:pt x="386" y="558"/>
                  </a:lnTo>
                  <a:lnTo>
                    <a:pt x="399" y="552"/>
                  </a:lnTo>
                  <a:lnTo>
                    <a:pt x="412" y="547"/>
                  </a:lnTo>
                  <a:lnTo>
                    <a:pt x="424" y="540"/>
                  </a:lnTo>
                  <a:lnTo>
                    <a:pt x="436" y="533"/>
                  </a:lnTo>
                  <a:lnTo>
                    <a:pt x="448" y="525"/>
                  </a:lnTo>
                  <a:lnTo>
                    <a:pt x="460" y="518"/>
                  </a:lnTo>
                  <a:lnTo>
                    <a:pt x="471" y="509"/>
                  </a:lnTo>
                  <a:lnTo>
                    <a:pt x="481" y="500"/>
                  </a:lnTo>
                  <a:lnTo>
                    <a:pt x="490" y="490"/>
                  </a:lnTo>
                  <a:lnTo>
                    <a:pt x="500" y="481"/>
                  </a:lnTo>
                  <a:lnTo>
                    <a:pt x="510" y="470"/>
                  </a:lnTo>
                  <a:lnTo>
                    <a:pt x="518" y="459"/>
                  </a:lnTo>
                  <a:lnTo>
                    <a:pt x="526" y="448"/>
                  </a:lnTo>
                  <a:lnTo>
                    <a:pt x="534" y="436"/>
                  </a:lnTo>
                  <a:lnTo>
                    <a:pt x="540" y="424"/>
                  </a:lnTo>
                  <a:lnTo>
                    <a:pt x="547" y="412"/>
                  </a:lnTo>
                  <a:lnTo>
                    <a:pt x="552" y="399"/>
                  </a:lnTo>
                  <a:lnTo>
                    <a:pt x="558" y="386"/>
                  </a:lnTo>
                  <a:lnTo>
                    <a:pt x="562" y="373"/>
                  </a:lnTo>
                  <a:lnTo>
                    <a:pt x="566" y="359"/>
                  </a:lnTo>
                  <a:lnTo>
                    <a:pt x="570" y="345"/>
                  </a:lnTo>
                  <a:lnTo>
                    <a:pt x="572" y="331"/>
                  </a:lnTo>
                  <a:lnTo>
                    <a:pt x="574" y="317"/>
                  </a:lnTo>
                  <a:lnTo>
                    <a:pt x="575" y="302"/>
                  </a:lnTo>
                  <a:lnTo>
                    <a:pt x="575" y="288"/>
                  </a:lnTo>
                  <a:lnTo>
                    <a:pt x="575" y="288"/>
                  </a:lnTo>
                  <a:lnTo>
                    <a:pt x="575" y="272"/>
                  </a:lnTo>
                  <a:lnTo>
                    <a:pt x="574" y="258"/>
                  </a:lnTo>
                  <a:lnTo>
                    <a:pt x="572" y="243"/>
                  </a:lnTo>
                  <a:lnTo>
                    <a:pt x="570" y="229"/>
                  </a:lnTo>
                  <a:lnTo>
                    <a:pt x="566" y="216"/>
                  </a:lnTo>
                  <a:lnTo>
                    <a:pt x="562" y="202"/>
                  </a:lnTo>
                  <a:lnTo>
                    <a:pt x="558" y="189"/>
                  </a:lnTo>
                  <a:lnTo>
                    <a:pt x="552" y="176"/>
                  </a:lnTo>
                  <a:lnTo>
                    <a:pt x="547" y="163"/>
                  </a:lnTo>
                  <a:lnTo>
                    <a:pt x="540" y="150"/>
                  </a:lnTo>
                  <a:lnTo>
                    <a:pt x="534" y="138"/>
                  </a:lnTo>
                  <a:lnTo>
                    <a:pt x="526" y="127"/>
                  </a:lnTo>
                  <a:lnTo>
                    <a:pt x="518" y="115"/>
                  </a:lnTo>
                  <a:lnTo>
                    <a:pt x="510" y="104"/>
                  </a:lnTo>
                  <a:lnTo>
                    <a:pt x="500" y="94"/>
                  </a:lnTo>
                  <a:lnTo>
                    <a:pt x="490" y="84"/>
                  </a:lnTo>
                  <a:lnTo>
                    <a:pt x="481" y="75"/>
                  </a:lnTo>
                  <a:lnTo>
                    <a:pt x="471" y="65"/>
                  </a:lnTo>
                  <a:lnTo>
                    <a:pt x="460" y="57"/>
                  </a:lnTo>
                  <a:lnTo>
                    <a:pt x="448" y="49"/>
                  </a:lnTo>
                  <a:lnTo>
                    <a:pt x="436" y="41"/>
                  </a:lnTo>
                  <a:lnTo>
                    <a:pt x="424" y="35"/>
                  </a:lnTo>
                  <a:lnTo>
                    <a:pt x="412" y="28"/>
                  </a:lnTo>
                  <a:lnTo>
                    <a:pt x="399" y="23"/>
                  </a:lnTo>
                  <a:lnTo>
                    <a:pt x="386" y="17"/>
                  </a:lnTo>
                  <a:lnTo>
                    <a:pt x="373" y="13"/>
                  </a:lnTo>
                  <a:lnTo>
                    <a:pt x="359" y="9"/>
                  </a:lnTo>
                  <a:lnTo>
                    <a:pt x="345" y="6"/>
                  </a:lnTo>
                  <a:lnTo>
                    <a:pt x="331" y="3"/>
                  </a:lnTo>
                  <a:lnTo>
                    <a:pt x="317" y="1"/>
                  </a:lnTo>
                  <a:lnTo>
                    <a:pt x="303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192" y="150"/>
                  </a:moveTo>
                  <a:lnTo>
                    <a:pt x="192" y="150"/>
                  </a:lnTo>
                  <a:lnTo>
                    <a:pt x="197" y="138"/>
                  </a:lnTo>
                  <a:lnTo>
                    <a:pt x="204" y="127"/>
                  </a:lnTo>
                  <a:lnTo>
                    <a:pt x="213" y="116"/>
                  </a:lnTo>
                  <a:lnTo>
                    <a:pt x="223" y="106"/>
                  </a:lnTo>
                  <a:lnTo>
                    <a:pt x="223" y="106"/>
                  </a:lnTo>
                  <a:lnTo>
                    <a:pt x="234" y="99"/>
                  </a:lnTo>
                  <a:lnTo>
                    <a:pt x="247" y="92"/>
                  </a:lnTo>
                  <a:lnTo>
                    <a:pt x="263" y="87"/>
                  </a:lnTo>
                  <a:lnTo>
                    <a:pt x="279" y="85"/>
                  </a:lnTo>
                  <a:lnTo>
                    <a:pt x="279" y="85"/>
                  </a:lnTo>
                  <a:lnTo>
                    <a:pt x="289" y="85"/>
                  </a:lnTo>
                  <a:lnTo>
                    <a:pt x="297" y="85"/>
                  </a:lnTo>
                  <a:lnTo>
                    <a:pt x="306" y="86"/>
                  </a:lnTo>
                  <a:lnTo>
                    <a:pt x="315" y="87"/>
                  </a:lnTo>
                  <a:lnTo>
                    <a:pt x="322" y="89"/>
                  </a:lnTo>
                  <a:lnTo>
                    <a:pt x="330" y="92"/>
                  </a:lnTo>
                  <a:lnTo>
                    <a:pt x="343" y="100"/>
                  </a:lnTo>
                  <a:lnTo>
                    <a:pt x="355" y="109"/>
                  </a:lnTo>
                  <a:lnTo>
                    <a:pt x="366" y="119"/>
                  </a:lnTo>
                  <a:lnTo>
                    <a:pt x="374" y="131"/>
                  </a:lnTo>
                  <a:lnTo>
                    <a:pt x="381" y="143"/>
                  </a:lnTo>
                  <a:lnTo>
                    <a:pt x="381" y="143"/>
                  </a:lnTo>
                  <a:lnTo>
                    <a:pt x="385" y="153"/>
                  </a:lnTo>
                  <a:lnTo>
                    <a:pt x="387" y="164"/>
                  </a:lnTo>
                  <a:lnTo>
                    <a:pt x="389" y="175"/>
                  </a:lnTo>
                  <a:lnTo>
                    <a:pt x="391" y="187"/>
                  </a:lnTo>
                  <a:lnTo>
                    <a:pt x="391" y="187"/>
                  </a:lnTo>
                  <a:lnTo>
                    <a:pt x="391" y="195"/>
                  </a:lnTo>
                  <a:lnTo>
                    <a:pt x="389" y="204"/>
                  </a:lnTo>
                  <a:lnTo>
                    <a:pt x="385" y="219"/>
                  </a:lnTo>
                  <a:lnTo>
                    <a:pt x="380" y="233"/>
                  </a:lnTo>
                  <a:lnTo>
                    <a:pt x="372" y="245"/>
                  </a:lnTo>
                  <a:lnTo>
                    <a:pt x="363" y="256"/>
                  </a:lnTo>
                  <a:lnTo>
                    <a:pt x="354" y="266"/>
                  </a:lnTo>
                  <a:lnTo>
                    <a:pt x="343" y="273"/>
                  </a:lnTo>
                  <a:lnTo>
                    <a:pt x="331" y="280"/>
                  </a:lnTo>
                  <a:lnTo>
                    <a:pt x="331" y="280"/>
                  </a:lnTo>
                  <a:lnTo>
                    <a:pt x="319" y="284"/>
                  </a:lnTo>
                  <a:lnTo>
                    <a:pt x="307" y="288"/>
                  </a:lnTo>
                  <a:lnTo>
                    <a:pt x="295" y="290"/>
                  </a:lnTo>
                  <a:lnTo>
                    <a:pt x="283" y="290"/>
                  </a:lnTo>
                  <a:lnTo>
                    <a:pt x="272" y="289"/>
                  </a:lnTo>
                  <a:lnTo>
                    <a:pt x="261" y="286"/>
                  </a:lnTo>
                  <a:lnTo>
                    <a:pt x="251" y="283"/>
                  </a:lnTo>
                  <a:lnTo>
                    <a:pt x="241" y="279"/>
                  </a:lnTo>
                  <a:lnTo>
                    <a:pt x="231" y="273"/>
                  </a:lnTo>
                  <a:lnTo>
                    <a:pt x="222" y="267"/>
                  </a:lnTo>
                  <a:lnTo>
                    <a:pt x="215" y="259"/>
                  </a:lnTo>
                  <a:lnTo>
                    <a:pt x="208" y="252"/>
                  </a:lnTo>
                  <a:lnTo>
                    <a:pt x="202" y="243"/>
                  </a:lnTo>
                  <a:lnTo>
                    <a:pt x="196" y="234"/>
                  </a:lnTo>
                  <a:lnTo>
                    <a:pt x="192" y="225"/>
                  </a:lnTo>
                  <a:lnTo>
                    <a:pt x="189" y="215"/>
                  </a:lnTo>
                  <a:lnTo>
                    <a:pt x="189" y="215"/>
                  </a:lnTo>
                  <a:lnTo>
                    <a:pt x="187" y="207"/>
                  </a:lnTo>
                  <a:lnTo>
                    <a:pt x="186" y="199"/>
                  </a:lnTo>
                  <a:lnTo>
                    <a:pt x="186" y="182"/>
                  </a:lnTo>
                  <a:lnTo>
                    <a:pt x="187" y="166"/>
                  </a:lnTo>
                  <a:lnTo>
                    <a:pt x="192" y="150"/>
                  </a:lnTo>
                  <a:lnTo>
                    <a:pt x="192" y="150"/>
                  </a:lnTo>
                  <a:close/>
                  <a:moveTo>
                    <a:pt x="394" y="339"/>
                  </a:moveTo>
                  <a:lnTo>
                    <a:pt x="394" y="339"/>
                  </a:lnTo>
                  <a:lnTo>
                    <a:pt x="385" y="345"/>
                  </a:lnTo>
                  <a:lnTo>
                    <a:pt x="375" y="350"/>
                  </a:lnTo>
                  <a:lnTo>
                    <a:pt x="366" y="356"/>
                  </a:lnTo>
                  <a:lnTo>
                    <a:pt x="356" y="359"/>
                  </a:lnTo>
                  <a:lnTo>
                    <a:pt x="345" y="363"/>
                  </a:lnTo>
                  <a:lnTo>
                    <a:pt x="333" y="367"/>
                  </a:lnTo>
                  <a:lnTo>
                    <a:pt x="321" y="369"/>
                  </a:lnTo>
                  <a:lnTo>
                    <a:pt x="308" y="370"/>
                  </a:lnTo>
                  <a:lnTo>
                    <a:pt x="308" y="370"/>
                  </a:lnTo>
                  <a:lnTo>
                    <a:pt x="338" y="401"/>
                  </a:lnTo>
                  <a:lnTo>
                    <a:pt x="370" y="433"/>
                  </a:lnTo>
                  <a:lnTo>
                    <a:pt x="370" y="433"/>
                  </a:lnTo>
                  <a:lnTo>
                    <a:pt x="378" y="439"/>
                  </a:lnTo>
                  <a:lnTo>
                    <a:pt x="385" y="447"/>
                  </a:lnTo>
                  <a:lnTo>
                    <a:pt x="388" y="451"/>
                  </a:lnTo>
                  <a:lnTo>
                    <a:pt x="391" y="457"/>
                  </a:lnTo>
                  <a:lnTo>
                    <a:pt x="392" y="462"/>
                  </a:lnTo>
                  <a:lnTo>
                    <a:pt x="392" y="469"/>
                  </a:lnTo>
                  <a:lnTo>
                    <a:pt x="392" y="469"/>
                  </a:lnTo>
                  <a:lnTo>
                    <a:pt x="389" y="474"/>
                  </a:lnTo>
                  <a:lnTo>
                    <a:pt x="387" y="478"/>
                  </a:lnTo>
                  <a:lnTo>
                    <a:pt x="383" y="483"/>
                  </a:lnTo>
                  <a:lnTo>
                    <a:pt x="379" y="486"/>
                  </a:lnTo>
                  <a:lnTo>
                    <a:pt x="374" y="488"/>
                  </a:lnTo>
                  <a:lnTo>
                    <a:pt x="369" y="490"/>
                  </a:lnTo>
                  <a:lnTo>
                    <a:pt x="362" y="490"/>
                  </a:lnTo>
                  <a:lnTo>
                    <a:pt x="357" y="489"/>
                  </a:lnTo>
                  <a:lnTo>
                    <a:pt x="357" y="489"/>
                  </a:lnTo>
                  <a:lnTo>
                    <a:pt x="352" y="486"/>
                  </a:lnTo>
                  <a:lnTo>
                    <a:pt x="347" y="483"/>
                  </a:lnTo>
                  <a:lnTo>
                    <a:pt x="338" y="473"/>
                  </a:lnTo>
                  <a:lnTo>
                    <a:pt x="338" y="473"/>
                  </a:lnTo>
                  <a:lnTo>
                    <a:pt x="296" y="431"/>
                  </a:lnTo>
                  <a:lnTo>
                    <a:pt x="296" y="431"/>
                  </a:lnTo>
                  <a:lnTo>
                    <a:pt x="289" y="423"/>
                  </a:lnTo>
                  <a:lnTo>
                    <a:pt x="289" y="423"/>
                  </a:lnTo>
                  <a:lnTo>
                    <a:pt x="286" y="423"/>
                  </a:lnTo>
                  <a:lnTo>
                    <a:pt x="284" y="426"/>
                  </a:lnTo>
                  <a:lnTo>
                    <a:pt x="280" y="431"/>
                  </a:lnTo>
                  <a:lnTo>
                    <a:pt x="280" y="431"/>
                  </a:lnTo>
                  <a:lnTo>
                    <a:pt x="239" y="472"/>
                  </a:lnTo>
                  <a:lnTo>
                    <a:pt x="239" y="472"/>
                  </a:lnTo>
                  <a:lnTo>
                    <a:pt x="231" y="480"/>
                  </a:lnTo>
                  <a:lnTo>
                    <a:pt x="227" y="484"/>
                  </a:lnTo>
                  <a:lnTo>
                    <a:pt x="222" y="487"/>
                  </a:lnTo>
                  <a:lnTo>
                    <a:pt x="218" y="489"/>
                  </a:lnTo>
                  <a:lnTo>
                    <a:pt x="213" y="490"/>
                  </a:lnTo>
                  <a:lnTo>
                    <a:pt x="206" y="490"/>
                  </a:lnTo>
                  <a:lnTo>
                    <a:pt x="200" y="488"/>
                  </a:lnTo>
                  <a:lnTo>
                    <a:pt x="200" y="488"/>
                  </a:lnTo>
                  <a:lnTo>
                    <a:pt x="193" y="483"/>
                  </a:lnTo>
                  <a:lnTo>
                    <a:pt x="190" y="480"/>
                  </a:lnTo>
                  <a:lnTo>
                    <a:pt x="188" y="476"/>
                  </a:lnTo>
                  <a:lnTo>
                    <a:pt x="186" y="472"/>
                  </a:lnTo>
                  <a:lnTo>
                    <a:pt x="184" y="468"/>
                  </a:lnTo>
                  <a:lnTo>
                    <a:pt x="184" y="462"/>
                  </a:lnTo>
                  <a:lnTo>
                    <a:pt x="186" y="457"/>
                  </a:lnTo>
                  <a:lnTo>
                    <a:pt x="186" y="457"/>
                  </a:lnTo>
                  <a:lnTo>
                    <a:pt x="188" y="450"/>
                  </a:lnTo>
                  <a:lnTo>
                    <a:pt x="193" y="444"/>
                  </a:lnTo>
                  <a:lnTo>
                    <a:pt x="204" y="433"/>
                  </a:lnTo>
                  <a:lnTo>
                    <a:pt x="204" y="433"/>
                  </a:lnTo>
                  <a:lnTo>
                    <a:pt x="237" y="401"/>
                  </a:lnTo>
                  <a:lnTo>
                    <a:pt x="268" y="370"/>
                  </a:lnTo>
                  <a:lnTo>
                    <a:pt x="268" y="370"/>
                  </a:lnTo>
                  <a:lnTo>
                    <a:pt x="253" y="368"/>
                  </a:lnTo>
                  <a:lnTo>
                    <a:pt x="239" y="366"/>
                  </a:lnTo>
                  <a:lnTo>
                    <a:pt x="226" y="362"/>
                  </a:lnTo>
                  <a:lnTo>
                    <a:pt x="214" y="358"/>
                  </a:lnTo>
                  <a:lnTo>
                    <a:pt x="214" y="358"/>
                  </a:lnTo>
                  <a:lnTo>
                    <a:pt x="203" y="353"/>
                  </a:lnTo>
                  <a:lnTo>
                    <a:pt x="192" y="346"/>
                  </a:lnTo>
                  <a:lnTo>
                    <a:pt x="182" y="340"/>
                  </a:lnTo>
                  <a:lnTo>
                    <a:pt x="174" y="332"/>
                  </a:lnTo>
                  <a:lnTo>
                    <a:pt x="174" y="332"/>
                  </a:lnTo>
                  <a:lnTo>
                    <a:pt x="168" y="327"/>
                  </a:lnTo>
                  <a:lnTo>
                    <a:pt x="166" y="320"/>
                  </a:lnTo>
                  <a:lnTo>
                    <a:pt x="166" y="320"/>
                  </a:lnTo>
                  <a:lnTo>
                    <a:pt x="165" y="313"/>
                  </a:lnTo>
                  <a:lnTo>
                    <a:pt x="167" y="306"/>
                  </a:lnTo>
                  <a:lnTo>
                    <a:pt x="170" y="299"/>
                  </a:lnTo>
                  <a:lnTo>
                    <a:pt x="175" y="295"/>
                  </a:lnTo>
                  <a:lnTo>
                    <a:pt x="181" y="291"/>
                  </a:lnTo>
                  <a:lnTo>
                    <a:pt x="188" y="289"/>
                  </a:lnTo>
                  <a:lnTo>
                    <a:pt x="195" y="289"/>
                  </a:lnTo>
                  <a:lnTo>
                    <a:pt x="203" y="291"/>
                  </a:lnTo>
                  <a:lnTo>
                    <a:pt x="203" y="291"/>
                  </a:lnTo>
                  <a:lnTo>
                    <a:pt x="207" y="294"/>
                  </a:lnTo>
                  <a:lnTo>
                    <a:pt x="212" y="296"/>
                  </a:lnTo>
                  <a:lnTo>
                    <a:pt x="220" y="303"/>
                  </a:lnTo>
                  <a:lnTo>
                    <a:pt x="220" y="303"/>
                  </a:lnTo>
                  <a:lnTo>
                    <a:pt x="234" y="309"/>
                  </a:lnTo>
                  <a:lnTo>
                    <a:pt x="250" y="316"/>
                  </a:lnTo>
                  <a:lnTo>
                    <a:pt x="259" y="318"/>
                  </a:lnTo>
                  <a:lnTo>
                    <a:pt x="268" y="319"/>
                  </a:lnTo>
                  <a:lnTo>
                    <a:pt x="278" y="320"/>
                  </a:lnTo>
                  <a:lnTo>
                    <a:pt x="289" y="320"/>
                  </a:lnTo>
                  <a:lnTo>
                    <a:pt x="289" y="320"/>
                  </a:lnTo>
                  <a:lnTo>
                    <a:pt x="307" y="319"/>
                  </a:lnTo>
                  <a:lnTo>
                    <a:pt x="325" y="315"/>
                  </a:lnTo>
                  <a:lnTo>
                    <a:pt x="343" y="309"/>
                  </a:lnTo>
                  <a:lnTo>
                    <a:pt x="349" y="306"/>
                  </a:lnTo>
                  <a:lnTo>
                    <a:pt x="356" y="302"/>
                  </a:lnTo>
                  <a:lnTo>
                    <a:pt x="356" y="302"/>
                  </a:lnTo>
                  <a:lnTo>
                    <a:pt x="369" y="293"/>
                  </a:lnTo>
                  <a:lnTo>
                    <a:pt x="376" y="290"/>
                  </a:lnTo>
                  <a:lnTo>
                    <a:pt x="381" y="289"/>
                  </a:lnTo>
                  <a:lnTo>
                    <a:pt x="385" y="289"/>
                  </a:lnTo>
                  <a:lnTo>
                    <a:pt x="385" y="289"/>
                  </a:lnTo>
                  <a:lnTo>
                    <a:pt x="391" y="289"/>
                  </a:lnTo>
                  <a:lnTo>
                    <a:pt x="395" y="291"/>
                  </a:lnTo>
                  <a:lnTo>
                    <a:pt x="399" y="294"/>
                  </a:lnTo>
                  <a:lnTo>
                    <a:pt x="403" y="297"/>
                  </a:lnTo>
                  <a:lnTo>
                    <a:pt x="406" y="302"/>
                  </a:lnTo>
                  <a:lnTo>
                    <a:pt x="408" y="306"/>
                  </a:lnTo>
                  <a:lnTo>
                    <a:pt x="409" y="311"/>
                  </a:lnTo>
                  <a:lnTo>
                    <a:pt x="410" y="317"/>
                  </a:lnTo>
                  <a:lnTo>
                    <a:pt x="410" y="317"/>
                  </a:lnTo>
                  <a:lnTo>
                    <a:pt x="409" y="320"/>
                  </a:lnTo>
                  <a:lnTo>
                    <a:pt x="408" y="323"/>
                  </a:lnTo>
                  <a:lnTo>
                    <a:pt x="404" y="330"/>
                  </a:lnTo>
                  <a:lnTo>
                    <a:pt x="399" y="334"/>
                  </a:lnTo>
                  <a:lnTo>
                    <a:pt x="394" y="339"/>
                  </a:lnTo>
                  <a:lnTo>
                    <a:pt x="394" y="339"/>
                  </a:lnTo>
                  <a:close/>
                </a:path>
              </a:pathLst>
            </a:custGeom>
            <a:solidFill>
              <a:srgbClr val="80828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8037712" y="3979704"/>
            <a:ext cx="21536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rgbClr val="828282"/>
                </a:solidFill>
              </a:rPr>
              <a:t>VK.COM/TOIPKRO</a:t>
            </a:r>
            <a:endParaRPr lang="ru-RU" sz="1600" dirty="0">
              <a:solidFill>
                <a:srgbClr val="828282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037711" y="4641700"/>
            <a:ext cx="24822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>
                <a:solidFill>
                  <a:srgbClr val="828282"/>
                </a:solidFill>
              </a:rPr>
              <a:t>OK.RU/TOIPKRO.INSTITUT</a:t>
            </a:r>
            <a:endParaRPr lang="ru-RU">
              <a:solidFill>
                <a:srgbClr val="828282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B2A1A9C-876F-6EA8-E840-143F54CB1091}"/>
              </a:ext>
            </a:extLst>
          </p:cNvPr>
          <p:cNvSpPr txBox="1">
            <a:spLocks/>
          </p:cNvSpPr>
          <p:nvPr/>
        </p:nvSpPr>
        <p:spPr>
          <a:xfrm>
            <a:off x="554414" y="2777947"/>
            <a:ext cx="5630841" cy="29451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2162AE"/>
                </a:solidFill>
                <a:latin typeface="Akrobat Black" panose="00000A00000000000000" pitchFamily="50" charset="-52"/>
              </a:rPr>
              <a:t>ТГПУ: ОТ ОБРАЗОВАТЕЛЬНОЙ СРЕДЫ ВУЗА К ОТКРЫТОМУ ОБРАЗОВАТЕЛЬНОМУ ПРОСТРАНСТВУ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CDADA7D0-4B1C-DBC6-1757-E2396495D1A4}"/>
              </a:ext>
            </a:extLst>
          </p:cNvPr>
          <p:cNvSpPr txBox="1">
            <a:spLocks/>
          </p:cNvSpPr>
          <p:nvPr/>
        </p:nvSpPr>
        <p:spPr>
          <a:xfrm>
            <a:off x="554414" y="4505298"/>
            <a:ext cx="5513260" cy="1010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solidFill>
                  <a:srgbClr val="2162AE"/>
                </a:solidFill>
                <a:latin typeface="Akrobat Bold" panose="00000800000000000000" pitchFamily="50" charset="-52"/>
              </a:rPr>
              <a:t>Андрей Николаевич Макаренко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solidFill>
                  <a:srgbClr val="2162AE"/>
                </a:solidFill>
                <a:latin typeface="Akrobat Bold" panose="00000800000000000000" pitchFamily="50" charset="-52"/>
              </a:rPr>
              <a:t>Ректор ТГПУ</a:t>
            </a:r>
          </a:p>
        </p:txBody>
      </p:sp>
      <p:sp>
        <p:nvSpPr>
          <p:cNvPr id="57" name="Подзаголовок 2">
            <a:extLst>
              <a:ext uri="{FF2B5EF4-FFF2-40B4-BE49-F238E27FC236}">
                <a16:creationId xmlns:a16="http://schemas.microsoft.com/office/drawing/2014/main" id="{F26DFECC-8627-DF92-E50C-6DAC06359EF9}"/>
              </a:ext>
            </a:extLst>
          </p:cNvPr>
          <p:cNvSpPr txBox="1">
            <a:spLocks/>
          </p:cNvSpPr>
          <p:nvPr/>
        </p:nvSpPr>
        <p:spPr>
          <a:xfrm>
            <a:off x="554414" y="5802806"/>
            <a:ext cx="2480930" cy="611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2162AE"/>
                </a:solidFill>
                <a:latin typeface="Akrobat Bold" panose="00000800000000000000" pitchFamily="50" charset="-52"/>
              </a:rPr>
              <a:t>23 августа 2022г.</a:t>
            </a: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1B1BE1B9-9C67-C85D-541D-39EFD923B647}"/>
              </a:ext>
            </a:extLst>
          </p:cNvPr>
          <p:cNvGrpSpPr/>
          <p:nvPr/>
        </p:nvGrpSpPr>
        <p:grpSpPr>
          <a:xfrm>
            <a:off x="538266" y="1488848"/>
            <a:ext cx="5545555" cy="993472"/>
            <a:chOff x="1103906" y="1473349"/>
            <a:chExt cx="5545555" cy="993472"/>
          </a:xfrm>
        </p:grpSpPr>
        <p:pic>
          <p:nvPicPr>
            <p:cNvPr id="79" name="Рисунок 78" descr="Герб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3906" y="1561454"/>
              <a:ext cx="817262" cy="817262"/>
            </a:xfrm>
            <a:prstGeom prst="rect">
              <a:avLst/>
            </a:prstGeom>
          </p:spPr>
        </p:pic>
        <p:pic>
          <p:nvPicPr>
            <p:cNvPr id="81" name="Рисунок 80" descr="Лого Проекты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3368" y="1473349"/>
              <a:ext cx="993472" cy="99347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79058826-08AC-F3DA-6EE6-151D43212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442" y="1574673"/>
              <a:ext cx="1064019" cy="790825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6F3AA54-D0B5-810F-0300-D25BDED33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014" y="1578123"/>
              <a:ext cx="1216254" cy="7839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366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CD5861C-3E43-B85C-4717-ACB43EE9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887639"/>
            <a:ext cx="11318421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Научное наследие России. Томскими маршрутами</a:t>
            </a:r>
          </a:p>
        </p:txBody>
      </p:sp>
      <p:pic>
        <p:nvPicPr>
          <p:cNvPr id="7" name="Picture 2" descr="https://www.tspu.edu.ru/images2/00001-news/2022/07/07/2/2-8/6_3.jpg">
            <a:extLst>
              <a:ext uri="{FF2B5EF4-FFF2-40B4-BE49-F238E27FC236}">
                <a16:creationId xmlns:a16="http://schemas.microsoft.com/office/drawing/2014/main" id="{8676710A-804C-F791-17F7-81EED5CE9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87" y="2232252"/>
            <a:ext cx="2608262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www.tspu.edu.ru/images2/00001-news/2022/07/07/2/9-13/13_1.jpg">
            <a:extLst>
              <a:ext uri="{FF2B5EF4-FFF2-40B4-BE49-F238E27FC236}">
                <a16:creationId xmlns:a16="http://schemas.microsoft.com/office/drawing/2014/main" id="{F7BCD70C-6B64-B220-029A-42FA7D6BD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06" y="2241777"/>
            <a:ext cx="2287587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s://www.tspu.edu.ru/images2/00001-news/2022/07/07/2/2-8/3_3.jpg">
            <a:extLst>
              <a:ext uri="{FF2B5EF4-FFF2-40B4-BE49-F238E27FC236}">
                <a16:creationId xmlns:a16="http://schemas.microsoft.com/office/drawing/2014/main" id="{0783A43A-22C7-FAC7-4CEF-01744036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150" y="2213202"/>
            <a:ext cx="3084512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id="{CB7EA2D7-D552-A1F4-63F7-DE8369648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546" y="4079074"/>
            <a:ext cx="54649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513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Знакомство с Большим томским университетом</a:t>
            </a:r>
          </a:p>
          <a:p>
            <a:pPr algn="ctr">
              <a:buClrTx/>
              <a:buFontTx/>
              <a:buNone/>
            </a:pPr>
            <a:endParaRPr lang="ru-RU" altLang="ru-RU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B2323EA8-F416-0B58-C03E-63AB5C7B1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49" y="4644799"/>
            <a:ext cx="1131842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22263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Национальный исследовательский Томский государственный университет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Национальный исследовательский Томский политехнический университет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Сибирский государственный медицинский университет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Томский государственный университет систем управления и радиоэлектроники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Томский архитектурно-строительный университет</a:t>
            </a:r>
            <a:b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ru-RU" altLang="ru-R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4FC35E-0461-3ACC-2744-186D5E294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9522" y="230908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61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CD5861C-3E43-B85C-4717-ACB43EE9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887639"/>
            <a:ext cx="11318421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Научное наследие России. Томскими маршрутами</a:t>
            </a:r>
          </a:p>
        </p:txBody>
      </p:sp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id="{CB7EA2D7-D552-A1F4-63F7-DE8369648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261" y="1972094"/>
            <a:ext cx="88274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513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ТОМСКИЙ ГОСУДАРСТВЕННЫЙ ПЕДАГОГИЧЕСКИЙ УНИВЕРСИТЕТ </a:t>
            </a:r>
          </a:p>
          <a:p>
            <a:pPr algn="ctr">
              <a:buClrTx/>
              <a:buFontTx/>
              <a:buNone/>
            </a:pPr>
            <a:endParaRPr lang="ru-RU" altLang="ru-R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B2323EA8-F416-0B58-C03E-63AB5C7B1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858" y="5833074"/>
            <a:ext cx="85182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22263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36513" indent="0" algn="ctr">
              <a:buClrTx/>
            </a:pPr>
            <a: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Технопарк универсальных педагогических компетенций</a:t>
            </a:r>
            <a:b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и команда педагогического </a:t>
            </a:r>
            <a:r>
              <a:rPr lang="ru-RU" altLang="ru-RU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Кванториума</a:t>
            </a:r>
            <a: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им. Б.И. Вершинина</a:t>
            </a:r>
            <a:b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ru-RU" altLang="ru-R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E5761B9-87A3-44EF-CC7A-EB3D3D5B553A}"/>
              </a:ext>
            </a:extLst>
          </p:cNvPr>
          <p:cNvGrpSpPr/>
          <p:nvPr/>
        </p:nvGrpSpPr>
        <p:grpSpPr>
          <a:xfrm>
            <a:off x="1346031" y="2477964"/>
            <a:ext cx="9499939" cy="3313258"/>
            <a:chOff x="1564238" y="2477964"/>
            <a:chExt cx="9499939" cy="3313258"/>
          </a:xfrm>
        </p:grpSpPr>
        <p:pic>
          <p:nvPicPr>
            <p:cNvPr id="13" name="Picture 2" descr="https://www.tspu.edu.ru/images2/00001-news/2022/07/08/2/4-15/9_4.jpg">
              <a:extLst>
                <a:ext uri="{FF2B5EF4-FFF2-40B4-BE49-F238E27FC236}">
                  <a16:creationId xmlns:a16="http://schemas.microsoft.com/office/drawing/2014/main" id="{11C40CF0-C70B-E57B-4EC8-4A409E6CD0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477966"/>
              <a:ext cx="4968177" cy="3313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https://www.tspu.edu.ru/images2/00001-news/2022/07/08/2/4-15/WhatsApp_Image_2022-07-08_at_12.30.38.jpeg">
              <a:extLst>
                <a:ext uri="{FF2B5EF4-FFF2-40B4-BE49-F238E27FC236}">
                  <a16:creationId xmlns:a16="http://schemas.microsoft.com/office/drawing/2014/main" id="{B57ED05D-2EB0-BA4C-E398-2E183D27F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4238" y="2477964"/>
              <a:ext cx="1528239" cy="3313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 descr="https://www.tspu.edu.ru/images2/00001-news/2022/07/08/2/4-15/8_4.jpg">
              <a:extLst>
                <a:ext uri="{FF2B5EF4-FFF2-40B4-BE49-F238E27FC236}">
                  <a16:creationId xmlns:a16="http://schemas.microsoft.com/office/drawing/2014/main" id="{E1CE6A19-136C-AE56-8197-97CEA32D6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570" y="2477964"/>
              <a:ext cx="2459337" cy="1638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Рисунок 1">
              <a:extLst>
                <a:ext uri="{FF2B5EF4-FFF2-40B4-BE49-F238E27FC236}">
                  <a16:creationId xmlns:a16="http://schemas.microsoft.com/office/drawing/2014/main" id="{C0B788C3-B7A8-CA26-3861-29139130E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811" y="4446228"/>
              <a:ext cx="2459096" cy="1344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FDCEEF-DC73-3AAC-6F1D-9403A4DE8F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1478" y="254422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38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CD5861C-3E43-B85C-4717-ACB43EE9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887639"/>
            <a:ext cx="11318421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Региональное партнерство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A9F5324-9565-99BE-62D2-B9E9D2FEC1B0}"/>
              </a:ext>
            </a:extLst>
          </p:cNvPr>
          <p:cNvGrpSpPr/>
          <p:nvPr/>
        </p:nvGrpSpPr>
        <p:grpSpPr>
          <a:xfrm>
            <a:off x="515938" y="2040913"/>
            <a:ext cx="11237913" cy="2590717"/>
            <a:chOff x="547204" y="2040913"/>
            <a:chExt cx="10704215" cy="2467682"/>
          </a:xfrm>
        </p:grpSpPr>
        <p:pic>
          <p:nvPicPr>
            <p:cNvPr id="11" name="Picture 2" descr="https://www.tspu.edu.ru/images2/moskalev/news/2022/7/15/4/24.jpg">
              <a:extLst>
                <a:ext uri="{FF2B5EF4-FFF2-40B4-BE49-F238E27FC236}">
                  <a16:creationId xmlns:a16="http://schemas.microsoft.com/office/drawing/2014/main" id="{4D4F55B7-35EA-FF5D-AD2A-9EF99C2B72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1577" y="2040913"/>
              <a:ext cx="1849842" cy="2467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https://www.tspu.edu.ru/images2/moskalev/news/2022/7/15/4/22.jpg">
              <a:extLst>
                <a:ext uri="{FF2B5EF4-FFF2-40B4-BE49-F238E27FC236}">
                  <a16:creationId xmlns:a16="http://schemas.microsoft.com/office/drawing/2014/main" id="{93B5889F-9F99-5D0C-B0F0-9B6C230113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3267" y="2040914"/>
              <a:ext cx="3284745" cy="2465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 descr="https://sun9-54.userapi.com/impf/43MDvMR--XCyHJVDcab7f5tHZQJkZ0uAXbpESQ/FyZxx7dWIQU.jpg?size=1920x1439&amp;quality=95&amp;sign=6560ede6bba5366631e47c22ec07571a&amp;type=album">
              <a:extLst>
                <a:ext uri="{FF2B5EF4-FFF2-40B4-BE49-F238E27FC236}">
                  <a16:creationId xmlns:a16="http://schemas.microsoft.com/office/drawing/2014/main" id="{9617BB6F-01BC-F206-B1B3-1F41FD4B0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611" y="2040914"/>
              <a:ext cx="3289091" cy="2465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 descr="https://sun9-6.userapi.com/impf/gaauvXBJEbNS0TNzUeaQ8J2DfJesYbcppUqwkw/n7iLGKRrl6o.jpg?size=1440x1920&amp;quality=95&amp;sign=a8cb75ebc24bd4f6742c3fffad77062c&amp;type=album">
              <a:extLst>
                <a:ext uri="{FF2B5EF4-FFF2-40B4-BE49-F238E27FC236}">
                  <a16:creationId xmlns:a16="http://schemas.microsoft.com/office/drawing/2014/main" id="{05723B7C-5AF7-05AA-3B40-628A88B74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04" y="2040913"/>
              <a:ext cx="1849842" cy="2465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5">
            <a:extLst>
              <a:ext uri="{FF2B5EF4-FFF2-40B4-BE49-F238E27FC236}">
                <a16:creationId xmlns:a16="http://schemas.microsoft.com/office/drawing/2014/main" id="{8BB5AF8F-C618-462A-CB4E-907F106BF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49" y="4800810"/>
            <a:ext cx="811574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Посещение региональных производственных компаний: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«Территория Тайги».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ООО «Томское молоко».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ООО ТПК «САВА».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ООО «Эко-фабрика Сибирский кедр».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66E4D9-EEED-7D2C-65C9-0804E3182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6015" y="210378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7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CD5861C-3E43-B85C-4717-ACB43EE9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887639"/>
            <a:ext cx="11318421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Диалог о важном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8BB5AF8F-C618-462A-CB4E-907F106BF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30" y="2034164"/>
            <a:ext cx="113184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</a:pPr>
            <a:r>
              <a:rPr lang="ru-RU" alt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«УНИВЕРСИТЕТСКАЯ СМЕНА» ТГПУ: О РОССИИ – С ЛЮБОВЬЮ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F8888A1-7EE6-D8ED-EA50-BF868C5418C7}"/>
              </a:ext>
            </a:extLst>
          </p:cNvPr>
          <p:cNvGrpSpPr/>
          <p:nvPr/>
        </p:nvGrpSpPr>
        <p:grpSpPr>
          <a:xfrm>
            <a:off x="1258932" y="2603658"/>
            <a:ext cx="9671416" cy="3966462"/>
            <a:chOff x="515938" y="2612799"/>
            <a:chExt cx="8186737" cy="3357562"/>
          </a:xfrm>
        </p:grpSpPr>
        <p:pic>
          <p:nvPicPr>
            <p:cNvPr id="10" name="Picture 2" descr="https://sun9-2.userapi.com/impf/W0mW7QMl2C6jI1zD58e7P95JuMjOs42oQVM31w/lyuk8OYb1eg.jpg?size=1920x1439&amp;quality=95&amp;sign=0ae9b7e757cd75b798125770655f2134&amp;type=album">
              <a:extLst>
                <a:ext uri="{FF2B5EF4-FFF2-40B4-BE49-F238E27FC236}">
                  <a16:creationId xmlns:a16="http://schemas.microsoft.com/office/drawing/2014/main" id="{054344B4-AD7D-4DB8-4356-09E6D797F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525" y="2612799"/>
              <a:ext cx="2397125" cy="179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https://www.tspu.edu.ru/images2/00001-news/2022/07/04/s1/14-23/14.jpg">
              <a:extLst>
                <a:ext uri="{FF2B5EF4-FFF2-40B4-BE49-F238E27FC236}">
                  <a16:creationId xmlns:a16="http://schemas.microsoft.com/office/drawing/2014/main" id="{5676B9DE-0712-70E1-B74D-D344E1C2BA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2150" y="2642961"/>
              <a:ext cx="2644775" cy="175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https://www.tspu.edu.ru/images2/00001-news/2022/07/04/s1/14-23/19.jpg">
              <a:extLst>
                <a:ext uri="{FF2B5EF4-FFF2-40B4-BE49-F238E27FC236}">
                  <a16:creationId xmlns:a16="http://schemas.microsoft.com/office/drawing/2014/main" id="{6965F39C-6040-EA89-C997-21F465BD5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5675" y="2642961"/>
              <a:ext cx="2667000" cy="176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https://www.tspu.edu.ru/images2/00001-news/2022/07/04/s1/14-23/22.JPG">
              <a:extLst>
                <a:ext uri="{FF2B5EF4-FFF2-40B4-BE49-F238E27FC236}">
                  <a16:creationId xmlns:a16="http://schemas.microsoft.com/office/drawing/2014/main" id="{0ECAD797-8A3C-9CA2-E6F8-E7F37ECAF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38" y="4567011"/>
              <a:ext cx="2417762" cy="135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https://www.tspu.edu.ru/images2/00001-news/2022/07/06/3/5-12/9.jpg">
              <a:extLst>
                <a:ext uri="{FF2B5EF4-FFF2-40B4-BE49-F238E27FC236}">
                  <a16:creationId xmlns:a16="http://schemas.microsoft.com/office/drawing/2014/main" id="{E8D3384E-0726-7ED4-9D21-79624EF022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5675" y="4567011"/>
              <a:ext cx="2644775" cy="140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8" descr="https://www.tspu.edu.ru/images2/moskalev/news/2022/7/15/3/19.jpg">
              <a:extLst>
                <a:ext uri="{FF2B5EF4-FFF2-40B4-BE49-F238E27FC236}">
                  <a16:creationId xmlns:a16="http://schemas.microsoft.com/office/drawing/2014/main" id="{67D5A1A8-F891-12B2-C9FB-9D5C0343D4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925" y="4519386"/>
              <a:ext cx="1933575" cy="145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238E56-F0B9-5CF0-C836-C9666E844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4139" y="222198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83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CD5861C-3E43-B85C-4717-ACB43EE9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887639"/>
            <a:ext cx="11318421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Диалог о важном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8BB5AF8F-C618-462A-CB4E-907F106BF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430" y="2034164"/>
            <a:ext cx="113184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</a:pPr>
            <a:r>
              <a:rPr lang="ru-RU" alt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ДЕНЬ ЛЮБВИ, СЕМЬИ И ВЕРНОСТИ НА «УНИВЕРСИТЕТСКОЙ СМЕНЕ» В ТГПУ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A1CF68B-B5E5-FA4E-B5A0-9A957A48865D}"/>
              </a:ext>
            </a:extLst>
          </p:cNvPr>
          <p:cNvGrpSpPr/>
          <p:nvPr/>
        </p:nvGrpSpPr>
        <p:grpSpPr>
          <a:xfrm>
            <a:off x="531130" y="3084083"/>
            <a:ext cx="11086440" cy="2390028"/>
            <a:chOff x="531129" y="3084083"/>
            <a:chExt cx="8358873" cy="1802016"/>
          </a:xfrm>
        </p:grpSpPr>
        <p:pic>
          <p:nvPicPr>
            <p:cNvPr id="11" name="Picture 2" descr="https://www.tspu.edu.ru/images2/00001-news/2022/07/08/4/1.jpg">
              <a:extLst>
                <a:ext uri="{FF2B5EF4-FFF2-40B4-BE49-F238E27FC236}">
                  <a16:creationId xmlns:a16="http://schemas.microsoft.com/office/drawing/2014/main" id="{1C494767-ABDA-F3E4-633D-501CDAE75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129" y="3084084"/>
              <a:ext cx="2700337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" descr="https://sun9-21.userapi.com/impf/ePYe1J3izjCkO5mR0HPH7GAqTxxqlJsZPKIAtA/zK8ozIWsKnk.jpg?size=2560x1920&amp;quality=95&amp;sign=889297fec3e6cf9c35e70b78251b881c&amp;type=album">
              <a:extLst>
                <a:ext uri="{FF2B5EF4-FFF2-40B4-BE49-F238E27FC236}">
                  <a16:creationId xmlns:a16="http://schemas.microsoft.com/office/drawing/2014/main" id="{754392BB-9244-D4F7-F0D5-C858F986D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709" y="3085874"/>
              <a:ext cx="2400300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Рисунок 1">
              <a:extLst>
                <a:ext uri="{FF2B5EF4-FFF2-40B4-BE49-F238E27FC236}">
                  <a16:creationId xmlns:a16="http://schemas.microsoft.com/office/drawing/2014/main" id="{7053506D-7FE2-0097-AD33-5C3E8ED7A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252" y="3084083"/>
              <a:ext cx="2605750" cy="1800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4A7F2F-8F25-CC03-C25B-D413AC50F5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084" y="235455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93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CD5861C-3E43-B85C-4717-ACB43EE9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887639"/>
            <a:ext cx="11318421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Обратная связь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8BB5AF8F-C618-462A-CB4E-907F106BF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0120" y="3314473"/>
            <a:ext cx="52359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</a:pPr>
            <a: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«У вас в городе так красиво и столько всего, а вы выбрали нас. Спасибо вам за все! Мы никогда этого не забудем». </a:t>
            </a:r>
            <a:b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(участница 1 смены, 12 лет, ЛНР)</a:t>
            </a:r>
          </a:p>
        </p:txBody>
      </p:sp>
      <p:pic>
        <p:nvPicPr>
          <p:cNvPr id="8" name="Picture 9" descr="https://www.tspu.edu.ru/images2/moskalev/news/2022/7/20/1/8_1.jpg">
            <a:extLst>
              <a:ext uri="{FF2B5EF4-FFF2-40B4-BE49-F238E27FC236}">
                <a16:creationId xmlns:a16="http://schemas.microsoft.com/office/drawing/2014/main" id="{77380417-E8CF-EC04-2907-F88F6C335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298600"/>
            <a:ext cx="5502274" cy="38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66AF2F-2F43-8C32-267E-4C2DF9332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412" y="210878"/>
            <a:ext cx="1755800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62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736A1-1A8D-ABAA-9FC7-6BAE9A208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020" y="2560691"/>
            <a:ext cx="9172580" cy="1736618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Томский государственный педагогический университет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C15F33-8A21-16EF-322B-F39D02FC3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020" y="4237088"/>
            <a:ext cx="7126066" cy="207662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г. Томск, ул. Киевская, 60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rector@tspu.edu.ru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92DA55-3223-B39A-64E0-5E28F7488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996" y="774073"/>
            <a:ext cx="1367825" cy="10166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603D74-E573-5ABB-C624-BFD361DB28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" b="97786" l="3493" r="99741">
                        <a14:foregroundMark x1="59897" y1="3321" x2="5304" y2="3321"/>
                        <a14:foregroundMark x1="5304" y1="3321" x2="91074" y2="83395"/>
                        <a14:foregroundMark x1="91074" y1="83395" x2="88486" y2="25092"/>
                        <a14:foregroundMark x1="88486" y1="25092" x2="58085" y2="2030"/>
                        <a14:foregroundMark x1="12807" y1="11255" x2="12937" y2="97786"/>
                        <a14:foregroundMark x1="12937" y1="97786" x2="75679" y2="77491"/>
                        <a14:foregroundMark x1="75679" y1="77491" x2="28461" y2="23247"/>
                        <a14:foregroundMark x1="25744" y1="41697" x2="6856" y2="77491"/>
                        <a14:foregroundMark x1="6856" y1="77491" x2="20569" y2="25092"/>
                        <a14:foregroundMark x1="20569" y1="25092" x2="15524" y2="27122"/>
                        <a14:foregroundMark x1="92367" y1="24539" x2="94308" y2="78782"/>
                        <a14:foregroundMark x1="94308" y1="78782" x2="79431" y2="58856"/>
                        <a14:foregroundMark x1="15524" y1="71956" x2="9185" y2="21587"/>
                        <a14:foregroundMark x1="9185" y1="21587" x2="18241" y2="58856"/>
                        <a14:foregroundMark x1="3493" y1="38930" x2="8150" y2="66790"/>
                        <a14:foregroundMark x1="97930" y1="57565" x2="99741" y2="73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20" y="774073"/>
            <a:ext cx="1449913" cy="10166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4C19E9-682E-C52C-E3F9-6E406FDB2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100" y="774073"/>
            <a:ext cx="2040656" cy="10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83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AA4044E-1881-3AAA-D9FF-86128DBCA365}"/>
              </a:ext>
            </a:extLst>
          </p:cNvPr>
          <p:cNvSpPr/>
          <p:nvPr/>
        </p:nvSpPr>
        <p:spPr>
          <a:xfrm>
            <a:off x="515938" y="1663325"/>
            <a:ext cx="11160124" cy="889353"/>
          </a:xfrm>
          <a:prstGeom prst="roundRect">
            <a:avLst/>
          </a:prstGeom>
          <a:solidFill>
            <a:srgbClr val="FF6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F99EFCB1-774B-72A3-04F0-4CEC1F38A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935430"/>
            <a:ext cx="11160123" cy="803603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krobat Black" panose="00000A00000000000000" pitchFamily="50" charset="-52"/>
              </a:rPr>
              <a:t>Открытое образовательное пространство: концептуальные подходы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B7E288-E5D2-262B-271F-E661CD0CA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3732" y="3061064"/>
            <a:ext cx="5774224" cy="2981693"/>
          </a:xfrm>
          <a:prstGeom prst="rect">
            <a:avLst/>
          </a:prstGeom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id="{9247BBE4-CE71-FAB0-819D-586C64418052}"/>
              </a:ext>
            </a:extLst>
          </p:cNvPr>
          <p:cNvSpPr txBox="1">
            <a:spLocks/>
          </p:cNvSpPr>
          <p:nvPr/>
        </p:nvSpPr>
        <p:spPr>
          <a:xfrm>
            <a:off x="515937" y="1733531"/>
            <a:ext cx="11160123" cy="80360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Открытое образовательное пространство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 широком смысле понимается как совокупность образовательных институтов, образовательных процессов и образовательных сред, действующих на конкретной территории, набор определенным образом связанных между собой условий, которые могут оказывать влияние на человека, его обучение, самоопределение и развитие личностного потенциала.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DA5F8AC-80DB-1E76-15B3-8C742020FA47}"/>
              </a:ext>
            </a:extLst>
          </p:cNvPr>
          <p:cNvGrpSpPr/>
          <p:nvPr/>
        </p:nvGrpSpPr>
        <p:grpSpPr>
          <a:xfrm>
            <a:off x="4185049" y="279781"/>
            <a:ext cx="1761531" cy="592488"/>
            <a:chOff x="2636838" y="1795463"/>
            <a:chExt cx="6669087" cy="2243137"/>
          </a:xfrm>
        </p:grpSpPr>
        <p:grpSp>
          <p:nvGrpSpPr>
            <p:cNvPr id="9" name="Группа 47">
              <a:extLst>
                <a:ext uri="{FF2B5EF4-FFF2-40B4-BE49-F238E27FC236}">
                  <a16:creationId xmlns:a16="http://schemas.microsoft.com/office/drawing/2014/main" id="{53A27652-EAE7-25EF-0291-CCFB86B641ED}"/>
                </a:ext>
              </a:extLst>
            </p:cNvPr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80263630-C307-0CA1-75C0-1FD83D210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760F4D8F-E1B9-C7B7-0A7A-5E247A14E9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037D108C-6DE3-99F6-FDCE-2550D4B64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46D60D8B-F788-9D76-3224-BF51866BE5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B7A0349D-0970-CD0C-51CC-9B29280D5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EA08AE19-14CC-F70C-4A61-A05336BF4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9A1D8423-4E75-E1AF-8A07-1930D06CBC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10864975-7A09-538D-413C-5E49814B1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5E10D6C1-6082-BB5A-4E07-9C8001950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D2393B56-1FE3-8E5D-E187-782D53B7FA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5AC4895B-1723-83D6-52D6-782784065B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DE844FFA-28F3-1A3D-1D7E-8B006FC42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BCDA0882-F80D-601D-79C8-C8633A2C10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1643D30F-BEC4-D90C-6106-093D1647A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1D0C4F4B-EB06-8BC0-09BA-CAB4A11958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C9BBFCA2-A3BB-18B0-E5FC-DAC70B03D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A4DEEAC8-57CF-B1A4-BD6F-D2457C0DA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001AF363-13A2-B36C-1853-2C20B79375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id="{632A8F1E-BDE1-8BF3-83B6-48774E96A1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D5865BE2-B102-64AE-656A-56C639CB1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31530D73-7587-86C1-3BDF-5508903F5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id="{F2A8465C-F110-DF5E-597D-51AD4AA23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7">
                <a:extLst>
                  <a:ext uri="{FF2B5EF4-FFF2-40B4-BE49-F238E27FC236}">
                    <a16:creationId xmlns:a16="http://schemas.microsoft.com/office/drawing/2014/main" id="{AC2EED5F-D419-332C-44FC-C8ECA919E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8">
                <a:extLst>
                  <a:ext uri="{FF2B5EF4-FFF2-40B4-BE49-F238E27FC236}">
                    <a16:creationId xmlns:a16="http://schemas.microsoft.com/office/drawing/2014/main" id="{4B8500A8-02BC-3344-42EE-6BFFD7871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id="{2B33E96D-FD67-9693-1533-52DF4EB35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0">
                <a:extLst>
                  <a:ext uri="{FF2B5EF4-FFF2-40B4-BE49-F238E27FC236}">
                    <a16:creationId xmlns:a16="http://schemas.microsoft.com/office/drawing/2014/main" id="{FBC03A10-8B5D-637D-16AB-58DDC5968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id="{A5DDEBDD-8A4B-4993-9F70-0C3159684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2">
                <a:extLst>
                  <a:ext uri="{FF2B5EF4-FFF2-40B4-BE49-F238E27FC236}">
                    <a16:creationId xmlns:a16="http://schemas.microsoft.com/office/drawing/2014/main" id="{9D3CB194-1FBB-9315-A1A5-929807A02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3">
                <a:extLst>
                  <a:ext uri="{FF2B5EF4-FFF2-40B4-BE49-F238E27FC236}">
                    <a16:creationId xmlns:a16="http://schemas.microsoft.com/office/drawing/2014/main" id="{0A516C2F-CB16-9542-D7BB-10060AF01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34">
                <a:extLst>
                  <a:ext uri="{FF2B5EF4-FFF2-40B4-BE49-F238E27FC236}">
                    <a16:creationId xmlns:a16="http://schemas.microsoft.com/office/drawing/2014/main" id="{EA79F5C9-5EA4-FAB8-5679-C123FB908C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" name="Группа 48">
              <a:extLst>
                <a:ext uri="{FF2B5EF4-FFF2-40B4-BE49-F238E27FC236}">
                  <a16:creationId xmlns:a16="http://schemas.microsoft.com/office/drawing/2014/main" id="{AFAC5CDB-8F96-776F-582E-45465FBF9AE3}"/>
                </a:ext>
              </a:extLst>
            </p:cNvPr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id="{B34EB43E-1E4D-2A27-7772-7B3F16CFCA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41">
                <a:extLst>
                  <a:ext uri="{FF2B5EF4-FFF2-40B4-BE49-F238E27FC236}">
                    <a16:creationId xmlns:a16="http://schemas.microsoft.com/office/drawing/2014/main" id="{9B4173B2-D6ED-C013-4299-3B188ED5C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42">
                <a:extLst>
                  <a:ext uri="{FF2B5EF4-FFF2-40B4-BE49-F238E27FC236}">
                    <a16:creationId xmlns:a16="http://schemas.microsoft.com/office/drawing/2014/main" id="{E1AC64D3-1260-A2CE-8C58-3EB5C37B15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A13BD6B0-CEC6-C75E-3049-3D5D73B14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A59ECB8D-7330-80F0-BD40-3E76EF686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5" name="Группа 49">
              <a:extLst>
                <a:ext uri="{FF2B5EF4-FFF2-40B4-BE49-F238E27FC236}">
                  <a16:creationId xmlns:a16="http://schemas.microsoft.com/office/drawing/2014/main" id="{493C68BA-2C8E-8021-3CEA-A2B8009F8549}"/>
                </a:ext>
              </a:extLst>
            </p:cNvPr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6" name="Freeform 35">
                <a:extLst>
                  <a:ext uri="{FF2B5EF4-FFF2-40B4-BE49-F238E27FC236}">
                    <a16:creationId xmlns:a16="http://schemas.microsoft.com/office/drawing/2014/main" id="{76397F25-25F6-3476-2575-E6677BFD86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6">
                <a:extLst>
                  <a:ext uri="{FF2B5EF4-FFF2-40B4-BE49-F238E27FC236}">
                    <a16:creationId xmlns:a16="http://schemas.microsoft.com/office/drawing/2014/main" id="{F742B618-DA01-CD10-3F10-7613A74B4B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7">
                <a:extLst>
                  <a:ext uri="{FF2B5EF4-FFF2-40B4-BE49-F238E27FC236}">
                    <a16:creationId xmlns:a16="http://schemas.microsoft.com/office/drawing/2014/main" id="{4A8DD4E4-F1CB-EDC9-3CFB-06BCFDBC4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8">
                <a:extLst>
                  <a:ext uri="{FF2B5EF4-FFF2-40B4-BE49-F238E27FC236}">
                    <a16:creationId xmlns:a16="http://schemas.microsoft.com/office/drawing/2014/main" id="{58B21392-59A9-2219-5947-C1C932475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39">
                <a:extLst>
                  <a:ext uri="{FF2B5EF4-FFF2-40B4-BE49-F238E27FC236}">
                    <a16:creationId xmlns:a16="http://schemas.microsoft.com/office/drawing/2014/main" id="{7389CC3B-358F-E484-B5CE-86E085082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5">
                <a:extLst>
                  <a:ext uri="{FF2B5EF4-FFF2-40B4-BE49-F238E27FC236}">
                    <a16:creationId xmlns:a16="http://schemas.microsoft.com/office/drawing/2014/main" id="{D7E79D15-5CDE-24CB-9751-728E1D3FC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9" name="Объект 2">
            <a:extLst>
              <a:ext uri="{FF2B5EF4-FFF2-40B4-BE49-F238E27FC236}">
                <a16:creationId xmlns:a16="http://schemas.microsoft.com/office/drawing/2014/main" id="{3AD9539C-4B2C-4B40-0956-B754E3F25424}"/>
              </a:ext>
            </a:extLst>
          </p:cNvPr>
          <p:cNvSpPr txBox="1">
            <a:spLocks/>
          </p:cNvSpPr>
          <p:nvPr/>
        </p:nvSpPr>
        <p:spPr>
          <a:xfrm>
            <a:off x="515939" y="2743200"/>
            <a:ext cx="2953772" cy="380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Личностно-ориентированное обучение 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– это обучение, где главенствующую роль играет человек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со своими индивидуальными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особенностями и запросами, возможностями развития персональных, присущих именно ему качеств и способностей, обладающего критическим мышлением.</a:t>
            </a:r>
          </a:p>
        </p:txBody>
      </p:sp>
      <p:sp>
        <p:nvSpPr>
          <p:cNvPr id="60" name="Объект 2">
            <a:extLst>
              <a:ext uri="{FF2B5EF4-FFF2-40B4-BE49-F238E27FC236}">
                <a16:creationId xmlns:a16="http://schemas.microsoft.com/office/drawing/2014/main" id="{06A292CD-B210-B026-1882-45A2712BCFBE}"/>
              </a:ext>
            </a:extLst>
          </p:cNvPr>
          <p:cNvSpPr txBox="1">
            <a:spLocks/>
          </p:cNvSpPr>
          <p:nvPr/>
        </p:nvSpPr>
        <p:spPr>
          <a:xfrm>
            <a:off x="7490564" y="2743200"/>
            <a:ext cx="4570042" cy="4110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Открытое образовательное пространство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1. А.Г. Асмолов: открытое образовательное пространство как единство и  многообразие пространств, предполагающих синергию учебного и воспитательного процессов, способствующих индивидуальному развитию личности обучающихся с учетом интересов, потребностей и способностей каждого из них.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2. Т.М. Ковалева: открытое образовательное пространство  характеризуется совокупностью потенциальных образовательных возможностей, которые предоставляют не только традиционные образовательные институты, но и вся культурная и социальная среда, что позволяет личности выбрать собственную образовательную траекторию с целью самоопределения и самореализации в социуме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3. Е.И. </a:t>
            </a:r>
            <a:r>
              <a:rPr lang="ru-RU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Бялекова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и И.Г. Захарова: открытое образовательное пространство как наличие образовательного контента, доступного для всех</a:t>
            </a:r>
          </a:p>
        </p:txBody>
      </p:sp>
    </p:spTree>
    <p:extLst>
      <p:ext uri="{BB962C8B-B14F-4D97-AF65-F5344CB8AC3E}">
        <p14:creationId xmlns:p14="http://schemas.microsoft.com/office/powerpoint/2010/main" val="3562756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0299E72F-AB1C-99FC-116D-52E5B849D98F}"/>
              </a:ext>
            </a:extLst>
          </p:cNvPr>
          <p:cNvSpPr txBox="1">
            <a:spLocks/>
          </p:cNvSpPr>
          <p:nvPr/>
        </p:nvSpPr>
        <p:spPr>
          <a:xfrm>
            <a:off x="8180560" y="2416401"/>
            <a:ext cx="3519814" cy="3150385"/>
          </a:xfrm>
          <a:prstGeom prst="roundRect">
            <a:avLst/>
          </a:prstGeom>
          <a:solidFill>
            <a:srgbClr val="FF6C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«Из запланированных 10 миллиардов мы рассматриваем возможность создания межфакультетских технопарков универсальных педагогических компетенций в каждом из 33 наших педагогических вузов. Это будут современные, технологически насыщенные образовательные пространства для педагогического проектирования, а также площадки для проведения оценочных процедур в рамках мониторинга качества педагогического образования» (С. Кравцов, Министр просвещения РФ)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ru-RU" sz="13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3DF8DA4D-FEF2-E671-3887-AF2B4BF9F983}"/>
              </a:ext>
            </a:extLst>
          </p:cNvPr>
          <p:cNvSpPr txBox="1">
            <a:spLocks/>
          </p:cNvSpPr>
          <p:nvPr/>
        </p:nvSpPr>
        <p:spPr>
          <a:xfrm>
            <a:off x="581278" y="3957102"/>
            <a:ext cx="7362192" cy="382592"/>
          </a:xfrm>
          <a:prstGeom prst="roundRect">
            <a:avLst/>
          </a:prstGeom>
          <a:solidFill>
            <a:srgbClr val="EED2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«Президентский проект «Учитель будущего поколения России»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7A5A59BB-F8F8-9E3A-B1B7-52A2DB51E2F2}"/>
              </a:ext>
            </a:extLst>
          </p:cNvPr>
          <p:cNvSpPr txBox="1">
            <a:spLocks/>
          </p:cNvSpPr>
          <p:nvPr/>
        </p:nvSpPr>
        <p:spPr>
          <a:xfrm>
            <a:off x="605589" y="4463832"/>
            <a:ext cx="2107822" cy="971314"/>
          </a:xfrm>
          <a:prstGeom prst="roundRect">
            <a:avLst/>
          </a:prstGeom>
          <a:solidFill>
            <a:srgbClr val="EED2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Технопарк универсальных педагогических компетенций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72964A90-CFE1-2B14-69C8-7E3813A2470B}"/>
              </a:ext>
            </a:extLst>
          </p:cNvPr>
          <p:cNvSpPr txBox="1">
            <a:spLocks/>
          </p:cNvSpPr>
          <p:nvPr/>
        </p:nvSpPr>
        <p:spPr>
          <a:xfrm>
            <a:off x="3040152" y="4463832"/>
            <a:ext cx="2107821" cy="852421"/>
          </a:xfrm>
          <a:prstGeom prst="roundRect">
            <a:avLst/>
          </a:prstGeom>
          <a:solidFill>
            <a:srgbClr val="EED2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Педагогический технопарк «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Кванториум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» 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5885A618-F263-B7AE-3D87-ED2760028D68}"/>
              </a:ext>
            </a:extLst>
          </p:cNvPr>
          <p:cNvSpPr txBox="1">
            <a:spLocks/>
          </p:cNvSpPr>
          <p:nvPr/>
        </p:nvSpPr>
        <p:spPr>
          <a:xfrm>
            <a:off x="5474714" y="4457607"/>
            <a:ext cx="2468755" cy="1109180"/>
          </a:xfrm>
          <a:prstGeom prst="roundRect">
            <a:avLst/>
          </a:prstGeom>
          <a:solidFill>
            <a:srgbClr val="EED2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Федеральные центры научно-методического сопровождения педагогических работников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28CE6B8D-15D0-40B2-05D7-9CB78F562387}"/>
              </a:ext>
            </a:extLst>
          </p:cNvPr>
          <p:cNvSpPr txBox="1">
            <a:spLocks/>
          </p:cNvSpPr>
          <p:nvPr/>
        </p:nvSpPr>
        <p:spPr>
          <a:xfrm>
            <a:off x="515938" y="5690925"/>
            <a:ext cx="11184436" cy="9713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В 2021 году </a:t>
            </a:r>
            <a:r>
              <a:rPr lang="ru-RU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Минпросвещения</a:t>
            </a: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увеличило финансирование научно-исследовательских работ, теперь оно составляет до 500 миллионов рублей. В университетах создаются федеральные центры научно-методического сопровождения педагогических работников. В них будут проводиться научные исследования по детской психологии, физиологии, влиянию на детей информационных технологий, организации воспитательной работы и другим темам.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DC08544-C872-8543-5A53-85FC6E44D90C}"/>
              </a:ext>
            </a:extLst>
          </p:cNvPr>
          <p:cNvGrpSpPr/>
          <p:nvPr/>
        </p:nvGrpSpPr>
        <p:grpSpPr>
          <a:xfrm>
            <a:off x="4094062" y="312997"/>
            <a:ext cx="1761531" cy="592488"/>
            <a:chOff x="2636838" y="1795463"/>
            <a:chExt cx="6669087" cy="2243137"/>
          </a:xfrm>
        </p:grpSpPr>
        <p:grpSp>
          <p:nvGrpSpPr>
            <p:cNvPr id="4" name="Группа 47">
              <a:extLst>
                <a:ext uri="{FF2B5EF4-FFF2-40B4-BE49-F238E27FC236}">
                  <a16:creationId xmlns:a16="http://schemas.microsoft.com/office/drawing/2014/main" id="{A0C4922A-9924-CB21-132D-D0F37C1FA369}"/>
                </a:ext>
              </a:extLst>
            </p:cNvPr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18C252B9-9AFB-CE74-F0EA-07BB53B48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12753505-86F4-38AD-0147-6EBC81824A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928B744A-E581-1907-2B7C-BFD973C6E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7EF41140-3F96-BF4D-B48C-FC34764CAD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BD1663ED-49AF-06E2-82E5-B73DF3685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08F5DBE6-4B49-E3E0-01EC-AA1EE0C762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6FA17550-EFC3-6BCB-10A7-D037223B20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40D9B867-EBF4-C02A-BD22-3DEA9AE89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F7F17401-E66C-903B-8480-E02B8960F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3301FABD-53C2-2120-265E-4D599D3143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6C505AFF-89A0-1C78-4E8D-D3709CDFE2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2C0F77AE-13CB-4993-5135-C80A803C6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7">
                <a:extLst>
                  <a:ext uri="{FF2B5EF4-FFF2-40B4-BE49-F238E27FC236}">
                    <a16:creationId xmlns:a16="http://schemas.microsoft.com/office/drawing/2014/main" id="{9F12EF69-25F6-FEED-B8B8-293F3AA49C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37270CD3-B3BD-88B7-B4B7-811419A56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E1D494AD-AF50-614E-EE57-7582951F7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E17459E8-C8F3-E898-C275-F47170F1E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1">
                <a:extLst>
                  <a:ext uri="{FF2B5EF4-FFF2-40B4-BE49-F238E27FC236}">
                    <a16:creationId xmlns:a16="http://schemas.microsoft.com/office/drawing/2014/main" id="{D3BD2711-F3F2-617A-0FA4-F29CACBBF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913586EF-C395-479F-3933-06BE83C6D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A2530AB4-34B7-0661-CE32-8EFD786DB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1ED48994-67F6-A44D-15EC-CB2CFD0EB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FB77DC2F-C4C0-4BA9-DCD3-DDAE1250F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89AB8642-6040-9F52-5613-4393244A3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7">
                <a:extLst>
                  <a:ext uri="{FF2B5EF4-FFF2-40B4-BE49-F238E27FC236}">
                    <a16:creationId xmlns:a16="http://schemas.microsoft.com/office/drawing/2014/main" id="{E68E0EA0-50DD-8A7F-7192-C9380A969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7261A697-F5BD-CEB2-ABAF-D7AD65EBA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BEDD13C0-08DC-1A37-7DF1-75F94AEDC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0">
                <a:extLst>
                  <a:ext uri="{FF2B5EF4-FFF2-40B4-BE49-F238E27FC236}">
                    <a16:creationId xmlns:a16="http://schemas.microsoft.com/office/drawing/2014/main" id="{F4BFB54C-328F-3B53-4E26-5FBFC9DFF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1">
                <a:extLst>
                  <a:ext uri="{FF2B5EF4-FFF2-40B4-BE49-F238E27FC236}">
                    <a16:creationId xmlns:a16="http://schemas.microsoft.com/office/drawing/2014/main" id="{7CA04645-4112-F302-01F5-851B4BDF1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2">
                <a:extLst>
                  <a:ext uri="{FF2B5EF4-FFF2-40B4-BE49-F238E27FC236}">
                    <a16:creationId xmlns:a16="http://schemas.microsoft.com/office/drawing/2014/main" id="{56415BC7-5FCB-C74C-2A27-2C497D511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3">
                <a:extLst>
                  <a:ext uri="{FF2B5EF4-FFF2-40B4-BE49-F238E27FC236}">
                    <a16:creationId xmlns:a16="http://schemas.microsoft.com/office/drawing/2014/main" id="{152340E5-ED3C-D484-CD3D-5BCC27F2B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34">
                <a:extLst>
                  <a:ext uri="{FF2B5EF4-FFF2-40B4-BE49-F238E27FC236}">
                    <a16:creationId xmlns:a16="http://schemas.microsoft.com/office/drawing/2014/main" id="{B3C4B17E-9383-815C-2657-11F4D6D55C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5" name="Группа 48">
              <a:extLst>
                <a:ext uri="{FF2B5EF4-FFF2-40B4-BE49-F238E27FC236}">
                  <a16:creationId xmlns:a16="http://schemas.microsoft.com/office/drawing/2014/main" id="{2291C8DA-AF2B-7AE0-8995-841A1B94B3D6}"/>
                </a:ext>
              </a:extLst>
            </p:cNvPr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2" name="Freeform 40">
                <a:extLst>
                  <a:ext uri="{FF2B5EF4-FFF2-40B4-BE49-F238E27FC236}">
                    <a16:creationId xmlns:a16="http://schemas.microsoft.com/office/drawing/2014/main" id="{6692E36E-F313-6FD7-532B-BB0C80050B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1">
                <a:extLst>
                  <a:ext uri="{FF2B5EF4-FFF2-40B4-BE49-F238E27FC236}">
                    <a16:creationId xmlns:a16="http://schemas.microsoft.com/office/drawing/2014/main" id="{CC0CA285-B2FF-BEAD-E17F-9D6797214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42">
                <a:extLst>
                  <a:ext uri="{FF2B5EF4-FFF2-40B4-BE49-F238E27FC236}">
                    <a16:creationId xmlns:a16="http://schemas.microsoft.com/office/drawing/2014/main" id="{81451BB7-7DAD-03E1-D10A-83FABF88E6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6" name="Freeform 43">
              <a:extLst>
                <a:ext uri="{FF2B5EF4-FFF2-40B4-BE49-F238E27FC236}">
                  <a16:creationId xmlns:a16="http://schemas.microsoft.com/office/drawing/2014/main" id="{6A89340A-DE6B-E235-B0F9-BB98CAF27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44">
              <a:extLst>
                <a:ext uri="{FF2B5EF4-FFF2-40B4-BE49-F238E27FC236}">
                  <a16:creationId xmlns:a16="http://schemas.microsoft.com/office/drawing/2014/main" id="{5A11D012-0D17-BA54-E4AC-CE1460D10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>
              <a:extLst>
                <a:ext uri="{FF2B5EF4-FFF2-40B4-BE49-F238E27FC236}">
                  <a16:creationId xmlns:a16="http://schemas.microsoft.com/office/drawing/2014/main" id="{197C6431-1936-C2C5-F16C-FED0C1828DB4}"/>
                </a:ext>
              </a:extLst>
            </p:cNvPr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6" name="Freeform 35">
                <a:extLst>
                  <a:ext uri="{FF2B5EF4-FFF2-40B4-BE49-F238E27FC236}">
                    <a16:creationId xmlns:a16="http://schemas.microsoft.com/office/drawing/2014/main" id="{3C49BF74-AE78-593D-2E47-89A8279B87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6">
                <a:extLst>
                  <a:ext uri="{FF2B5EF4-FFF2-40B4-BE49-F238E27FC236}">
                    <a16:creationId xmlns:a16="http://schemas.microsoft.com/office/drawing/2014/main" id="{81666E36-E8FC-1C06-8301-A624C83AB7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7">
                <a:extLst>
                  <a:ext uri="{FF2B5EF4-FFF2-40B4-BE49-F238E27FC236}">
                    <a16:creationId xmlns:a16="http://schemas.microsoft.com/office/drawing/2014/main" id="{0D7CFA73-0B21-C474-0439-9AB10B7C3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8">
                <a:extLst>
                  <a:ext uri="{FF2B5EF4-FFF2-40B4-BE49-F238E27FC236}">
                    <a16:creationId xmlns:a16="http://schemas.microsoft.com/office/drawing/2014/main" id="{E43727C2-C751-41E4-E662-203F076170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39">
                <a:extLst>
                  <a:ext uri="{FF2B5EF4-FFF2-40B4-BE49-F238E27FC236}">
                    <a16:creationId xmlns:a16="http://schemas.microsoft.com/office/drawing/2014/main" id="{B0EC4D72-A798-1486-D0A5-663CD5825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45">
                <a:extLst>
                  <a:ext uri="{FF2B5EF4-FFF2-40B4-BE49-F238E27FC236}">
                    <a16:creationId xmlns:a16="http://schemas.microsoft.com/office/drawing/2014/main" id="{715C57D4-B8C6-181D-CAA1-4D3ED8EE8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id="{2CD5861C-3E43-B85C-4717-ACB43EE93E3A}"/>
              </a:ext>
            </a:extLst>
          </p:cNvPr>
          <p:cNvSpPr>
            <a:spLocks noGrp="1"/>
          </p:cNvSpPr>
          <p:nvPr/>
        </p:nvSpPr>
        <p:spPr>
          <a:xfrm>
            <a:off x="638175" y="1141770"/>
            <a:ext cx="10915650" cy="1117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От Технопарка -  к проектированию открытого образовательного пространства (на примере ТГПУ)</a:t>
            </a:r>
          </a:p>
        </p:txBody>
      </p:sp>
      <p:sp>
        <p:nvSpPr>
          <p:cNvPr id="59" name="Объект 2">
            <a:extLst>
              <a:ext uri="{FF2B5EF4-FFF2-40B4-BE49-F238E27FC236}">
                <a16:creationId xmlns:a16="http://schemas.microsoft.com/office/drawing/2014/main" id="{818743C1-CB6A-8CFE-4C75-21FD9DF0763C}"/>
              </a:ext>
            </a:extLst>
          </p:cNvPr>
          <p:cNvSpPr txBox="1">
            <a:spLocks/>
          </p:cNvSpPr>
          <p:nvPr/>
        </p:nvSpPr>
        <p:spPr>
          <a:xfrm>
            <a:off x="594205" y="2416401"/>
            <a:ext cx="7415669" cy="1416562"/>
          </a:xfrm>
          <a:prstGeom prst="roundRect">
            <a:avLst/>
          </a:prstGeom>
          <a:solidFill>
            <a:srgbClr val="46BBC4"/>
          </a:solidFill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>
                <a:latin typeface="Century Gothic" panose="020B0502020202020204" pitchFamily="34" charset="0"/>
              </a:rPr>
              <a:t> «Предлагаю в ближайшие два года дополнительно направить 10 миллиардов рублей на капитальный ремонт и техническое оснащение наших педагогических вузов. Прошу правительство уделить самое пристальное внимание современной подготовке будущих учителей, от них во многом зависит будущее России» (В. Путин, Послание Федеральному собранию, 2020 г.)</a:t>
            </a:r>
          </a:p>
        </p:txBody>
      </p:sp>
    </p:spTree>
    <p:extLst>
      <p:ext uri="{BB962C8B-B14F-4D97-AF65-F5344CB8AC3E}">
        <p14:creationId xmlns:p14="http://schemas.microsoft.com/office/powerpoint/2010/main" val="3102837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CD5861C-3E43-B85C-4717-ACB43EE9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174986"/>
            <a:ext cx="10915650" cy="111727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Технопарк универсальных педагогических компетенций: ТГПУ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28CE6B8D-15D0-40B2-05D7-9CB78F562387}"/>
              </a:ext>
            </a:extLst>
          </p:cNvPr>
          <p:cNvSpPr txBox="1">
            <a:spLocks/>
          </p:cNvSpPr>
          <p:nvPr/>
        </p:nvSpPr>
        <p:spPr>
          <a:xfrm>
            <a:off x="503782" y="5671856"/>
            <a:ext cx="11172280" cy="880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В 2021 году ТГПУ получил в рамках Президентского проекта «Учитель будущего поколения России» на создание Технопарка универсальных педагогических компетенций – 155 млн. р. Технопарк станет полноценно действовать с января 2022 года как открытая образовательная площадка, в которой могут принять участие различные субъекты образовательной деятельности.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90A58C-5828-B0D1-59A4-BAB830E4B48C}"/>
              </a:ext>
            </a:extLst>
          </p:cNvPr>
          <p:cNvSpPr txBox="1">
            <a:spLocks/>
          </p:cNvSpPr>
          <p:nvPr/>
        </p:nvSpPr>
        <p:spPr>
          <a:xfrm>
            <a:off x="438150" y="2292264"/>
            <a:ext cx="11184436" cy="717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Междисциплинарный пространственно-технологический интегратор, основанный на принципах STEAM-образования и NBIC-конвергенции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616CAAC4-23B8-0B16-8A46-DE07432D8A03}"/>
              </a:ext>
            </a:extLst>
          </p:cNvPr>
          <p:cNvSpPr txBox="1">
            <a:spLocks/>
          </p:cNvSpPr>
          <p:nvPr/>
        </p:nvSpPr>
        <p:spPr>
          <a:xfrm>
            <a:off x="7878762" y="2991875"/>
            <a:ext cx="3797300" cy="663780"/>
          </a:xfrm>
          <a:prstGeom prst="roundRect">
            <a:avLst/>
          </a:prstGeom>
          <a:solidFill>
            <a:srgbClr val="FF6C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Лекции, мастер-классы, практикумы, круглые столы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94EBCD9C-D350-01A1-4C09-69BC46BAADBF}"/>
              </a:ext>
            </a:extLst>
          </p:cNvPr>
          <p:cNvSpPr txBox="1">
            <a:spLocks/>
          </p:cNvSpPr>
          <p:nvPr/>
        </p:nvSpPr>
        <p:spPr>
          <a:xfrm rot="16200000">
            <a:off x="6162441" y="3909055"/>
            <a:ext cx="2502278" cy="667916"/>
          </a:xfrm>
          <a:prstGeom prst="roundRect">
            <a:avLst/>
          </a:prstGeom>
          <a:solidFill>
            <a:srgbClr val="FF6C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Образовательные интенсивы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D21D68F0-E0F1-5498-3D46-4564BB7E4E5A}"/>
              </a:ext>
            </a:extLst>
          </p:cNvPr>
          <p:cNvSpPr txBox="1">
            <a:spLocks/>
          </p:cNvSpPr>
          <p:nvPr/>
        </p:nvSpPr>
        <p:spPr>
          <a:xfrm>
            <a:off x="7878762" y="3746746"/>
            <a:ext cx="3797300" cy="663780"/>
          </a:xfrm>
          <a:prstGeom prst="roundRect">
            <a:avLst/>
          </a:prstGeom>
          <a:solidFill>
            <a:srgbClr val="FF6C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Курсы повышения квалификации учителей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1C152C1C-1867-9CF2-CFE0-0E339623ED81}"/>
              </a:ext>
            </a:extLst>
          </p:cNvPr>
          <p:cNvSpPr txBox="1">
            <a:spLocks/>
          </p:cNvSpPr>
          <p:nvPr/>
        </p:nvSpPr>
        <p:spPr>
          <a:xfrm>
            <a:off x="7878762" y="4501618"/>
            <a:ext cx="3797300" cy="450721"/>
          </a:xfrm>
          <a:prstGeom prst="roundRect">
            <a:avLst/>
          </a:prstGeom>
          <a:solidFill>
            <a:srgbClr val="FF6C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Экскурсии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3CA57348-BBA7-4273-D1E0-A08768756792}"/>
              </a:ext>
            </a:extLst>
          </p:cNvPr>
          <p:cNvSpPr txBox="1">
            <a:spLocks/>
          </p:cNvSpPr>
          <p:nvPr/>
        </p:nvSpPr>
        <p:spPr>
          <a:xfrm>
            <a:off x="7878762" y="5043431"/>
            <a:ext cx="3797300" cy="450721"/>
          </a:xfrm>
          <a:prstGeom prst="roundRect">
            <a:avLst/>
          </a:prstGeom>
          <a:solidFill>
            <a:srgbClr val="FF6C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«Университетские смены»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CC38BE3-AD18-FF28-D83E-3FF3AE61D740}"/>
              </a:ext>
            </a:extLst>
          </p:cNvPr>
          <p:cNvGrpSpPr/>
          <p:nvPr/>
        </p:nvGrpSpPr>
        <p:grpSpPr>
          <a:xfrm>
            <a:off x="515938" y="2991874"/>
            <a:ext cx="6067469" cy="2588891"/>
            <a:chOff x="515938" y="2906973"/>
            <a:chExt cx="6067469" cy="2588891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36B15623-7E33-EFBD-3146-059FB33AE24A}"/>
                </a:ext>
              </a:extLst>
            </p:cNvPr>
            <p:cNvSpPr/>
            <p:nvPr/>
          </p:nvSpPr>
          <p:spPr>
            <a:xfrm>
              <a:off x="515938" y="2906973"/>
              <a:ext cx="6067469" cy="2502278"/>
            </a:xfrm>
            <a:prstGeom prst="roundRect">
              <a:avLst/>
            </a:prstGeom>
            <a:solidFill>
              <a:srgbClr val="46B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" name="Объект 2">
              <a:extLst>
                <a:ext uri="{FF2B5EF4-FFF2-40B4-BE49-F238E27FC236}">
                  <a16:creationId xmlns:a16="http://schemas.microsoft.com/office/drawing/2014/main" id="{8A906A79-7252-9E77-036D-DB3F4B20C135}"/>
                </a:ext>
              </a:extLst>
            </p:cNvPr>
            <p:cNvSpPr txBox="1">
              <a:spLocks/>
            </p:cNvSpPr>
            <p:nvPr/>
          </p:nvSpPr>
          <p:spPr>
            <a:xfrm>
              <a:off x="823096" y="3024256"/>
              <a:ext cx="5592218" cy="32294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ru-RU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Технопарк ТГПУ включает:</a:t>
              </a:r>
            </a:p>
          </p:txBody>
        </p:sp>
        <p:sp>
          <p:nvSpPr>
            <p:cNvPr id="5" name="Объект 2">
              <a:extLst>
                <a:ext uri="{FF2B5EF4-FFF2-40B4-BE49-F238E27FC236}">
                  <a16:creationId xmlns:a16="http://schemas.microsoft.com/office/drawing/2014/main" id="{360C5AB9-CF62-C9D0-B90B-88D796686E7C}"/>
                </a:ext>
              </a:extLst>
            </p:cNvPr>
            <p:cNvSpPr txBox="1">
              <a:spLocks/>
            </p:cNvSpPr>
            <p:nvPr/>
          </p:nvSpPr>
          <p:spPr>
            <a:xfrm>
              <a:off x="696187" y="3367828"/>
              <a:ext cx="5887220" cy="2128036"/>
            </a:xfrm>
            <a:prstGeom prst="rect">
              <a:avLst/>
            </a:prstGeom>
          </p:spPr>
          <p:txBody>
            <a:bodyPr vert="horz" lIns="91440" tIns="45720" rIns="91440" bIns="45720" numCol="2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IT и разработка VR/AR»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«Робототехнические системы»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«Экспериментальная физика и проектная деятельность»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«Естественно-научное образование и методика обучения»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«Генетика»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«Аналитическая химия» и «Фундаментальная физика»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«Рентгенография»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«Альтернативная энергетика»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«IT-образование»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D7196FE-76EF-189E-8F11-790B2C7C7F41}"/>
              </a:ext>
            </a:extLst>
          </p:cNvPr>
          <p:cNvGrpSpPr/>
          <p:nvPr/>
        </p:nvGrpSpPr>
        <p:grpSpPr>
          <a:xfrm>
            <a:off x="4094062" y="312997"/>
            <a:ext cx="1761531" cy="592488"/>
            <a:chOff x="2636838" y="1795463"/>
            <a:chExt cx="6669087" cy="2243137"/>
          </a:xfrm>
        </p:grpSpPr>
        <p:grpSp>
          <p:nvGrpSpPr>
            <p:cNvPr id="25" name="Группа 47">
              <a:extLst>
                <a:ext uri="{FF2B5EF4-FFF2-40B4-BE49-F238E27FC236}">
                  <a16:creationId xmlns:a16="http://schemas.microsoft.com/office/drawing/2014/main" id="{1E7F54CC-80ED-4736-1B25-408D01346E6D}"/>
                </a:ext>
              </a:extLst>
            </p:cNvPr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id="{9033A76C-9445-1302-CED5-032FCCEB3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26DC3452-9825-295D-2284-FBE62294EE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7">
                <a:extLst>
                  <a:ext uri="{FF2B5EF4-FFF2-40B4-BE49-F238E27FC236}">
                    <a16:creationId xmlns:a16="http://schemas.microsoft.com/office/drawing/2014/main" id="{26E02B9C-9254-495B-F401-66504914E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id="{0072914D-B757-F898-B5E9-3C5994651E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9">
                <a:extLst>
                  <a:ext uri="{FF2B5EF4-FFF2-40B4-BE49-F238E27FC236}">
                    <a16:creationId xmlns:a16="http://schemas.microsoft.com/office/drawing/2014/main" id="{347C925A-00CA-AAF0-5E27-512ABD7AA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10">
                <a:extLst>
                  <a:ext uri="{FF2B5EF4-FFF2-40B4-BE49-F238E27FC236}">
                    <a16:creationId xmlns:a16="http://schemas.microsoft.com/office/drawing/2014/main" id="{1377146C-4995-F212-8261-2CC34E022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11">
                <a:extLst>
                  <a:ext uri="{FF2B5EF4-FFF2-40B4-BE49-F238E27FC236}">
                    <a16:creationId xmlns:a16="http://schemas.microsoft.com/office/drawing/2014/main" id="{65D96D3C-98DE-FC80-5CF6-12E2D2FCF5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2">
                <a:extLst>
                  <a:ext uri="{FF2B5EF4-FFF2-40B4-BE49-F238E27FC236}">
                    <a16:creationId xmlns:a16="http://schemas.microsoft.com/office/drawing/2014/main" id="{D424A5C2-FDF5-FF0E-F7C2-167476F18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3">
                <a:extLst>
                  <a:ext uri="{FF2B5EF4-FFF2-40B4-BE49-F238E27FC236}">
                    <a16:creationId xmlns:a16="http://schemas.microsoft.com/office/drawing/2014/main" id="{47AFC22D-FE8E-CB72-B2B7-4958884F1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14">
                <a:extLst>
                  <a:ext uri="{FF2B5EF4-FFF2-40B4-BE49-F238E27FC236}">
                    <a16:creationId xmlns:a16="http://schemas.microsoft.com/office/drawing/2014/main" id="{CA4C1C29-BD9C-7276-89E9-01704D7E4A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5">
                <a:extLst>
                  <a:ext uri="{FF2B5EF4-FFF2-40B4-BE49-F238E27FC236}">
                    <a16:creationId xmlns:a16="http://schemas.microsoft.com/office/drawing/2014/main" id="{A788A298-5DDF-E6E6-5184-C3B6D2A209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6">
                <a:extLst>
                  <a:ext uri="{FF2B5EF4-FFF2-40B4-BE49-F238E27FC236}">
                    <a16:creationId xmlns:a16="http://schemas.microsoft.com/office/drawing/2014/main" id="{1E4F7A1B-2550-2C5B-8255-6A23FE607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7">
                <a:extLst>
                  <a:ext uri="{FF2B5EF4-FFF2-40B4-BE49-F238E27FC236}">
                    <a16:creationId xmlns:a16="http://schemas.microsoft.com/office/drawing/2014/main" id="{50EC7F6C-7A38-F39C-70ED-8CE46B559C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9A3E0ABA-9860-A785-0800-ED276034E5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032D64E1-4D77-6DC8-E516-D9F7E244E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E0030D5C-4569-1141-DEFD-55D3009750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21">
                <a:extLst>
                  <a:ext uri="{FF2B5EF4-FFF2-40B4-BE49-F238E27FC236}">
                    <a16:creationId xmlns:a16="http://schemas.microsoft.com/office/drawing/2014/main" id="{049A18A6-65B0-7355-9431-863332F01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22">
                <a:extLst>
                  <a:ext uri="{FF2B5EF4-FFF2-40B4-BE49-F238E27FC236}">
                    <a16:creationId xmlns:a16="http://schemas.microsoft.com/office/drawing/2014/main" id="{CFD1BF1A-E86F-10AE-326D-F5045B33CD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Freeform 23">
                <a:extLst>
                  <a:ext uri="{FF2B5EF4-FFF2-40B4-BE49-F238E27FC236}">
                    <a16:creationId xmlns:a16="http://schemas.microsoft.com/office/drawing/2014/main" id="{D2F574AE-237C-8199-A194-0A882A4ABE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Freeform 24">
                <a:extLst>
                  <a:ext uri="{FF2B5EF4-FFF2-40B4-BE49-F238E27FC236}">
                    <a16:creationId xmlns:a16="http://schemas.microsoft.com/office/drawing/2014/main" id="{D4EED09B-2528-CBA7-B50D-9CD31FBA9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Freeform 25">
                <a:extLst>
                  <a:ext uri="{FF2B5EF4-FFF2-40B4-BE49-F238E27FC236}">
                    <a16:creationId xmlns:a16="http://schemas.microsoft.com/office/drawing/2014/main" id="{C701BC23-A4A7-1C9D-E0FA-C590006E0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Freeform 26">
                <a:extLst>
                  <a:ext uri="{FF2B5EF4-FFF2-40B4-BE49-F238E27FC236}">
                    <a16:creationId xmlns:a16="http://schemas.microsoft.com/office/drawing/2014/main" id="{18A31343-54A7-7A5A-1F52-043F217CA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" name="Freeform 27">
                <a:extLst>
                  <a:ext uri="{FF2B5EF4-FFF2-40B4-BE49-F238E27FC236}">
                    <a16:creationId xmlns:a16="http://schemas.microsoft.com/office/drawing/2014/main" id="{87979B3E-4E59-30BE-7B0B-B670AA3AA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" name="Freeform 28">
                <a:extLst>
                  <a:ext uri="{FF2B5EF4-FFF2-40B4-BE49-F238E27FC236}">
                    <a16:creationId xmlns:a16="http://schemas.microsoft.com/office/drawing/2014/main" id="{C5BA48B1-49AA-6743-F770-4B4C7B5BC5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" name="Freeform 29">
                <a:extLst>
                  <a:ext uri="{FF2B5EF4-FFF2-40B4-BE49-F238E27FC236}">
                    <a16:creationId xmlns:a16="http://schemas.microsoft.com/office/drawing/2014/main" id="{C69487BE-D165-3B65-F013-48CD03DA4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" name="Freeform 30">
                <a:extLst>
                  <a:ext uri="{FF2B5EF4-FFF2-40B4-BE49-F238E27FC236}">
                    <a16:creationId xmlns:a16="http://schemas.microsoft.com/office/drawing/2014/main" id="{A05827C3-B1C7-4B98-00A8-E4359A67B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5" name="Freeform 31">
                <a:extLst>
                  <a:ext uri="{FF2B5EF4-FFF2-40B4-BE49-F238E27FC236}">
                    <a16:creationId xmlns:a16="http://schemas.microsoft.com/office/drawing/2014/main" id="{2BF84C7C-42C9-41FE-F0CD-512196AFC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6" name="Freeform 32">
                <a:extLst>
                  <a:ext uri="{FF2B5EF4-FFF2-40B4-BE49-F238E27FC236}">
                    <a16:creationId xmlns:a16="http://schemas.microsoft.com/office/drawing/2014/main" id="{A12D0356-080B-40E6-B79D-B593B703B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7" name="Freeform 33">
                <a:extLst>
                  <a:ext uri="{FF2B5EF4-FFF2-40B4-BE49-F238E27FC236}">
                    <a16:creationId xmlns:a16="http://schemas.microsoft.com/office/drawing/2014/main" id="{38344489-A6D2-560E-6C8E-5F1DCB071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8" name="Freeform 34">
                <a:extLst>
                  <a:ext uri="{FF2B5EF4-FFF2-40B4-BE49-F238E27FC236}">
                    <a16:creationId xmlns:a16="http://schemas.microsoft.com/office/drawing/2014/main" id="{5A8C69F2-61BD-F8E0-447B-F0F0DD6319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6" name="Группа 48">
              <a:extLst>
                <a:ext uri="{FF2B5EF4-FFF2-40B4-BE49-F238E27FC236}">
                  <a16:creationId xmlns:a16="http://schemas.microsoft.com/office/drawing/2014/main" id="{6CFBC82C-6E9F-85B3-E852-432F80F22A95}"/>
                </a:ext>
              </a:extLst>
            </p:cNvPr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36" name="Freeform 40">
                <a:extLst>
                  <a:ext uri="{FF2B5EF4-FFF2-40B4-BE49-F238E27FC236}">
                    <a16:creationId xmlns:a16="http://schemas.microsoft.com/office/drawing/2014/main" id="{C707D2C4-B942-9F35-329F-3DDF996BD5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41">
                <a:extLst>
                  <a:ext uri="{FF2B5EF4-FFF2-40B4-BE49-F238E27FC236}">
                    <a16:creationId xmlns:a16="http://schemas.microsoft.com/office/drawing/2014/main" id="{8A377B0E-2105-3A8E-0A7B-4CC749C57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42">
                <a:extLst>
                  <a:ext uri="{FF2B5EF4-FFF2-40B4-BE49-F238E27FC236}">
                    <a16:creationId xmlns:a16="http://schemas.microsoft.com/office/drawing/2014/main" id="{FBF39568-FB17-296D-0573-E1109933D8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7" name="Freeform 43">
              <a:extLst>
                <a:ext uri="{FF2B5EF4-FFF2-40B4-BE49-F238E27FC236}">
                  <a16:creationId xmlns:a16="http://schemas.microsoft.com/office/drawing/2014/main" id="{2E3FCDED-9A19-F647-852D-194A44393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4D7623A7-730F-D17D-A58D-F7C061ACC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29" name="Группа 49">
              <a:extLst>
                <a:ext uri="{FF2B5EF4-FFF2-40B4-BE49-F238E27FC236}">
                  <a16:creationId xmlns:a16="http://schemas.microsoft.com/office/drawing/2014/main" id="{354F3F0A-8344-A480-38D6-1B0435406B39}"/>
                </a:ext>
              </a:extLst>
            </p:cNvPr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30" name="Freeform 35">
                <a:extLst>
                  <a:ext uri="{FF2B5EF4-FFF2-40B4-BE49-F238E27FC236}">
                    <a16:creationId xmlns:a16="http://schemas.microsoft.com/office/drawing/2014/main" id="{3CB69D51-33E7-0DE8-0BD4-7B86F102E5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36">
                <a:extLst>
                  <a:ext uri="{FF2B5EF4-FFF2-40B4-BE49-F238E27FC236}">
                    <a16:creationId xmlns:a16="http://schemas.microsoft.com/office/drawing/2014/main" id="{F27C1CE9-7FEA-5021-6580-75773FBEA4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37">
                <a:extLst>
                  <a:ext uri="{FF2B5EF4-FFF2-40B4-BE49-F238E27FC236}">
                    <a16:creationId xmlns:a16="http://schemas.microsoft.com/office/drawing/2014/main" id="{60BCEBCE-7EF0-4088-9C09-469FC5534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38">
                <a:extLst>
                  <a:ext uri="{FF2B5EF4-FFF2-40B4-BE49-F238E27FC236}">
                    <a16:creationId xmlns:a16="http://schemas.microsoft.com/office/drawing/2014/main" id="{CC40899C-19E0-CF00-C785-F7795A293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A56344F6-6F5B-843E-43F3-9B9914CED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45">
                <a:extLst>
                  <a:ext uri="{FF2B5EF4-FFF2-40B4-BE49-F238E27FC236}">
                    <a16:creationId xmlns:a16="http://schemas.microsoft.com/office/drawing/2014/main" id="{B85C303C-291D-579E-618D-E2C8B618F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0193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CD5861C-3E43-B85C-4717-ACB43EE9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174986"/>
            <a:ext cx="10915650" cy="111727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Технопарк универсальных педагогических компетенций ТГПУ: образовательные интенсивы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3B705FA-94E3-6079-69E1-4B0B6E368BCE}"/>
              </a:ext>
            </a:extLst>
          </p:cNvPr>
          <p:cNvGrpSpPr/>
          <p:nvPr/>
        </p:nvGrpSpPr>
        <p:grpSpPr>
          <a:xfrm>
            <a:off x="4094062" y="312997"/>
            <a:ext cx="1761531" cy="592488"/>
            <a:chOff x="2636838" y="1795463"/>
            <a:chExt cx="6669087" cy="2243137"/>
          </a:xfrm>
        </p:grpSpPr>
        <p:grpSp>
          <p:nvGrpSpPr>
            <p:cNvPr id="14" name="Группа 47">
              <a:extLst>
                <a:ext uri="{FF2B5EF4-FFF2-40B4-BE49-F238E27FC236}">
                  <a16:creationId xmlns:a16="http://schemas.microsoft.com/office/drawing/2014/main" id="{759DD931-F6B0-958E-28A1-2A39AB6807CE}"/>
                </a:ext>
              </a:extLst>
            </p:cNvPr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35" name="Freeform 5">
                <a:extLst>
                  <a:ext uri="{FF2B5EF4-FFF2-40B4-BE49-F238E27FC236}">
                    <a16:creationId xmlns:a16="http://schemas.microsoft.com/office/drawing/2014/main" id="{BCC5F2D2-14D8-A226-3B96-3BF38A00D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6">
                <a:extLst>
                  <a:ext uri="{FF2B5EF4-FFF2-40B4-BE49-F238E27FC236}">
                    <a16:creationId xmlns:a16="http://schemas.microsoft.com/office/drawing/2014/main" id="{2985087C-41EF-3E61-155C-1DDEA45F12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9C465369-EC6E-2617-8064-6F10BAD682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B271412A-A232-8468-21BC-013C195C43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9">
                <a:extLst>
                  <a:ext uri="{FF2B5EF4-FFF2-40B4-BE49-F238E27FC236}">
                    <a16:creationId xmlns:a16="http://schemas.microsoft.com/office/drawing/2014/main" id="{FD04DBFD-AD5E-5194-ED42-350579321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C00C90D2-4D9C-83DC-A3E2-1B5D1F819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1">
                <a:extLst>
                  <a:ext uri="{FF2B5EF4-FFF2-40B4-BE49-F238E27FC236}">
                    <a16:creationId xmlns:a16="http://schemas.microsoft.com/office/drawing/2014/main" id="{66DA6A3B-684A-71A1-F48F-4804896FD6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id="{E90AD7FE-2378-F097-2D0F-228E29737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13">
                <a:extLst>
                  <a:ext uri="{FF2B5EF4-FFF2-40B4-BE49-F238E27FC236}">
                    <a16:creationId xmlns:a16="http://schemas.microsoft.com/office/drawing/2014/main" id="{6417E052-F409-1F10-5AF2-9631A39E1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14">
                <a:extLst>
                  <a:ext uri="{FF2B5EF4-FFF2-40B4-BE49-F238E27FC236}">
                    <a16:creationId xmlns:a16="http://schemas.microsoft.com/office/drawing/2014/main" id="{7A3BF186-BF20-F5BB-5BC2-C8AEDE9149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15">
                <a:extLst>
                  <a:ext uri="{FF2B5EF4-FFF2-40B4-BE49-F238E27FC236}">
                    <a16:creationId xmlns:a16="http://schemas.microsoft.com/office/drawing/2014/main" id="{CA9DCCEC-6CB4-6A73-3A69-FFAD24CE6C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6">
                <a:extLst>
                  <a:ext uri="{FF2B5EF4-FFF2-40B4-BE49-F238E27FC236}">
                    <a16:creationId xmlns:a16="http://schemas.microsoft.com/office/drawing/2014/main" id="{92D6D3E8-3915-7DCE-8427-F932B8D58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7">
                <a:extLst>
                  <a:ext uri="{FF2B5EF4-FFF2-40B4-BE49-F238E27FC236}">
                    <a16:creationId xmlns:a16="http://schemas.microsoft.com/office/drawing/2014/main" id="{F64A03AA-45CE-83B6-66F4-88E7177E71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18">
                <a:extLst>
                  <a:ext uri="{FF2B5EF4-FFF2-40B4-BE49-F238E27FC236}">
                    <a16:creationId xmlns:a16="http://schemas.microsoft.com/office/drawing/2014/main" id="{F085295D-31C7-554C-6330-825088940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9">
                <a:extLst>
                  <a:ext uri="{FF2B5EF4-FFF2-40B4-BE49-F238E27FC236}">
                    <a16:creationId xmlns:a16="http://schemas.microsoft.com/office/drawing/2014/main" id="{7F9AFB44-8769-3543-E389-247B80C9F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0">
                <a:extLst>
                  <a:ext uri="{FF2B5EF4-FFF2-40B4-BE49-F238E27FC236}">
                    <a16:creationId xmlns:a16="http://schemas.microsoft.com/office/drawing/2014/main" id="{49025392-86D1-9CAC-138E-FFC53FA0F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1">
                <a:extLst>
                  <a:ext uri="{FF2B5EF4-FFF2-40B4-BE49-F238E27FC236}">
                    <a16:creationId xmlns:a16="http://schemas.microsoft.com/office/drawing/2014/main" id="{0F55DC09-0A42-E02A-53E5-5650055E10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22">
                <a:extLst>
                  <a:ext uri="{FF2B5EF4-FFF2-40B4-BE49-F238E27FC236}">
                    <a16:creationId xmlns:a16="http://schemas.microsoft.com/office/drawing/2014/main" id="{C47F3848-0C12-151E-DEC3-918D342B9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23">
                <a:extLst>
                  <a:ext uri="{FF2B5EF4-FFF2-40B4-BE49-F238E27FC236}">
                    <a16:creationId xmlns:a16="http://schemas.microsoft.com/office/drawing/2014/main" id="{6E39A764-3919-B2EC-7E84-2C581C296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24">
                <a:extLst>
                  <a:ext uri="{FF2B5EF4-FFF2-40B4-BE49-F238E27FC236}">
                    <a16:creationId xmlns:a16="http://schemas.microsoft.com/office/drawing/2014/main" id="{1E3308D0-55D0-17B1-67D8-7B89BBA34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25">
                <a:extLst>
                  <a:ext uri="{FF2B5EF4-FFF2-40B4-BE49-F238E27FC236}">
                    <a16:creationId xmlns:a16="http://schemas.microsoft.com/office/drawing/2014/main" id="{E9F2C6E1-9505-D0FC-638F-8E69E8B48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26">
                <a:extLst>
                  <a:ext uri="{FF2B5EF4-FFF2-40B4-BE49-F238E27FC236}">
                    <a16:creationId xmlns:a16="http://schemas.microsoft.com/office/drawing/2014/main" id="{E56C910F-32EA-EE47-934E-A7DC1CFC2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Freeform 27">
                <a:extLst>
                  <a:ext uri="{FF2B5EF4-FFF2-40B4-BE49-F238E27FC236}">
                    <a16:creationId xmlns:a16="http://schemas.microsoft.com/office/drawing/2014/main" id="{E128E23D-F035-E573-65F4-491258120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Freeform 28">
                <a:extLst>
                  <a:ext uri="{FF2B5EF4-FFF2-40B4-BE49-F238E27FC236}">
                    <a16:creationId xmlns:a16="http://schemas.microsoft.com/office/drawing/2014/main" id="{6B14D9E4-0485-2EFC-9DA5-63DB0024B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Freeform 29">
                <a:extLst>
                  <a:ext uri="{FF2B5EF4-FFF2-40B4-BE49-F238E27FC236}">
                    <a16:creationId xmlns:a16="http://schemas.microsoft.com/office/drawing/2014/main" id="{DD2BF105-7A15-C18E-0FF4-64456281B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Freeform 30">
                <a:extLst>
                  <a:ext uri="{FF2B5EF4-FFF2-40B4-BE49-F238E27FC236}">
                    <a16:creationId xmlns:a16="http://schemas.microsoft.com/office/drawing/2014/main" id="{B9F6867D-3CB3-51A0-6B1D-BBE3353EF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" name="Freeform 31">
                <a:extLst>
                  <a:ext uri="{FF2B5EF4-FFF2-40B4-BE49-F238E27FC236}">
                    <a16:creationId xmlns:a16="http://schemas.microsoft.com/office/drawing/2014/main" id="{DD1B2BCE-AA19-3479-3F74-D900C1300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" name="Freeform 32">
                <a:extLst>
                  <a:ext uri="{FF2B5EF4-FFF2-40B4-BE49-F238E27FC236}">
                    <a16:creationId xmlns:a16="http://schemas.microsoft.com/office/drawing/2014/main" id="{720E23E3-F7B6-92CE-D1B5-FCFC1277A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" name="Freeform 33">
                <a:extLst>
                  <a:ext uri="{FF2B5EF4-FFF2-40B4-BE49-F238E27FC236}">
                    <a16:creationId xmlns:a16="http://schemas.microsoft.com/office/drawing/2014/main" id="{FB0ACABA-5E29-9985-2C8C-BCC4CAEC9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" name="Freeform 34">
                <a:extLst>
                  <a:ext uri="{FF2B5EF4-FFF2-40B4-BE49-F238E27FC236}">
                    <a16:creationId xmlns:a16="http://schemas.microsoft.com/office/drawing/2014/main" id="{CB151A6F-5AA4-354C-C0F9-83E1A79A3C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" name="Группа 48">
              <a:extLst>
                <a:ext uri="{FF2B5EF4-FFF2-40B4-BE49-F238E27FC236}">
                  <a16:creationId xmlns:a16="http://schemas.microsoft.com/office/drawing/2014/main" id="{BAA17E5F-8543-4EE1-F360-E4CECD501460}"/>
                </a:ext>
              </a:extLst>
            </p:cNvPr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32" name="Freeform 40">
                <a:extLst>
                  <a:ext uri="{FF2B5EF4-FFF2-40B4-BE49-F238E27FC236}">
                    <a16:creationId xmlns:a16="http://schemas.microsoft.com/office/drawing/2014/main" id="{91E8F851-3C12-5B7B-49CC-27E5C78BB2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41">
                <a:extLst>
                  <a:ext uri="{FF2B5EF4-FFF2-40B4-BE49-F238E27FC236}">
                    <a16:creationId xmlns:a16="http://schemas.microsoft.com/office/drawing/2014/main" id="{12E5C620-F2A3-6739-8B01-0E8F9E32B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42">
                <a:extLst>
                  <a:ext uri="{FF2B5EF4-FFF2-40B4-BE49-F238E27FC236}">
                    <a16:creationId xmlns:a16="http://schemas.microsoft.com/office/drawing/2014/main" id="{27764E70-34E1-1E37-CC60-50C1F1D221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7" name="Freeform 43">
              <a:extLst>
                <a:ext uri="{FF2B5EF4-FFF2-40B4-BE49-F238E27FC236}">
                  <a16:creationId xmlns:a16="http://schemas.microsoft.com/office/drawing/2014/main" id="{5AB2B3F4-FF22-3C45-0918-C127C4EA6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44">
              <a:extLst>
                <a:ext uri="{FF2B5EF4-FFF2-40B4-BE49-F238E27FC236}">
                  <a16:creationId xmlns:a16="http://schemas.microsoft.com/office/drawing/2014/main" id="{8AA5550B-018A-148F-3F56-A9F91216F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25" name="Группа 49">
              <a:extLst>
                <a:ext uri="{FF2B5EF4-FFF2-40B4-BE49-F238E27FC236}">
                  <a16:creationId xmlns:a16="http://schemas.microsoft.com/office/drawing/2014/main" id="{4833F083-5466-1321-12E9-9A44B41566B8}"/>
                </a:ext>
              </a:extLst>
            </p:cNvPr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26" name="Freeform 35">
                <a:extLst>
                  <a:ext uri="{FF2B5EF4-FFF2-40B4-BE49-F238E27FC236}">
                    <a16:creationId xmlns:a16="http://schemas.microsoft.com/office/drawing/2014/main" id="{DFF3541B-5CD0-0897-B6B1-CBF6BB704A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36">
                <a:extLst>
                  <a:ext uri="{FF2B5EF4-FFF2-40B4-BE49-F238E27FC236}">
                    <a16:creationId xmlns:a16="http://schemas.microsoft.com/office/drawing/2014/main" id="{FDAD1250-FECC-B6F6-618A-898D764649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37">
                <a:extLst>
                  <a:ext uri="{FF2B5EF4-FFF2-40B4-BE49-F238E27FC236}">
                    <a16:creationId xmlns:a16="http://schemas.microsoft.com/office/drawing/2014/main" id="{96D3845C-28E2-FFFE-81AC-ED23CE2FD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38">
                <a:extLst>
                  <a:ext uri="{FF2B5EF4-FFF2-40B4-BE49-F238E27FC236}">
                    <a16:creationId xmlns:a16="http://schemas.microsoft.com/office/drawing/2014/main" id="{5DA9C32D-71BB-FAD5-4A82-023A391BD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39">
                <a:extLst>
                  <a:ext uri="{FF2B5EF4-FFF2-40B4-BE49-F238E27FC236}">
                    <a16:creationId xmlns:a16="http://schemas.microsoft.com/office/drawing/2014/main" id="{B3577DC4-DDC8-40C6-A9BF-510221D96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45">
                <a:extLst>
                  <a:ext uri="{FF2B5EF4-FFF2-40B4-BE49-F238E27FC236}">
                    <a16:creationId xmlns:a16="http://schemas.microsoft.com/office/drawing/2014/main" id="{0B1F71A8-73D7-6DD5-A02A-D7EF43765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17AAC5E-3196-5E40-B4A3-4A503D6440A6}"/>
              </a:ext>
            </a:extLst>
          </p:cNvPr>
          <p:cNvSpPr txBox="1"/>
          <p:nvPr/>
        </p:nvSpPr>
        <p:spPr>
          <a:xfrm>
            <a:off x="7935989" y="5311867"/>
            <a:ext cx="34746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«Космос по-взрослому»: круглый стол на тему «Земля из космоса» (в рамках образовательно-просветительского проекта Science Up «ТГПУ – абсолютный космос») (12 апреля, 2022)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7041259-5B27-CAFB-FC49-303E47F47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989" y="2967337"/>
            <a:ext cx="3474611" cy="222345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3D58A0-58D2-804B-CE4F-E931417AB6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602" y="2561765"/>
            <a:ext cx="3626142" cy="22234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11759-2D4B-3CE7-FBED-09732391EE83}"/>
              </a:ext>
            </a:extLst>
          </p:cNvPr>
          <p:cNvSpPr txBox="1"/>
          <p:nvPr/>
        </p:nvSpPr>
        <p:spPr>
          <a:xfrm>
            <a:off x="4179602" y="4884678"/>
            <a:ext cx="362614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«Космическая </a:t>
            </a:r>
            <a:r>
              <a:rPr lang="ru-RU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мозгобойня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r>
              <a:rPr lang="ru-RU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квиз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 среди студентов Большого университета Томска (в рамках образовательно-просветительского проекта Science Up «ТГПУ – абсолютный космос») (12 апреля,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B41961-21BB-6D58-A845-FC9B026F477C}"/>
              </a:ext>
            </a:extLst>
          </p:cNvPr>
          <p:cNvSpPr txBox="1"/>
          <p:nvPr/>
        </p:nvSpPr>
        <p:spPr>
          <a:xfrm>
            <a:off x="466673" y="5742754"/>
            <a:ext cx="35334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Повышение квалификации учителей физики (март, 2022)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C74478-CAF0-2DB2-A4B4-34E2CAB01E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4" y="3007377"/>
            <a:ext cx="3628078" cy="27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85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CD5861C-3E43-B85C-4717-ACB43EE9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174986"/>
            <a:ext cx="10915650" cy="111727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Технопарк универсальных педагогических компетенций ТГПУ: образовательные интенсивы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3B705FA-94E3-6079-69E1-4B0B6E368BCE}"/>
              </a:ext>
            </a:extLst>
          </p:cNvPr>
          <p:cNvGrpSpPr/>
          <p:nvPr/>
        </p:nvGrpSpPr>
        <p:grpSpPr>
          <a:xfrm>
            <a:off x="4094062" y="312997"/>
            <a:ext cx="1761531" cy="592488"/>
            <a:chOff x="2636838" y="1795463"/>
            <a:chExt cx="6669087" cy="2243137"/>
          </a:xfrm>
        </p:grpSpPr>
        <p:grpSp>
          <p:nvGrpSpPr>
            <p:cNvPr id="14" name="Группа 47">
              <a:extLst>
                <a:ext uri="{FF2B5EF4-FFF2-40B4-BE49-F238E27FC236}">
                  <a16:creationId xmlns:a16="http://schemas.microsoft.com/office/drawing/2014/main" id="{759DD931-F6B0-958E-28A1-2A39AB6807CE}"/>
                </a:ext>
              </a:extLst>
            </p:cNvPr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35" name="Freeform 5">
                <a:extLst>
                  <a:ext uri="{FF2B5EF4-FFF2-40B4-BE49-F238E27FC236}">
                    <a16:creationId xmlns:a16="http://schemas.microsoft.com/office/drawing/2014/main" id="{BCC5F2D2-14D8-A226-3B96-3BF38A00D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6">
                <a:extLst>
                  <a:ext uri="{FF2B5EF4-FFF2-40B4-BE49-F238E27FC236}">
                    <a16:creationId xmlns:a16="http://schemas.microsoft.com/office/drawing/2014/main" id="{2985087C-41EF-3E61-155C-1DDEA45F12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9C465369-EC6E-2617-8064-6F10BAD682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B271412A-A232-8468-21BC-013C195C43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9">
                <a:extLst>
                  <a:ext uri="{FF2B5EF4-FFF2-40B4-BE49-F238E27FC236}">
                    <a16:creationId xmlns:a16="http://schemas.microsoft.com/office/drawing/2014/main" id="{FD04DBFD-AD5E-5194-ED42-350579321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C00C90D2-4D9C-83DC-A3E2-1B5D1F819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11">
                <a:extLst>
                  <a:ext uri="{FF2B5EF4-FFF2-40B4-BE49-F238E27FC236}">
                    <a16:creationId xmlns:a16="http://schemas.microsoft.com/office/drawing/2014/main" id="{66DA6A3B-684A-71A1-F48F-4804896FD6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id="{E90AD7FE-2378-F097-2D0F-228E29737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13">
                <a:extLst>
                  <a:ext uri="{FF2B5EF4-FFF2-40B4-BE49-F238E27FC236}">
                    <a16:creationId xmlns:a16="http://schemas.microsoft.com/office/drawing/2014/main" id="{6417E052-F409-1F10-5AF2-9631A39E1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14">
                <a:extLst>
                  <a:ext uri="{FF2B5EF4-FFF2-40B4-BE49-F238E27FC236}">
                    <a16:creationId xmlns:a16="http://schemas.microsoft.com/office/drawing/2014/main" id="{7A3BF186-BF20-F5BB-5BC2-C8AEDE9149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15">
                <a:extLst>
                  <a:ext uri="{FF2B5EF4-FFF2-40B4-BE49-F238E27FC236}">
                    <a16:creationId xmlns:a16="http://schemas.microsoft.com/office/drawing/2014/main" id="{CA9DCCEC-6CB4-6A73-3A69-FFAD24CE6C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16">
                <a:extLst>
                  <a:ext uri="{FF2B5EF4-FFF2-40B4-BE49-F238E27FC236}">
                    <a16:creationId xmlns:a16="http://schemas.microsoft.com/office/drawing/2014/main" id="{92D6D3E8-3915-7DCE-8427-F932B8D58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17">
                <a:extLst>
                  <a:ext uri="{FF2B5EF4-FFF2-40B4-BE49-F238E27FC236}">
                    <a16:creationId xmlns:a16="http://schemas.microsoft.com/office/drawing/2014/main" id="{F64A03AA-45CE-83B6-66F4-88E7177E71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18">
                <a:extLst>
                  <a:ext uri="{FF2B5EF4-FFF2-40B4-BE49-F238E27FC236}">
                    <a16:creationId xmlns:a16="http://schemas.microsoft.com/office/drawing/2014/main" id="{F085295D-31C7-554C-6330-825088940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9">
                <a:extLst>
                  <a:ext uri="{FF2B5EF4-FFF2-40B4-BE49-F238E27FC236}">
                    <a16:creationId xmlns:a16="http://schemas.microsoft.com/office/drawing/2014/main" id="{7F9AFB44-8769-3543-E389-247B80C9F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20">
                <a:extLst>
                  <a:ext uri="{FF2B5EF4-FFF2-40B4-BE49-F238E27FC236}">
                    <a16:creationId xmlns:a16="http://schemas.microsoft.com/office/drawing/2014/main" id="{49025392-86D1-9CAC-138E-FFC53FA0F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21">
                <a:extLst>
                  <a:ext uri="{FF2B5EF4-FFF2-40B4-BE49-F238E27FC236}">
                    <a16:creationId xmlns:a16="http://schemas.microsoft.com/office/drawing/2014/main" id="{0F55DC09-0A42-E02A-53E5-5650055E10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22">
                <a:extLst>
                  <a:ext uri="{FF2B5EF4-FFF2-40B4-BE49-F238E27FC236}">
                    <a16:creationId xmlns:a16="http://schemas.microsoft.com/office/drawing/2014/main" id="{C47F3848-0C12-151E-DEC3-918D342B9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23">
                <a:extLst>
                  <a:ext uri="{FF2B5EF4-FFF2-40B4-BE49-F238E27FC236}">
                    <a16:creationId xmlns:a16="http://schemas.microsoft.com/office/drawing/2014/main" id="{6E39A764-3919-B2EC-7E84-2C581C296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24">
                <a:extLst>
                  <a:ext uri="{FF2B5EF4-FFF2-40B4-BE49-F238E27FC236}">
                    <a16:creationId xmlns:a16="http://schemas.microsoft.com/office/drawing/2014/main" id="{1E3308D0-55D0-17B1-67D8-7B89BBA34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25">
                <a:extLst>
                  <a:ext uri="{FF2B5EF4-FFF2-40B4-BE49-F238E27FC236}">
                    <a16:creationId xmlns:a16="http://schemas.microsoft.com/office/drawing/2014/main" id="{E9F2C6E1-9505-D0FC-638F-8E69E8B48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26">
                <a:extLst>
                  <a:ext uri="{FF2B5EF4-FFF2-40B4-BE49-F238E27FC236}">
                    <a16:creationId xmlns:a16="http://schemas.microsoft.com/office/drawing/2014/main" id="{E56C910F-32EA-EE47-934E-A7DC1CFC29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7" name="Freeform 27">
                <a:extLst>
                  <a:ext uri="{FF2B5EF4-FFF2-40B4-BE49-F238E27FC236}">
                    <a16:creationId xmlns:a16="http://schemas.microsoft.com/office/drawing/2014/main" id="{E128E23D-F035-E573-65F4-491258120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8" name="Freeform 28">
                <a:extLst>
                  <a:ext uri="{FF2B5EF4-FFF2-40B4-BE49-F238E27FC236}">
                    <a16:creationId xmlns:a16="http://schemas.microsoft.com/office/drawing/2014/main" id="{6B14D9E4-0485-2EFC-9DA5-63DB0024B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9" name="Freeform 29">
                <a:extLst>
                  <a:ext uri="{FF2B5EF4-FFF2-40B4-BE49-F238E27FC236}">
                    <a16:creationId xmlns:a16="http://schemas.microsoft.com/office/drawing/2014/main" id="{DD2BF105-7A15-C18E-0FF4-64456281B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0" name="Freeform 30">
                <a:extLst>
                  <a:ext uri="{FF2B5EF4-FFF2-40B4-BE49-F238E27FC236}">
                    <a16:creationId xmlns:a16="http://schemas.microsoft.com/office/drawing/2014/main" id="{B9F6867D-3CB3-51A0-6B1D-BBE3353EF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1" name="Freeform 31">
                <a:extLst>
                  <a:ext uri="{FF2B5EF4-FFF2-40B4-BE49-F238E27FC236}">
                    <a16:creationId xmlns:a16="http://schemas.microsoft.com/office/drawing/2014/main" id="{DD1B2BCE-AA19-3479-3F74-D900C1300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2" name="Freeform 32">
                <a:extLst>
                  <a:ext uri="{FF2B5EF4-FFF2-40B4-BE49-F238E27FC236}">
                    <a16:creationId xmlns:a16="http://schemas.microsoft.com/office/drawing/2014/main" id="{720E23E3-F7B6-92CE-D1B5-FCFC1277A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3" name="Freeform 33">
                <a:extLst>
                  <a:ext uri="{FF2B5EF4-FFF2-40B4-BE49-F238E27FC236}">
                    <a16:creationId xmlns:a16="http://schemas.microsoft.com/office/drawing/2014/main" id="{FB0ACABA-5E29-9985-2C8C-BCC4CAEC9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64" name="Freeform 34">
                <a:extLst>
                  <a:ext uri="{FF2B5EF4-FFF2-40B4-BE49-F238E27FC236}">
                    <a16:creationId xmlns:a16="http://schemas.microsoft.com/office/drawing/2014/main" id="{CB151A6F-5AA4-354C-C0F9-83E1A79A3C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6" name="Группа 48">
              <a:extLst>
                <a:ext uri="{FF2B5EF4-FFF2-40B4-BE49-F238E27FC236}">
                  <a16:creationId xmlns:a16="http://schemas.microsoft.com/office/drawing/2014/main" id="{BAA17E5F-8543-4EE1-F360-E4CECD501460}"/>
                </a:ext>
              </a:extLst>
            </p:cNvPr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32" name="Freeform 40">
                <a:extLst>
                  <a:ext uri="{FF2B5EF4-FFF2-40B4-BE49-F238E27FC236}">
                    <a16:creationId xmlns:a16="http://schemas.microsoft.com/office/drawing/2014/main" id="{91E8F851-3C12-5B7B-49CC-27E5C78BB2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41">
                <a:extLst>
                  <a:ext uri="{FF2B5EF4-FFF2-40B4-BE49-F238E27FC236}">
                    <a16:creationId xmlns:a16="http://schemas.microsoft.com/office/drawing/2014/main" id="{12E5C620-F2A3-6739-8B01-0E8F9E32B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42">
                <a:extLst>
                  <a:ext uri="{FF2B5EF4-FFF2-40B4-BE49-F238E27FC236}">
                    <a16:creationId xmlns:a16="http://schemas.microsoft.com/office/drawing/2014/main" id="{27764E70-34E1-1E37-CC60-50C1F1D221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7" name="Freeform 43">
              <a:extLst>
                <a:ext uri="{FF2B5EF4-FFF2-40B4-BE49-F238E27FC236}">
                  <a16:creationId xmlns:a16="http://schemas.microsoft.com/office/drawing/2014/main" id="{5AB2B3F4-FF22-3C45-0918-C127C4EA6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44">
              <a:extLst>
                <a:ext uri="{FF2B5EF4-FFF2-40B4-BE49-F238E27FC236}">
                  <a16:creationId xmlns:a16="http://schemas.microsoft.com/office/drawing/2014/main" id="{8AA5550B-018A-148F-3F56-A9F91216F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25" name="Группа 49">
              <a:extLst>
                <a:ext uri="{FF2B5EF4-FFF2-40B4-BE49-F238E27FC236}">
                  <a16:creationId xmlns:a16="http://schemas.microsoft.com/office/drawing/2014/main" id="{4833F083-5466-1321-12E9-9A44B41566B8}"/>
                </a:ext>
              </a:extLst>
            </p:cNvPr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26" name="Freeform 35">
                <a:extLst>
                  <a:ext uri="{FF2B5EF4-FFF2-40B4-BE49-F238E27FC236}">
                    <a16:creationId xmlns:a16="http://schemas.microsoft.com/office/drawing/2014/main" id="{DFF3541B-5CD0-0897-B6B1-CBF6BB704A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36">
                <a:extLst>
                  <a:ext uri="{FF2B5EF4-FFF2-40B4-BE49-F238E27FC236}">
                    <a16:creationId xmlns:a16="http://schemas.microsoft.com/office/drawing/2014/main" id="{FDAD1250-FECC-B6F6-618A-898D764649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37">
                <a:extLst>
                  <a:ext uri="{FF2B5EF4-FFF2-40B4-BE49-F238E27FC236}">
                    <a16:creationId xmlns:a16="http://schemas.microsoft.com/office/drawing/2014/main" id="{96D3845C-28E2-FFFE-81AC-ED23CE2FD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38">
                <a:extLst>
                  <a:ext uri="{FF2B5EF4-FFF2-40B4-BE49-F238E27FC236}">
                    <a16:creationId xmlns:a16="http://schemas.microsoft.com/office/drawing/2014/main" id="{5DA9C32D-71BB-FAD5-4A82-023A391BD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39">
                <a:extLst>
                  <a:ext uri="{FF2B5EF4-FFF2-40B4-BE49-F238E27FC236}">
                    <a16:creationId xmlns:a16="http://schemas.microsoft.com/office/drawing/2014/main" id="{B3577DC4-DDC8-40C6-A9BF-510221D96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45">
                <a:extLst>
                  <a:ext uri="{FF2B5EF4-FFF2-40B4-BE49-F238E27FC236}">
                    <a16:creationId xmlns:a16="http://schemas.microsoft.com/office/drawing/2014/main" id="{0B1F71A8-73D7-6DD5-A02A-D7EF43765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6C15783-762E-12BA-8294-E72CAF6256E0}"/>
              </a:ext>
            </a:extLst>
          </p:cNvPr>
          <p:cNvSpPr txBox="1"/>
          <p:nvPr/>
        </p:nvSpPr>
        <p:spPr>
          <a:xfrm>
            <a:off x="7880449" y="4959413"/>
            <a:ext cx="37357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Онлайн-лекция для студентов Казахстана и Беларуси (июнь, 2022)</a:t>
            </a:r>
            <a:endParaRPr lang="ru-RU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71B1C2-17D2-D74D-D61A-EB6B8282A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017" y="2624285"/>
            <a:ext cx="3474612" cy="23164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5D1A3C-3F75-3321-4BA2-DA2CC240C686}"/>
              </a:ext>
            </a:extLst>
          </p:cNvPr>
          <p:cNvSpPr txBox="1"/>
          <p:nvPr/>
        </p:nvSpPr>
        <p:spPr>
          <a:xfrm>
            <a:off x="260585" y="5101045"/>
            <a:ext cx="37194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IV Общенациональный родительский форум «Современная школа глазами ребенка, родителя, учителя»: онлайн-экскурсия (май, 2022)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747CD7-64DB-EEAD-AB11-373C6911BB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0" y="2624285"/>
            <a:ext cx="3304180" cy="2185710"/>
          </a:xfrm>
          <a:prstGeom prst="rect">
            <a:avLst/>
          </a:prstGeom>
        </p:spPr>
      </p:pic>
      <p:pic>
        <p:nvPicPr>
          <p:cNvPr id="1026" name="Picture 2" descr="https://www.tspu.edu.ru/images2/00001-news/2022/05/s23-1/2/IMG_09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04" y="2624285"/>
            <a:ext cx="3715142" cy="247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11085" y="5019350"/>
            <a:ext cx="246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Практикумы по физике</a:t>
            </a:r>
          </a:p>
        </p:txBody>
      </p:sp>
    </p:spTree>
    <p:extLst>
      <p:ext uri="{BB962C8B-B14F-4D97-AF65-F5344CB8AC3E}">
        <p14:creationId xmlns:p14="http://schemas.microsoft.com/office/powerpoint/2010/main" val="403197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CD5861C-3E43-B85C-4717-ACB43EE9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174986"/>
            <a:ext cx="10915650" cy="111727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Педагогический технопарк «</a:t>
            </a:r>
            <a:r>
              <a:rPr lang="ru-RU" dirty="0" err="1">
                <a:solidFill>
                  <a:schemeClr val="bg1"/>
                </a:solidFill>
                <a:latin typeface="Akrobat Black" panose="00000A00000000000000" pitchFamily="50" charset="-52"/>
              </a:rPr>
              <a:t>Кванториум</a:t>
            </a:r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» </a:t>
            </a:r>
            <a:b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</a:br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им. Б.И. Вершинина: ТГПУ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4D9C8B-2E77-21B0-E508-919068627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157" y="2561765"/>
            <a:ext cx="3159986" cy="2323299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4227F21-0658-44EB-92B7-CBBBE2AB80DE}"/>
              </a:ext>
            </a:extLst>
          </p:cNvPr>
          <p:cNvGrpSpPr/>
          <p:nvPr/>
        </p:nvGrpSpPr>
        <p:grpSpPr>
          <a:xfrm>
            <a:off x="4094062" y="312997"/>
            <a:ext cx="1761531" cy="592488"/>
            <a:chOff x="2636838" y="1795463"/>
            <a:chExt cx="6669087" cy="2243137"/>
          </a:xfrm>
        </p:grpSpPr>
        <p:grpSp>
          <p:nvGrpSpPr>
            <p:cNvPr id="6" name="Группа 47">
              <a:extLst>
                <a:ext uri="{FF2B5EF4-FFF2-40B4-BE49-F238E27FC236}">
                  <a16:creationId xmlns:a16="http://schemas.microsoft.com/office/drawing/2014/main" id="{A20BD90F-61FC-3FD4-29BF-46082EA9FF88}"/>
                </a:ext>
              </a:extLst>
            </p:cNvPr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75251D4D-EF39-F682-BF4C-12E56685A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4C256A41-9179-231B-1A72-F31D3E3AC2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6FC9ACAB-06C2-4A9C-A4B4-EBEE416D0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07C3C3AD-A989-7529-C351-93ED6F1AE7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0ADA41D2-9B19-8AF4-6EB3-6DBEF1728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8586ADFE-F0E6-C99B-7F5D-540C53626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49F9C7F8-220B-6F3A-3930-5AC00DE5BE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B12D125B-FBA1-F269-AB5D-A75EC77F3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BEEB9286-FBB3-777E-69FB-E810CDD85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15E2CD8E-16E1-BA99-285C-8181CEF3A7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0EB58A48-D151-7F7A-7DA8-849D4261B9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4F35CF7B-9801-37FE-FC34-76B0FEB2D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336A87A2-70B4-8D9F-758C-3235A2D486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CF96E300-CA85-E8D3-A8AE-FCE5325CB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6D3831C6-F2A9-5185-3C20-5F1B31C5B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82F26FC3-E185-EA86-CBD0-2E482DF65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789BECB2-BA3F-0550-602B-8628474FE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>
                <a:extLst>
                  <a:ext uri="{FF2B5EF4-FFF2-40B4-BE49-F238E27FC236}">
                    <a16:creationId xmlns:a16="http://schemas.microsoft.com/office/drawing/2014/main" id="{44436D5E-9052-FA7A-8B79-43A5E1889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3ADEEB45-31C8-0358-2D32-37F544329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id="{A575ECE4-5AD3-3F34-B4BB-CB82FB20B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DF678274-192F-462C-0316-3D10ECD3E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>
                <a:extLst>
                  <a:ext uri="{FF2B5EF4-FFF2-40B4-BE49-F238E27FC236}">
                    <a16:creationId xmlns:a16="http://schemas.microsoft.com/office/drawing/2014/main" id="{A0476F37-7503-1B6B-0EB8-A095C4CFE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>
                <a:extLst>
                  <a:ext uri="{FF2B5EF4-FFF2-40B4-BE49-F238E27FC236}">
                    <a16:creationId xmlns:a16="http://schemas.microsoft.com/office/drawing/2014/main" id="{E9EE0E7E-D1E0-0B7B-4876-F50C56271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>
                <a:extLst>
                  <a:ext uri="{FF2B5EF4-FFF2-40B4-BE49-F238E27FC236}">
                    <a16:creationId xmlns:a16="http://schemas.microsoft.com/office/drawing/2014/main" id="{89468D6D-8DEB-5C67-BEC9-9B7EF13E7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>
                <a:extLst>
                  <a:ext uri="{FF2B5EF4-FFF2-40B4-BE49-F238E27FC236}">
                    <a16:creationId xmlns:a16="http://schemas.microsoft.com/office/drawing/2014/main" id="{62118BD3-D0A3-BF63-93FE-6B3E2FBD6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>
                <a:extLst>
                  <a:ext uri="{FF2B5EF4-FFF2-40B4-BE49-F238E27FC236}">
                    <a16:creationId xmlns:a16="http://schemas.microsoft.com/office/drawing/2014/main" id="{F267BB2A-1713-BFAB-112C-08A4E61AFA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>
                <a:extLst>
                  <a:ext uri="{FF2B5EF4-FFF2-40B4-BE49-F238E27FC236}">
                    <a16:creationId xmlns:a16="http://schemas.microsoft.com/office/drawing/2014/main" id="{42152D0C-F250-6904-7883-AD6A489BE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>
                <a:extLst>
                  <a:ext uri="{FF2B5EF4-FFF2-40B4-BE49-F238E27FC236}">
                    <a16:creationId xmlns:a16="http://schemas.microsoft.com/office/drawing/2014/main" id="{A54EC6B5-1D9C-87D6-2F66-AC5F3FF47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>
                <a:extLst>
                  <a:ext uri="{FF2B5EF4-FFF2-40B4-BE49-F238E27FC236}">
                    <a16:creationId xmlns:a16="http://schemas.microsoft.com/office/drawing/2014/main" id="{F7BF6946-B9A5-340E-9BB7-22EFEDBE2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>
                <a:extLst>
                  <a:ext uri="{FF2B5EF4-FFF2-40B4-BE49-F238E27FC236}">
                    <a16:creationId xmlns:a16="http://schemas.microsoft.com/office/drawing/2014/main" id="{AB30ED51-BC34-45B0-37A0-AED40F8D79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8" name="Группа 48">
              <a:extLst>
                <a:ext uri="{FF2B5EF4-FFF2-40B4-BE49-F238E27FC236}">
                  <a16:creationId xmlns:a16="http://schemas.microsoft.com/office/drawing/2014/main" id="{8FFF6C0C-A4E8-933A-E209-4FC77F0AD988}"/>
                </a:ext>
              </a:extLst>
            </p:cNvPr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>
                <a:extLst>
                  <a:ext uri="{FF2B5EF4-FFF2-40B4-BE49-F238E27FC236}">
                    <a16:creationId xmlns:a16="http://schemas.microsoft.com/office/drawing/2014/main" id="{9FD4BDD6-D66F-B666-DB59-1D7B8E54E8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>
                <a:extLst>
                  <a:ext uri="{FF2B5EF4-FFF2-40B4-BE49-F238E27FC236}">
                    <a16:creationId xmlns:a16="http://schemas.microsoft.com/office/drawing/2014/main" id="{A5DD7F3F-38D3-887A-0E81-5143F30AD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>
                <a:extLst>
                  <a:ext uri="{FF2B5EF4-FFF2-40B4-BE49-F238E27FC236}">
                    <a16:creationId xmlns:a16="http://schemas.microsoft.com/office/drawing/2014/main" id="{7A8B7DC6-C781-FEE2-79C7-5AC009EB77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532DE601-CEB2-966D-F82C-009DFDF90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7448D1C4-D846-9EE1-73A9-D34450BB9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>
              <a:extLst>
                <a:ext uri="{FF2B5EF4-FFF2-40B4-BE49-F238E27FC236}">
                  <a16:creationId xmlns:a16="http://schemas.microsoft.com/office/drawing/2014/main" id="{0C0D2ED2-A777-0EE8-DBC2-92C5EC5E9887}"/>
                </a:ext>
              </a:extLst>
            </p:cNvPr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>
                <a:extLst>
                  <a:ext uri="{FF2B5EF4-FFF2-40B4-BE49-F238E27FC236}">
                    <a16:creationId xmlns:a16="http://schemas.microsoft.com/office/drawing/2014/main" id="{A29F33BE-2E69-69C7-ACE3-B3CB6D4B2B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>
                <a:extLst>
                  <a:ext uri="{FF2B5EF4-FFF2-40B4-BE49-F238E27FC236}">
                    <a16:creationId xmlns:a16="http://schemas.microsoft.com/office/drawing/2014/main" id="{8863A972-1AFF-D9AE-A4AD-E11739BEF3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>
                <a:extLst>
                  <a:ext uri="{FF2B5EF4-FFF2-40B4-BE49-F238E27FC236}">
                    <a16:creationId xmlns:a16="http://schemas.microsoft.com/office/drawing/2014/main" id="{9D66EC1D-56BB-84E1-FE4E-96D7D85B1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>
                <a:extLst>
                  <a:ext uri="{FF2B5EF4-FFF2-40B4-BE49-F238E27FC236}">
                    <a16:creationId xmlns:a16="http://schemas.microsoft.com/office/drawing/2014/main" id="{5E39F435-9062-DE76-1DDE-9A6212EAE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>
                <a:extLst>
                  <a:ext uri="{FF2B5EF4-FFF2-40B4-BE49-F238E27FC236}">
                    <a16:creationId xmlns:a16="http://schemas.microsoft.com/office/drawing/2014/main" id="{CC45F1DB-CE9D-4FC3-EF64-381D92A62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>
                <a:extLst>
                  <a:ext uri="{FF2B5EF4-FFF2-40B4-BE49-F238E27FC236}">
                    <a16:creationId xmlns:a16="http://schemas.microsoft.com/office/drawing/2014/main" id="{5DF89531-A6ED-FCA5-6747-C484C9D22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54" name="Объект 2">
            <a:extLst>
              <a:ext uri="{FF2B5EF4-FFF2-40B4-BE49-F238E27FC236}">
                <a16:creationId xmlns:a16="http://schemas.microsoft.com/office/drawing/2014/main" id="{405907C4-6BFF-84CF-DB0D-66BAFDA09559}"/>
              </a:ext>
            </a:extLst>
          </p:cNvPr>
          <p:cNvSpPr txBox="1">
            <a:spLocks/>
          </p:cNvSpPr>
          <p:nvPr/>
        </p:nvSpPr>
        <p:spPr>
          <a:xfrm>
            <a:off x="536961" y="6079166"/>
            <a:ext cx="11133182" cy="520367"/>
          </a:xfrm>
          <a:prstGeom prst="roundRect">
            <a:avLst/>
          </a:prstGeom>
          <a:solidFill>
            <a:srgbClr val="46BBC4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В январе 2022 года ТГПУ получил в рамках Президентского проекта «Учитель будущего поколения России» на создание педагогического технопарка «</a:t>
            </a:r>
            <a:r>
              <a:rPr 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Кванториум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» – 20 млн. р.</a:t>
            </a:r>
          </a:p>
        </p:txBody>
      </p:sp>
      <p:sp>
        <p:nvSpPr>
          <p:cNvPr id="58" name="Объект 2">
            <a:extLst>
              <a:ext uri="{FF2B5EF4-FFF2-40B4-BE49-F238E27FC236}">
                <a16:creationId xmlns:a16="http://schemas.microsoft.com/office/drawing/2014/main" id="{4510963C-0383-73C7-D39C-89A79876E340}"/>
              </a:ext>
            </a:extLst>
          </p:cNvPr>
          <p:cNvSpPr txBox="1">
            <a:spLocks/>
          </p:cNvSpPr>
          <p:nvPr/>
        </p:nvSpPr>
        <p:spPr>
          <a:xfrm>
            <a:off x="5111733" y="4565736"/>
            <a:ext cx="2611125" cy="1117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Мастер-класс «Основы программирования микроконтроллеров, или Первые шаги с </a:t>
            </a:r>
            <a:r>
              <a:rPr lang="ru-RU" sz="1400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Arduino</a:t>
            </a:r>
            <a:r>
              <a:rPr lang="ru-RU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» (июнь, 2022)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DE24528-60E5-FF7C-3F8E-5DEDF619D2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38" y="2561765"/>
            <a:ext cx="2611125" cy="1958344"/>
          </a:xfrm>
          <a:prstGeom prst="rect">
            <a:avLst/>
          </a:prstGeom>
        </p:spPr>
      </p:pic>
      <p:sp>
        <p:nvSpPr>
          <p:cNvPr id="55" name="Объект 2">
            <a:extLst>
              <a:ext uri="{FF2B5EF4-FFF2-40B4-BE49-F238E27FC236}">
                <a16:creationId xmlns:a16="http://schemas.microsoft.com/office/drawing/2014/main" id="{2D2B3056-E1D2-E1B5-CDFC-90B90270E337}"/>
              </a:ext>
            </a:extLst>
          </p:cNvPr>
          <p:cNvSpPr txBox="1">
            <a:spLocks/>
          </p:cNvSpPr>
          <p:nvPr/>
        </p:nvSpPr>
        <p:spPr>
          <a:xfrm>
            <a:off x="558315" y="2561765"/>
            <a:ext cx="4123202" cy="33268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Педагогический технопарк «</a:t>
            </a:r>
            <a:r>
              <a:rPr lang="ru-RU" sz="1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Кванториум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»: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медиаквантум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– студия для создания онлайн-курсов, проведения дистанционных и онлайн-занятий;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технологический </a:t>
            </a:r>
            <a:r>
              <a:rPr lang="ru-RU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квантум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включает современное оборудование: лазерный станок, 3D-принтер и 3D-сканер, робототехника (роботы-манипуляторы, роботы с камерами и другие программируемые роботы);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естественно-научный </a:t>
            </a:r>
            <a:r>
              <a:rPr lang="ru-RU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квантум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содержит цифровые лаборатории по химии, физике, биологии, а также по </a:t>
            </a:r>
            <a:r>
              <a:rPr lang="ru-RU" sz="1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нейротехнологиям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6" name="Объект 2">
            <a:extLst>
              <a:ext uri="{FF2B5EF4-FFF2-40B4-BE49-F238E27FC236}">
                <a16:creationId xmlns:a16="http://schemas.microsoft.com/office/drawing/2014/main" id="{A190A58C-5828-B0D1-59A4-BAB830E4B48C}"/>
              </a:ext>
            </a:extLst>
          </p:cNvPr>
          <p:cNvSpPr txBox="1">
            <a:spLocks/>
          </p:cNvSpPr>
          <p:nvPr/>
        </p:nvSpPr>
        <p:spPr>
          <a:xfrm>
            <a:off x="8191501" y="4885064"/>
            <a:ext cx="3797300" cy="175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Борис Иванович Вершинин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(24 сентября 1932 – 30 августа 2009, Томск): выпускник ФМФ ТГПИ. Новатор в области физического образования, Народный учитель СССР.</a:t>
            </a:r>
          </a:p>
        </p:txBody>
      </p:sp>
    </p:spTree>
    <p:extLst>
      <p:ext uri="{BB962C8B-B14F-4D97-AF65-F5344CB8AC3E}">
        <p14:creationId xmlns:p14="http://schemas.microsoft.com/office/powerpoint/2010/main" val="1524223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CD5861C-3E43-B85C-4717-ACB43EE9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174986"/>
            <a:ext cx="10915650" cy="1117278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krobat Black" panose="00000A00000000000000" pitchFamily="50" charset="-52"/>
              </a:rPr>
              <a:t>«Университетские смены» как социокультурный проект в рамках открытого образовательного пространства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4227F21-0658-44EB-92B7-CBBBE2AB80DE}"/>
              </a:ext>
            </a:extLst>
          </p:cNvPr>
          <p:cNvGrpSpPr/>
          <p:nvPr/>
        </p:nvGrpSpPr>
        <p:grpSpPr>
          <a:xfrm>
            <a:off x="4094062" y="312997"/>
            <a:ext cx="1761531" cy="592488"/>
            <a:chOff x="2636838" y="1795463"/>
            <a:chExt cx="6669087" cy="2243137"/>
          </a:xfrm>
        </p:grpSpPr>
        <p:grpSp>
          <p:nvGrpSpPr>
            <p:cNvPr id="6" name="Группа 47">
              <a:extLst>
                <a:ext uri="{FF2B5EF4-FFF2-40B4-BE49-F238E27FC236}">
                  <a16:creationId xmlns:a16="http://schemas.microsoft.com/office/drawing/2014/main" id="{A20BD90F-61FC-3FD4-29BF-46082EA9FF88}"/>
                </a:ext>
              </a:extLst>
            </p:cNvPr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75251D4D-EF39-F682-BF4C-12E56685A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4C256A41-9179-231B-1A72-F31D3E3AC2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6FC9ACAB-06C2-4A9C-A4B4-EBEE416D0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07C3C3AD-A989-7529-C351-93ED6F1AE7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0ADA41D2-9B19-8AF4-6EB3-6DBEF1728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8586ADFE-F0E6-C99B-7F5D-540C53626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49F9C7F8-220B-6F3A-3930-5AC00DE5BE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B12D125B-FBA1-F269-AB5D-A75EC77F3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BEEB9286-FBB3-777E-69FB-E810CDD85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15E2CD8E-16E1-BA99-285C-8181CEF3A7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0EB58A48-D151-7F7A-7DA8-849D4261B9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4F35CF7B-9801-37FE-FC34-76B0FEB2DC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336A87A2-70B4-8D9F-758C-3235A2D486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CF96E300-CA85-E8D3-A8AE-FCE5325CB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6D3831C6-F2A9-5185-3C20-5F1B31C5B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82F26FC3-E185-EA86-CBD0-2E482DF65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789BECB2-BA3F-0550-602B-8628474FE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2">
                <a:extLst>
                  <a:ext uri="{FF2B5EF4-FFF2-40B4-BE49-F238E27FC236}">
                    <a16:creationId xmlns:a16="http://schemas.microsoft.com/office/drawing/2014/main" id="{44436D5E-9052-FA7A-8B79-43A5E1889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3ADEEB45-31C8-0358-2D32-37F544329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id="{A575ECE4-5AD3-3F34-B4BB-CB82FB20B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DF678274-192F-462C-0316-3D10ECD3E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6">
                <a:extLst>
                  <a:ext uri="{FF2B5EF4-FFF2-40B4-BE49-F238E27FC236}">
                    <a16:creationId xmlns:a16="http://schemas.microsoft.com/office/drawing/2014/main" id="{A0476F37-7503-1B6B-0EB8-A095C4CFE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7">
                <a:extLst>
                  <a:ext uri="{FF2B5EF4-FFF2-40B4-BE49-F238E27FC236}">
                    <a16:creationId xmlns:a16="http://schemas.microsoft.com/office/drawing/2014/main" id="{E9EE0E7E-D1E0-0B7B-4876-F50C56271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28">
                <a:extLst>
                  <a:ext uri="{FF2B5EF4-FFF2-40B4-BE49-F238E27FC236}">
                    <a16:creationId xmlns:a16="http://schemas.microsoft.com/office/drawing/2014/main" id="{89468D6D-8DEB-5C67-BEC9-9B7EF13E7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29">
                <a:extLst>
                  <a:ext uri="{FF2B5EF4-FFF2-40B4-BE49-F238E27FC236}">
                    <a16:creationId xmlns:a16="http://schemas.microsoft.com/office/drawing/2014/main" id="{62118BD3-D0A3-BF63-93FE-6B3E2FBD6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0">
                <a:extLst>
                  <a:ext uri="{FF2B5EF4-FFF2-40B4-BE49-F238E27FC236}">
                    <a16:creationId xmlns:a16="http://schemas.microsoft.com/office/drawing/2014/main" id="{F267BB2A-1713-BFAB-112C-08A4E61AFA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1">
                <a:extLst>
                  <a:ext uri="{FF2B5EF4-FFF2-40B4-BE49-F238E27FC236}">
                    <a16:creationId xmlns:a16="http://schemas.microsoft.com/office/drawing/2014/main" id="{42152D0C-F250-6904-7883-AD6A489BE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2">
                <a:extLst>
                  <a:ext uri="{FF2B5EF4-FFF2-40B4-BE49-F238E27FC236}">
                    <a16:creationId xmlns:a16="http://schemas.microsoft.com/office/drawing/2014/main" id="{A54EC6B5-1D9C-87D6-2F66-AC5F3FF47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33">
                <a:extLst>
                  <a:ext uri="{FF2B5EF4-FFF2-40B4-BE49-F238E27FC236}">
                    <a16:creationId xmlns:a16="http://schemas.microsoft.com/office/drawing/2014/main" id="{F7BF6946-B9A5-340E-9BB7-22EFEDBE2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34">
                <a:extLst>
                  <a:ext uri="{FF2B5EF4-FFF2-40B4-BE49-F238E27FC236}">
                    <a16:creationId xmlns:a16="http://schemas.microsoft.com/office/drawing/2014/main" id="{AB30ED51-BC34-45B0-37A0-AED40F8D79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8" name="Группа 48">
              <a:extLst>
                <a:ext uri="{FF2B5EF4-FFF2-40B4-BE49-F238E27FC236}">
                  <a16:creationId xmlns:a16="http://schemas.microsoft.com/office/drawing/2014/main" id="{8FFF6C0C-A4E8-933A-E209-4FC77F0AD988}"/>
                </a:ext>
              </a:extLst>
            </p:cNvPr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21" name="Freeform 40">
                <a:extLst>
                  <a:ext uri="{FF2B5EF4-FFF2-40B4-BE49-F238E27FC236}">
                    <a16:creationId xmlns:a16="http://schemas.microsoft.com/office/drawing/2014/main" id="{9FD4BDD6-D66F-B666-DB59-1D7B8E54E8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41">
                <a:extLst>
                  <a:ext uri="{FF2B5EF4-FFF2-40B4-BE49-F238E27FC236}">
                    <a16:creationId xmlns:a16="http://schemas.microsoft.com/office/drawing/2014/main" id="{A5DD7F3F-38D3-887A-0E81-5143F30AD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42">
                <a:extLst>
                  <a:ext uri="{FF2B5EF4-FFF2-40B4-BE49-F238E27FC236}">
                    <a16:creationId xmlns:a16="http://schemas.microsoft.com/office/drawing/2014/main" id="{7A8B7DC6-C781-FEE2-79C7-5AC009EB77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532DE601-CEB2-966D-F82C-009DFDF90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7448D1C4-D846-9EE1-73A9-D34450BB9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4" name="Группа 49">
              <a:extLst>
                <a:ext uri="{FF2B5EF4-FFF2-40B4-BE49-F238E27FC236}">
                  <a16:creationId xmlns:a16="http://schemas.microsoft.com/office/drawing/2014/main" id="{0C0D2ED2-A777-0EE8-DBC2-92C5EC5E9887}"/>
                </a:ext>
              </a:extLst>
            </p:cNvPr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5" name="Freeform 35">
                <a:extLst>
                  <a:ext uri="{FF2B5EF4-FFF2-40B4-BE49-F238E27FC236}">
                    <a16:creationId xmlns:a16="http://schemas.microsoft.com/office/drawing/2014/main" id="{A29F33BE-2E69-69C7-ACE3-B3CB6D4B2B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6">
                <a:extLst>
                  <a:ext uri="{FF2B5EF4-FFF2-40B4-BE49-F238E27FC236}">
                    <a16:creationId xmlns:a16="http://schemas.microsoft.com/office/drawing/2014/main" id="{8863A972-1AFF-D9AE-A4AD-E11739BEF3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7">
                <a:extLst>
                  <a:ext uri="{FF2B5EF4-FFF2-40B4-BE49-F238E27FC236}">
                    <a16:creationId xmlns:a16="http://schemas.microsoft.com/office/drawing/2014/main" id="{9D66EC1D-56BB-84E1-FE4E-96D7D85B1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38">
                <a:extLst>
                  <a:ext uri="{FF2B5EF4-FFF2-40B4-BE49-F238E27FC236}">
                    <a16:creationId xmlns:a16="http://schemas.microsoft.com/office/drawing/2014/main" id="{5E39F435-9062-DE76-1DDE-9A6212EAE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9" name="Freeform 39">
                <a:extLst>
                  <a:ext uri="{FF2B5EF4-FFF2-40B4-BE49-F238E27FC236}">
                    <a16:creationId xmlns:a16="http://schemas.microsoft.com/office/drawing/2014/main" id="{CC45F1DB-CE9D-4FC3-EF64-381D92A62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5">
                <a:extLst>
                  <a:ext uri="{FF2B5EF4-FFF2-40B4-BE49-F238E27FC236}">
                    <a16:creationId xmlns:a16="http://schemas.microsoft.com/office/drawing/2014/main" id="{5DF89531-A6ED-FCA5-6747-C484C9D22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83290651-3A08-4BB5-AC72-0D4D7BAF2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38" y="3429000"/>
            <a:ext cx="4777108" cy="318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6D591C-9A24-7683-DCA3-620B4EE9FF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87" y="3429000"/>
            <a:ext cx="4533672" cy="318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FB1C97-5D33-3ACC-51D7-F273FD303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56" y="159795"/>
            <a:ext cx="746492" cy="74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Объект 2">
            <a:extLst>
              <a:ext uri="{FF2B5EF4-FFF2-40B4-BE49-F238E27FC236}">
                <a16:creationId xmlns:a16="http://schemas.microsoft.com/office/drawing/2014/main" id="{818743C1-CB6A-8CFE-4C75-21FD9DF0763C}"/>
              </a:ext>
            </a:extLst>
          </p:cNvPr>
          <p:cNvSpPr txBox="1">
            <a:spLocks/>
          </p:cNvSpPr>
          <p:nvPr/>
        </p:nvSpPr>
        <p:spPr>
          <a:xfrm>
            <a:off x="451691" y="2317576"/>
            <a:ext cx="10722263" cy="870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  <a:latin typeface="Akrobat Black" panose="00000A00000000000000" pitchFamily="50" charset="-52"/>
              </a:rPr>
              <a:t>1 смена 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1 июля по 10 июля 2022 года (59 детей, прибывших из ЛНР)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chemeClr val="bg1"/>
                </a:solidFill>
                <a:latin typeface="Akrobat Black" panose="00000A00000000000000" pitchFamily="50" charset="-52"/>
              </a:rPr>
              <a:t>2 смена 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11 июля по 20 июля 2022 года (56 детей, прибывших из ДНР)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chemeClr val="bg1"/>
                </a:solidFill>
                <a:latin typeface="Akrobat Black" panose="00000A00000000000000" pitchFamily="50" charset="-52"/>
              </a:rPr>
              <a:t>3 смена 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15 августа по 24 августа 2022 года (60 детей, прибывших из ЛНР)</a:t>
            </a:r>
          </a:p>
        </p:txBody>
      </p:sp>
    </p:spTree>
    <p:extLst>
      <p:ext uri="{BB962C8B-B14F-4D97-AF65-F5344CB8AC3E}">
        <p14:creationId xmlns:p14="http://schemas.microsoft.com/office/powerpoint/2010/main" val="2220152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CD5861C-3E43-B85C-4717-ACB43EE9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887639"/>
            <a:ext cx="10915650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Akrobat Black" panose="00000A00000000000000" pitchFamily="50" charset="-52"/>
              </a:rPr>
              <a:t>Ключевые единицы программы</a:t>
            </a: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003CDA05-990B-9F76-CBE3-88F48F991853}"/>
              </a:ext>
            </a:extLst>
          </p:cNvPr>
          <p:cNvSpPr/>
          <p:nvPr/>
        </p:nvSpPr>
        <p:spPr>
          <a:xfrm>
            <a:off x="839939" y="2357462"/>
            <a:ext cx="3768072" cy="1385189"/>
          </a:xfrm>
          <a:custGeom>
            <a:avLst/>
            <a:gdLst>
              <a:gd name="connsiteX0" fmla="*/ 0 w 3768072"/>
              <a:gd name="connsiteY0" fmla="*/ 230869 h 1385189"/>
              <a:gd name="connsiteX1" fmla="*/ 230869 w 3768072"/>
              <a:gd name="connsiteY1" fmla="*/ 0 h 1385189"/>
              <a:gd name="connsiteX2" fmla="*/ 3537203 w 3768072"/>
              <a:gd name="connsiteY2" fmla="*/ 0 h 1385189"/>
              <a:gd name="connsiteX3" fmla="*/ 3768072 w 3768072"/>
              <a:gd name="connsiteY3" fmla="*/ 230869 h 1385189"/>
              <a:gd name="connsiteX4" fmla="*/ 3768072 w 3768072"/>
              <a:gd name="connsiteY4" fmla="*/ 1154320 h 1385189"/>
              <a:gd name="connsiteX5" fmla="*/ 3537203 w 3768072"/>
              <a:gd name="connsiteY5" fmla="*/ 1385189 h 1385189"/>
              <a:gd name="connsiteX6" fmla="*/ 230869 w 3768072"/>
              <a:gd name="connsiteY6" fmla="*/ 1385189 h 1385189"/>
              <a:gd name="connsiteX7" fmla="*/ 0 w 3768072"/>
              <a:gd name="connsiteY7" fmla="*/ 1154320 h 1385189"/>
              <a:gd name="connsiteX8" fmla="*/ 0 w 3768072"/>
              <a:gd name="connsiteY8" fmla="*/ 230869 h 138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8072" h="1385189">
                <a:moveTo>
                  <a:pt x="0" y="230869"/>
                </a:moveTo>
                <a:cubicBezTo>
                  <a:pt x="0" y="103364"/>
                  <a:pt x="103364" y="0"/>
                  <a:pt x="230869" y="0"/>
                </a:cubicBezTo>
                <a:lnTo>
                  <a:pt x="3537203" y="0"/>
                </a:lnTo>
                <a:cubicBezTo>
                  <a:pt x="3664708" y="0"/>
                  <a:pt x="3768072" y="103364"/>
                  <a:pt x="3768072" y="230869"/>
                </a:cubicBezTo>
                <a:lnTo>
                  <a:pt x="3768072" y="1154320"/>
                </a:lnTo>
                <a:cubicBezTo>
                  <a:pt x="3768072" y="1281825"/>
                  <a:pt x="3664708" y="1385189"/>
                  <a:pt x="3537203" y="1385189"/>
                </a:cubicBezTo>
                <a:lnTo>
                  <a:pt x="230869" y="1385189"/>
                </a:lnTo>
                <a:cubicBezTo>
                  <a:pt x="103364" y="1385189"/>
                  <a:pt x="0" y="1281825"/>
                  <a:pt x="0" y="1154320"/>
                </a:cubicBezTo>
                <a:lnTo>
                  <a:pt x="0" y="230869"/>
                </a:lnTo>
                <a:close/>
              </a:path>
            </a:pathLst>
          </a:custGeom>
          <a:solidFill>
            <a:srgbClr val="46BBC4"/>
          </a:solidFill>
          <a:ln>
            <a:noFill/>
          </a:ln>
          <a:effectLst>
            <a:outerShdw blurRad="635000" dist="50800" dir="5400000" algn="ctr" rotWithShape="0">
              <a:srgbClr val="000000">
                <a:alpha val="50000"/>
              </a:srgbClr>
            </a:outerShdw>
          </a:effectLst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109" tIns="122864" rIns="178109" bIns="122864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900" b="1" kern="1200" dirty="0">
                <a:effectLst>
                  <a:outerShdw blurRad="3810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Century Gothic" panose="020B0502020202020204" pitchFamily="34" charset="0"/>
              </a:rPr>
              <a:t>Научное наследие России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79BA06E1-3BC0-AED5-678D-6ABFC8789427}"/>
              </a:ext>
            </a:extLst>
          </p:cNvPr>
          <p:cNvSpPr/>
          <p:nvPr/>
        </p:nvSpPr>
        <p:spPr>
          <a:xfrm>
            <a:off x="4011939" y="3602772"/>
            <a:ext cx="3768072" cy="1385189"/>
          </a:xfrm>
          <a:custGeom>
            <a:avLst/>
            <a:gdLst>
              <a:gd name="connsiteX0" fmla="*/ 0 w 3768072"/>
              <a:gd name="connsiteY0" fmla="*/ 230869 h 1385189"/>
              <a:gd name="connsiteX1" fmla="*/ 230869 w 3768072"/>
              <a:gd name="connsiteY1" fmla="*/ 0 h 1385189"/>
              <a:gd name="connsiteX2" fmla="*/ 3537203 w 3768072"/>
              <a:gd name="connsiteY2" fmla="*/ 0 h 1385189"/>
              <a:gd name="connsiteX3" fmla="*/ 3768072 w 3768072"/>
              <a:gd name="connsiteY3" fmla="*/ 230869 h 1385189"/>
              <a:gd name="connsiteX4" fmla="*/ 3768072 w 3768072"/>
              <a:gd name="connsiteY4" fmla="*/ 1154320 h 1385189"/>
              <a:gd name="connsiteX5" fmla="*/ 3537203 w 3768072"/>
              <a:gd name="connsiteY5" fmla="*/ 1385189 h 1385189"/>
              <a:gd name="connsiteX6" fmla="*/ 230869 w 3768072"/>
              <a:gd name="connsiteY6" fmla="*/ 1385189 h 1385189"/>
              <a:gd name="connsiteX7" fmla="*/ 0 w 3768072"/>
              <a:gd name="connsiteY7" fmla="*/ 1154320 h 1385189"/>
              <a:gd name="connsiteX8" fmla="*/ 0 w 3768072"/>
              <a:gd name="connsiteY8" fmla="*/ 230869 h 138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8072" h="1385189">
                <a:moveTo>
                  <a:pt x="0" y="230869"/>
                </a:moveTo>
                <a:cubicBezTo>
                  <a:pt x="0" y="103364"/>
                  <a:pt x="103364" y="0"/>
                  <a:pt x="230869" y="0"/>
                </a:cubicBezTo>
                <a:lnTo>
                  <a:pt x="3537203" y="0"/>
                </a:lnTo>
                <a:cubicBezTo>
                  <a:pt x="3664708" y="0"/>
                  <a:pt x="3768072" y="103364"/>
                  <a:pt x="3768072" y="230869"/>
                </a:cubicBezTo>
                <a:lnTo>
                  <a:pt x="3768072" y="1154320"/>
                </a:lnTo>
                <a:cubicBezTo>
                  <a:pt x="3768072" y="1281825"/>
                  <a:pt x="3664708" y="1385189"/>
                  <a:pt x="3537203" y="1385189"/>
                </a:cubicBezTo>
                <a:lnTo>
                  <a:pt x="230869" y="1385189"/>
                </a:lnTo>
                <a:cubicBezTo>
                  <a:pt x="103364" y="1385189"/>
                  <a:pt x="0" y="1281825"/>
                  <a:pt x="0" y="1154320"/>
                </a:cubicBezTo>
                <a:lnTo>
                  <a:pt x="0" y="230869"/>
                </a:lnTo>
                <a:close/>
              </a:path>
            </a:pathLst>
          </a:custGeom>
          <a:solidFill>
            <a:srgbClr val="E3CD01"/>
          </a:solidFill>
          <a:ln>
            <a:noFill/>
          </a:ln>
          <a:effectLst>
            <a:outerShdw blurRad="635000" dist="50800" dir="5400000" algn="ctr" rotWithShape="0">
              <a:srgbClr val="000000">
                <a:alpha val="50000"/>
              </a:srgbClr>
            </a:outerShdw>
          </a:effectLst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3379271"/>
              <a:satOff val="-8710"/>
              <a:lumOff val="-5883"/>
              <a:alphaOff val="0"/>
            </a:schemeClr>
          </a:fillRef>
          <a:effectRef idx="1">
            <a:schemeClr val="accent5">
              <a:hueOff val="-3379271"/>
              <a:satOff val="-8710"/>
              <a:lumOff val="-5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109" tIns="122864" rIns="178109" bIns="122864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900" b="1" kern="1200" dirty="0">
                <a:effectLst>
                  <a:outerShdw blurRad="3810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Century Gothic" panose="020B0502020202020204" pitchFamily="34" charset="0"/>
              </a:rPr>
              <a:t>Региональное партнерство</a:t>
            </a: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96C0CEE5-DDCE-26E6-8568-A66C21180A82}"/>
              </a:ext>
            </a:extLst>
          </p:cNvPr>
          <p:cNvSpPr/>
          <p:nvPr/>
        </p:nvSpPr>
        <p:spPr>
          <a:xfrm>
            <a:off x="7183939" y="4828616"/>
            <a:ext cx="3768072" cy="1385189"/>
          </a:xfrm>
          <a:custGeom>
            <a:avLst/>
            <a:gdLst>
              <a:gd name="connsiteX0" fmla="*/ 0 w 3768072"/>
              <a:gd name="connsiteY0" fmla="*/ 230869 h 1385189"/>
              <a:gd name="connsiteX1" fmla="*/ 230869 w 3768072"/>
              <a:gd name="connsiteY1" fmla="*/ 0 h 1385189"/>
              <a:gd name="connsiteX2" fmla="*/ 3537203 w 3768072"/>
              <a:gd name="connsiteY2" fmla="*/ 0 h 1385189"/>
              <a:gd name="connsiteX3" fmla="*/ 3768072 w 3768072"/>
              <a:gd name="connsiteY3" fmla="*/ 230869 h 1385189"/>
              <a:gd name="connsiteX4" fmla="*/ 3768072 w 3768072"/>
              <a:gd name="connsiteY4" fmla="*/ 1154320 h 1385189"/>
              <a:gd name="connsiteX5" fmla="*/ 3537203 w 3768072"/>
              <a:gd name="connsiteY5" fmla="*/ 1385189 h 1385189"/>
              <a:gd name="connsiteX6" fmla="*/ 230869 w 3768072"/>
              <a:gd name="connsiteY6" fmla="*/ 1385189 h 1385189"/>
              <a:gd name="connsiteX7" fmla="*/ 0 w 3768072"/>
              <a:gd name="connsiteY7" fmla="*/ 1154320 h 1385189"/>
              <a:gd name="connsiteX8" fmla="*/ 0 w 3768072"/>
              <a:gd name="connsiteY8" fmla="*/ 230869 h 138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8072" h="1385189">
                <a:moveTo>
                  <a:pt x="0" y="230869"/>
                </a:moveTo>
                <a:cubicBezTo>
                  <a:pt x="0" y="103364"/>
                  <a:pt x="103364" y="0"/>
                  <a:pt x="230869" y="0"/>
                </a:cubicBezTo>
                <a:lnTo>
                  <a:pt x="3537203" y="0"/>
                </a:lnTo>
                <a:cubicBezTo>
                  <a:pt x="3664708" y="0"/>
                  <a:pt x="3768072" y="103364"/>
                  <a:pt x="3768072" y="230869"/>
                </a:cubicBezTo>
                <a:lnTo>
                  <a:pt x="3768072" y="1154320"/>
                </a:lnTo>
                <a:cubicBezTo>
                  <a:pt x="3768072" y="1281825"/>
                  <a:pt x="3664708" y="1385189"/>
                  <a:pt x="3537203" y="1385189"/>
                </a:cubicBezTo>
                <a:lnTo>
                  <a:pt x="230869" y="1385189"/>
                </a:lnTo>
                <a:cubicBezTo>
                  <a:pt x="103364" y="1385189"/>
                  <a:pt x="0" y="1281825"/>
                  <a:pt x="0" y="1154320"/>
                </a:cubicBezTo>
                <a:lnTo>
                  <a:pt x="0" y="230869"/>
                </a:lnTo>
                <a:close/>
              </a:path>
            </a:pathLst>
          </a:custGeom>
          <a:solidFill>
            <a:srgbClr val="FF6C00"/>
          </a:solidFill>
          <a:ln>
            <a:noFill/>
          </a:ln>
          <a:effectLst>
            <a:outerShdw blurRad="635000" dist="50800" dir="5400000" algn="ctr" rotWithShape="0">
              <a:srgbClr val="000000">
                <a:alpha val="50000"/>
              </a:srgbClr>
            </a:outerShdw>
          </a:effectLst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758543"/>
              <a:satOff val="-17419"/>
              <a:lumOff val="-11765"/>
              <a:alphaOff val="0"/>
            </a:schemeClr>
          </a:fillRef>
          <a:effectRef idx="1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109" tIns="122864" rIns="178109" bIns="122864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900" b="1" kern="1200" dirty="0">
                <a:effectLst>
                  <a:outerShdw blurRad="3810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Century Gothic" panose="020B0502020202020204" pitchFamily="34" charset="0"/>
              </a:rPr>
              <a:t>Диалог </a:t>
            </a:r>
            <a:br>
              <a:rPr lang="ru-RU" sz="2900" b="1" kern="1200" dirty="0">
                <a:effectLst>
                  <a:outerShdw blurRad="3810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2900" b="1" kern="1200" dirty="0">
                <a:effectLst>
                  <a:outerShdw blurRad="381000" dist="50800" dir="5400000" algn="ctr" rotWithShape="0">
                    <a:srgbClr val="000000">
                      <a:alpha val="50000"/>
                    </a:srgbClr>
                  </a:outerShdw>
                </a:effectLst>
                <a:latin typeface="Century Gothic" panose="020B0502020202020204" pitchFamily="34" charset="0"/>
              </a:rPr>
              <a:t>о важном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93AAE8F-299B-AC8A-0905-8E09CFCFBF98}"/>
              </a:ext>
            </a:extLst>
          </p:cNvPr>
          <p:cNvGrpSpPr/>
          <p:nvPr/>
        </p:nvGrpSpPr>
        <p:grpSpPr>
          <a:xfrm>
            <a:off x="4094062" y="312997"/>
            <a:ext cx="1761531" cy="592488"/>
            <a:chOff x="2636838" y="1795463"/>
            <a:chExt cx="6669087" cy="2243137"/>
          </a:xfrm>
        </p:grpSpPr>
        <p:grpSp>
          <p:nvGrpSpPr>
            <p:cNvPr id="6" name="Группа 47">
              <a:extLst>
                <a:ext uri="{FF2B5EF4-FFF2-40B4-BE49-F238E27FC236}">
                  <a16:creationId xmlns:a16="http://schemas.microsoft.com/office/drawing/2014/main" id="{4914B1E7-6C2B-3309-A72D-806C7CE5978B}"/>
                </a:ext>
              </a:extLst>
            </p:cNvPr>
            <p:cNvGrpSpPr/>
            <p:nvPr/>
          </p:nvGrpSpPr>
          <p:grpSpPr>
            <a:xfrm>
              <a:off x="3203575" y="3209925"/>
              <a:ext cx="2147887" cy="776288"/>
              <a:chOff x="3203575" y="3209925"/>
              <a:chExt cx="2147887" cy="776288"/>
            </a:xfrm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D973ED6D-DD15-F52F-3513-42DA8A8CF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209925"/>
                <a:ext cx="163512" cy="161925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2"/>
                  </a:cxn>
                  <a:cxn ang="0">
                    <a:pos x="89" y="102"/>
                  </a:cxn>
                  <a:cxn ang="0">
                    <a:pos x="89" y="23"/>
                  </a:cxn>
                  <a:cxn ang="0">
                    <a:pos x="52" y="72"/>
                  </a:cxn>
                  <a:cxn ang="0">
                    <a:pos x="13" y="23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2" y="55"/>
                  </a:cxn>
                  <a:cxn ang="0">
                    <a:pos x="95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2">
                    <a:moveTo>
                      <a:pt x="103" y="0"/>
                    </a:moveTo>
                    <a:lnTo>
                      <a:pt x="103" y="102"/>
                    </a:lnTo>
                    <a:lnTo>
                      <a:pt x="89" y="102"/>
                    </a:lnTo>
                    <a:lnTo>
                      <a:pt x="89" y="23"/>
                    </a:lnTo>
                    <a:lnTo>
                      <a:pt x="52" y="72"/>
                    </a:lnTo>
                    <a:lnTo>
                      <a:pt x="13" y="23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52" y="55"/>
                    </a:lnTo>
                    <a:lnTo>
                      <a:pt x="95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B4F1D628-D7EF-9B7B-F12A-A8239A8B7A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7725" y="3209925"/>
                <a:ext cx="149225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4" y="102"/>
                  </a:cxn>
                  <a:cxn ang="0">
                    <a:pos x="82" y="102"/>
                  </a:cxn>
                  <a:cxn ang="0">
                    <a:pos x="75" y="83"/>
                  </a:cxn>
                  <a:cxn ang="0">
                    <a:pos x="20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4" h="102">
                    <a:moveTo>
                      <a:pt x="54" y="0"/>
                    </a:moveTo>
                    <a:lnTo>
                      <a:pt x="94" y="102"/>
                    </a:lnTo>
                    <a:lnTo>
                      <a:pt x="82" y="102"/>
                    </a:lnTo>
                    <a:lnTo>
                      <a:pt x="75" y="83"/>
                    </a:lnTo>
                    <a:lnTo>
                      <a:pt x="20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1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B54E7C92-0F52-4898-B1D0-719A74E44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713" y="3209925"/>
                <a:ext cx="141287" cy="161925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89" y="12"/>
                  </a:cxn>
                  <a:cxn ang="0">
                    <a:pos x="50" y="12"/>
                  </a:cxn>
                  <a:cxn ang="0">
                    <a:pos x="50" y="102"/>
                  </a:cxn>
                  <a:cxn ang="0">
                    <a:pos x="37" y="102"/>
                  </a:cxn>
                  <a:cxn ang="0">
                    <a:pos x="37" y="12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89" y="0"/>
                  </a:cxn>
                </a:cxnLst>
                <a:rect l="0" t="0" r="r" b="b"/>
                <a:pathLst>
                  <a:path w="89" h="102">
                    <a:moveTo>
                      <a:pt x="89" y="0"/>
                    </a:moveTo>
                    <a:lnTo>
                      <a:pt x="89" y="12"/>
                    </a:lnTo>
                    <a:lnTo>
                      <a:pt x="50" y="12"/>
                    </a:lnTo>
                    <a:lnTo>
                      <a:pt x="50" y="102"/>
                    </a:lnTo>
                    <a:lnTo>
                      <a:pt x="37" y="102"/>
                    </a:lnTo>
                    <a:lnTo>
                      <a:pt x="37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A994A13E-2EAE-630E-EE3C-DA592DBFC3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2050" y="3209925"/>
                <a:ext cx="120650" cy="161925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46" y="0"/>
                  </a:cxn>
                  <a:cxn ang="0">
                    <a:pos x="52" y="1"/>
                  </a:cxn>
                  <a:cxn ang="0">
                    <a:pos x="57" y="2"/>
                  </a:cxn>
                  <a:cxn ang="0">
                    <a:pos x="62" y="5"/>
                  </a:cxn>
                  <a:cxn ang="0">
                    <a:pos x="67" y="8"/>
                  </a:cxn>
                  <a:cxn ang="0">
                    <a:pos x="70" y="12"/>
                  </a:cxn>
                  <a:cxn ang="0">
                    <a:pos x="73" y="16"/>
                  </a:cxn>
                  <a:cxn ang="0">
                    <a:pos x="74" y="22"/>
                  </a:cxn>
                  <a:cxn ang="0">
                    <a:pos x="76" y="29"/>
                  </a:cxn>
                  <a:cxn ang="0">
                    <a:pos x="76" y="29"/>
                  </a:cxn>
                  <a:cxn ang="0">
                    <a:pos x="74" y="34"/>
                  </a:cxn>
                  <a:cxn ang="0">
                    <a:pos x="73" y="40"/>
                  </a:cxn>
                  <a:cxn ang="0">
                    <a:pos x="70" y="44"/>
                  </a:cxn>
                  <a:cxn ang="0">
                    <a:pos x="67" y="48"/>
                  </a:cxn>
                  <a:cxn ang="0">
                    <a:pos x="63" y="52"/>
                  </a:cxn>
                  <a:cxn ang="0">
                    <a:pos x="57" y="55"/>
                  </a:cxn>
                  <a:cxn ang="0">
                    <a:pos x="52" y="57"/>
                  </a:cxn>
                  <a:cxn ang="0">
                    <a:pos x="46" y="57"/>
                  </a:cxn>
                  <a:cxn ang="0">
                    <a:pos x="13" y="57"/>
                  </a:cxn>
                  <a:cxn ang="0">
                    <a:pos x="13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5" y="45"/>
                  </a:cxn>
                  <a:cxn ang="0">
                    <a:pos x="45" y="45"/>
                  </a:cxn>
                  <a:cxn ang="0">
                    <a:pos x="52" y="44"/>
                  </a:cxn>
                  <a:cxn ang="0">
                    <a:pos x="57" y="41"/>
                  </a:cxn>
                  <a:cxn ang="0">
                    <a:pos x="62" y="36"/>
                  </a:cxn>
                  <a:cxn ang="0">
                    <a:pos x="63" y="29"/>
                  </a:cxn>
                  <a:cxn ang="0">
                    <a:pos x="63" y="29"/>
                  </a:cxn>
                  <a:cxn ang="0">
                    <a:pos x="62" y="22"/>
                  </a:cxn>
                  <a:cxn ang="0">
                    <a:pos x="57" y="16"/>
                  </a:cxn>
                  <a:cxn ang="0">
                    <a:pos x="52" y="13"/>
                  </a:cxn>
                  <a:cxn ang="0">
                    <a:pos x="45" y="12"/>
                  </a:cxn>
                  <a:cxn ang="0">
                    <a:pos x="13" y="12"/>
                  </a:cxn>
                  <a:cxn ang="0">
                    <a:pos x="13" y="45"/>
                  </a:cxn>
                  <a:cxn ang="0">
                    <a:pos x="45" y="45"/>
                  </a:cxn>
                </a:cxnLst>
                <a:rect l="0" t="0" r="r" b="b"/>
                <a:pathLst>
                  <a:path w="76" h="102">
                    <a:moveTo>
                      <a:pt x="46" y="0"/>
                    </a:moveTo>
                    <a:lnTo>
                      <a:pt x="46" y="0"/>
                    </a:lnTo>
                    <a:lnTo>
                      <a:pt x="52" y="1"/>
                    </a:lnTo>
                    <a:lnTo>
                      <a:pt x="57" y="2"/>
                    </a:lnTo>
                    <a:lnTo>
                      <a:pt x="62" y="5"/>
                    </a:lnTo>
                    <a:lnTo>
                      <a:pt x="67" y="8"/>
                    </a:lnTo>
                    <a:lnTo>
                      <a:pt x="70" y="12"/>
                    </a:lnTo>
                    <a:lnTo>
                      <a:pt x="73" y="16"/>
                    </a:lnTo>
                    <a:lnTo>
                      <a:pt x="74" y="22"/>
                    </a:lnTo>
                    <a:lnTo>
                      <a:pt x="76" y="29"/>
                    </a:lnTo>
                    <a:lnTo>
                      <a:pt x="76" y="29"/>
                    </a:lnTo>
                    <a:lnTo>
                      <a:pt x="74" y="34"/>
                    </a:lnTo>
                    <a:lnTo>
                      <a:pt x="73" y="40"/>
                    </a:lnTo>
                    <a:lnTo>
                      <a:pt x="70" y="44"/>
                    </a:lnTo>
                    <a:lnTo>
                      <a:pt x="67" y="48"/>
                    </a:lnTo>
                    <a:lnTo>
                      <a:pt x="63" y="52"/>
                    </a:lnTo>
                    <a:lnTo>
                      <a:pt x="57" y="55"/>
                    </a:lnTo>
                    <a:lnTo>
                      <a:pt x="52" y="57"/>
                    </a:lnTo>
                    <a:lnTo>
                      <a:pt x="46" y="57"/>
                    </a:lnTo>
                    <a:lnTo>
                      <a:pt x="13" y="57"/>
                    </a:lnTo>
                    <a:lnTo>
                      <a:pt x="13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46" y="0"/>
                    </a:lnTo>
                    <a:close/>
                    <a:moveTo>
                      <a:pt x="45" y="45"/>
                    </a:moveTo>
                    <a:lnTo>
                      <a:pt x="45" y="45"/>
                    </a:lnTo>
                    <a:lnTo>
                      <a:pt x="52" y="44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3" y="29"/>
                    </a:lnTo>
                    <a:lnTo>
                      <a:pt x="63" y="29"/>
                    </a:lnTo>
                    <a:lnTo>
                      <a:pt x="62" y="22"/>
                    </a:lnTo>
                    <a:lnTo>
                      <a:pt x="57" y="16"/>
                    </a:lnTo>
                    <a:lnTo>
                      <a:pt x="52" y="13"/>
                    </a:lnTo>
                    <a:lnTo>
                      <a:pt x="45" y="12"/>
                    </a:lnTo>
                    <a:lnTo>
                      <a:pt x="13" y="12"/>
                    </a:lnTo>
                    <a:lnTo>
                      <a:pt x="13" y="45"/>
                    </a:lnTo>
                    <a:lnTo>
                      <a:pt x="45" y="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id="{DE8F019F-D7DB-4346-E2A4-C5D2BCE8D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163" y="3209925"/>
                <a:ext cx="136525" cy="1619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7" y="0"/>
                  </a:cxn>
                  <a:cxn ang="0">
                    <a:pos x="86" y="0"/>
                  </a:cxn>
                  <a:cxn ang="0">
                    <a:pos x="86" y="102"/>
                  </a:cxn>
                  <a:cxn ang="0">
                    <a:pos x="72" y="102"/>
                  </a:cxn>
                  <a:cxn ang="0">
                    <a:pos x="72" y="22"/>
                  </a:cxn>
                  <a:cxn ang="0">
                    <a:pos x="8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6" h="102">
                    <a:moveTo>
                      <a:pt x="12" y="0"/>
                    </a:moveTo>
                    <a:lnTo>
                      <a:pt x="12" y="80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86" y="102"/>
                    </a:lnTo>
                    <a:lnTo>
                      <a:pt x="72" y="102"/>
                    </a:lnTo>
                    <a:lnTo>
                      <a:pt x="72" y="22"/>
                    </a:lnTo>
                    <a:lnTo>
                      <a:pt x="8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id="{5670DD4F-C866-C7B2-F73B-E90FFF94F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500" y="3209925"/>
                <a:ext cx="150812" cy="195262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79" y="90"/>
                  </a:cxn>
                  <a:cxn ang="0">
                    <a:pos x="95" y="90"/>
                  </a:cxn>
                  <a:cxn ang="0">
                    <a:pos x="95" y="123"/>
                  </a:cxn>
                  <a:cxn ang="0">
                    <a:pos x="82" y="123"/>
                  </a:cxn>
                  <a:cxn ang="0">
                    <a:pos x="82" y="102"/>
                  </a:cxn>
                  <a:cxn ang="0">
                    <a:pos x="0" y="10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90"/>
                  </a:cxn>
                  <a:cxn ang="0">
                    <a:pos x="67" y="90"/>
                  </a:cxn>
                  <a:cxn ang="0">
                    <a:pos x="67" y="0"/>
                  </a:cxn>
                  <a:cxn ang="0">
                    <a:pos x="79" y="0"/>
                  </a:cxn>
                </a:cxnLst>
                <a:rect l="0" t="0" r="r" b="b"/>
                <a:pathLst>
                  <a:path w="95" h="123">
                    <a:moveTo>
                      <a:pt x="79" y="0"/>
                    </a:moveTo>
                    <a:lnTo>
                      <a:pt x="79" y="90"/>
                    </a:lnTo>
                    <a:lnTo>
                      <a:pt x="95" y="90"/>
                    </a:lnTo>
                    <a:lnTo>
                      <a:pt x="95" y="123"/>
                    </a:lnTo>
                    <a:lnTo>
                      <a:pt x="82" y="123"/>
                    </a:lnTo>
                    <a:lnTo>
                      <a:pt x="82" y="102"/>
                    </a:lnTo>
                    <a:lnTo>
                      <a:pt x="0" y="10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90"/>
                    </a:lnTo>
                    <a:lnTo>
                      <a:pt x="67" y="90"/>
                    </a:lnTo>
                    <a:lnTo>
                      <a:pt x="67" y="0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5FAD5EB9-DF0C-F89A-B6A8-249C589FAD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64013" y="3209925"/>
                <a:ext cx="150812" cy="161925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95" y="102"/>
                  </a:cxn>
                  <a:cxn ang="0">
                    <a:pos x="82" y="102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2" y="102"/>
                  </a:cxn>
                  <a:cxn ang="0">
                    <a:pos x="0" y="102"/>
                  </a:cxn>
                  <a:cxn ang="0">
                    <a:pos x="40" y="0"/>
                  </a:cxn>
                  <a:cxn ang="0">
                    <a:pos x="54" y="0"/>
                  </a:cxn>
                  <a:cxn ang="0">
                    <a:pos x="25" y="70"/>
                  </a:cxn>
                  <a:cxn ang="0">
                    <a:pos x="69" y="70"/>
                  </a:cxn>
                  <a:cxn ang="0">
                    <a:pos x="47" y="16"/>
                  </a:cxn>
                  <a:cxn ang="0">
                    <a:pos x="25" y="70"/>
                  </a:cxn>
                </a:cxnLst>
                <a:rect l="0" t="0" r="r" b="b"/>
                <a:pathLst>
                  <a:path w="95" h="102">
                    <a:moveTo>
                      <a:pt x="54" y="0"/>
                    </a:moveTo>
                    <a:lnTo>
                      <a:pt x="95" y="102"/>
                    </a:lnTo>
                    <a:lnTo>
                      <a:pt x="82" y="102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2" y="102"/>
                    </a:lnTo>
                    <a:lnTo>
                      <a:pt x="0" y="102"/>
                    </a:lnTo>
                    <a:lnTo>
                      <a:pt x="40" y="0"/>
                    </a:lnTo>
                    <a:lnTo>
                      <a:pt x="54" y="0"/>
                    </a:lnTo>
                    <a:close/>
                    <a:moveTo>
                      <a:pt x="25" y="70"/>
                    </a:moveTo>
                    <a:lnTo>
                      <a:pt x="69" y="70"/>
                    </a:lnTo>
                    <a:lnTo>
                      <a:pt x="47" y="16"/>
                    </a:lnTo>
                    <a:lnTo>
                      <a:pt x="25" y="7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215254CB-79A9-6956-09C9-1A21523B7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516313"/>
                <a:ext cx="128587" cy="16351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103"/>
                  </a:cxn>
                  <a:cxn ang="0">
                    <a:pos x="68" y="103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81" y="0"/>
                  </a:cxn>
                </a:cxnLst>
                <a:rect l="0" t="0" r="r" b="b"/>
                <a:pathLst>
                  <a:path w="81" h="103">
                    <a:moveTo>
                      <a:pt x="81" y="0"/>
                    </a:moveTo>
                    <a:lnTo>
                      <a:pt x="81" y="103"/>
                    </a:lnTo>
                    <a:lnTo>
                      <a:pt x="68" y="103"/>
                    </a:lnTo>
                    <a:lnTo>
                      <a:pt x="68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id="{A7BB7A44-EC67-B572-07B6-AF97CC1FB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26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2" y="12"/>
                  </a:cxn>
                  <a:cxn ang="0">
                    <a:pos x="12" y="40"/>
                  </a:cxn>
                  <a:cxn ang="0">
                    <a:pos x="55" y="40"/>
                  </a:cxn>
                  <a:cxn ang="0">
                    <a:pos x="55" y="53"/>
                  </a:cxn>
                  <a:cxn ang="0">
                    <a:pos x="12" y="53"/>
                  </a:cxn>
                  <a:cxn ang="0">
                    <a:pos x="12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2" y="12"/>
                    </a:lnTo>
                    <a:lnTo>
                      <a:pt x="12" y="40"/>
                    </a:lnTo>
                    <a:lnTo>
                      <a:pt x="55" y="40"/>
                    </a:lnTo>
                    <a:lnTo>
                      <a:pt x="55" y="53"/>
                    </a:lnTo>
                    <a:lnTo>
                      <a:pt x="12" y="53"/>
                    </a:lnTo>
                    <a:lnTo>
                      <a:pt x="12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676E8794-E77C-0C3E-C19A-AF6BDB8AB0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86150" y="3516313"/>
                <a:ext cx="163512" cy="195262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103" y="90"/>
                  </a:cxn>
                  <a:cxn ang="0">
                    <a:pos x="103" y="123"/>
                  </a:cxn>
                  <a:cxn ang="0">
                    <a:pos x="91" y="123"/>
                  </a:cxn>
                  <a:cxn ang="0">
                    <a:pos x="91" y="103"/>
                  </a:cxn>
                  <a:cxn ang="0">
                    <a:pos x="13" y="103"/>
                  </a:cxn>
                  <a:cxn ang="0">
                    <a:pos x="13" y="123"/>
                  </a:cxn>
                  <a:cxn ang="0">
                    <a:pos x="0" y="123"/>
                  </a:cxn>
                  <a:cxn ang="0">
                    <a:pos x="0" y="90"/>
                  </a:cxn>
                  <a:cxn ang="0">
                    <a:pos x="11" y="90"/>
                  </a:cxn>
                  <a:cxn ang="0">
                    <a:pos x="11" y="90"/>
                  </a:cxn>
                  <a:cxn ang="0">
                    <a:pos x="15" y="80"/>
                  </a:cxn>
                  <a:cxn ang="0">
                    <a:pos x="20" y="71"/>
                  </a:cxn>
                  <a:cxn ang="0">
                    <a:pos x="22" y="59"/>
                  </a:cxn>
                  <a:cxn ang="0">
                    <a:pos x="24" y="47"/>
                  </a:cxn>
                  <a:cxn ang="0">
                    <a:pos x="25" y="23"/>
                  </a:cxn>
                  <a:cxn ang="0">
                    <a:pos x="25" y="0"/>
                  </a:cxn>
                  <a:cxn ang="0">
                    <a:pos x="89" y="0"/>
                  </a:cxn>
                  <a:cxn ang="0">
                    <a:pos x="89" y="90"/>
                  </a:cxn>
                  <a:cxn ang="0">
                    <a:pos x="38" y="12"/>
                  </a:cxn>
                  <a:cxn ang="0">
                    <a:pos x="38" y="12"/>
                  </a:cxn>
                  <a:cxn ang="0">
                    <a:pos x="38" y="30"/>
                  </a:cxn>
                  <a:cxn ang="0">
                    <a:pos x="36" y="51"/>
                  </a:cxn>
                  <a:cxn ang="0">
                    <a:pos x="32" y="71"/>
                  </a:cxn>
                  <a:cxn ang="0">
                    <a:pos x="29" y="80"/>
                  </a:cxn>
                  <a:cxn ang="0">
                    <a:pos x="25" y="90"/>
                  </a:cxn>
                  <a:cxn ang="0">
                    <a:pos x="75" y="90"/>
                  </a:cxn>
                  <a:cxn ang="0">
                    <a:pos x="75" y="12"/>
                  </a:cxn>
                  <a:cxn ang="0">
                    <a:pos x="38" y="12"/>
                  </a:cxn>
                </a:cxnLst>
                <a:rect l="0" t="0" r="r" b="b"/>
                <a:pathLst>
                  <a:path w="103" h="123">
                    <a:moveTo>
                      <a:pt x="89" y="90"/>
                    </a:moveTo>
                    <a:lnTo>
                      <a:pt x="103" y="90"/>
                    </a:lnTo>
                    <a:lnTo>
                      <a:pt x="103" y="123"/>
                    </a:lnTo>
                    <a:lnTo>
                      <a:pt x="91" y="123"/>
                    </a:lnTo>
                    <a:lnTo>
                      <a:pt x="91" y="103"/>
                    </a:lnTo>
                    <a:lnTo>
                      <a:pt x="13" y="103"/>
                    </a:lnTo>
                    <a:lnTo>
                      <a:pt x="13" y="123"/>
                    </a:lnTo>
                    <a:lnTo>
                      <a:pt x="0" y="123"/>
                    </a:lnTo>
                    <a:lnTo>
                      <a:pt x="0" y="90"/>
                    </a:lnTo>
                    <a:lnTo>
                      <a:pt x="11" y="90"/>
                    </a:lnTo>
                    <a:lnTo>
                      <a:pt x="11" y="90"/>
                    </a:lnTo>
                    <a:lnTo>
                      <a:pt x="15" y="80"/>
                    </a:lnTo>
                    <a:lnTo>
                      <a:pt x="20" y="71"/>
                    </a:lnTo>
                    <a:lnTo>
                      <a:pt x="22" y="59"/>
                    </a:lnTo>
                    <a:lnTo>
                      <a:pt x="24" y="47"/>
                    </a:lnTo>
                    <a:lnTo>
                      <a:pt x="25" y="23"/>
                    </a:lnTo>
                    <a:lnTo>
                      <a:pt x="25" y="0"/>
                    </a:lnTo>
                    <a:lnTo>
                      <a:pt x="89" y="0"/>
                    </a:lnTo>
                    <a:lnTo>
                      <a:pt x="89" y="90"/>
                    </a:lnTo>
                    <a:close/>
                    <a:moveTo>
                      <a:pt x="38" y="12"/>
                    </a:moveTo>
                    <a:lnTo>
                      <a:pt x="38" y="12"/>
                    </a:lnTo>
                    <a:lnTo>
                      <a:pt x="38" y="30"/>
                    </a:lnTo>
                    <a:lnTo>
                      <a:pt x="36" y="51"/>
                    </a:lnTo>
                    <a:lnTo>
                      <a:pt x="32" y="71"/>
                    </a:lnTo>
                    <a:lnTo>
                      <a:pt x="29" y="80"/>
                    </a:lnTo>
                    <a:lnTo>
                      <a:pt x="25" y="90"/>
                    </a:lnTo>
                    <a:lnTo>
                      <a:pt x="75" y="90"/>
                    </a:lnTo>
                    <a:lnTo>
                      <a:pt x="75" y="12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131B57A7-181B-1D68-0CE6-B24613A990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62363" y="3516313"/>
                <a:ext cx="150812" cy="163512"/>
              </a:xfrm>
              <a:custGeom>
                <a:avLst/>
                <a:gdLst/>
                <a:ahLst/>
                <a:cxnLst>
                  <a:cxn ang="0">
                    <a:pos x="55" y="0"/>
                  </a:cxn>
                  <a:cxn ang="0">
                    <a:pos x="95" y="103"/>
                  </a:cxn>
                  <a:cxn ang="0">
                    <a:pos x="82" y="103"/>
                  </a:cxn>
                  <a:cxn ang="0">
                    <a:pos x="74" y="83"/>
                  </a:cxn>
                  <a:cxn ang="0">
                    <a:pos x="21" y="8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41" y="0"/>
                  </a:cxn>
                  <a:cxn ang="0">
                    <a:pos x="55" y="0"/>
                  </a:cxn>
                  <a:cxn ang="0">
                    <a:pos x="25" y="71"/>
                  </a:cxn>
                  <a:cxn ang="0">
                    <a:pos x="70" y="71"/>
                  </a:cxn>
                  <a:cxn ang="0">
                    <a:pos x="48" y="16"/>
                  </a:cxn>
                  <a:cxn ang="0">
                    <a:pos x="25" y="71"/>
                  </a:cxn>
                </a:cxnLst>
                <a:rect l="0" t="0" r="r" b="b"/>
                <a:pathLst>
                  <a:path w="95" h="103">
                    <a:moveTo>
                      <a:pt x="55" y="0"/>
                    </a:moveTo>
                    <a:lnTo>
                      <a:pt x="95" y="103"/>
                    </a:lnTo>
                    <a:lnTo>
                      <a:pt x="82" y="103"/>
                    </a:lnTo>
                    <a:lnTo>
                      <a:pt x="74" y="83"/>
                    </a:lnTo>
                    <a:lnTo>
                      <a:pt x="21" y="8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41" y="0"/>
                    </a:lnTo>
                    <a:lnTo>
                      <a:pt x="55" y="0"/>
                    </a:lnTo>
                    <a:close/>
                    <a:moveTo>
                      <a:pt x="25" y="71"/>
                    </a:moveTo>
                    <a:lnTo>
                      <a:pt x="70" y="71"/>
                    </a:lnTo>
                    <a:lnTo>
                      <a:pt x="48" y="16"/>
                    </a:lnTo>
                    <a:lnTo>
                      <a:pt x="25" y="71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93DC7153-99F4-2B3F-9709-01FC01BD4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400" y="3516313"/>
                <a:ext cx="106362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7" y="0"/>
                  </a:cxn>
                  <a:cxn ang="0">
                    <a:pos x="67" y="12"/>
                  </a:cxn>
                  <a:cxn ang="0">
                    <a:pos x="12" y="12"/>
                  </a:cxn>
                  <a:cxn ang="0">
                    <a:pos x="12" y="103"/>
                  </a:cxn>
                  <a:cxn ang="0">
                    <a:pos x="0" y="103"/>
                  </a:cxn>
                </a:cxnLst>
                <a:rect l="0" t="0" r="r" b="b"/>
                <a:pathLst>
                  <a:path w="67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12" y="12"/>
                    </a:lnTo>
                    <a:lnTo>
                      <a:pt x="12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7">
                <a:extLst>
                  <a:ext uri="{FF2B5EF4-FFF2-40B4-BE49-F238E27FC236}">
                    <a16:creationId xmlns:a16="http://schemas.microsoft.com/office/drawing/2014/main" id="{41CA71C2-7F13-13B5-D95E-E45BF2D40A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49700" y="3516313"/>
                <a:ext cx="165100" cy="163512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74" y="4"/>
                  </a:cxn>
                  <a:cxn ang="0">
                    <a:pos x="90" y="15"/>
                  </a:cxn>
                  <a:cxn ang="0">
                    <a:pos x="100" y="32"/>
                  </a:cxn>
                  <a:cxn ang="0">
                    <a:pos x="104" y="51"/>
                  </a:cxn>
                  <a:cxn ang="0">
                    <a:pos x="103" y="62"/>
                  </a:cxn>
                  <a:cxn ang="0">
                    <a:pos x="95" y="80"/>
                  </a:cxn>
                  <a:cxn ang="0">
                    <a:pos x="81" y="94"/>
                  </a:cxn>
                  <a:cxn ang="0">
                    <a:pos x="63" y="101"/>
                  </a:cxn>
                  <a:cxn ang="0">
                    <a:pos x="53" y="103"/>
                  </a:cxn>
                  <a:cxn ang="0">
                    <a:pos x="32" y="98"/>
                  </a:cxn>
                  <a:cxn ang="0">
                    <a:pos x="15" y="87"/>
                  </a:cxn>
                  <a:cxn ang="0">
                    <a:pos x="4" y="71"/>
                  </a:cxn>
                  <a:cxn ang="0">
                    <a:pos x="0" y="51"/>
                  </a:cxn>
                  <a:cxn ang="0">
                    <a:pos x="2" y="40"/>
                  </a:cxn>
                  <a:cxn ang="0">
                    <a:pos x="10" y="22"/>
                  </a:cxn>
                  <a:cxn ang="0">
                    <a:pos x="24" y="8"/>
                  </a:cxn>
                  <a:cxn ang="0">
                    <a:pos x="42" y="1"/>
                  </a:cxn>
                  <a:cxn ang="0">
                    <a:pos x="53" y="0"/>
                  </a:cxn>
                  <a:cxn ang="0">
                    <a:pos x="53" y="90"/>
                  </a:cxn>
                  <a:cxn ang="0">
                    <a:pos x="68" y="87"/>
                  </a:cxn>
                  <a:cxn ang="0">
                    <a:pos x="81" y="79"/>
                  </a:cxn>
                  <a:cxn ang="0">
                    <a:pos x="88" y="66"/>
                  </a:cxn>
                  <a:cxn ang="0">
                    <a:pos x="92" y="51"/>
                  </a:cxn>
                  <a:cxn ang="0">
                    <a:pos x="90" y="43"/>
                  </a:cxn>
                  <a:cxn ang="0">
                    <a:pos x="85" y="29"/>
                  </a:cxn>
                  <a:cxn ang="0">
                    <a:pos x="74" y="18"/>
                  </a:cxn>
                  <a:cxn ang="0">
                    <a:pos x="60" y="12"/>
                  </a:cxn>
                  <a:cxn ang="0">
                    <a:pos x="53" y="12"/>
                  </a:cxn>
                  <a:cxn ang="0">
                    <a:pos x="38" y="15"/>
                  </a:cxn>
                  <a:cxn ang="0">
                    <a:pos x="25" y="23"/>
                  </a:cxn>
                  <a:cxn ang="0">
                    <a:pos x="17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20" y="73"/>
                  </a:cxn>
                  <a:cxn ang="0">
                    <a:pos x="31" y="83"/>
                  </a:cxn>
                  <a:cxn ang="0">
                    <a:pos x="45" y="90"/>
                  </a:cxn>
                  <a:cxn ang="0">
                    <a:pos x="53" y="90"/>
                  </a:cxn>
                </a:cxnLst>
                <a:rect l="0" t="0" r="r" b="b"/>
                <a:pathLst>
                  <a:path w="104" h="103">
                    <a:moveTo>
                      <a:pt x="53" y="0"/>
                    </a:moveTo>
                    <a:lnTo>
                      <a:pt x="53" y="0"/>
                    </a:lnTo>
                    <a:lnTo>
                      <a:pt x="64" y="1"/>
                    </a:lnTo>
                    <a:lnTo>
                      <a:pt x="74" y="4"/>
                    </a:lnTo>
                    <a:lnTo>
                      <a:pt x="82" y="9"/>
                    </a:lnTo>
                    <a:lnTo>
                      <a:pt x="90" y="15"/>
                    </a:lnTo>
                    <a:lnTo>
                      <a:pt x="96" y="23"/>
                    </a:lnTo>
                    <a:lnTo>
                      <a:pt x="100" y="32"/>
                    </a:lnTo>
                    <a:lnTo>
                      <a:pt x="103" y="41"/>
                    </a:lnTo>
                    <a:lnTo>
                      <a:pt x="104" y="51"/>
                    </a:lnTo>
                    <a:lnTo>
                      <a:pt x="104" y="51"/>
                    </a:lnTo>
                    <a:lnTo>
                      <a:pt x="103" y="62"/>
                    </a:lnTo>
                    <a:lnTo>
                      <a:pt x="100" y="72"/>
                    </a:lnTo>
                    <a:lnTo>
                      <a:pt x="95" y="80"/>
                    </a:lnTo>
                    <a:lnTo>
                      <a:pt x="89" y="89"/>
                    </a:lnTo>
                    <a:lnTo>
                      <a:pt x="81" y="94"/>
                    </a:lnTo>
                    <a:lnTo>
                      <a:pt x="72" y="98"/>
                    </a:lnTo>
                    <a:lnTo>
                      <a:pt x="63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2" y="101"/>
                    </a:lnTo>
                    <a:lnTo>
                      <a:pt x="32" y="98"/>
                    </a:lnTo>
                    <a:lnTo>
                      <a:pt x="24" y="93"/>
                    </a:lnTo>
                    <a:lnTo>
                      <a:pt x="15" y="87"/>
                    </a:lnTo>
                    <a:lnTo>
                      <a:pt x="10" y="79"/>
                    </a:lnTo>
                    <a:lnTo>
                      <a:pt x="4" y="71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4" y="30"/>
                    </a:lnTo>
                    <a:lnTo>
                      <a:pt x="10" y="22"/>
                    </a:lnTo>
                    <a:lnTo>
                      <a:pt x="17" y="14"/>
                    </a:lnTo>
                    <a:lnTo>
                      <a:pt x="24" y="8"/>
                    </a:lnTo>
                    <a:lnTo>
                      <a:pt x="33" y="4"/>
                    </a:lnTo>
                    <a:lnTo>
                      <a:pt x="42" y="1"/>
                    </a:lnTo>
                    <a:lnTo>
                      <a:pt x="53" y="0"/>
                    </a:lnTo>
                    <a:lnTo>
                      <a:pt x="53" y="0"/>
                    </a:lnTo>
                    <a:close/>
                    <a:moveTo>
                      <a:pt x="53" y="90"/>
                    </a:moveTo>
                    <a:lnTo>
                      <a:pt x="53" y="90"/>
                    </a:lnTo>
                    <a:lnTo>
                      <a:pt x="61" y="90"/>
                    </a:lnTo>
                    <a:lnTo>
                      <a:pt x="68" y="87"/>
                    </a:lnTo>
                    <a:lnTo>
                      <a:pt x="75" y="84"/>
                    </a:lnTo>
                    <a:lnTo>
                      <a:pt x="81" y="79"/>
                    </a:lnTo>
                    <a:lnTo>
                      <a:pt x="85" y="73"/>
                    </a:lnTo>
                    <a:lnTo>
                      <a:pt x="88" y="66"/>
                    </a:lnTo>
                    <a:lnTo>
                      <a:pt x="90" y="59"/>
                    </a:lnTo>
                    <a:lnTo>
                      <a:pt x="92" y="51"/>
                    </a:lnTo>
                    <a:lnTo>
                      <a:pt x="92" y="51"/>
                    </a:lnTo>
                    <a:lnTo>
                      <a:pt x="90" y="43"/>
                    </a:lnTo>
                    <a:lnTo>
                      <a:pt x="88" y="36"/>
                    </a:lnTo>
                    <a:lnTo>
                      <a:pt x="85" y="29"/>
                    </a:lnTo>
                    <a:lnTo>
                      <a:pt x="81" y="23"/>
                    </a:lnTo>
                    <a:lnTo>
                      <a:pt x="74" y="18"/>
                    </a:lnTo>
                    <a:lnTo>
                      <a:pt x="68" y="15"/>
                    </a:lnTo>
                    <a:lnTo>
                      <a:pt x="60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5" y="12"/>
                    </a:lnTo>
                    <a:lnTo>
                      <a:pt x="38" y="15"/>
                    </a:lnTo>
                    <a:lnTo>
                      <a:pt x="31" y="18"/>
                    </a:lnTo>
                    <a:lnTo>
                      <a:pt x="25" y="23"/>
                    </a:lnTo>
                    <a:lnTo>
                      <a:pt x="21" y="29"/>
                    </a:lnTo>
                    <a:lnTo>
                      <a:pt x="17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7" y="66"/>
                    </a:lnTo>
                    <a:lnTo>
                      <a:pt x="20" y="73"/>
                    </a:lnTo>
                    <a:lnTo>
                      <a:pt x="25" y="79"/>
                    </a:lnTo>
                    <a:lnTo>
                      <a:pt x="31" y="83"/>
                    </a:lnTo>
                    <a:lnTo>
                      <a:pt x="38" y="87"/>
                    </a:lnTo>
                    <a:lnTo>
                      <a:pt x="45" y="90"/>
                    </a:lnTo>
                    <a:lnTo>
                      <a:pt x="53" y="90"/>
                    </a:lnTo>
                    <a:lnTo>
                      <a:pt x="53" y="9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id="{CBE7C8CE-5292-3A9C-78C1-756F015F9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375" y="3516313"/>
                <a:ext cx="109537" cy="163512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0" y="0"/>
                  </a:cxn>
                  <a:cxn ang="0">
                    <a:pos x="69" y="0"/>
                  </a:cxn>
                  <a:cxn ang="0">
                    <a:pos x="69" y="12"/>
                  </a:cxn>
                  <a:cxn ang="0">
                    <a:pos x="13" y="12"/>
                  </a:cxn>
                  <a:cxn ang="0">
                    <a:pos x="13" y="103"/>
                  </a:cxn>
                  <a:cxn ang="0">
                    <a:pos x="0" y="103"/>
                  </a:cxn>
                </a:cxnLst>
                <a:rect l="0" t="0" r="r" b="b"/>
                <a:pathLst>
                  <a:path w="69" h="103">
                    <a:moveTo>
                      <a:pt x="0" y="103"/>
                    </a:moveTo>
                    <a:lnTo>
                      <a:pt x="0" y="0"/>
                    </a:lnTo>
                    <a:lnTo>
                      <a:pt x="69" y="0"/>
                    </a:lnTo>
                    <a:lnTo>
                      <a:pt x="69" y="12"/>
                    </a:lnTo>
                    <a:lnTo>
                      <a:pt x="13" y="12"/>
                    </a:lnTo>
                    <a:lnTo>
                      <a:pt x="13" y="103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id="{2689D998-90C4-E032-E552-BFC95BF890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375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</a:cxnLst>
                <a:rect l="0" t="0" r="r" b="b"/>
                <a:pathLst>
                  <a:path w="85" h="103">
                    <a:moveTo>
                      <a:pt x="12" y="0"/>
                    </a:moveTo>
                    <a:lnTo>
                      <a:pt x="12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id="{0BD00213-4753-3689-2F87-6CA826D5A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363" y="3516313"/>
                <a:ext cx="120650" cy="16351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6" y="103"/>
                  </a:cxn>
                  <a:cxn ang="0">
                    <a:pos x="63" y="103"/>
                  </a:cxn>
                  <a:cxn ang="0">
                    <a:pos x="63" y="58"/>
                  </a:cxn>
                  <a:cxn ang="0">
                    <a:pos x="63" y="58"/>
                  </a:cxn>
                  <a:cxn ang="0">
                    <a:pos x="49" y="62"/>
                  </a:cxn>
                  <a:cxn ang="0">
                    <a:pos x="35" y="64"/>
                  </a:cxn>
                  <a:cxn ang="0">
                    <a:pos x="35" y="64"/>
                  </a:cxn>
                  <a:cxn ang="0">
                    <a:pos x="26" y="64"/>
                  </a:cxn>
                  <a:cxn ang="0">
                    <a:pos x="21" y="62"/>
                  </a:cxn>
                  <a:cxn ang="0">
                    <a:pos x="14" y="59"/>
                  </a:cxn>
                  <a:cxn ang="0">
                    <a:pos x="10" y="57"/>
                  </a:cxn>
                  <a:cxn ang="0">
                    <a:pos x="6" y="53"/>
                  </a:cxn>
                  <a:cxn ang="0">
                    <a:pos x="3" y="47"/>
                  </a:cxn>
                  <a:cxn ang="0">
                    <a:pos x="1" y="41"/>
                  </a:cxn>
                  <a:cxn ang="0">
                    <a:pos x="0" y="33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32"/>
                  </a:cxn>
                  <a:cxn ang="0">
                    <a:pos x="14" y="32"/>
                  </a:cxn>
                  <a:cxn ang="0">
                    <a:pos x="14" y="36"/>
                  </a:cxn>
                  <a:cxn ang="0">
                    <a:pos x="15" y="41"/>
                  </a:cxn>
                  <a:cxn ang="0">
                    <a:pos x="17" y="44"/>
                  </a:cxn>
                  <a:cxn ang="0">
                    <a:pos x="19" y="47"/>
                  </a:cxn>
                  <a:cxn ang="0">
                    <a:pos x="22" y="50"/>
                  </a:cxn>
                  <a:cxn ang="0">
                    <a:pos x="26" y="51"/>
                  </a:cxn>
                  <a:cxn ang="0">
                    <a:pos x="36" y="53"/>
                  </a:cxn>
                  <a:cxn ang="0">
                    <a:pos x="36" y="53"/>
                  </a:cxn>
                  <a:cxn ang="0">
                    <a:pos x="49" y="51"/>
                  </a:cxn>
                  <a:cxn ang="0">
                    <a:pos x="63" y="47"/>
                  </a:cxn>
                  <a:cxn ang="0">
                    <a:pos x="63" y="0"/>
                  </a:cxn>
                  <a:cxn ang="0">
                    <a:pos x="76" y="0"/>
                  </a:cxn>
                </a:cxnLst>
                <a:rect l="0" t="0" r="r" b="b"/>
                <a:pathLst>
                  <a:path w="76" h="103">
                    <a:moveTo>
                      <a:pt x="76" y="0"/>
                    </a:moveTo>
                    <a:lnTo>
                      <a:pt x="76" y="103"/>
                    </a:lnTo>
                    <a:lnTo>
                      <a:pt x="63" y="103"/>
                    </a:lnTo>
                    <a:lnTo>
                      <a:pt x="63" y="58"/>
                    </a:lnTo>
                    <a:lnTo>
                      <a:pt x="63" y="58"/>
                    </a:lnTo>
                    <a:lnTo>
                      <a:pt x="49" y="62"/>
                    </a:lnTo>
                    <a:lnTo>
                      <a:pt x="35" y="64"/>
                    </a:lnTo>
                    <a:lnTo>
                      <a:pt x="35" y="64"/>
                    </a:lnTo>
                    <a:lnTo>
                      <a:pt x="26" y="64"/>
                    </a:lnTo>
                    <a:lnTo>
                      <a:pt x="21" y="62"/>
                    </a:lnTo>
                    <a:lnTo>
                      <a:pt x="14" y="59"/>
                    </a:lnTo>
                    <a:lnTo>
                      <a:pt x="10" y="57"/>
                    </a:lnTo>
                    <a:lnTo>
                      <a:pt x="6" y="53"/>
                    </a:lnTo>
                    <a:lnTo>
                      <a:pt x="3" y="47"/>
                    </a:lnTo>
                    <a:lnTo>
                      <a:pt x="1" y="41"/>
                    </a:lnTo>
                    <a:lnTo>
                      <a:pt x="0" y="33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14" y="32"/>
                    </a:lnTo>
                    <a:lnTo>
                      <a:pt x="14" y="36"/>
                    </a:lnTo>
                    <a:lnTo>
                      <a:pt x="15" y="41"/>
                    </a:lnTo>
                    <a:lnTo>
                      <a:pt x="17" y="44"/>
                    </a:lnTo>
                    <a:lnTo>
                      <a:pt x="19" y="47"/>
                    </a:lnTo>
                    <a:lnTo>
                      <a:pt x="22" y="50"/>
                    </a:lnTo>
                    <a:lnTo>
                      <a:pt x="26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9" y="51"/>
                    </a:lnTo>
                    <a:lnTo>
                      <a:pt x="63" y="47"/>
                    </a:lnTo>
                    <a:lnTo>
                      <a:pt x="63" y="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8" name="Freeform 21">
                <a:extLst>
                  <a:ext uri="{FF2B5EF4-FFF2-40B4-BE49-F238E27FC236}">
                    <a16:creationId xmlns:a16="http://schemas.microsoft.com/office/drawing/2014/main" id="{53A8C16C-ECF2-05B5-C08F-1660512A4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3113" y="3516313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9" name="Freeform 22">
                <a:extLst>
                  <a:ext uri="{FF2B5EF4-FFF2-40B4-BE49-F238E27FC236}">
                    <a16:creationId xmlns:a16="http://schemas.microsoft.com/office/drawing/2014/main" id="{9A59A432-9DB8-543D-5F04-18D0F8ED9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0588" y="3516313"/>
                <a:ext cx="160337" cy="163512"/>
              </a:xfrm>
              <a:custGeom>
                <a:avLst/>
                <a:gdLst/>
                <a:ahLst/>
                <a:cxnLst>
                  <a:cxn ang="0">
                    <a:pos x="101" y="66"/>
                  </a:cxn>
                  <a:cxn ang="0">
                    <a:pos x="94" y="82"/>
                  </a:cxn>
                  <a:cxn ang="0">
                    <a:pos x="83" y="93"/>
                  </a:cxn>
                  <a:cxn ang="0">
                    <a:pos x="68" y="100"/>
                  </a:cxn>
                  <a:cxn ang="0">
                    <a:pos x="53" y="103"/>
                  </a:cxn>
                  <a:cxn ang="0">
                    <a:pos x="41" y="101"/>
                  </a:cxn>
                  <a:cxn ang="0">
                    <a:pos x="22" y="93"/>
                  </a:cxn>
                  <a:cxn ang="0">
                    <a:pos x="8" y="79"/>
                  </a:cxn>
                  <a:cxn ang="0">
                    <a:pos x="1" y="61"/>
                  </a:cxn>
                  <a:cxn ang="0">
                    <a:pos x="0" y="51"/>
                  </a:cxn>
                  <a:cxn ang="0">
                    <a:pos x="4" y="32"/>
                  </a:cxn>
                  <a:cxn ang="0">
                    <a:pos x="15" y="15"/>
                  </a:cxn>
                  <a:cxn ang="0">
                    <a:pos x="32" y="4"/>
                  </a:cxn>
                  <a:cxn ang="0">
                    <a:pos x="53" y="0"/>
                  </a:cxn>
                  <a:cxn ang="0">
                    <a:pos x="61" y="1"/>
                  </a:cxn>
                  <a:cxn ang="0">
                    <a:pos x="76" y="5"/>
                  </a:cxn>
                  <a:cxn ang="0">
                    <a:pos x="89" y="15"/>
                  </a:cxn>
                  <a:cxn ang="0">
                    <a:pos x="98" y="28"/>
                  </a:cxn>
                  <a:cxn ang="0">
                    <a:pos x="90" y="40"/>
                  </a:cxn>
                  <a:cxn ang="0">
                    <a:pos x="87" y="33"/>
                  </a:cxn>
                  <a:cxn ang="0">
                    <a:pos x="80" y="23"/>
                  </a:cxn>
                  <a:cxn ang="0">
                    <a:pos x="71" y="16"/>
                  </a:cxn>
                  <a:cxn ang="0">
                    <a:pos x="58" y="12"/>
                  </a:cxn>
                  <a:cxn ang="0">
                    <a:pos x="53" y="12"/>
                  </a:cxn>
                  <a:cxn ang="0">
                    <a:pos x="37" y="15"/>
                  </a:cxn>
                  <a:cxn ang="0">
                    <a:pos x="25" y="23"/>
                  </a:cxn>
                  <a:cxn ang="0">
                    <a:pos x="16" y="36"/>
                  </a:cxn>
                  <a:cxn ang="0">
                    <a:pos x="14" y="51"/>
                  </a:cxn>
                  <a:cxn ang="0">
                    <a:pos x="14" y="59"/>
                  </a:cxn>
                  <a:cxn ang="0">
                    <a:pos x="19" y="73"/>
                  </a:cxn>
                  <a:cxn ang="0">
                    <a:pos x="30" y="83"/>
                  </a:cxn>
                  <a:cxn ang="0">
                    <a:pos x="44" y="90"/>
                  </a:cxn>
                  <a:cxn ang="0">
                    <a:pos x="53" y="90"/>
                  </a:cxn>
                  <a:cxn ang="0">
                    <a:pos x="65" y="89"/>
                  </a:cxn>
                  <a:cxn ang="0">
                    <a:pos x="75" y="83"/>
                  </a:cxn>
                  <a:cxn ang="0">
                    <a:pos x="85" y="73"/>
                  </a:cxn>
                  <a:cxn ang="0">
                    <a:pos x="90" y="62"/>
                  </a:cxn>
                </a:cxnLst>
                <a:rect l="0" t="0" r="r" b="b"/>
                <a:pathLst>
                  <a:path w="101" h="103">
                    <a:moveTo>
                      <a:pt x="101" y="66"/>
                    </a:moveTo>
                    <a:lnTo>
                      <a:pt x="101" y="66"/>
                    </a:lnTo>
                    <a:lnTo>
                      <a:pt x="98" y="75"/>
                    </a:lnTo>
                    <a:lnTo>
                      <a:pt x="94" y="82"/>
                    </a:lnTo>
                    <a:lnTo>
                      <a:pt x="89" y="87"/>
                    </a:lnTo>
                    <a:lnTo>
                      <a:pt x="83" y="93"/>
                    </a:lnTo>
                    <a:lnTo>
                      <a:pt x="76" y="97"/>
                    </a:lnTo>
                    <a:lnTo>
                      <a:pt x="68" y="100"/>
                    </a:lnTo>
                    <a:lnTo>
                      <a:pt x="61" y="101"/>
                    </a:lnTo>
                    <a:lnTo>
                      <a:pt x="53" y="103"/>
                    </a:lnTo>
                    <a:lnTo>
                      <a:pt x="53" y="103"/>
                    </a:lnTo>
                    <a:lnTo>
                      <a:pt x="41" y="101"/>
                    </a:lnTo>
                    <a:lnTo>
                      <a:pt x="32" y="98"/>
                    </a:lnTo>
                    <a:lnTo>
                      <a:pt x="22" y="93"/>
                    </a:lnTo>
                    <a:lnTo>
                      <a:pt x="15" y="87"/>
                    </a:lnTo>
                    <a:lnTo>
                      <a:pt x="8" y="79"/>
                    </a:lnTo>
                    <a:lnTo>
                      <a:pt x="4" y="71"/>
                    </a:lnTo>
                    <a:lnTo>
                      <a:pt x="1" y="61"/>
                    </a:lnTo>
                    <a:lnTo>
                      <a:pt x="0" y="51"/>
                    </a:lnTo>
                    <a:lnTo>
                      <a:pt x="0" y="51"/>
                    </a:lnTo>
                    <a:lnTo>
                      <a:pt x="1" y="41"/>
                    </a:lnTo>
                    <a:lnTo>
                      <a:pt x="4" y="32"/>
                    </a:lnTo>
                    <a:lnTo>
                      <a:pt x="8" y="22"/>
                    </a:lnTo>
                    <a:lnTo>
                      <a:pt x="15" y="15"/>
                    </a:lnTo>
                    <a:lnTo>
                      <a:pt x="23" y="8"/>
                    </a:lnTo>
                    <a:lnTo>
                      <a:pt x="32" y="4"/>
                    </a:lnTo>
                    <a:lnTo>
                      <a:pt x="41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61" y="1"/>
                    </a:lnTo>
                    <a:lnTo>
                      <a:pt x="68" y="2"/>
                    </a:lnTo>
                    <a:lnTo>
                      <a:pt x="76" y="5"/>
                    </a:lnTo>
                    <a:lnTo>
                      <a:pt x="83" y="9"/>
                    </a:lnTo>
                    <a:lnTo>
                      <a:pt x="89" y="15"/>
                    </a:lnTo>
                    <a:lnTo>
                      <a:pt x="94" y="21"/>
                    </a:lnTo>
                    <a:lnTo>
                      <a:pt x="98" y="28"/>
                    </a:lnTo>
                    <a:lnTo>
                      <a:pt x="101" y="36"/>
                    </a:lnTo>
                    <a:lnTo>
                      <a:pt x="90" y="40"/>
                    </a:lnTo>
                    <a:lnTo>
                      <a:pt x="90" y="40"/>
                    </a:lnTo>
                    <a:lnTo>
                      <a:pt x="87" y="33"/>
                    </a:lnTo>
                    <a:lnTo>
                      <a:pt x="85" y="29"/>
                    </a:lnTo>
                    <a:lnTo>
                      <a:pt x="80" y="23"/>
                    </a:lnTo>
                    <a:lnTo>
                      <a:pt x="75" y="19"/>
                    </a:lnTo>
                    <a:lnTo>
                      <a:pt x="71" y="16"/>
                    </a:lnTo>
                    <a:lnTo>
                      <a:pt x="65" y="14"/>
                    </a:lnTo>
                    <a:lnTo>
                      <a:pt x="58" y="12"/>
                    </a:lnTo>
                    <a:lnTo>
                      <a:pt x="53" y="12"/>
                    </a:lnTo>
                    <a:lnTo>
                      <a:pt x="53" y="12"/>
                    </a:lnTo>
                    <a:lnTo>
                      <a:pt x="44" y="12"/>
                    </a:lnTo>
                    <a:lnTo>
                      <a:pt x="37" y="15"/>
                    </a:lnTo>
                    <a:lnTo>
                      <a:pt x="30" y="18"/>
                    </a:lnTo>
                    <a:lnTo>
                      <a:pt x="25" y="23"/>
                    </a:lnTo>
                    <a:lnTo>
                      <a:pt x="19" y="29"/>
                    </a:lnTo>
                    <a:lnTo>
                      <a:pt x="16" y="36"/>
                    </a:lnTo>
                    <a:lnTo>
                      <a:pt x="14" y="43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9"/>
                    </a:lnTo>
                    <a:lnTo>
                      <a:pt x="16" y="66"/>
                    </a:lnTo>
                    <a:lnTo>
                      <a:pt x="19" y="73"/>
                    </a:lnTo>
                    <a:lnTo>
                      <a:pt x="25" y="79"/>
                    </a:lnTo>
                    <a:lnTo>
                      <a:pt x="30" y="83"/>
                    </a:lnTo>
                    <a:lnTo>
                      <a:pt x="36" y="87"/>
                    </a:lnTo>
                    <a:lnTo>
                      <a:pt x="44" y="90"/>
                    </a:lnTo>
                    <a:lnTo>
                      <a:pt x="53" y="90"/>
                    </a:lnTo>
                    <a:lnTo>
                      <a:pt x="53" y="90"/>
                    </a:lnTo>
                    <a:lnTo>
                      <a:pt x="58" y="90"/>
                    </a:lnTo>
                    <a:lnTo>
                      <a:pt x="65" y="89"/>
                    </a:lnTo>
                    <a:lnTo>
                      <a:pt x="71" y="86"/>
                    </a:lnTo>
                    <a:lnTo>
                      <a:pt x="75" y="83"/>
                    </a:lnTo>
                    <a:lnTo>
                      <a:pt x="80" y="79"/>
                    </a:lnTo>
                    <a:lnTo>
                      <a:pt x="85" y="73"/>
                    </a:lnTo>
                    <a:lnTo>
                      <a:pt x="87" y="69"/>
                    </a:lnTo>
                    <a:lnTo>
                      <a:pt x="90" y="62"/>
                    </a:lnTo>
                    <a:lnTo>
                      <a:pt x="101" y="66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" name="Freeform 23">
                <a:extLst>
                  <a:ext uri="{FF2B5EF4-FFF2-40B4-BE49-F238E27FC236}">
                    <a16:creationId xmlns:a16="http://schemas.microsoft.com/office/drawing/2014/main" id="{3AC1E971-C76C-9200-DF9E-3A830FA64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7913" y="3516313"/>
                <a:ext cx="125412" cy="163512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39" y="32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29" y="41"/>
                  </a:cxn>
                  <a:cxn ang="0">
                    <a:pos x="12" y="59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3"/>
                  </a:cxn>
                  <a:cxn ang="0">
                    <a:pos x="53" y="0"/>
                  </a:cxn>
                  <a:cxn ang="0">
                    <a:pos x="69" y="0"/>
                  </a:cxn>
                </a:cxnLst>
                <a:rect l="0" t="0" r="r" b="b"/>
                <a:pathLst>
                  <a:path w="79" h="103">
                    <a:moveTo>
                      <a:pt x="69" y="0"/>
                    </a:moveTo>
                    <a:lnTo>
                      <a:pt x="39" y="32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29" y="41"/>
                    </a:lnTo>
                    <a:lnTo>
                      <a:pt x="12" y="59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3"/>
                    </a:lnTo>
                    <a:lnTo>
                      <a:pt x="53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1" name="Freeform 24">
                <a:extLst>
                  <a:ext uri="{FF2B5EF4-FFF2-40B4-BE49-F238E27FC236}">
                    <a16:creationId xmlns:a16="http://schemas.microsoft.com/office/drawing/2014/main" id="{77644C4C-EAF0-4129-874B-54F31C9E9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7138" y="3516313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id="{14D313E9-C6CA-D27F-8ADD-5E7C8A873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3825" y="3516313"/>
                <a:ext cx="147637" cy="163512"/>
              </a:xfrm>
              <a:custGeom>
                <a:avLst/>
                <a:gdLst/>
                <a:ahLst/>
                <a:cxnLst>
                  <a:cxn ang="0">
                    <a:pos x="89" y="0"/>
                  </a:cxn>
                  <a:cxn ang="0">
                    <a:pos x="54" y="48"/>
                  </a:cxn>
                  <a:cxn ang="0">
                    <a:pos x="93" y="103"/>
                  </a:cxn>
                  <a:cxn ang="0">
                    <a:pos x="78" y="103"/>
                  </a:cxn>
                  <a:cxn ang="0">
                    <a:pos x="46" y="58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39" y="48"/>
                  </a:cxn>
                  <a:cxn ang="0">
                    <a:pos x="4" y="0"/>
                  </a:cxn>
                  <a:cxn ang="0">
                    <a:pos x="19" y="0"/>
                  </a:cxn>
                  <a:cxn ang="0">
                    <a:pos x="46" y="37"/>
                  </a:cxn>
                  <a:cxn ang="0">
                    <a:pos x="73" y="0"/>
                  </a:cxn>
                  <a:cxn ang="0">
                    <a:pos x="89" y="0"/>
                  </a:cxn>
                </a:cxnLst>
                <a:rect l="0" t="0" r="r" b="b"/>
                <a:pathLst>
                  <a:path w="93" h="103">
                    <a:moveTo>
                      <a:pt x="89" y="0"/>
                    </a:moveTo>
                    <a:lnTo>
                      <a:pt x="54" y="48"/>
                    </a:lnTo>
                    <a:lnTo>
                      <a:pt x="93" y="103"/>
                    </a:lnTo>
                    <a:lnTo>
                      <a:pt x="78" y="103"/>
                    </a:lnTo>
                    <a:lnTo>
                      <a:pt x="46" y="58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39" y="48"/>
                    </a:lnTo>
                    <a:lnTo>
                      <a:pt x="4" y="0"/>
                    </a:lnTo>
                    <a:lnTo>
                      <a:pt x="19" y="0"/>
                    </a:lnTo>
                    <a:lnTo>
                      <a:pt x="46" y="37"/>
                    </a:lnTo>
                    <a:lnTo>
                      <a:pt x="73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id="{AA33BAEA-ADA2-A0F6-A82F-4B649334B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3822700"/>
                <a:ext cx="134937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5" y="0"/>
                  </a:cxn>
                  <a:cxn ang="0">
                    <a:pos x="85" y="103"/>
                  </a:cxn>
                  <a:cxn ang="0">
                    <a:pos x="73" y="103"/>
                  </a:cxn>
                  <a:cxn ang="0">
                    <a:pos x="73" y="22"/>
                  </a:cxn>
                  <a:cxn ang="0">
                    <a:pos x="7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5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5" y="0"/>
                    </a:lnTo>
                    <a:lnTo>
                      <a:pt x="85" y="103"/>
                    </a:lnTo>
                    <a:lnTo>
                      <a:pt x="73" y="103"/>
                    </a:lnTo>
                    <a:lnTo>
                      <a:pt x="73" y="22"/>
                    </a:lnTo>
                    <a:lnTo>
                      <a:pt x="7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" name="Freeform 27">
                <a:extLst>
                  <a:ext uri="{FF2B5EF4-FFF2-40B4-BE49-F238E27FC236}">
                    <a16:creationId xmlns:a16="http://schemas.microsoft.com/office/drawing/2014/main" id="{07A8A361-543A-C24C-5CD2-023D4871E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325" y="3822700"/>
                <a:ext cx="133350" cy="163512"/>
              </a:xfrm>
              <a:custGeom>
                <a:avLst/>
                <a:gdLst/>
                <a:ahLst/>
                <a:cxnLst>
                  <a:cxn ang="0">
                    <a:pos x="9" y="75"/>
                  </a:cxn>
                  <a:cxn ang="0">
                    <a:pos x="23" y="86"/>
                  </a:cxn>
                  <a:cxn ang="0">
                    <a:pos x="43" y="90"/>
                  </a:cxn>
                  <a:cxn ang="0">
                    <a:pos x="50" y="90"/>
                  </a:cxn>
                  <a:cxn ang="0">
                    <a:pos x="60" y="86"/>
                  </a:cxn>
                  <a:cxn ang="0">
                    <a:pos x="67" y="82"/>
                  </a:cxn>
                  <a:cxn ang="0">
                    <a:pos x="71" y="72"/>
                  </a:cxn>
                  <a:cxn ang="0">
                    <a:pos x="70" y="67"/>
                  </a:cxn>
                  <a:cxn ang="0">
                    <a:pos x="63" y="61"/>
                  </a:cxn>
                  <a:cxn ang="0">
                    <a:pos x="46" y="57"/>
                  </a:cxn>
                  <a:cxn ang="0">
                    <a:pos x="23" y="57"/>
                  </a:cxn>
                  <a:cxn ang="0">
                    <a:pos x="38" y="44"/>
                  </a:cxn>
                  <a:cxn ang="0">
                    <a:pos x="46" y="44"/>
                  </a:cxn>
                  <a:cxn ang="0">
                    <a:pos x="59" y="40"/>
                  </a:cxn>
                  <a:cxn ang="0">
                    <a:pos x="64" y="33"/>
                  </a:cxn>
                  <a:cxn ang="0">
                    <a:pos x="66" y="29"/>
                  </a:cxn>
                  <a:cxn ang="0">
                    <a:pos x="63" y="21"/>
                  </a:cxn>
                  <a:cxn ang="0">
                    <a:pos x="57" y="15"/>
                  </a:cxn>
                  <a:cxn ang="0">
                    <a:pos x="41" y="11"/>
                  </a:cxn>
                  <a:cxn ang="0">
                    <a:pos x="35" y="12"/>
                  </a:cxn>
                  <a:cxn ang="0">
                    <a:pos x="20" y="17"/>
                  </a:cxn>
                  <a:cxn ang="0">
                    <a:pos x="3" y="12"/>
                  </a:cxn>
                  <a:cxn ang="0">
                    <a:pos x="14" y="7"/>
                  </a:cxn>
                  <a:cxn ang="0">
                    <a:pos x="32" y="0"/>
                  </a:cxn>
                  <a:cxn ang="0">
                    <a:pos x="41" y="0"/>
                  </a:cxn>
                  <a:cxn ang="0">
                    <a:pos x="57" y="3"/>
                  </a:cxn>
                  <a:cxn ang="0">
                    <a:pos x="70" y="10"/>
                  </a:cxn>
                  <a:cxn ang="0">
                    <a:pos x="77" y="22"/>
                  </a:cxn>
                  <a:cxn ang="0">
                    <a:pos x="78" y="30"/>
                  </a:cxn>
                  <a:cxn ang="0">
                    <a:pos x="74" y="43"/>
                  </a:cxn>
                  <a:cxn ang="0">
                    <a:pos x="62" y="50"/>
                  </a:cxn>
                  <a:cxn ang="0">
                    <a:pos x="70" y="53"/>
                  </a:cxn>
                  <a:cxn ang="0">
                    <a:pos x="80" y="60"/>
                  </a:cxn>
                  <a:cxn ang="0">
                    <a:pos x="82" y="67"/>
                  </a:cxn>
                  <a:cxn ang="0">
                    <a:pos x="84" y="72"/>
                  </a:cxn>
                  <a:cxn ang="0">
                    <a:pos x="80" y="85"/>
                  </a:cxn>
                  <a:cxn ang="0">
                    <a:pos x="71" y="94"/>
                  </a:cxn>
                  <a:cxn ang="0">
                    <a:pos x="57" y="100"/>
                  </a:cxn>
                  <a:cxn ang="0">
                    <a:pos x="43" y="103"/>
                  </a:cxn>
                  <a:cxn ang="0">
                    <a:pos x="36" y="101"/>
                  </a:cxn>
                  <a:cxn ang="0">
                    <a:pos x="18" y="96"/>
                  </a:cxn>
                  <a:cxn ang="0">
                    <a:pos x="0" y="85"/>
                  </a:cxn>
                </a:cxnLst>
                <a:rect l="0" t="0" r="r" b="b"/>
                <a:pathLst>
                  <a:path w="84" h="103">
                    <a:moveTo>
                      <a:pt x="9" y="75"/>
                    </a:moveTo>
                    <a:lnTo>
                      <a:pt x="9" y="75"/>
                    </a:lnTo>
                    <a:lnTo>
                      <a:pt x="14" y="80"/>
                    </a:lnTo>
                    <a:lnTo>
                      <a:pt x="23" y="86"/>
                    </a:lnTo>
                    <a:lnTo>
                      <a:pt x="32" y="89"/>
                    </a:lnTo>
                    <a:lnTo>
                      <a:pt x="43" y="90"/>
                    </a:lnTo>
                    <a:lnTo>
                      <a:pt x="43" y="90"/>
                    </a:lnTo>
                    <a:lnTo>
                      <a:pt x="50" y="90"/>
                    </a:lnTo>
                    <a:lnTo>
                      <a:pt x="56" y="89"/>
                    </a:lnTo>
                    <a:lnTo>
                      <a:pt x="60" y="86"/>
                    </a:lnTo>
                    <a:lnTo>
                      <a:pt x="64" y="85"/>
                    </a:lnTo>
                    <a:lnTo>
                      <a:pt x="67" y="82"/>
                    </a:lnTo>
                    <a:lnTo>
                      <a:pt x="68" y="78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0" y="67"/>
                    </a:lnTo>
                    <a:lnTo>
                      <a:pt x="67" y="64"/>
                    </a:lnTo>
                    <a:lnTo>
                      <a:pt x="63" y="61"/>
                    </a:lnTo>
                    <a:lnTo>
                      <a:pt x="57" y="58"/>
                    </a:lnTo>
                    <a:lnTo>
                      <a:pt x="46" y="57"/>
                    </a:lnTo>
                    <a:lnTo>
                      <a:pt x="38" y="57"/>
                    </a:lnTo>
                    <a:lnTo>
                      <a:pt x="23" y="57"/>
                    </a:lnTo>
                    <a:lnTo>
                      <a:pt x="23" y="44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46" y="44"/>
                    </a:lnTo>
                    <a:lnTo>
                      <a:pt x="55" y="42"/>
                    </a:lnTo>
                    <a:lnTo>
                      <a:pt x="59" y="40"/>
                    </a:lnTo>
                    <a:lnTo>
                      <a:pt x="63" y="37"/>
                    </a:lnTo>
                    <a:lnTo>
                      <a:pt x="64" y="33"/>
                    </a:lnTo>
                    <a:lnTo>
                      <a:pt x="66" y="29"/>
                    </a:lnTo>
                    <a:lnTo>
                      <a:pt x="66" y="29"/>
                    </a:lnTo>
                    <a:lnTo>
                      <a:pt x="64" y="25"/>
                    </a:lnTo>
                    <a:lnTo>
                      <a:pt x="63" y="21"/>
                    </a:lnTo>
                    <a:lnTo>
                      <a:pt x="60" y="18"/>
                    </a:lnTo>
                    <a:lnTo>
                      <a:pt x="57" y="15"/>
                    </a:lnTo>
                    <a:lnTo>
                      <a:pt x="49" y="12"/>
                    </a:lnTo>
                    <a:lnTo>
                      <a:pt x="41" y="11"/>
                    </a:lnTo>
                    <a:lnTo>
                      <a:pt x="41" y="11"/>
                    </a:lnTo>
                    <a:lnTo>
                      <a:pt x="35" y="12"/>
                    </a:lnTo>
                    <a:lnTo>
                      <a:pt x="27" y="14"/>
                    </a:lnTo>
                    <a:lnTo>
                      <a:pt x="20" y="17"/>
                    </a:lnTo>
                    <a:lnTo>
                      <a:pt x="11" y="21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4" y="7"/>
                    </a:lnTo>
                    <a:lnTo>
                      <a:pt x="24" y="3"/>
                    </a:lnTo>
                    <a:lnTo>
                      <a:pt x="32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52" y="1"/>
                    </a:lnTo>
                    <a:lnTo>
                      <a:pt x="57" y="3"/>
                    </a:lnTo>
                    <a:lnTo>
                      <a:pt x="64" y="5"/>
                    </a:lnTo>
                    <a:lnTo>
                      <a:pt x="70" y="10"/>
                    </a:lnTo>
                    <a:lnTo>
                      <a:pt x="74" y="15"/>
                    </a:lnTo>
                    <a:lnTo>
                      <a:pt x="77" y="22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77" y="37"/>
                    </a:lnTo>
                    <a:lnTo>
                      <a:pt x="74" y="43"/>
                    </a:lnTo>
                    <a:lnTo>
                      <a:pt x="68" y="47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70" y="53"/>
                    </a:lnTo>
                    <a:lnTo>
                      <a:pt x="77" y="57"/>
                    </a:lnTo>
                    <a:lnTo>
                      <a:pt x="80" y="60"/>
                    </a:lnTo>
                    <a:lnTo>
                      <a:pt x="81" y="62"/>
                    </a:lnTo>
                    <a:lnTo>
                      <a:pt x="82" y="67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2" y="79"/>
                    </a:lnTo>
                    <a:lnTo>
                      <a:pt x="80" y="85"/>
                    </a:lnTo>
                    <a:lnTo>
                      <a:pt x="75" y="90"/>
                    </a:lnTo>
                    <a:lnTo>
                      <a:pt x="71" y="94"/>
                    </a:lnTo>
                    <a:lnTo>
                      <a:pt x="64" y="98"/>
                    </a:lnTo>
                    <a:lnTo>
                      <a:pt x="57" y="100"/>
                    </a:lnTo>
                    <a:lnTo>
                      <a:pt x="50" y="101"/>
                    </a:lnTo>
                    <a:lnTo>
                      <a:pt x="43" y="103"/>
                    </a:lnTo>
                    <a:lnTo>
                      <a:pt x="43" y="103"/>
                    </a:lnTo>
                    <a:lnTo>
                      <a:pt x="36" y="101"/>
                    </a:lnTo>
                    <a:lnTo>
                      <a:pt x="30" y="100"/>
                    </a:lnTo>
                    <a:lnTo>
                      <a:pt x="18" y="96"/>
                    </a:lnTo>
                    <a:lnTo>
                      <a:pt x="7" y="90"/>
                    </a:lnTo>
                    <a:lnTo>
                      <a:pt x="0" y="85"/>
                    </a:lnTo>
                    <a:lnTo>
                      <a:pt x="9" y="7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28">
                <a:extLst>
                  <a:ext uri="{FF2B5EF4-FFF2-40B4-BE49-F238E27FC236}">
                    <a16:creationId xmlns:a16="http://schemas.microsoft.com/office/drawing/2014/main" id="{A543D51A-7060-D6BB-6893-6EC1B0F21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1075" y="3822700"/>
                <a:ext cx="163512" cy="163512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3" y="103"/>
                  </a:cxn>
                  <a:cxn ang="0">
                    <a:pos x="91" y="103"/>
                  </a:cxn>
                  <a:cxn ang="0">
                    <a:pos x="91" y="23"/>
                  </a:cxn>
                  <a:cxn ang="0">
                    <a:pos x="52" y="72"/>
                  </a:cxn>
                  <a:cxn ang="0">
                    <a:pos x="14" y="23"/>
                  </a:cxn>
                  <a:cxn ang="0">
                    <a:pos x="14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52" y="55"/>
                  </a:cxn>
                  <a:cxn ang="0">
                    <a:pos x="96" y="0"/>
                  </a:cxn>
                  <a:cxn ang="0">
                    <a:pos x="103" y="0"/>
                  </a:cxn>
                </a:cxnLst>
                <a:rect l="0" t="0" r="r" b="b"/>
                <a:pathLst>
                  <a:path w="103" h="103">
                    <a:moveTo>
                      <a:pt x="103" y="0"/>
                    </a:moveTo>
                    <a:lnTo>
                      <a:pt x="103" y="103"/>
                    </a:lnTo>
                    <a:lnTo>
                      <a:pt x="91" y="103"/>
                    </a:lnTo>
                    <a:lnTo>
                      <a:pt x="91" y="23"/>
                    </a:lnTo>
                    <a:lnTo>
                      <a:pt x="52" y="72"/>
                    </a:lnTo>
                    <a:lnTo>
                      <a:pt x="14" y="23"/>
                    </a:lnTo>
                    <a:lnTo>
                      <a:pt x="14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52" y="55"/>
                    </a:lnTo>
                    <a:lnTo>
                      <a:pt x="96" y="0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id="{A763D9D1-DABF-336F-91B7-4FC60370FB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2688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4" y="12"/>
                  </a:cxn>
                  <a:cxn ang="0">
                    <a:pos x="14" y="40"/>
                  </a:cxn>
                  <a:cxn ang="0">
                    <a:pos x="56" y="40"/>
                  </a:cxn>
                  <a:cxn ang="0">
                    <a:pos x="56" y="53"/>
                  </a:cxn>
                  <a:cxn ang="0">
                    <a:pos x="14" y="53"/>
                  </a:cxn>
                  <a:cxn ang="0">
                    <a:pos x="14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4" y="12"/>
                    </a:lnTo>
                    <a:lnTo>
                      <a:pt x="14" y="40"/>
                    </a:lnTo>
                    <a:lnTo>
                      <a:pt x="56" y="40"/>
                    </a:lnTo>
                    <a:lnTo>
                      <a:pt x="56" y="53"/>
                    </a:lnTo>
                    <a:lnTo>
                      <a:pt x="14" y="53"/>
                    </a:lnTo>
                    <a:lnTo>
                      <a:pt x="14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id="{7735F41A-A8FB-7BE0-7A5C-3D8D906AC6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275" y="3822700"/>
                <a:ext cx="130175" cy="163512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2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3" y="53"/>
                  </a:cxn>
                  <a:cxn ang="0">
                    <a:pos x="13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103">
                    <a:moveTo>
                      <a:pt x="82" y="0"/>
                    </a:moveTo>
                    <a:lnTo>
                      <a:pt x="82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3" y="53"/>
                    </a:lnTo>
                    <a:lnTo>
                      <a:pt x="13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31">
                <a:extLst>
                  <a:ext uri="{FF2B5EF4-FFF2-40B4-BE49-F238E27FC236}">
                    <a16:creationId xmlns:a16="http://schemas.microsoft.com/office/drawing/2014/main" id="{159028CF-CF54-504F-5E64-447E7DC3F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7963" y="3822700"/>
                <a:ext cx="107950" cy="163512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12"/>
                  </a:cxn>
                  <a:cxn ang="0">
                    <a:pos x="13" y="12"/>
                  </a:cxn>
                  <a:cxn ang="0">
                    <a:pos x="13" y="40"/>
                  </a:cxn>
                  <a:cxn ang="0">
                    <a:pos x="54" y="40"/>
                  </a:cxn>
                  <a:cxn ang="0">
                    <a:pos x="54" y="53"/>
                  </a:cxn>
                  <a:cxn ang="0">
                    <a:pos x="13" y="53"/>
                  </a:cxn>
                  <a:cxn ang="0">
                    <a:pos x="13" y="90"/>
                  </a:cxn>
                  <a:cxn ang="0">
                    <a:pos x="68" y="90"/>
                  </a:cxn>
                  <a:cxn ang="0">
                    <a:pos x="6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103">
                    <a:moveTo>
                      <a:pt x="68" y="0"/>
                    </a:moveTo>
                    <a:lnTo>
                      <a:pt x="68" y="12"/>
                    </a:lnTo>
                    <a:lnTo>
                      <a:pt x="13" y="12"/>
                    </a:lnTo>
                    <a:lnTo>
                      <a:pt x="13" y="40"/>
                    </a:lnTo>
                    <a:lnTo>
                      <a:pt x="54" y="40"/>
                    </a:lnTo>
                    <a:lnTo>
                      <a:pt x="54" y="53"/>
                    </a:lnTo>
                    <a:lnTo>
                      <a:pt x="13" y="53"/>
                    </a:lnTo>
                    <a:lnTo>
                      <a:pt x="13" y="90"/>
                    </a:lnTo>
                    <a:lnTo>
                      <a:pt x="68" y="90"/>
                    </a:lnTo>
                    <a:lnTo>
                      <a:pt x="6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32">
                <a:extLst>
                  <a:ext uri="{FF2B5EF4-FFF2-40B4-BE49-F238E27FC236}">
                    <a16:creationId xmlns:a16="http://schemas.microsoft.com/office/drawing/2014/main" id="{517A78FA-77AF-A305-92A9-97811473C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550" y="3822700"/>
                <a:ext cx="127000" cy="16351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80" y="103"/>
                  </a:cxn>
                  <a:cxn ang="0">
                    <a:pos x="68" y="103"/>
                  </a:cxn>
                  <a:cxn ang="0">
                    <a:pos x="68" y="53"/>
                  </a:cxn>
                  <a:cxn ang="0">
                    <a:pos x="12" y="53"/>
                  </a:cxn>
                  <a:cxn ang="0">
                    <a:pos x="12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40"/>
                  </a:cxn>
                  <a:cxn ang="0">
                    <a:pos x="68" y="40"/>
                  </a:cxn>
                  <a:cxn ang="0">
                    <a:pos x="68" y="0"/>
                  </a:cxn>
                  <a:cxn ang="0">
                    <a:pos x="80" y="0"/>
                  </a:cxn>
                </a:cxnLst>
                <a:rect l="0" t="0" r="r" b="b"/>
                <a:pathLst>
                  <a:path w="80" h="103">
                    <a:moveTo>
                      <a:pt x="80" y="0"/>
                    </a:moveTo>
                    <a:lnTo>
                      <a:pt x="80" y="103"/>
                    </a:lnTo>
                    <a:lnTo>
                      <a:pt x="68" y="103"/>
                    </a:lnTo>
                    <a:lnTo>
                      <a:pt x="68" y="53"/>
                    </a:lnTo>
                    <a:lnTo>
                      <a:pt x="12" y="53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40"/>
                    </a:lnTo>
                    <a:lnTo>
                      <a:pt x="68" y="40"/>
                    </a:lnTo>
                    <a:lnTo>
                      <a:pt x="68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33">
                <a:extLst>
                  <a:ext uri="{FF2B5EF4-FFF2-40B4-BE49-F238E27FC236}">
                    <a16:creationId xmlns:a16="http://schemas.microsoft.com/office/drawing/2014/main" id="{58D62407-1A12-A000-DD27-4F912BBC5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1650" y="3822700"/>
                <a:ext cx="136525" cy="16351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80"/>
                  </a:cxn>
                  <a:cxn ang="0">
                    <a:pos x="78" y="0"/>
                  </a:cxn>
                  <a:cxn ang="0">
                    <a:pos x="86" y="0"/>
                  </a:cxn>
                  <a:cxn ang="0">
                    <a:pos x="86" y="103"/>
                  </a:cxn>
                  <a:cxn ang="0">
                    <a:pos x="72" y="103"/>
                  </a:cxn>
                  <a:cxn ang="0">
                    <a:pos x="72" y="22"/>
                  </a:cxn>
                  <a:cxn ang="0">
                    <a:pos x="8" y="103"/>
                  </a:cxn>
                  <a:cxn ang="0">
                    <a:pos x="0" y="103"/>
                  </a:cxn>
                  <a:cxn ang="0">
                    <a:pos x="0" y="0"/>
                  </a:cxn>
                  <a:cxn ang="0">
                    <a:pos x="13" y="0"/>
                  </a:cxn>
                </a:cxnLst>
                <a:rect l="0" t="0" r="r" b="b"/>
                <a:pathLst>
                  <a:path w="86" h="103">
                    <a:moveTo>
                      <a:pt x="13" y="0"/>
                    </a:moveTo>
                    <a:lnTo>
                      <a:pt x="13" y="80"/>
                    </a:lnTo>
                    <a:lnTo>
                      <a:pt x="78" y="0"/>
                    </a:lnTo>
                    <a:lnTo>
                      <a:pt x="86" y="0"/>
                    </a:lnTo>
                    <a:lnTo>
                      <a:pt x="86" y="103"/>
                    </a:lnTo>
                    <a:lnTo>
                      <a:pt x="72" y="103"/>
                    </a:lnTo>
                    <a:lnTo>
                      <a:pt x="72" y="22"/>
                    </a:lnTo>
                    <a:lnTo>
                      <a:pt x="8" y="103"/>
                    </a:lnTo>
                    <a:lnTo>
                      <a:pt x="0" y="103"/>
                    </a:lnTo>
                    <a:lnTo>
                      <a:pt x="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34">
                <a:extLst>
                  <a:ext uri="{FF2B5EF4-FFF2-40B4-BE49-F238E27FC236}">
                    <a16:creationId xmlns:a16="http://schemas.microsoft.com/office/drawing/2014/main" id="{50ED6BC3-5577-B39A-55BA-22D64D802EC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5163" y="3776663"/>
                <a:ext cx="134937" cy="209550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132"/>
                  </a:cxn>
                  <a:cxn ang="0">
                    <a:pos x="72" y="132"/>
                  </a:cxn>
                  <a:cxn ang="0">
                    <a:pos x="72" y="51"/>
                  </a:cxn>
                  <a:cxn ang="0">
                    <a:pos x="7" y="132"/>
                  </a:cxn>
                  <a:cxn ang="0">
                    <a:pos x="0" y="132"/>
                  </a:cxn>
                  <a:cxn ang="0">
                    <a:pos x="0" y="29"/>
                  </a:cxn>
                  <a:cxn ang="0">
                    <a:pos x="12" y="29"/>
                  </a:cxn>
                  <a:cxn ang="0">
                    <a:pos x="12" y="109"/>
                  </a:cxn>
                  <a:cxn ang="0">
                    <a:pos x="78" y="29"/>
                  </a:cxn>
                  <a:cxn ang="0">
                    <a:pos x="85" y="29"/>
                  </a:cxn>
                  <a:cxn ang="0">
                    <a:pos x="63" y="8"/>
                  </a:cxn>
                  <a:cxn ang="0">
                    <a:pos x="42" y="33"/>
                  </a:cxn>
                  <a:cxn ang="0">
                    <a:pos x="32" y="25"/>
                  </a:cxn>
                  <a:cxn ang="0">
                    <a:pos x="54" y="0"/>
                  </a:cxn>
                  <a:cxn ang="0">
                    <a:pos x="63" y="8"/>
                  </a:cxn>
                </a:cxnLst>
                <a:rect l="0" t="0" r="r" b="b"/>
                <a:pathLst>
                  <a:path w="85" h="132">
                    <a:moveTo>
                      <a:pt x="85" y="29"/>
                    </a:moveTo>
                    <a:lnTo>
                      <a:pt x="85" y="132"/>
                    </a:lnTo>
                    <a:lnTo>
                      <a:pt x="72" y="132"/>
                    </a:lnTo>
                    <a:lnTo>
                      <a:pt x="72" y="51"/>
                    </a:lnTo>
                    <a:lnTo>
                      <a:pt x="7" y="132"/>
                    </a:lnTo>
                    <a:lnTo>
                      <a:pt x="0" y="132"/>
                    </a:lnTo>
                    <a:lnTo>
                      <a:pt x="0" y="29"/>
                    </a:lnTo>
                    <a:lnTo>
                      <a:pt x="12" y="29"/>
                    </a:lnTo>
                    <a:lnTo>
                      <a:pt x="12" y="109"/>
                    </a:lnTo>
                    <a:lnTo>
                      <a:pt x="78" y="29"/>
                    </a:lnTo>
                    <a:lnTo>
                      <a:pt x="85" y="29"/>
                    </a:lnTo>
                    <a:close/>
                    <a:moveTo>
                      <a:pt x="63" y="8"/>
                    </a:moveTo>
                    <a:lnTo>
                      <a:pt x="42" y="33"/>
                    </a:lnTo>
                    <a:lnTo>
                      <a:pt x="32" y="25"/>
                    </a:lnTo>
                    <a:lnTo>
                      <a:pt x="54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" name="Группа 48">
              <a:extLst>
                <a:ext uri="{FF2B5EF4-FFF2-40B4-BE49-F238E27FC236}">
                  <a16:creationId xmlns:a16="http://schemas.microsoft.com/office/drawing/2014/main" id="{20870947-7523-DCD2-72F8-C99D2B65B4F2}"/>
                </a:ext>
              </a:extLst>
            </p:cNvPr>
            <p:cNvGrpSpPr/>
            <p:nvPr/>
          </p:nvGrpSpPr>
          <p:grpSpPr>
            <a:xfrm>
              <a:off x="5580063" y="3001963"/>
              <a:ext cx="3187700" cy="1036637"/>
              <a:chOff x="5580063" y="3001963"/>
              <a:chExt cx="3187700" cy="1036637"/>
            </a:xfrm>
          </p:grpSpPr>
          <p:sp>
            <p:nvSpPr>
              <p:cNvPr id="19" name="Freeform 40">
                <a:extLst>
                  <a:ext uri="{FF2B5EF4-FFF2-40B4-BE49-F238E27FC236}">
                    <a16:creationId xmlns:a16="http://schemas.microsoft.com/office/drawing/2014/main" id="{A2A271C9-E4FC-D1AE-2EEA-FF20290AA3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80063" y="3014663"/>
                <a:ext cx="909637" cy="1012825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0" y="78"/>
                  </a:cxn>
                  <a:cxn ang="0">
                    <a:pos x="3" y="59"/>
                  </a:cxn>
                  <a:cxn ang="0">
                    <a:pos x="9" y="42"/>
                  </a:cxn>
                  <a:cxn ang="0">
                    <a:pos x="23" y="24"/>
                  </a:cxn>
                  <a:cxn ang="0">
                    <a:pos x="30" y="17"/>
                  </a:cxn>
                  <a:cxn ang="0">
                    <a:pos x="48" y="7"/>
                  </a:cxn>
                  <a:cxn ang="0">
                    <a:pos x="67" y="2"/>
                  </a:cxn>
                  <a:cxn ang="0">
                    <a:pos x="94" y="0"/>
                  </a:cxn>
                  <a:cxn ang="0">
                    <a:pos x="398" y="0"/>
                  </a:cxn>
                  <a:cxn ang="0">
                    <a:pos x="443" y="2"/>
                  </a:cxn>
                  <a:cxn ang="0">
                    <a:pos x="476" y="9"/>
                  </a:cxn>
                  <a:cxn ang="0">
                    <a:pos x="509" y="25"/>
                  </a:cxn>
                  <a:cxn ang="0">
                    <a:pos x="525" y="38"/>
                  </a:cxn>
                  <a:cxn ang="0">
                    <a:pos x="533" y="46"/>
                  </a:cxn>
                  <a:cxn ang="0">
                    <a:pos x="545" y="64"/>
                  </a:cxn>
                  <a:cxn ang="0">
                    <a:pos x="559" y="95"/>
                  </a:cxn>
                  <a:cxn ang="0">
                    <a:pos x="569" y="141"/>
                  </a:cxn>
                  <a:cxn ang="0">
                    <a:pos x="573" y="185"/>
                  </a:cxn>
                  <a:cxn ang="0">
                    <a:pos x="573" y="206"/>
                  </a:cxn>
                  <a:cxn ang="0">
                    <a:pos x="572" y="249"/>
                  </a:cxn>
                  <a:cxn ang="0">
                    <a:pos x="563" y="298"/>
                  </a:cxn>
                  <a:cxn ang="0">
                    <a:pos x="552" y="332"/>
                  </a:cxn>
                  <a:cxn ang="0">
                    <a:pos x="541" y="355"/>
                  </a:cxn>
                  <a:cxn ang="0">
                    <a:pos x="526" y="373"/>
                  </a:cxn>
                  <a:cxn ang="0">
                    <a:pos x="518" y="381"/>
                  </a:cxn>
                  <a:cxn ang="0">
                    <a:pos x="497" y="394"/>
                  </a:cxn>
                  <a:cxn ang="0">
                    <a:pos x="473" y="403"/>
                  </a:cxn>
                  <a:cxn ang="0">
                    <a:pos x="447" y="410"/>
                  </a:cxn>
                  <a:cxn ang="0">
                    <a:pos x="420" y="412"/>
                  </a:cxn>
                  <a:cxn ang="0">
                    <a:pos x="120" y="638"/>
                  </a:cxn>
                  <a:cxn ang="0">
                    <a:pos x="349" y="316"/>
                  </a:cxn>
                  <a:cxn ang="0">
                    <a:pos x="370" y="316"/>
                  </a:cxn>
                  <a:cxn ang="0">
                    <a:pos x="391" y="313"/>
                  </a:cxn>
                  <a:cxn ang="0">
                    <a:pos x="411" y="306"/>
                  </a:cxn>
                  <a:cxn ang="0">
                    <a:pos x="427" y="292"/>
                  </a:cxn>
                  <a:cxn ang="0">
                    <a:pos x="434" y="284"/>
                  </a:cxn>
                  <a:cxn ang="0">
                    <a:pos x="443" y="262"/>
                  </a:cxn>
                  <a:cxn ang="0">
                    <a:pos x="448" y="225"/>
                  </a:cxn>
                  <a:cxn ang="0">
                    <a:pos x="449" y="205"/>
                  </a:cxn>
                  <a:cxn ang="0">
                    <a:pos x="447" y="170"/>
                  </a:cxn>
                  <a:cxn ang="0">
                    <a:pos x="443" y="148"/>
                  </a:cxn>
                  <a:cxn ang="0">
                    <a:pos x="433" y="127"/>
                  </a:cxn>
                  <a:cxn ang="0">
                    <a:pos x="426" y="117"/>
                  </a:cxn>
                  <a:cxn ang="0">
                    <a:pos x="408" y="105"/>
                  </a:cxn>
                  <a:cxn ang="0">
                    <a:pos x="388" y="99"/>
                  </a:cxn>
                  <a:cxn ang="0">
                    <a:pos x="351" y="96"/>
                  </a:cxn>
                  <a:cxn ang="0">
                    <a:pos x="158" y="96"/>
                  </a:cxn>
                  <a:cxn ang="0">
                    <a:pos x="144" y="96"/>
                  </a:cxn>
                  <a:cxn ang="0">
                    <a:pos x="128" y="103"/>
                  </a:cxn>
                  <a:cxn ang="0">
                    <a:pos x="124" y="110"/>
                  </a:cxn>
                  <a:cxn ang="0">
                    <a:pos x="120" y="125"/>
                  </a:cxn>
                  <a:cxn ang="0">
                    <a:pos x="120" y="316"/>
                  </a:cxn>
                </a:cxnLst>
                <a:rect l="0" t="0" r="r" b="b"/>
                <a:pathLst>
                  <a:path w="573" h="638">
                    <a:moveTo>
                      <a:pt x="0" y="638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" y="68"/>
                    </a:lnTo>
                    <a:lnTo>
                      <a:pt x="3" y="59"/>
                    </a:lnTo>
                    <a:lnTo>
                      <a:pt x="6" y="50"/>
                    </a:lnTo>
                    <a:lnTo>
                      <a:pt x="9" y="42"/>
                    </a:lnTo>
                    <a:lnTo>
                      <a:pt x="14" y="32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30" y="17"/>
                    </a:lnTo>
                    <a:lnTo>
                      <a:pt x="39" y="11"/>
                    </a:lnTo>
                    <a:lnTo>
                      <a:pt x="48" y="7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7" y="0"/>
                    </a:lnTo>
                    <a:lnTo>
                      <a:pt x="94" y="0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426" y="0"/>
                    </a:lnTo>
                    <a:lnTo>
                      <a:pt x="443" y="2"/>
                    </a:lnTo>
                    <a:lnTo>
                      <a:pt x="459" y="4"/>
                    </a:lnTo>
                    <a:lnTo>
                      <a:pt x="476" y="9"/>
                    </a:lnTo>
                    <a:lnTo>
                      <a:pt x="493" y="16"/>
                    </a:lnTo>
                    <a:lnTo>
                      <a:pt x="509" y="25"/>
                    </a:lnTo>
                    <a:lnTo>
                      <a:pt x="518" y="31"/>
                    </a:lnTo>
                    <a:lnTo>
                      <a:pt x="525" y="38"/>
                    </a:lnTo>
                    <a:lnTo>
                      <a:pt x="525" y="38"/>
                    </a:lnTo>
                    <a:lnTo>
                      <a:pt x="533" y="46"/>
                    </a:lnTo>
                    <a:lnTo>
                      <a:pt x="540" y="56"/>
                    </a:lnTo>
                    <a:lnTo>
                      <a:pt x="545" y="64"/>
                    </a:lnTo>
                    <a:lnTo>
                      <a:pt x="551" y="74"/>
                    </a:lnTo>
                    <a:lnTo>
                      <a:pt x="559" y="95"/>
                    </a:lnTo>
                    <a:lnTo>
                      <a:pt x="565" y="117"/>
                    </a:lnTo>
                    <a:lnTo>
                      <a:pt x="569" y="141"/>
                    </a:lnTo>
                    <a:lnTo>
                      <a:pt x="572" y="163"/>
                    </a:lnTo>
                    <a:lnTo>
                      <a:pt x="573" y="185"/>
                    </a:lnTo>
                    <a:lnTo>
                      <a:pt x="573" y="206"/>
                    </a:lnTo>
                    <a:lnTo>
                      <a:pt x="573" y="206"/>
                    </a:lnTo>
                    <a:lnTo>
                      <a:pt x="572" y="227"/>
                    </a:lnTo>
                    <a:lnTo>
                      <a:pt x="572" y="249"/>
                    </a:lnTo>
                    <a:lnTo>
                      <a:pt x="569" y="273"/>
                    </a:lnTo>
                    <a:lnTo>
                      <a:pt x="563" y="298"/>
                    </a:lnTo>
                    <a:lnTo>
                      <a:pt x="557" y="321"/>
                    </a:lnTo>
                    <a:lnTo>
                      <a:pt x="552" y="332"/>
                    </a:lnTo>
                    <a:lnTo>
                      <a:pt x="547" y="344"/>
                    </a:lnTo>
                    <a:lnTo>
                      <a:pt x="541" y="355"/>
                    </a:lnTo>
                    <a:lnTo>
                      <a:pt x="534" y="364"/>
                    </a:lnTo>
                    <a:lnTo>
                      <a:pt x="526" y="373"/>
                    </a:lnTo>
                    <a:lnTo>
                      <a:pt x="518" y="381"/>
                    </a:lnTo>
                    <a:lnTo>
                      <a:pt x="518" y="381"/>
                    </a:lnTo>
                    <a:lnTo>
                      <a:pt x="508" y="388"/>
                    </a:lnTo>
                    <a:lnTo>
                      <a:pt x="497" y="394"/>
                    </a:lnTo>
                    <a:lnTo>
                      <a:pt x="486" y="399"/>
                    </a:lnTo>
                    <a:lnTo>
                      <a:pt x="473" y="403"/>
                    </a:lnTo>
                    <a:lnTo>
                      <a:pt x="461" y="407"/>
                    </a:lnTo>
                    <a:lnTo>
                      <a:pt x="447" y="410"/>
                    </a:lnTo>
                    <a:lnTo>
                      <a:pt x="434" y="412"/>
                    </a:lnTo>
                    <a:lnTo>
                      <a:pt x="420" y="412"/>
                    </a:lnTo>
                    <a:lnTo>
                      <a:pt x="120" y="412"/>
                    </a:lnTo>
                    <a:lnTo>
                      <a:pt x="120" y="638"/>
                    </a:lnTo>
                    <a:lnTo>
                      <a:pt x="0" y="638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70" y="316"/>
                    </a:lnTo>
                    <a:lnTo>
                      <a:pt x="380" y="314"/>
                    </a:lnTo>
                    <a:lnTo>
                      <a:pt x="391" y="313"/>
                    </a:lnTo>
                    <a:lnTo>
                      <a:pt x="401" y="310"/>
                    </a:lnTo>
                    <a:lnTo>
                      <a:pt x="411" y="306"/>
                    </a:lnTo>
                    <a:lnTo>
                      <a:pt x="419" y="300"/>
                    </a:lnTo>
                    <a:lnTo>
                      <a:pt x="427" y="292"/>
                    </a:lnTo>
                    <a:lnTo>
                      <a:pt x="427" y="292"/>
                    </a:lnTo>
                    <a:lnTo>
                      <a:pt x="434" y="284"/>
                    </a:lnTo>
                    <a:lnTo>
                      <a:pt x="440" y="273"/>
                    </a:lnTo>
                    <a:lnTo>
                      <a:pt x="443" y="262"/>
                    </a:lnTo>
                    <a:lnTo>
                      <a:pt x="445" y="250"/>
                    </a:lnTo>
                    <a:lnTo>
                      <a:pt x="448" y="225"/>
                    </a:lnTo>
                    <a:lnTo>
                      <a:pt x="449" y="205"/>
                    </a:lnTo>
                    <a:lnTo>
                      <a:pt x="449" y="205"/>
                    </a:lnTo>
                    <a:lnTo>
                      <a:pt x="448" y="182"/>
                    </a:lnTo>
                    <a:lnTo>
                      <a:pt x="447" y="170"/>
                    </a:lnTo>
                    <a:lnTo>
                      <a:pt x="445" y="159"/>
                    </a:lnTo>
                    <a:lnTo>
                      <a:pt x="443" y="148"/>
                    </a:lnTo>
                    <a:lnTo>
                      <a:pt x="438" y="136"/>
                    </a:lnTo>
                    <a:lnTo>
                      <a:pt x="433" y="127"/>
                    </a:lnTo>
                    <a:lnTo>
                      <a:pt x="426" y="117"/>
                    </a:lnTo>
                    <a:lnTo>
                      <a:pt x="426" y="117"/>
                    </a:lnTo>
                    <a:lnTo>
                      <a:pt x="417" y="110"/>
                    </a:lnTo>
                    <a:lnTo>
                      <a:pt x="408" y="105"/>
                    </a:lnTo>
                    <a:lnTo>
                      <a:pt x="398" y="102"/>
                    </a:lnTo>
                    <a:lnTo>
                      <a:pt x="388" y="99"/>
                    </a:lnTo>
                    <a:lnTo>
                      <a:pt x="369" y="96"/>
                    </a:lnTo>
                    <a:lnTo>
                      <a:pt x="351" y="96"/>
                    </a:lnTo>
                    <a:lnTo>
                      <a:pt x="158" y="96"/>
                    </a:lnTo>
                    <a:lnTo>
                      <a:pt x="158" y="96"/>
                    </a:lnTo>
                    <a:lnTo>
                      <a:pt x="151" y="96"/>
                    </a:lnTo>
                    <a:lnTo>
                      <a:pt x="144" y="96"/>
                    </a:lnTo>
                    <a:lnTo>
                      <a:pt x="135" y="99"/>
                    </a:lnTo>
                    <a:lnTo>
                      <a:pt x="128" y="103"/>
                    </a:lnTo>
                    <a:lnTo>
                      <a:pt x="128" y="103"/>
                    </a:lnTo>
                    <a:lnTo>
                      <a:pt x="124" y="110"/>
                    </a:lnTo>
                    <a:lnTo>
                      <a:pt x="121" y="118"/>
                    </a:lnTo>
                    <a:lnTo>
                      <a:pt x="120" y="125"/>
                    </a:lnTo>
                    <a:lnTo>
                      <a:pt x="120" y="134"/>
                    </a:lnTo>
                    <a:lnTo>
                      <a:pt x="120" y="316"/>
                    </a:lnTo>
                    <a:lnTo>
                      <a:pt x="349" y="316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0" name="Freeform 41">
                <a:extLst>
                  <a:ext uri="{FF2B5EF4-FFF2-40B4-BE49-F238E27FC236}">
                    <a16:creationId xmlns:a16="http://schemas.microsoft.com/office/drawing/2014/main" id="{6F97328E-B644-2857-62DF-5FAD80B9B4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2738" y="3014663"/>
                <a:ext cx="933450" cy="1012825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2" y="77"/>
                  </a:cxn>
                  <a:cxn ang="0">
                    <a:pos x="7" y="56"/>
                  </a:cxn>
                  <a:cxn ang="0">
                    <a:pos x="18" y="35"/>
                  </a:cxn>
                  <a:cxn ang="0">
                    <a:pos x="26" y="25"/>
                  </a:cxn>
                  <a:cxn ang="0">
                    <a:pos x="45" y="13"/>
                  </a:cxn>
                  <a:cxn ang="0">
                    <a:pos x="65" y="4"/>
                  </a:cxn>
                  <a:cxn ang="0">
                    <a:pos x="84" y="0"/>
                  </a:cxn>
                  <a:cxn ang="0">
                    <a:pos x="406" y="0"/>
                  </a:cxn>
                  <a:cxn ang="0">
                    <a:pos x="424" y="0"/>
                  </a:cxn>
                  <a:cxn ang="0">
                    <a:pos x="460" y="3"/>
                  </a:cxn>
                  <a:cxn ang="0">
                    <a:pos x="495" y="16"/>
                  </a:cxn>
                  <a:cxn ang="0">
                    <a:pos x="513" y="25"/>
                  </a:cxn>
                  <a:cxn ang="0">
                    <a:pos x="528" y="39"/>
                  </a:cxn>
                  <a:cxn ang="0">
                    <a:pos x="543" y="59"/>
                  </a:cxn>
                  <a:cxn ang="0">
                    <a:pos x="553" y="75"/>
                  </a:cxn>
                  <a:cxn ang="0">
                    <a:pos x="567" y="110"/>
                  </a:cxn>
                  <a:cxn ang="0">
                    <a:pos x="572" y="145"/>
                  </a:cxn>
                  <a:cxn ang="0">
                    <a:pos x="575" y="199"/>
                  </a:cxn>
                  <a:cxn ang="0">
                    <a:pos x="574" y="234"/>
                  </a:cxn>
                  <a:cxn ang="0">
                    <a:pos x="571" y="270"/>
                  </a:cxn>
                  <a:cxn ang="0">
                    <a:pos x="563" y="306"/>
                  </a:cxn>
                  <a:cxn ang="0">
                    <a:pos x="547" y="342"/>
                  </a:cxn>
                  <a:cxn ang="0">
                    <a:pos x="540" y="355"/>
                  </a:cxn>
                  <a:cxn ang="0">
                    <a:pos x="521" y="377"/>
                  </a:cxn>
                  <a:cxn ang="0">
                    <a:pos x="493" y="395"/>
                  </a:cxn>
                  <a:cxn ang="0">
                    <a:pos x="453" y="406"/>
                  </a:cxn>
                  <a:cxn ang="0">
                    <a:pos x="344" y="409"/>
                  </a:cxn>
                  <a:cxn ang="0">
                    <a:pos x="588" y="638"/>
                  </a:cxn>
                  <a:cxn ang="0">
                    <a:pos x="226" y="431"/>
                  </a:cxn>
                  <a:cxn ang="0">
                    <a:pos x="216" y="420"/>
                  </a:cxn>
                  <a:cxn ang="0">
                    <a:pos x="203" y="399"/>
                  </a:cxn>
                  <a:cxn ang="0">
                    <a:pos x="197" y="384"/>
                  </a:cxn>
                  <a:cxn ang="0">
                    <a:pos x="196" y="363"/>
                  </a:cxn>
                  <a:cxn ang="0">
                    <a:pos x="197" y="353"/>
                  </a:cxn>
                  <a:cxn ang="0">
                    <a:pos x="204" y="338"/>
                  </a:cxn>
                  <a:cxn ang="0">
                    <a:pos x="218" y="325"/>
                  </a:cxn>
                  <a:cxn ang="0">
                    <a:pos x="237" y="320"/>
                  </a:cxn>
                  <a:cxn ang="0">
                    <a:pos x="371" y="318"/>
                  </a:cxn>
                  <a:cxn ang="0">
                    <a:pos x="387" y="318"/>
                  </a:cxn>
                  <a:cxn ang="0">
                    <a:pos x="406" y="314"/>
                  </a:cxn>
                  <a:cxn ang="0">
                    <a:pos x="422" y="306"/>
                  </a:cxn>
                  <a:cxn ang="0">
                    <a:pos x="436" y="291"/>
                  </a:cxn>
                  <a:cxn ang="0">
                    <a:pos x="440" y="282"/>
                  </a:cxn>
                  <a:cxn ang="0">
                    <a:pos x="446" y="260"/>
                  </a:cxn>
                  <a:cxn ang="0">
                    <a:pos x="450" y="223"/>
                  </a:cxn>
                  <a:cxn ang="0">
                    <a:pos x="450" y="203"/>
                  </a:cxn>
                  <a:cxn ang="0">
                    <a:pos x="449" y="170"/>
                  </a:cxn>
                  <a:cxn ang="0">
                    <a:pos x="444" y="145"/>
                  </a:cxn>
                  <a:cxn ang="0">
                    <a:pos x="438" y="127"/>
                  </a:cxn>
                  <a:cxn ang="0">
                    <a:pos x="428" y="114"/>
                  </a:cxn>
                  <a:cxn ang="0">
                    <a:pos x="421" y="109"/>
                  </a:cxn>
                  <a:cxn ang="0">
                    <a:pos x="403" y="100"/>
                  </a:cxn>
                  <a:cxn ang="0">
                    <a:pos x="376" y="96"/>
                  </a:cxn>
                  <a:cxn ang="0">
                    <a:pos x="165" y="96"/>
                  </a:cxn>
                  <a:cxn ang="0">
                    <a:pos x="157" y="96"/>
                  </a:cxn>
                  <a:cxn ang="0">
                    <a:pos x="141" y="100"/>
                  </a:cxn>
                  <a:cxn ang="0">
                    <a:pos x="133" y="106"/>
                  </a:cxn>
                  <a:cxn ang="0">
                    <a:pos x="126" y="114"/>
                  </a:cxn>
                  <a:cxn ang="0">
                    <a:pos x="121" y="132"/>
                  </a:cxn>
                  <a:cxn ang="0">
                    <a:pos x="121" y="638"/>
                  </a:cxn>
                  <a:cxn ang="0">
                    <a:pos x="0" y="109"/>
                  </a:cxn>
                </a:cxnLst>
                <a:rect l="0" t="0" r="r" b="b"/>
                <a:pathLst>
                  <a:path w="588" h="638">
                    <a:moveTo>
                      <a:pt x="0" y="109"/>
                    </a:moveTo>
                    <a:lnTo>
                      <a:pt x="0" y="109"/>
                    </a:lnTo>
                    <a:lnTo>
                      <a:pt x="1" y="88"/>
                    </a:lnTo>
                    <a:lnTo>
                      <a:pt x="2" y="77"/>
                    </a:lnTo>
                    <a:lnTo>
                      <a:pt x="4" y="66"/>
                    </a:lnTo>
                    <a:lnTo>
                      <a:pt x="7" y="56"/>
                    </a:lnTo>
                    <a:lnTo>
                      <a:pt x="12" y="45"/>
                    </a:lnTo>
                    <a:lnTo>
                      <a:pt x="18" y="35"/>
                    </a:lnTo>
                    <a:lnTo>
                      <a:pt x="26" y="25"/>
                    </a:lnTo>
                    <a:lnTo>
                      <a:pt x="26" y="25"/>
                    </a:lnTo>
                    <a:lnTo>
                      <a:pt x="36" y="18"/>
                    </a:lnTo>
                    <a:lnTo>
                      <a:pt x="45" y="13"/>
                    </a:lnTo>
                    <a:lnTo>
                      <a:pt x="55" y="7"/>
                    </a:lnTo>
                    <a:lnTo>
                      <a:pt x="65" y="4"/>
                    </a:lnTo>
                    <a:lnTo>
                      <a:pt x="75" y="2"/>
                    </a:lnTo>
                    <a:lnTo>
                      <a:pt x="84" y="0"/>
                    </a:lnTo>
                    <a:lnTo>
                      <a:pt x="104" y="0"/>
                    </a:lnTo>
                    <a:lnTo>
                      <a:pt x="406" y="0"/>
                    </a:lnTo>
                    <a:lnTo>
                      <a:pt x="406" y="0"/>
                    </a:lnTo>
                    <a:lnTo>
                      <a:pt x="424" y="0"/>
                    </a:lnTo>
                    <a:lnTo>
                      <a:pt x="440" y="2"/>
                    </a:lnTo>
                    <a:lnTo>
                      <a:pt x="460" y="3"/>
                    </a:lnTo>
                    <a:lnTo>
                      <a:pt x="478" y="9"/>
                    </a:lnTo>
                    <a:lnTo>
                      <a:pt x="495" y="16"/>
                    </a:lnTo>
                    <a:lnTo>
                      <a:pt x="503" y="20"/>
                    </a:lnTo>
                    <a:lnTo>
                      <a:pt x="513" y="25"/>
                    </a:lnTo>
                    <a:lnTo>
                      <a:pt x="520" y="32"/>
                    </a:lnTo>
                    <a:lnTo>
                      <a:pt x="528" y="39"/>
                    </a:lnTo>
                    <a:lnTo>
                      <a:pt x="536" y="49"/>
                    </a:lnTo>
                    <a:lnTo>
                      <a:pt x="543" y="59"/>
                    </a:lnTo>
                    <a:lnTo>
                      <a:pt x="543" y="59"/>
                    </a:lnTo>
                    <a:lnTo>
                      <a:pt x="553" y="75"/>
                    </a:lnTo>
                    <a:lnTo>
                      <a:pt x="560" y="92"/>
                    </a:lnTo>
                    <a:lnTo>
                      <a:pt x="567" y="110"/>
                    </a:lnTo>
                    <a:lnTo>
                      <a:pt x="570" y="127"/>
                    </a:lnTo>
                    <a:lnTo>
                      <a:pt x="572" y="145"/>
                    </a:lnTo>
                    <a:lnTo>
                      <a:pt x="574" y="163"/>
                    </a:lnTo>
                    <a:lnTo>
                      <a:pt x="575" y="199"/>
                    </a:lnTo>
                    <a:lnTo>
                      <a:pt x="575" y="199"/>
                    </a:lnTo>
                    <a:lnTo>
                      <a:pt x="574" y="234"/>
                    </a:lnTo>
                    <a:lnTo>
                      <a:pt x="572" y="252"/>
                    </a:lnTo>
                    <a:lnTo>
                      <a:pt x="571" y="270"/>
                    </a:lnTo>
                    <a:lnTo>
                      <a:pt x="567" y="288"/>
                    </a:lnTo>
                    <a:lnTo>
                      <a:pt x="563" y="306"/>
                    </a:lnTo>
                    <a:lnTo>
                      <a:pt x="556" y="324"/>
                    </a:lnTo>
                    <a:lnTo>
                      <a:pt x="547" y="342"/>
                    </a:lnTo>
                    <a:lnTo>
                      <a:pt x="547" y="342"/>
                    </a:lnTo>
                    <a:lnTo>
                      <a:pt x="540" y="355"/>
                    </a:lnTo>
                    <a:lnTo>
                      <a:pt x="532" y="366"/>
                    </a:lnTo>
                    <a:lnTo>
                      <a:pt x="521" y="377"/>
                    </a:lnTo>
                    <a:lnTo>
                      <a:pt x="508" y="387"/>
                    </a:lnTo>
                    <a:lnTo>
                      <a:pt x="493" y="395"/>
                    </a:lnTo>
                    <a:lnTo>
                      <a:pt x="474" y="402"/>
                    </a:lnTo>
                    <a:lnTo>
                      <a:pt x="453" y="406"/>
                    </a:lnTo>
                    <a:lnTo>
                      <a:pt x="426" y="409"/>
                    </a:lnTo>
                    <a:lnTo>
                      <a:pt x="344" y="409"/>
                    </a:lnTo>
                    <a:lnTo>
                      <a:pt x="344" y="413"/>
                    </a:lnTo>
                    <a:lnTo>
                      <a:pt x="588" y="638"/>
                    </a:lnTo>
                    <a:lnTo>
                      <a:pt x="436" y="638"/>
                    </a:lnTo>
                    <a:lnTo>
                      <a:pt x="226" y="431"/>
                    </a:lnTo>
                    <a:lnTo>
                      <a:pt x="226" y="431"/>
                    </a:lnTo>
                    <a:lnTo>
                      <a:pt x="216" y="420"/>
                    </a:lnTo>
                    <a:lnTo>
                      <a:pt x="207" y="406"/>
                    </a:lnTo>
                    <a:lnTo>
                      <a:pt x="203" y="399"/>
                    </a:lnTo>
                    <a:lnTo>
                      <a:pt x="200" y="392"/>
                    </a:lnTo>
                    <a:lnTo>
                      <a:pt x="197" y="384"/>
                    </a:lnTo>
                    <a:lnTo>
                      <a:pt x="196" y="377"/>
                    </a:lnTo>
                    <a:lnTo>
                      <a:pt x="196" y="363"/>
                    </a:lnTo>
                    <a:lnTo>
                      <a:pt x="196" y="363"/>
                    </a:lnTo>
                    <a:lnTo>
                      <a:pt x="197" y="353"/>
                    </a:lnTo>
                    <a:lnTo>
                      <a:pt x="200" y="345"/>
                    </a:lnTo>
                    <a:lnTo>
                      <a:pt x="204" y="338"/>
                    </a:lnTo>
                    <a:lnTo>
                      <a:pt x="210" y="331"/>
                    </a:lnTo>
                    <a:lnTo>
                      <a:pt x="218" y="325"/>
                    </a:lnTo>
                    <a:lnTo>
                      <a:pt x="228" y="323"/>
                    </a:lnTo>
                    <a:lnTo>
                      <a:pt x="237" y="320"/>
                    </a:lnTo>
                    <a:lnTo>
                      <a:pt x="250" y="318"/>
                    </a:lnTo>
                    <a:lnTo>
                      <a:pt x="371" y="318"/>
                    </a:lnTo>
                    <a:lnTo>
                      <a:pt x="371" y="318"/>
                    </a:lnTo>
                    <a:lnTo>
                      <a:pt x="387" y="318"/>
                    </a:lnTo>
                    <a:lnTo>
                      <a:pt x="396" y="317"/>
                    </a:lnTo>
                    <a:lnTo>
                      <a:pt x="406" y="314"/>
                    </a:lnTo>
                    <a:lnTo>
                      <a:pt x="414" y="310"/>
                    </a:lnTo>
                    <a:lnTo>
                      <a:pt x="422" y="306"/>
                    </a:lnTo>
                    <a:lnTo>
                      <a:pt x="429" y="299"/>
                    </a:lnTo>
                    <a:lnTo>
                      <a:pt x="436" y="291"/>
                    </a:lnTo>
                    <a:lnTo>
                      <a:pt x="436" y="291"/>
                    </a:lnTo>
                    <a:lnTo>
                      <a:pt x="440" y="282"/>
                    </a:lnTo>
                    <a:lnTo>
                      <a:pt x="444" y="271"/>
                    </a:lnTo>
                    <a:lnTo>
                      <a:pt x="446" y="260"/>
                    </a:lnTo>
                    <a:lnTo>
                      <a:pt x="449" y="248"/>
                    </a:lnTo>
                    <a:lnTo>
                      <a:pt x="450" y="223"/>
                    </a:lnTo>
                    <a:lnTo>
                      <a:pt x="450" y="203"/>
                    </a:lnTo>
                    <a:lnTo>
                      <a:pt x="450" y="203"/>
                    </a:lnTo>
                    <a:lnTo>
                      <a:pt x="450" y="185"/>
                    </a:lnTo>
                    <a:lnTo>
                      <a:pt x="449" y="170"/>
                    </a:lnTo>
                    <a:lnTo>
                      <a:pt x="447" y="156"/>
                    </a:lnTo>
                    <a:lnTo>
                      <a:pt x="444" y="145"/>
                    </a:lnTo>
                    <a:lnTo>
                      <a:pt x="440" y="135"/>
                    </a:lnTo>
                    <a:lnTo>
                      <a:pt x="438" y="127"/>
                    </a:lnTo>
                    <a:lnTo>
                      <a:pt x="432" y="120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1" y="109"/>
                    </a:lnTo>
                    <a:lnTo>
                      <a:pt x="412" y="103"/>
                    </a:lnTo>
                    <a:lnTo>
                      <a:pt x="403" y="100"/>
                    </a:lnTo>
                    <a:lnTo>
                      <a:pt x="394" y="98"/>
                    </a:lnTo>
                    <a:lnTo>
                      <a:pt x="376" y="96"/>
                    </a:lnTo>
                    <a:lnTo>
                      <a:pt x="361" y="96"/>
                    </a:lnTo>
                    <a:lnTo>
                      <a:pt x="165" y="96"/>
                    </a:lnTo>
                    <a:lnTo>
                      <a:pt x="165" y="96"/>
                    </a:lnTo>
                    <a:lnTo>
                      <a:pt x="157" y="96"/>
                    </a:lnTo>
                    <a:lnTo>
                      <a:pt x="148" y="98"/>
                    </a:lnTo>
                    <a:lnTo>
                      <a:pt x="141" y="100"/>
                    </a:lnTo>
                    <a:lnTo>
                      <a:pt x="133" y="106"/>
                    </a:lnTo>
                    <a:lnTo>
                      <a:pt x="133" y="106"/>
                    </a:lnTo>
                    <a:lnTo>
                      <a:pt x="129" y="110"/>
                    </a:lnTo>
                    <a:lnTo>
                      <a:pt x="126" y="114"/>
                    </a:lnTo>
                    <a:lnTo>
                      <a:pt x="122" y="123"/>
                    </a:lnTo>
                    <a:lnTo>
                      <a:pt x="121" y="132"/>
                    </a:lnTo>
                    <a:lnTo>
                      <a:pt x="121" y="141"/>
                    </a:lnTo>
                    <a:lnTo>
                      <a:pt x="121" y="638"/>
                    </a:lnTo>
                    <a:lnTo>
                      <a:pt x="0" y="638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" name="Freeform 42">
                <a:extLst>
                  <a:ext uri="{FF2B5EF4-FFF2-40B4-BE49-F238E27FC236}">
                    <a16:creationId xmlns:a16="http://schemas.microsoft.com/office/drawing/2014/main" id="{6170B727-2A81-9F78-BF62-E3BB55E3AD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6363" y="3001963"/>
                <a:ext cx="1041400" cy="1036637"/>
              </a:xfrm>
              <a:custGeom>
                <a:avLst/>
                <a:gdLst/>
                <a:ahLst/>
                <a:cxnLst>
                  <a:cxn ang="0">
                    <a:pos x="595" y="81"/>
                  </a:cxn>
                  <a:cxn ang="0">
                    <a:pos x="621" y="124"/>
                  </a:cxn>
                  <a:cxn ang="0">
                    <a:pos x="639" y="172"/>
                  </a:cxn>
                  <a:cxn ang="0">
                    <a:pos x="653" y="260"/>
                  </a:cxn>
                  <a:cxn ang="0">
                    <a:pos x="656" y="326"/>
                  </a:cxn>
                  <a:cxn ang="0">
                    <a:pos x="649" y="429"/>
                  </a:cxn>
                  <a:cxn ang="0">
                    <a:pos x="634" y="497"/>
                  </a:cxn>
                  <a:cxn ang="0">
                    <a:pos x="613" y="545"/>
                  </a:cxn>
                  <a:cxn ang="0">
                    <a:pos x="582" y="586"/>
                  </a:cxn>
                  <a:cxn ang="0">
                    <a:pos x="554" y="609"/>
                  </a:cxn>
                  <a:cxn ang="0">
                    <a:pos x="507" y="631"/>
                  </a:cxn>
                  <a:cxn ang="0">
                    <a:pos x="457" y="645"/>
                  </a:cxn>
                  <a:cxn ang="0">
                    <a:pos x="357" y="653"/>
                  </a:cxn>
                  <a:cxn ang="0">
                    <a:pos x="299" y="653"/>
                  </a:cxn>
                  <a:cxn ang="0">
                    <a:pos x="198" y="645"/>
                  </a:cxn>
                  <a:cxn ang="0">
                    <a:pos x="148" y="631"/>
                  </a:cxn>
                  <a:cxn ang="0">
                    <a:pos x="101" y="609"/>
                  </a:cxn>
                  <a:cxn ang="0">
                    <a:pos x="73" y="586"/>
                  </a:cxn>
                  <a:cxn ang="0">
                    <a:pos x="39" y="542"/>
                  </a:cxn>
                  <a:cxn ang="0">
                    <a:pos x="18" y="492"/>
                  </a:cxn>
                  <a:cxn ang="0">
                    <a:pos x="4" y="422"/>
                  </a:cxn>
                  <a:cxn ang="0">
                    <a:pos x="0" y="326"/>
                  </a:cxn>
                  <a:cxn ang="0">
                    <a:pos x="1" y="260"/>
                  </a:cxn>
                  <a:cxn ang="0">
                    <a:pos x="15" y="172"/>
                  </a:cxn>
                  <a:cxn ang="0">
                    <a:pos x="33" y="124"/>
                  </a:cxn>
                  <a:cxn ang="0">
                    <a:pos x="61" y="81"/>
                  </a:cxn>
                  <a:cxn ang="0">
                    <a:pos x="87" y="56"/>
                  </a:cxn>
                  <a:cxn ang="0">
                    <a:pos x="132" y="29"/>
                  </a:cxn>
                  <a:cxn ang="0">
                    <a:pos x="182" y="12"/>
                  </a:cxn>
                  <a:cxn ang="0">
                    <a:pos x="265" y="1"/>
                  </a:cxn>
                  <a:cxn ang="0">
                    <a:pos x="328" y="0"/>
                  </a:cxn>
                  <a:cxn ang="0">
                    <a:pos x="424" y="4"/>
                  </a:cxn>
                  <a:cxn ang="0">
                    <a:pos x="490" y="17"/>
                  </a:cxn>
                  <a:cxn ang="0">
                    <a:pos x="539" y="36"/>
                  </a:cxn>
                  <a:cxn ang="0">
                    <a:pos x="582" y="68"/>
                  </a:cxn>
                  <a:cxn ang="0">
                    <a:pos x="162" y="504"/>
                  </a:cxn>
                  <a:cxn ang="0">
                    <a:pos x="186" y="528"/>
                  </a:cxn>
                  <a:cxn ang="0">
                    <a:pos x="214" y="543"/>
                  </a:cxn>
                  <a:cxn ang="0">
                    <a:pos x="279" y="556"/>
                  </a:cxn>
                  <a:cxn ang="0">
                    <a:pos x="326" y="557"/>
                  </a:cxn>
                  <a:cxn ang="0">
                    <a:pos x="397" y="553"/>
                  </a:cxn>
                  <a:cxn ang="0">
                    <a:pos x="450" y="538"/>
                  </a:cxn>
                  <a:cxn ang="0">
                    <a:pos x="476" y="521"/>
                  </a:cxn>
                  <a:cxn ang="0">
                    <a:pos x="492" y="504"/>
                  </a:cxn>
                  <a:cxn ang="0">
                    <a:pos x="514" y="464"/>
                  </a:cxn>
                  <a:cxn ang="0">
                    <a:pos x="528" y="395"/>
                  </a:cxn>
                  <a:cxn ang="0">
                    <a:pos x="531" y="326"/>
                  </a:cxn>
                  <a:cxn ang="0">
                    <a:pos x="524" y="228"/>
                  </a:cxn>
                  <a:cxn ang="0">
                    <a:pos x="507" y="171"/>
                  </a:cxn>
                  <a:cxn ang="0">
                    <a:pos x="492" y="149"/>
                  </a:cxn>
                  <a:cxn ang="0">
                    <a:pos x="468" y="126"/>
                  </a:cxn>
                  <a:cxn ang="0">
                    <a:pos x="440" y="111"/>
                  </a:cxn>
                  <a:cxn ang="0">
                    <a:pos x="375" y="97"/>
                  </a:cxn>
                  <a:cxn ang="0">
                    <a:pos x="326" y="96"/>
                  </a:cxn>
                  <a:cxn ang="0">
                    <a:pos x="255" y="100"/>
                  </a:cxn>
                  <a:cxn ang="0">
                    <a:pos x="194" y="121"/>
                  </a:cxn>
                  <a:cxn ang="0">
                    <a:pos x="171" y="140"/>
                  </a:cxn>
                  <a:cxn ang="0">
                    <a:pos x="154" y="161"/>
                  </a:cxn>
                  <a:cxn ang="0">
                    <a:pos x="135" y="213"/>
                  </a:cxn>
                  <a:cxn ang="0">
                    <a:pos x="125" y="293"/>
                  </a:cxn>
                  <a:cxn ang="0">
                    <a:pos x="125" y="363"/>
                  </a:cxn>
                  <a:cxn ang="0">
                    <a:pos x="136" y="445"/>
                  </a:cxn>
                  <a:cxn ang="0">
                    <a:pos x="155" y="493"/>
                  </a:cxn>
                </a:cxnLst>
                <a:rect l="0" t="0" r="r" b="b"/>
                <a:pathLst>
                  <a:path w="656" h="653">
                    <a:moveTo>
                      <a:pt x="582" y="68"/>
                    </a:moveTo>
                    <a:lnTo>
                      <a:pt x="582" y="68"/>
                    </a:lnTo>
                    <a:lnTo>
                      <a:pt x="595" y="81"/>
                    </a:lnTo>
                    <a:lnTo>
                      <a:pt x="604" y="94"/>
                    </a:lnTo>
                    <a:lnTo>
                      <a:pt x="614" y="108"/>
                    </a:lnTo>
                    <a:lnTo>
                      <a:pt x="621" y="124"/>
                    </a:lnTo>
                    <a:lnTo>
                      <a:pt x="628" y="139"/>
                    </a:lnTo>
                    <a:lnTo>
                      <a:pt x="635" y="156"/>
                    </a:lnTo>
                    <a:lnTo>
                      <a:pt x="639" y="172"/>
                    </a:lnTo>
                    <a:lnTo>
                      <a:pt x="643" y="190"/>
                    </a:lnTo>
                    <a:lnTo>
                      <a:pt x="650" y="225"/>
                    </a:lnTo>
                    <a:lnTo>
                      <a:pt x="653" y="260"/>
                    </a:lnTo>
                    <a:lnTo>
                      <a:pt x="654" y="295"/>
                    </a:lnTo>
                    <a:lnTo>
                      <a:pt x="656" y="326"/>
                    </a:lnTo>
                    <a:lnTo>
                      <a:pt x="656" y="326"/>
                    </a:lnTo>
                    <a:lnTo>
                      <a:pt x="654" y="360"/>
                    </a:lnTo>
                    <a:lnTo>
                      <a:pt x="653" y="393"/>
                    </a:lnTo>
                    <a:lnTo>
                      <a:pt x="649" y="429"/>
                    </a:lnTo>
                    <a:lnTo>
                      <a:pt x="643" y="464"/>
                    </a:lnTo>
                    <a:lnTo>
                      <a:pt x="639" y="481"/>
                    </a:lnTo>
                    <a:lnTo>
                      <a:pt x="634" y="497"/>
                    </a:lnTo>
                    <a:lnTo>
                      <a:pt x="628" y="514"/>
                    </a:lnTo>
                    <a:lnTo>
                      <a:pt x="621" y="531"/>
                    </a:lnTo>
                    <a:lnTo>
                      <a:pt x="613" y="545"/>
                    </a:lnTo>
                    <a:lnTo>
                      <a:pt x="604" y="560"/>
                    </a:lnTo>
                    <a:lnTo>
                      <a:pt x="593" y="574"/>
                    </a:lnTo>
                    <a:lnTo>
                      <a:pt x="582" y="586"/>
                    </a:lnTo>
                    <a:lnTo>
                      <a:pt x="582" y="586"/>
                    </a:lnTo>
                    <a:lnTo>
                      <a:pt x="568" y="597"/>
                    </a:lnTo>
                    <a:lnTo>
                      <a:pt x="554" y="609"/>
                    </a:lnTo>
                    <a:lnTo>
                      <a:pt x="539" y="617"/>
                    </a:lnTo>
                    <a:lnTo>
                      <a:pt x="524" y="625"/>
                    </a:lnTo>
                    <a:lnTo>
                      <a:pt x="507" y="631"/>
                    </a:lnTo>
                    <a:lnTo>
                      <a:pt x="490" y="636"/>
                    </a:lnTo>
                    <a:lnTo>
                      <a:pt x="474" y="640"/>
                    </a:lnTo>
                    <a:lnTo>
                      <a:pt x="457" y="645"/>
                    </a:lnTo>
                    <a:lnTo>
                      <a:pt x="422" y="650"/>
                    </a:lnTo>
                    <a:lnTo>
                      <a:pt x="389" y="652"/>
                    </a:lnTo>
                    <a:lnTo>
                      <a:pt x="357" y="653"/>
                    </a:lnTo>
                    <a:lnTo>
                      <a:pt x="328" y="653"/>
                    </a:lnTo>
                    <a:lnTo>
                      <a:pt x="328" y="653"/>
                    </a:lnTo>
                    <a:lnTo>
                      <a:pt x="299" y="653"/>
                    </a:lnTo>
                    <a:lnTo>
                      <a:pt x="267" y="652"/>
                    </a:lnTo>
                    <a:lnTo>
                      <a:pt x="233" y="650"/>
                    </a:lnTo>
                    <a:lnTo>
                      <a:pt x="198" y="645"/>
                    </a:lnTo>
                    <a:lnTo>
                      <a:pt x="182" y="640"/>
                    </a:lnTo>
                    <a:lnTo>
                      <a:pt x="165" y="636"/>
                    </a:lnTo>
                    <a:lnTo>
                      <a:pt x="148" y="631"/>
                    </a:lnTo>
                    <a:lnTo>
                      <a:pt x="132" y="625"/>
                    </a:lnTo>
                    <a:lnTo>
                      <a:pt x="116" y="617"/>
                    </a:lnTo>
                    <a:lnTo>
                      <a:pt x="101" y="609"/>
                    </a:lnTo>
                    <a:lnTo>
                      <a:pt x="87" y="597"/>
                    </a:lnTo>
                    <a:lnTo>
                      <a:pt x="73" y="586"/>
                    </a:lnTo>
                    <a:lnTo>
                      <a:pt x="73" y="586"/>
                    </a:lnTo>
                    <a:lnTo>
                      <a:pt x="61" y="572"/>
                    </a:lnTo>
                    <a:lnTo>
                      <a:pt x="48" y="557"/>
                    </a:lnTo>
                    <a:lnTo>
                      <a:pt x="39" y="542"/>
                    </a:lnTo>
                    <a:lnTo>
                      <a:pt x="30" y="525"/>
                    </a:lnTo>
                    <a:lnTo>
                      <a:pt x="23" y="509"/>
                    </a:lnTo>
                    <a:lnTo>
                      <a:pt x="18" y="492"/>
                    </a:lnTo>
                    <a:lnTo>
                      <a:pt x="12" y="474"/>
                    </a:lnTo>
                    <a:lnTo>
                      <a:pt x="9" y="457"/>
                    </a:lnTo>
                    <a:lnTo>
                      <a:pt x="4" y="422"/>
                    </a:lnTo>
                    <a:lnTo>
                      <a:pt x="1" y="388"/>
                    </a:lnTo>
                    <a:lnTo>
                      <a:pt x="0" y="356"/>
                    </a:lnTo>
                    <a:lnTo>
                      <a:pt x="0" y="326"/>
                    </a:lnTo>
                    <a:lnTo>
                      <a:pt x="0" y="326"/>
                    </a:lnTo>
                    <a:lnTo>
                      <a:pt x="0" y="293"/>
                    </a:lnTo>
                    <a:lnTo>
                      <a:pt x="1" y="260"/>
                    </a:lnTo>
                    <a:lnTo>
                      <a:pt x="5" y="224"/>
                    </a:lnTo>
                    <a:lnTo>
                      <a:pt x="11" y="189"/>
                    </a:lnTo>
                    <a:lnTo>
                      <a:pt x="15" y="172"/>
                    </a:lnTo>
                    <a:lnTo>
                      <a:pt x="19" y="156"/>
                    </a:lnTo>
                    <a:lnTo>
                      <a:pt x="26" y="140"/>
                    </a:lnTo>
                    <a:lnTo>
                      <a:pt x="33" y="124"/>
                    </a:lnTo>
                    <a:lnTo>
                      <a:pt x="41" y="108"/>
                    </a:lnTo>
                    <a:lnTo>
                      <a:pt x="50" y="94"/>
                    </a:lnTo>
                    <a:lnTo>
                      <a:pt x="61" y="81"/>
                    </a:lnTo>
                    <a:lnTo>
                      <a:pt x="73" y="68"/>
                    </a:lnTo>
                    <a:lnTo>
                      <a:pt x="73" y="68"/>
                    </a:lnTo>
                    <a:lnTo>
                      <a:pt x="87" y="56"/>
                    </a:lnTo>
                    <a:lnTo>
                      <a:pt x="101" y="46"/>
                    </a:lnTo>
                    <a:lnTo>
                      <a:pt x="116" y="36"/>
                    </a:lnTo>
                    <a:lnTo>
                      <a:pt x="132" y="29"/>
                    </a:lnTo>
                    <a:lnTo>
                      <a:pt x="148" y="22"/>
                    </a:lnTo>
                    <a:lnTo>
                      <a:pt x="165" y="17"/>
                    </a:lnTo>
                    <a:lnTo>
                      <a:pt x="182" y="12"/>
                    </a:lnTo>
                    <a:lnTo>
                      <a:pt x="198" y="10"/>
                    </a:lnTo>
                    <a:lnTo>
                      <a:pt x="232" y="4"/>
                    </a:lnTo>
                    <a:lnTo>
                      <a:pt x="265" y="1"/>
                    </a:lnTo>
                    <a:lnTo>
                      <a:pt x="297" y="1"/>
                    </a:lnTo>
                    <a:lnTo>
                      <a:pt x="328" y="0"/>
                    </a:lnTo>
                    <a:lnTo>
                      <a:pt x="328" y="0"/>
                    </a:lnTo>
                    <a:lnTo>
                      <a:pt x="357" y="1"/>
                    </a:lnTo>
                    <a:lnTo>
                      <a:pt x="389" y="1"/>
                    </a:lnTo>
                    <a:lnTo>
                      <a:pt x="424" y="4"/>
                    </a:lnTo>
                    <a:lnTo>
                      <a:pt x="457" y="10"/>
                    </a:lnTo>
                    <a:lnTo>
                      <a:pt x="474" y="12"/>
                    </a:lnTo>
                    <a:lnTo>
                      <a:pt x="490" y="17"/>
                    </a:lnTo>
                    <a:lnTo>
                      <a:pt x="507" y="22"/>
                    </a:lnTo>
                    <a:lnTo>
                      <a:pt x="524" y="29"/>
                    </a:lnTo>
                    <a:lnTo>
                      <a:pt x="539" y="36"/>
                    </a:lnTo>
                    <a:lnTo>
                      <a:pt x="554" y="46"/>
                    </a:lnTo>
                    <a:lnTo>
                      <a:pt x="568" y="56"/>
                    </a:lnTo>
                    <a:lnTo>
                      <a:pt x="582" y="68"/>
                    </a:lnTo>
                    <a:lnTo>
                      <a:pt x="582" y="68"/>
                    </a:lnTo>
                    <a:close/>
                    <a:moveTo>
                      <a:pt x="162" y="504"/>
                    </a:moveTo>
                    <a:lnTo>
                      <a:pt x="162" y="504"/>
                    </a:lnTo>
                    <a:lnTo>
                      <a:pt x="171" y="513"/>
                    </a:lnTo>
                    <a:lnTo>
                      <a:pt x="178" y="521"/>
                    </a:lnTo>
                    <a:lnTo>
                      <a:pt x="186" y="528"/>
                    </a:lnTo>
                    <a:lnTo>
                      <a:pt x="194" y="534"/>
                    </a:lnTo>
                    <a:lnTo>
                      <a:pt x="204" y="538"/>
                    </a:lnTo>
                    <a:lnTo>
                      <a:pt x="214" y="543"/>
                    </a:lnTo>
                    <a:lnTo>
                      <a:pt x="233" y="549"/>
                    </a:lnTo>
                    <a:lnTo>
                      <a:pt x="255" y="553"/>
                    </a:lnTo>
                    <a:lnTo>
                      <a:pt x="279" y="556"/>
                    </a:lnTo>
                    <a:lnTo>
                      <a:pt x="303" y="557"/>
                    </a:lnTo>
                    <a:lnTo>
                      <a:pt x="326" y="557"/>
                    </a:lnTo>
                    <a:lnTo>
                      <a:pt x="326" y="557"/>
                    </a:lnTo>
                    <a:lnTo>
                      <a:pt x="351" y="557"/>
                    </a:lnTo>
                    <a:lnTo>
                      <a:pt x="375" y="556"/>
                    </a:lnTo>
                    <a:lnTo>
                      <a:pt x="397" y="553"/>
                    </a:lnTo>
                    <a:lnTo>
                      <a:pt x="419" y="549"/>
                    </a:lnTo>
                    <a:lnTo>
                      <a:pt x="440" y="543"/>
                    </a:lnTo>
                    <a:lnTo>
                      <a:pt x="450" y="538"/>
                    </a:lnTo>
                    <a:lnTo>
                      <a:pt x="460" y="534"/>
                    </a:lnTo>
                    <a:lnTo>
                      <a:pt x="468" y="528"/>
                    </a:lnTo>
                    <a:lnTo>
                      <a:pt x="476" y="521"/>
                    </a:lnTo>
                    <a:lnTo>
                      <a:pt x="485" y="513"/>
                    </a:lnTo>
                    <a:lnTo>
                      <a:pt x="492" y="504"/>
                    </a:lnTo>
                    <a:lnTo>
                      <a:pt x="492" y="504"/>
                    </a:lnTo>
                    <a:lnTo>
                      <a:pt x="500" y="493"/>
                    </a:lnTo>
                    <a:lnTo>
                      <a:pt x="507" y="481"/>
                    </a:lnTo>
                    <a:lnTo>
                      <a:pt x="514" y="464"/>
                    </a:lnTo>
                    <a:lnTo>
                      <a:pt x="520" y="445"/>
                    </a:lnTo>
                    <a:lnTo>
                      <a:pt x="524" y="421"/>
                    </a:lnTo>
                    <a:lnTo>
                      <a:pt x="528" y="395"/>
                    </a:lnTo>
                    <a:lnTo>
                      <a:pt x="531" y="363"/>
                    </a:lnTo>
                    <a:lnTo>
                      <a:pt x="531" y="326"/>
                    </a:lnTo>
                    <a:lnTo>
                      <a:pt x="531" y="326"/>
                    </a:lnTo>
                    <a:lnTo>
                      <a:pt x="531" y="289"/>
                    </a:lnTo>
                    <a:lnTo>
                      <a:pt x="528" y="256"/>
                    </a:lnTo>
                    <a:lnTo>
                      <a:pt x="524" y="228"/>
                    </a:lnTo>
                    <a:lnTo>
                      <a:pt x="520" y="206"/>
                    </a:lnTo>
                    <a:lnTo>
                      <a:pt x="513" y="186"/>
                    </a:lnTo>
                    <a:lnTo>
                      <a:pt x="507" y="171"/>
                    </a:lnTo>
                    <a:lnTo>
                      <a:pt x="499" y="158"/>
                    </a:lnTo>
                    <a:lnTo>
                      <a:pt x="492" y="149"/>
                    </a:lnTo>
                    <a:lnTo>
                      <a:pt x="492" y="149"/>
                    </a:lnTo>
                    <a:lnTo>
                      <a:pt x="485" y="140"/>
                    </a:lnTo>
                    <a:lnTo>
                      <a:pt x="476" y="133"/>
                    </a:lnTo>
                    <a:lnTo>
                      <a:pt x="468" y="126"/>
                    </a:lnTo>
                    <a:lnTo>
                      <a:pt x="460" y="121"/>
                    </a:lnTo>
                    <a:lnTo>
                      <a:pt x="450" y="115"/>
                    </a:lnTo>
                    <a:lnTo>
                      <a:pt x="440" y="111"/>
                    </a:lnTo>
                    <a:lnTo>
                      <a:pt x="419" y="104"/>
                    </a:lnTo>
                    <a:lnTo>
                      <a:pt x="397" y="100"/>
                    </a:lnTo>
                    <a:lnTo>
                      <a:pt x="375" y="97"/>
                    </a:lnTo>
                    <a:lnTo>
                      <a:pt x="351" y="97"/>
                    </a:lnTo>
                    <a:lnTo>
                      <a:pt x="326" y="96"/>
                    </a:lnTo>
                    <a:lnTo>
                      <a:pt x="326" y="96"/>
                    </a:lnTo>
                    <a:lnTo>
                      <a:pt x="303" y="97"/>
                    </a:lnTo>
                    <a:lnTo>
                      <a:pt x="279" y="97"/>
                    </a:lnTo>
                    <a:lnTo>
                      <a:pt x="255" y="100"/>
                    </a:lnTo>
                    <a:lnTo>
                      <a:pt x="233" y="104"/>
                    </a:lnTo>
                    <a:lnTo>
                      <a:pt x="214" y="111"/>
                    </a:lnTo>
                    <a:lnTo>
                      <a:pt x="194" y="121"/>
                    </a:lnTo>
                    <a:lnTo>
                      <a:pt x="186" y="126"/>
                    </a:lnTo>
                    <a:lnTo>
                      <a:pt x="178" y="133"/>
                    </a:lnTo>
                    <a:lnTo>
                      <a:pt x="171" y="140"/>
                    </a:lnTo>
                    <a:lnTo>
                      <a:pt x="162" y="149"/>
                    </a:lnTo>
                    <a:lnTo>
                      <a:pt x="162" y="149"/>
                    </a:lnTo>
                    <a:lnTo>
                      <a:pt x="154" y="161"/>
                    </a:lnTo>
                    <a:lnTo>
                      <a:pt x="146" y="175"/>
                    </a:lnTo>
                    <a:lnTo>
                      <a:pt x="140" y="193"/>
                    </a:lnTo>
                    <a:lnTo>
                      <a:pt x="135" y="213"/>
                    </a:lnTo>
                    <a:lnTo>
                      <a:pt x="129" y="236"/>
                    </a:lnTo>
                    <a:lnTo>
                      <a:pt x="126" y="263"/>
                    </a:lnTo>
                    <a:lnTo>
                      <a:pt x="125" y="293"/>
                    </a:lnTo>
                    <a:lnTo>
                      <a:pt x="123" y="326"/>
                    </a:lnTo>
                    <a:lnTo>
                      <a:pt x="123" y="326"/>
                    </a:lnTo>
                    <a:lnTo>
                      <a:pt x="125" y="363"/>
                    </a:lnTo>
                    <a:lnTo>
                      <a:pt x="126" y="395"/>
                    </a:lnTo>
                    <a:lnTo>
                      <a:pt x="130" y="422"/>
                    </a:lnTo>
                    <a:lnTo>
                      <a:pt x="136" y="445"/>
                    </a:lnTo>
                    <a:lnTo>
                      <a:pt x="141" y="464"/>
                    </a:lnTo>
                    <a:lnTo>
                      <a:pt x="148" y="481"/>
                    </a:lnTo>
                    <a:lnTo>
                      <a:pt x="155" y="493"/>
                    </a:lnTo>
                    <a:lnTo>
                      <a:pt x="162" y="504"/>
                    </a:lnTo>
                    <a:lnTo>
                      <a:pt x="162" y="504"/>
                    </a:lnTo>
                    <a:close/>
                  </a:path>
                </a:pathLst>
              </a:custGeom>
              <a:solidFill>
                <a:srgbClr val="F5821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8" name="Freeform 43">
              <a:extLst>
                <a:ext uri="{FF2B5EF4-FFF2-40B4-BE49-F238E27FC236}">
                  <a16:creationId xmlns:a16="http://schemas.microsoft.com/office/drawing/2014/main" id="{A05D5EFE-F308-9A6C-7926-9B2FFF83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305050"/>
              <a:ext cx="323850" cy="1336675"/>
            </a:xfrm>
            <a:custGeom>
              <a:avLst/>
              <a:gdLst/>
              <a:ahLst/>
              <a:cxnLst>
                <a:cxn ang="0">
                  <a:pos x="46" y="800"/>
                </a:cxn>
                <a:cxn ang="0">
                  <a:pos x="204" y="800"/>
                </a:cxn>
                <a:cxn ang="0">
                  <a:pos x="204" y="842"/>
                </a:cxn>
                <a:cxn ang="0">
                  <a:pos x="0" y="842"/>
                </a:cxn>
                <a:cxn ang="0">
                  <a:pos x="0" y="0"/>
                </a:cxn>
                <a:cxn ang="0">
                  <a:pos x="204" y="0"/>
                </a:cxn>
                <a:cxn ang="0">
                  <a:pos x="204" y="43"/>
                </a:cxn>
                <a:cxn ang="0">
                  <a:pos x="46" y="43"/>
                </a:cxn>
                <a:cxn ang="0">
                  <a:pos x="46" y="800"/>
                </a:cxn>
              </a:cxnLst>
              <a:rect l="0" t="0" r="r" b="b"/>
              <a:pathLst>
                <a:path w="204" h="842">
                  <a:moveTo>
                    <a:pt x="46" y="800"/>
                  </a:moveTo>
                  <a:lnTo>
                    <a:pt x="204" y="800"/>
                  </a:lnTo>
                  <a:lnTo>
                    <a:pt x="204" y="842"/>
                  </a:lnTo>
                  <a:lnTo>
                    <a:pt x="0" y="842"/>
                  </a:lnTo>
                  <a:lnTo>
                    <a:pt x="0" y="0"/>
                  </a:lnTo>
                  <a:lnTo>
                    <a:pt x="204" y="0"/>
                  </a:lnTo>
                  <a:lnTo>
                    <a:pt x="204" y="43"/>
                  </a:lnTo>
                  <a:lnTo>
                    <a:pt x="46" y="43"/>
                  </a:lnTo>
                  <a:lnTo>
                    <a:pt x="46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44">
              <a:extLst>
                <a:ext uri="{FF2B5EF4-FFF2-40B4-BE49-F238E27FC236}">
                  <a16:creationId xmlns:a16="http://schemas.microsoft.com/office/drawing/2014/main" id="{6284C9A6-310A-2D2C-70A6-C2C09544B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2075" y="2305050"/>
              <a:ext cx="323850" cy="1336675"/>
            </a:xfrm>
            <a:custGeom>
              <a:avLst/>
              <a:gdLst/>
              <a:ahLst/>
              <a:cxnLst>
                <a:cxn ang="0">
                  <a:pos x="158" y="800"/>
                </a:cxn>
                <a:cxn ang="0">
                  <a:pos x="0" y="800"/>
                </a:cxn>
                <a:cxn ang="0">
                  <a:pos x="0" y="842"/>
                </a:cxn>
                <a:cxn ang="0">
                  <a:pos x="204" y="842"/>
                </a:cxn>
                <a:cxn ang="0">
                  <a:pos x="204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58" y="43"/>
                </a:cxn>
                <a:cxn ang="0">
                  <a:pos x="158" y="800"/>
                </a:cxn>
              </a:cxnLst>
              <a:rect l="0" t="0" r="r" b="b"/>
              <a:pathLst>
                <a:path w="204" h="842">
                  <a:moveTo>
                    <a:pt x="158" y="800"/>
                  </a:moveTo>
                  <a:lnTo>
                    <a:pt x="0" y="800"/>
                  </a:lnTo>
                  <a:lnTo>
                    <a:pt x="0" y="842"/>
                  </a:lnTo>
                  <a:lnTo>
                    <a:pt x="204" y="842"/>
                  </a:lnTo>
                  <a:lnTo>
                    <a:pt x="204" y="0"/>
                  </a:lnTo>
                  <a:lnTo>
                    <a:pt x="0" y="0"/>
                  </a:lnTo>
                  <a:lnTo>
                    <a:pt x="0" y="43"/>
                  </a:lnTo>
                  <a:lnTo>
                    <a:pt x="158" y="43"/>
                  </a:lnTo>
                  <a:lnTo>
                    <a:pt x="158" y="800"/>
                  </a:lnTo>
                  <a:close/>
                </a:path>
              </a:pathLst>
            </a:custGeom>
            <a:solidFill>
              <a:srgbClr val="2162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1" name="Группа 49">
              <a:extLst>
                <a:ext uri="{FF2B5EF4-FFF2-40B4-BE49-F238E27FC236}">
                  <a16:creationId xmlns:a16="http://schemas.microsoft.com/office/drawing/2014/main" id="{E8C26EFB-C1BA-1F14-6613-F090255CA67B}"/>
                </a:ext>
              </a:extLst>
            </p:cNvPr>
            <p:cNvGrpSpPr/>
            <p:nvPr/>
          </p:nvGrpSpPr>
          <p:grpSpPr>
            <a:xfrm>
              <a:off x="3184525" y="1795463"/>
              <a:ext cx="5583237" cy="1025524"/>
              <a:chOff x="3184525" y="1795463"/>
              <a:chExt cx="5583237" cy="1025524"/>
            </a:xfrm>
          </p:grpSpPr>
          <p:sp>
            <p:nvSpPr>
              <p:cNvPr id="12" name="Freeform 35">
                <a:extLst>
                  <a:ext uri="{FF2B5EF4-FFF2-40B4-BE49-F238E27FC236}">
                    <a16:creationId xmlns:a16="http://schemas.microsoft.com/office/drawing/2014/main" id="{BDBE7F5B-FEE4-E1B8-403D-2D00984CFC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84525" y="1795463"/>
                <a:ext cx="1001712" cy="1023937"/>
              </a:xfrm>
              <a:custGeom>
                <a:avLst/>
                <a:gdLst/>
                <a:ahLst/>
                <a:cxnLst>
                  <a:cxn ang="0">
                    <a:pos x="244" y="68"/>
                  </a:cxn>
                  <a:cxn ang="0">
                    <a:pos x="244" y="68"/>
                  </a:cxn>
                  <a:cxn ang="0">
                    <a:pos x="257" y="42"/>
                  </a:cxn>
                  <a:cxn ang="0">
                    <a:pos x="264" y="31"/>
                  </a:cxn>
                  <a:cxn ang="0">
                    <a:pos x="271" y="21"/>
                  </a:cxn>
                  <a:cxn ang="0">
                    <a:pos x="281" y="13"/>
                  </a:cxn>
                  <a:cxn ang="0">
                    <a:pos x="290" y="6"/>
                  </a:cxn>
                  <a:cxn ang="0">
                    <a:pos x="303" y="1"/>
                  </a:cxn>
                  <a:cxn ang="0">
                    <a:pos x="315" y="0"/>
                  </a:cxn>
                  <a:cxn ang="0">
                    <a:pos x="315" y="0"/>
                  </a:cxn>
                  <a:cxn ang="0">
                    <a:pos x="329" y="1"/>
                  </a:cxn>
                  <a:cxn ang="0">
                    <a:pos x="340" y="6"/>
                  </a:cxn>
                  <a:cxn ang="0">
                    <a:pos x="351" y="13"/>
                  </a:cxn>
                  <a:cxn ang="0">
                    <a:pos x="360" y="21"/>
                  </a:cxn>
                  <a:cxn ang="0">
                    <a:pos x="368" y="32"/>
                  </a:cxn>
                  <a:cxn ang="0">
                    <a:pos x="375" y="43"/>
                  </a:cxn>
                  <a:cxn ang="0">
                    <a:pos x="386" y="68"/>
                  </a:cxn>
                  <a:cxn ang="0">
                    <a:pos x="631" y="645"/>
                  </a:cxn>
                  <a:cxn ang="0">
                    <a:pos x="578" y="645"/>
                  </a:cxn>
                  <a:cxn ang="0">
                    <a:pos x="500" y="460"/>
                  </a:cxn>
                  <a:cxn ang="0">
                    <a:pos x="130" y="460"/>
                  </a:cxn>
                  <a:cxn ang="0">
                    <a:pos x="53" y="645"/>
                  </a:cxn>
                  <a:cxn ang="0">
                    <a:pos x="0" y="645"/>
                  </a:cxn>
                  <a:cxn ang="0">
                    <a:pos x="244" y="68"/>
                  </a:cxn>
                  <a:cxn ang="0">
                    <a:pos x="150" y="415"/>
                  </a:cxn>
                  <a:cxn ang="0">
                    <a:pos x="482" y="415"/>
                  </a:cxn>
                  <a:cxn ang="0">
                    <a:pos x="342" y="82"/>
                  </a:cxn>
                  <a:cxn ang="0">
                    <a:pos x="342" y="82"/>
                  </a:cxn>
                  <a:cxn ang="0">
                    <a:pos x="338" y="71"/>
                  </a:cxn>
                  <a:cxn ang="0">
                    <a:pos x="332" y="58"/>
                  </a:cxn>
                  <a:cxn ang="0">
                    <a:pos x="328" y="54"/>
                  </a:cxn>
                  <a:cxn ang="0">
                    <a:pos x="325" y="50"/>
                  </a:cxn>
                  <a:cxn ang="0">
                    <a:pos x="321" y="47"/>
                  </a:cxn>
                  <a:cxn ang="0">
                    <a:pos x="315" y="46"/>
                  </a:cxn>
                  <a:cxn ang="0">
                    <a:pos x="315" y="46"/>
                  </a:cxn>
                  <a:cxn ang="0">
                    <a:pos x="311" y="47"/>
                  </a:cxn>
                  <a:cxn ang="0">
                    <a:pos x="307" y="50"/>
                  </a:cxn>
                  <a:cxn ang="0">
                    <a:pos x="303" y="54"/>
                  </a:cxn>
                  <a:cxn ang="0">
                    <a:pos x="300" y="58"/>
                  </a:cxn>
                  <a:cxn ang="0">
                    <a:pos x="294" y="71"/>
                  </a:cxn>
                  <a:cxn ang="0">
                    <a:pos x="289" y="82"/>
                  </a:cxn>
                  <a:cxn ang="0">
                    <a:pos x="150" y="415"/>
                  </a:cxn>
                </a:cxnLst>
                <a:rect l="0" t="0" r="r" b="b"/>
                <a:pathLst>
                  <a:path w="631" h="645">
                    <a:moveTo>
                      <a:pt x="244" y="68"/>
                    </a:moveTo>
                    <a:lnTo>
                      <a:pt x="244" y="68"/>
                    </a:lnTo>
                    <a:lnTo>
                      <a:pt x="257" y="42"/>
                    </a:lnTo>
                    <a:lnTo>
                      <a:pt x="264" y="31"/>
                    </a:lnTo>
                    <a:lnTo>
                      <a:pt x="271" y="21"/>
                    </a:lnTo>
                    <a:lnTo>
                      <a:pt x="281" y="13"/>
                    </a:lnTo>
                    <a:lnTo>
                      <a:pt x="290" y="6"/>
                    </a:lnTo>
                    <a:lnTo>
                      <a:pt x="303" y="1"/>
                    </a:lnTo>
                    <a:lnTo>
                      <a:pt x="315" y="0"/>
                    </a:lnTo>
                    <a:lnTo>
                      <a:pt x="315" y="0"/>
                    </a:lnTo>
                    <a:lnTo>
                      <a:pt x="329" y="1"/>
                    </a:lnTo>
                    <a:lnTo>
                      <a:pt x="340" y="6"/>
                    </a:lnTo>
                    <a:lnTo>
                      <a:pt x="351" y="13"/>
                    </a:lnTo>
                    <a:lnTo>
                      <a:pt x="360" y="21"/>
                    </a:lnTo>
                    <a:lnTo>
                      <a:pt x="368" y="32"/>
                    </a:lnTo>
                    <a:lnTo>
                      <a:pt x="375" y="43"/>
                    </a:lnTo>
                    <a:lnTo>
                      <a:pt x="386" y="68"/>
                    </a:lnTo>
                    <a:lnTo>
                      <a:pt x="631" y="645"/>
                    </a:lnTo>
                    <a:lnTo>
                      <a:pt x="578" y="645"/>
                    </a:lnTo>
                    <a:lnTo>
                      <a:pt x="500" y="460"/>
                    </a:lnTo>
                    <a:lnTo>
                      <a:pt x="130" y="460"/>
                    </a:lnTo>
                    <a:lnTo>
                      <a:pt x="53" y="645"/>
                    </a:lnTo>
                    <a:lnTo>
                      <a:pt x="0" y="645"/>
                    </a:lnTo>
                    <a:lnTo>
                      <a:pt x="244" y="68"/>
                    </a:lnTo>
                    <a:close/>
                    <a:moveTo>
                      <a:pt x="150" y="415"/>
                    </a:moveTo>
                    <a:lnTo>
                      <a:pt x="482" y="415"/>
                    </a:lnTo>
                    <a:lnTo>
                      <a:pt x="342" y="82"/>
                    </a:lnTo>
                    <a:lnTo>
                      <a:pt x="342" y="82"/>
                    </a:lnTo>
                    <a:lnTo>
                      <a:pt x="338" y="71"/>
                    </a:lnTo>
                    <a:lnTo>
                      <a:pt x="332" y="58"/>
                    </a:lnTo>
                    <a:lnTo>
                      <a:pt x="328" y="54"/>
                    </a:lnTo>
                    <a:lnTo>
                      <a:pt x="325" y="50"/>
                    </a:lnTo>
                    <a:lnTo>
                      <a:pt x="321" y="47"/>
                    </a:lnTo>
                    <a:lnTo>
                      <a:pt x="315" y="46"/>
                    </a:lnTo>
                    <a:lnTo>
                      <a:pt x="315" y="46"/>
                    </a:lnTo>
                    <a:lnTo>
                      <a:pt x="311" y="47"/>
                    </a:lnTo>
                    <a:lnTo>
                      <a:pt x="307" y="50"/>
                    </a:lnTo>
                    <a:lnTo>
                      <a:pt x="303" y="54"/>
                    </a:lnTo>
                    <a:lnTo>
                      <a:pt x="300" y="58"/>
                    </a:lnTo>
                    <a:lnTo>
                      <a:pt x="294" y="71"/>
                    </a:lnTo>
                    <a:lnTo>
                      <a:pt x="289" y="82"/>
                    </a:lnTo>
                    <a:lnTo>
                      <a:pt x="150" y="41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Freeform 36">
                <a:extLst>
                  <a:ext uri="{FF2B5EF4-FFF2-40B4-BE49-F238E27FC236}">
                    <a16:creationId xmlns:a16="http://schemas.microsoft.com/office/drawing/2014/main" id="{BD4D1F58-0630-17F1-63B1-60EA0BFF8A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03713" y="1806575"/>
                <a:ext cx="811212" cy="1014412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13" y="28"/>
                  </a:cxn>
                  <a:cxn ang="0">
                    <a:pos x="23" y="15"/>
                  </a:cxn>
                  <a:cxn ang="0">
                    <a:pos x="44" y="4"/>
                  </a:cxn>
                  <a:cxn ang="0">
                    <a:pos x="368" y="0"/>
                  </a:cxn>
                  <a:cxn ang="0">
                    <a:pos x="400" y="3"/>
                  </a:cxn>
                  <a:cxn ang="0">
                    <a:pos x="437" y="17"/>
                  </a:cxn>
                  <a:cxn ang="0">
                    <a:pos x="464" y="36"/>
                  </a:cxn>
                  <a:cxn ang="0">
                    <a:pos x="476" y="50"/>
                  </a:cxn>
                  <a:cxn ang="0">
                    <a:pos x="497" y="103"/>
                  </a:cxn>
                  <a:cxn ang="0">
                    <a:pos x="504" y="172"/>
                  </a:cxn>
                  <a:cxn ang="0">
                    <a:pos x="501" y="215"/>
                  </a:cxn>
                  <a:cxn ang="0">
                    <a:pos x="492" y="256"/>
                  </a:cxn>
                  <a:cxn ang="0">
                    <a:pos x="476" y="281"/>
                  </a:cxn>
                  <a:cxn ang="0">
                    <a:pos x="457" y="299"/>
                  </a:cxn>
                  <a:cxn ang="0">
                    <a:pos x="435" y="310"/>
                  </a:cxn>
                  <a:cxn ang="0">
                    <a:pos x="418" y="317"/>
                  </a:cxn>
                  <a:cxn ang="0">
                    <a:pos x="450" y="326"/>
                  </a:cxn>
                  <a:cxn ang="0">
                    <a:pos x="474" y="340"/>
                  </a:cxn>
                  <a:cxn ang="0">
                    <a:pos x="493" y="365"/>
                  </a:cxn>
                  <a:cxn ang="0">
                    <a:pos x="508" y="406"/>
                  </a:cxn>
                  <a:cxn ang="0">
                    <a:pos x="511" y="465"/>
                  </a:cxn>
                  <a:cxn ang="0">
                    <a:pos x="508" y="518"/>
                  </a:cxn>
                  <a:cxn ang="0">
                    <a:pos x="494" y="568"/>
                  </a:cxn>
                  <a:cxn ang="0">
                    <a:pos x="472" y="600"/>
                  </a:cxn>
                  <a:cxn ang="0">
                    <a:pos x="439" y="628"/>
                  </a:cxn>
                  <a:cxn ang="0">
                    <a:pos x="405" y="638"/>
                  </a:cxn>
                  <a:cxn ang="0">
                    <a:pos x="100" y="638"/>
                  </a:cxn>
                  <a:cxn ang="0">
                    <a:pos x="59" y="636"/>
                  </a:cxn>
                  <a:cxn ang="0">
                    <a:pos x="27" y="625"/>
                  </a:cxn>
                  <a:cxn ang="0">
                    <a:pos x="12" y="610"/>
                  </a:cxn>
                  <a:cxn ang="0">
                    <a:pos x="2" y="588"/>
                  </a:cxn>
                  <a:cxn ang="0">
                    <a:pos x="0" y="85"/>
                  </a:cxn>
                  <a:cxn ang="0">
                    <a:pos x="347" y="296"/>
                  </a:cxn>
                  <a:cxn ang="0">
                    <a:pos x="392" y="292"/>
                  </a:cxn>
                  <a:cxn ang="0">
                    <a:pos x="424" y="276"/>
                  </a:cxn>
                  <a:cxn ang="0">
                    <a:pos x="437" y="258"/>
                  </a:cxn>
                  <a:cxn ang="0">
                    <a:pos x="447" y="218"/>
                  </a:cxn>
                  <a:cxn ang="0">
                    <a:pos x="451" y="167"/>
                  </a:cxn>
                  <a:cxn ang="0">
                    <a:pos x="444" y="106"/>
                  </a:cxn>
                  <a:cxn ang="0">
                    <a:pos x="430" y="74"/>
                  </a:cxn>
                  <a:cxn ang="0">
                    <a:pos x="415" y="57"/>
                  </a:cxn>
                  <a:cxn ang="0">
                    <a:pos x="390" y="46"/>
                  </a:cxn>
                  <a:cxn ang="0">
                    <a:pos x="84" y="44"/>
                  </a:cxn>
                  <a:cxn ang="0">
                    <a:pos x="70" y="44"/>
                  </a:cxn>
                  <a:cxn ang="0">
                    <a:pos x="58" y="51"/>
                  </a:cxn>
                  <a:cxn ang="0">
                    <a:pos x="48" y="74"/>
                  </a:cxn>
                  <a:cxn ang="0">
                    <a:pos x="48" y="545"/>
                  </a:cxn>
                  <a:cxn ang="0">
                    <a:pos x="50" y="572"/>
                  </a:cxn>
                  <a:cxn ang="0">
                    <a:pos x="55" y="585"/>
                  </a:cxn>
                  <a:cxn ang="0">
                    <a:pos x="73" y="593"/>
                  </a:cxn>
                  <a:cxn ang="0">
                    <a:pos x="351" y="595"/>
                  </a:cxn>
                  <a:cxn ang="0">
                    <a:pos x="383" y="593"/>
                  </a:cxn>
                  <a:cxn ang="0">
                    <a:pos x="418" y="582"/>
                  </a:cxn>
                  <a:cxn ang="0">
                    <a:pos x="437" y="564"/>
                  </a:cxn>
                  <a:cxn ang="0">
                    <a:pos x="451" y="531"/>
                  </a:cxn>
                  <a:cxn ang="0">
                    <a:pos x="458" y="467"/>
                  </a:cxn>
                  <a:cxn ang="0">
                    <a:pos x="454" y="417"/>
                  </a:cxn>
                  <a:cxn ang="0">
                    <a:pos x="446" y="382"/>
                  </a:cxn>
                  <a:cxn ang="0">
                    <a:pos x="436" y="367"/>
                  </a:cxn>
                  <a:cxn ang="0">
                    <a:pos x="414" y="349"/>
                  </a:cxn>
                  <a:cxn ang="0">
                    <a:pos x="386" y="340"/>
                  </a:cxn>
                  <a:cxn ang="0">
                    <a:pos x="48" y="545"/>
                  </a:cxn>
                </a:cxnLst>
                <a:rect l="0" t="0" r="r" b="b"/>
                <a:pathLst>
                  <a:path w="511" h="639">
                    <a:moveTo>
                      <a:pt x="0" y="85"/>
                    </a:moveTo>
                    <a:lnTo>
                      <a:pt x="0" y="85"/>
                    </a:lnTo>
                    <a:lnTo>
                      <a:pt x="1" y="67"/>
                    </a:lnTo>
                    <a:lnTo>
                      <a:pt x="4" y="50"/>
                    </a:lnTo>
                    <a:lnTo>
                      <a:pt x="9" y="35"/>
                    </a:lnTo>
                    <a:lnTo>
                      <a:pt x="13" y="28"/>
                    </a:lnTo>
                    <a:lnTo>
                      <a:pt x="18" y="22"/>
                    </a:lnTo>
                    <a:lnTo>
                      <a:pt x="18" y="22"/>
                    </a:lnTo>
                    <a:lnTo>
                      <a:pt x="23" y="15"/>
                    </a:lnTo>
                    <a:lnTo>
                      <a:pt x="30" y="11"/>
                    </a:lnTo>
                    <a:lnTo>
                      <a:pt x="37" y="7"/>
                    </a:lnTo>
                    <a:lnTo>
                      <a:pt x="44" y="4"/>
                    </a:lnTo>
                    <a:lnTo>
                      <a:pt x="59" y="1"/>
                    </a:lnTo>
                    <a:lnTo>
                      <a:pt x="73" y="0"/>
                    </a:lnTo>
                    <a:lnTo>
                      <a:pt x="368" y="0"/>
                    </a:lnTo>
                    <a:lnTo>
                      <a:pt x="368" y="0"/>
                    </a:lnTo>
                    <a:lnTo>
                      <a:pt x="385" y="1"/>
                    </a:lnTo>
                    <a:lnTo>
                      <a:pt x="400" y="3"/>
                    </a:lnTo>
                    <a:lnTo>
                      <a:pt x="414" y="7"/>
                    </a:lnTo>
                    <a:lnTo>
                      <a:pt x="426" y="11"/>
                    </a:lnTo>
                    <a:lnTo>
                      <a:pt x="437" y="17"/>
                    </a:lnTo>
                    <a:lnTo>
                      <a:pt x="449" y="22"/>
                    </a:lnTo>
                    <a:lnTo>
                      <a:pt x="457" y="29"/>
                    </a:lnTo>
                    <a:lnTo>
                      <a:pt x="464" y="36"/>
                    </a:lnTo>
                    <a:lnTo>
                      <a:pt x="464" y="36"/>
                    </a:lnTo>
                    <a:lnTo>
                      <a:pt x="471" y="43"/>
                    </a:lnTo>
                    <a:lnTo>
                      <a:pt x="476" y="50"/>
                    </a:lnTo>
                    <a:lnTo>
                      <a:pt x="485" y="67"/>
                    </a:lnTo>
                    <a:lnTo>
                      <a:pt x="493" y="85"/>
                    </a:lnTo>
                    <a:lnTo>
                      <a:pt x="497" y="103"/>
                    </a:lnTo>
                    <a:lnTo>
                      <a:pt x="501" y="121"/>
                    </a:lnTo>
                    <a:lnTo>
                      <a:pt x="503" y="139"/>
                    </a:lnTo>
                    <a:lnTo>
                      <a:pt x="504" y="172"/>
                    </a:lnTo>
                    <a:lnTo>
                      <a:pt x="504" y="172"/>
                    </a:lnTo>
                    <a:lnTo>
                      <a:pt x="503" y="201"/>
                    </a:lnTo>
                    <a:lnTo>
                      <a:pt x="501" y="215"/>
                    </a:lnTo>
                    <a:lnTo>
                      <a:pt x="500" y="229"/>
                    </a:lnTo>
                    <a:lnTo>
                      <a:pt x="496" y="243"/>
                    </a:lnTo>
                    <a:lnTo>
                      <a:pt x="492" y="256"/>
                    </a:lnTo>
                    <a:lnTo>
                      <a:pt x="485" y="268"/>
                    </a:lnTo>
                    <a:lnTo>
                      <a:pt x="476" y="281"/>
                    </a:lnTo>
                    <a:lnTo>
                      <a:pt x="476" y="281"/>
                    </a:lnTo>
                    <a:lnTo>
                      <a:pt x="471" y="288"/>
                    </a:lnTo>
                    <a:lnTo>
                      <a:pt x="464" y="293"/>
                    </a:lnTo>
                    <a:lnTo>
                      <a:pt x="457" y="299"/>
                    </a:lnTo>
                    <a:lnTo>
                      <a:pt x="450" y="304"/>
                    </a:lnTo>
                    <a:lnTo>
                      <a:pt x="443" y="307"/>
                    </a:lnTo>
                    <a:lnTo>
                      <a:pt x="435" y="310"/>
                    </a:lnTo>
                    <a:lnTo>
                      <a:pt x="418" y="314"/>
                    </a:lnTo>
                    <a:lnTo>
                      <a:pt x="418" y="317"/>
                    </a:lnTo>
                    <a:lnTo>
                      <a:pt x="418" y="317"/>
                    </a:lnTo>
                    <a:lnTo>
                      <a:pt x="430" y="320"/>
                    </a:lnTo>
                    <a:lnTo>
                      <a:pt x="440" y="322"/>
                    </a:lnTo>
                    <a:lnTo>
                      <a:pt x="450" y="326"/>
                    </a:lnTo>
                    <a:lnTo>
                      <a:pt x="458" y="331"/>
                    </a:lnTo>
                    <a:lnTo>
                      <a:pt x="467" y="336"/>
                    </a:lnTo>
                    <a:lnTo>
                      <a:pt x="474" y="340"/>
                    </a:lnTo>
                    <a:lnTo>
                      <a:pt x="485" y="351"/>
                    </a:lnTo>
                    <a:lnTo>
                      <a:pt x="485" y="351"/>
                    </a:lnTo>
                    <a:lnTo>
                      <a:pt x="493" y="365"/>
                    </a:lnTo>
                    <a:lnTo>
                      <a:pt x="500" y="378"/>
                    </a:lnTo>
                    <a:lnTo>
                      <a:pt x="504" y="392"/>
                    </a:lnTo>
                    <a:lnTo>
                      <a:pt x="508" y="406"/>
                    </a:lnTo>
                    <a:lnTo>
                      <a:pt x="510" y="421"/>
                    </a:lnTo>
                    <a:lnTo>
                      <a:pt x="510" y="436"/>
                    </a:lnTo>
                    <a:lnTo>
                      <a:pt x="511" y="465"/>
                    </a:lnTo>
                    <a:lnTo>
                      <a:pt x="511" y="465"/>
                    </a:lnTo>
                    <a:lnTo>
                      <a:pt x="510" y="500"/>
                    </a:lnTo>
                    <a:lnTo>
                      <a:pt x="508" y="518"/>
                    </a:lnTo>
                    <a:lnTo>
                      <a:pt x="506" y="535"/>
                    </a:lnTo>
                    <a:lnTo>
                      <a:pt x="501" y="552"/>
                    </a:lnTo>
                    <a:lnTo>
                      <a:pt x="494" y="568"/>
                    </a:lnTo>
                    <a:lnTo>
                      <a:pt x="485" y="585"/>
                    </a:lnTo>
                    <a:lnTo>
                      <a:pt x="472" y="600"/>
                    </a:lnTo>
                    <a:lnTo>
                      <a:pt x="472" y="600"/>
                    </a:lnTo>
                    <a:lnTo>
                      <a:pt x="461" y="613"/>
                    </a:lnTo>
                    <a:lnTo>
                      <a:pt x="450" y="621"/>
                    </a:lnTo>
                    <a:lnTo>
                      <a:pt x="439" y="628"/>
                    </a:lnTo>
                    <a:lnTo>
                      <a:pt x="428" y="632"/>
                    </a:lnTo>
                    <a:lnTo>
                      <a:pt x="417" y="635"/>
                    </a:lnTo>
                    <a:lnTo>
                      <a:pt x="405" y="638"/>
                    </a:lnTo>
                    <a:lnTo>
                      <a:pt x="382" y="638"/>
                    </a:lnTo>
                    <a:lnTo>
                      <a:pt x="100" y="638"/>
                    </a:lnTo>
                    <a:lnTo>
                      <a:pt x="100" y="638"/>
                    </a:lnTo>
                    <a:lnTo>
                      <a:pt x="80" y="639"/>
                    </a:lnTo>
                    <a:lnTo>
                      <a:pt x="70" y="638"/>
                    </a:lnTo>
                    <a:lnTo>
                      <a:pt x="59" y="636"/>
                    </a:lnTo>
                    <a:lnTo>
                      <a:pt x="48" y="635"/>
                    </a:lnTo>
                    <a:lnTo>
                      <a:pt x="37" y="631"/>
                    </a:lnTo>
                    <a:lnTo>
                      <a:pt x="27" y="625"/>
                    </a:lnTo>
                    <a:lnTo>
                      <a:pt x="18" y="617"/>
                    </a:lnTo>
                    <a:lnTo>
                      <a:pt x="18" y="617"/>
                    </a:lnTo>
                    <a:lnTo>
                      <a:pt x="12" y="610"/>
                    </a:lnTo>
                    <a:lnTo>
                      <a:pt x="8" y="603"/>
                    </a:lnTo>
                    <a:lnTo>
                      <a:pt x="5" y="595"/>
                    </a:lnTo>
                    <a:lnTo>
                      <a:pt x="2" y="588"/>
                    </a:lnTo>
                    <a:lnTo>
                      <a:pt x="0" y="571"/>
                    </a:lnTo>
                    <a:lnTo>
                      <a:pt x="0" y="556"/>
                    </a:lnTo>
                    <a:lnTo>
                      <a:pt x="0" y="85"/>
                    </a:lnTo>
                    <a:close/>
                    <a:moveTo>
                      <a:pt x="48" y="296"/>
                    </a:moveTo>
                    <a:lnTo>
                      <a:pt x="347" y="296"/>
                    </a:lnTo>
                    <a:lnTo>
                      <a:pt x="347" y="296"/>
                    </a:lnTo>
                    <a:lnTo>
                      <a:pt x="369" y="294"/>
                    </a:lnTo>
                    <a:lnTo>
                      <a:pt x="380" y="293"/>
                    </a:lnTo>
                    <a:lnTo>
                      <a:pt x="392" y="292"/>
                    </a:lnTo>
                    <a:lnTo>
                      <a:pt x="403" y="288"/>
                    </a:lnTo>
                    <a:lnTo>
                      <a:pt x="414" y="283"/>
                    </a:lnTo>
                    <a:lnTo>
                      <a:pt x="424" y="276"/>
                    </a:lnTo>
                    <a:lnTo>
                      <a:pt x="432" y="267"/>
                    </a:lnTo>
                    <a:lnTo>
                      <a:pt x="432" y="267"/>
                    </a:lnTo>
                    <a:lnTo>
                      <a:pt x="437" y="258"/>
                    </a:lnTo>
                    <a:lnTo>
                      <a:pt x="442" y="246"/>
                    </a:lnTo>
                    <a:lnTo>
                      <a:pt x="446" y="232"/>
                    </a:lnTo>
                    <a:lnTo>
                      <a:pt x="447" y="218"/>
                    </a:lnTo>
                    <a:lnTo>
                      <a:pt x="451" y="190"/>
                    </a:lnTo>
                    <a:lnTo>
                      <a:pt x="451" y="167"/>
                    </a:lnTo>
                    <a:lnTo>
                      <a:pt x="451" y="167"/>
                    </a:lnTo>
                    <a:lnTo>
                      <a:pt x="450" y="142"/>
                    </a:lnTo>
                    <a:lnTo>
                      <a:pt x="449" y="122"/>
                    </a:lnTo>
                    <a:lnTo>
                      <a:pt x="444" y="106"/>
                    </a:lnTo>
                    <a:lnTo>
                      <a:pt x="440" y="92"/>
                    </a:lnTo>
                    <a:lnTo>
                      <a:pt x="436" y="82"/>
                    </a:lnTo>
                    <a:lnTo>
                      <a:pt x="430" y="74"/>
                    </a:lnTo>
                    <a:lnTo>
                      <a:pt x="422" y="62"/>
                    </a:lnTo>
                    <a:lnTo>
                      <a:pt x="422" y="62"/>
                    </a:lnTo>
                    <a:lnTo>
                      <a:pt x="415" y="57"/>
                    </a:lnTo>
                    <a:lnTo>
                      <a:pt x="407" y="53"/>
                    </a:lnTo>
                    <a:lnTo>
                      <a:pt x="399" y="49"/>
                    </a:lnTo>
                    <a:lnTo>
                      <a:pt x="390" y="46"/>
                    </a:lnTo>
                    <a:lnTo>
                      <a:pt x="375" y="44"/>
                    </a:lnTo>
                    <a:lnTo>
                      <a:pt x="361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77" y="44"/>
                    </a:lnTo>
                    <a:lnTo>
                      <a:pt x="70" y="44"/>
                    </a:lnTo>
                    <a:lnTo>
                      <a:pt x="64" y="47"/>
                    </a:lnTo>
                    <a:lnTo>
                      <a:pt x="58" y="51"/>
                    </a:lnTo>
                    <a:lnTo>
                      <a:pt x="58" y="51"/>
                    </a:lnTo>
                    <a:lnTo>
                      <a:pt x="54" y="57"/>
                    </a:lnTo>
                    <a:lnTo>
                      <a:pt x="51" y="65"/>
                    </a:lnTo>
                    <a:lnTo>
                      <a:pt x="48" y="74"/>
                    </a:lnTo>
                    <a:lnTo>
                      <a:pt x="48" y="81"/>
                    </a:lnTo>
                    <a:lnTo>
                      <a:pt x="48" y="296"/>
                    </a:lnTo>
                    <a:close/>
                    <a:moveTo>
                      <a:pt x="48" y="545"/>
                    </a:moveTo>
                    <a:lnTo>
                      <a:pt x="48" y="545"/>
                    </a:lnTo>
                    <a:lnTo>
                      <a:pt x="48" y="561"/>
                    </a:lnTo>
                    <a:lnTo>
                      <a:pt x="50" y="572"/>
                    </a:lnTo>
                    <a:lnTo>
                      <a:pt x="52" y="581"/>
                    </a:lnTo>
                    <a:lnTo>
                      <a:pt x="55" y="585"/>
                    </a:lnTo>
                    <a:lnTo>
                      <a:pt x="55" y="585"/>
                    </a:lnTo>
                    <a:lnTo>
                      <a:pt x="58" y="588"/>
                    </a:lnTo>
                    <a:lnTo>
                      <a:pt x="62" y="590"/>
                    </a:lnTo>
                    <a:lnTo>
                      <a:pt x="73" y="593"/>
                    </a:lnTo>
                    <a:lnTo>
                      <a:pt x="86" y="595"/>
                    </a:lnTo>
                    <a:lnTo>
                      <a:pt x="97" y="595"/>
                    </a:lnTo>
                    <a:lnTo>
                      <a:pt x="351" y="595"/>
                    </a:lnTo>
                    <a:lnTo>
                      <a:pt x="351" y="595"/>
                    </a:lnTo>
                    <a:lnTo>
                      <a:pt x="372" y="595"/>
                    </a:lnTo>
                    <a:lnTo>
                      <a:pt x="383" y="593"/>
                    </a:lnTo>
                    <a:lnTo>
                      <a:pt x="396" y="590"/>
                    </a:lnTo>
                    <a:lnTo>
                      <a:pt x="407" y="588"/>
                    </a:lnTo>
                    <a:lnTo>
                      <a:pt x="418" y="582"/>
                    </a:lnTo>
                    <a:lnTo>
                      <a:pt x="429" y="575"/>
                    </a:lnTo>
                    <a:lnTo>
                      <a:pt x="437" y="564"/>
                    </a:lnTo>
                    <a:lnTo>
                      <a:pt x="437" y="564"/>
                    </a:lnTo>
                    <a:lnTo>
                      <a:pt x="443" y="556"/>
                    </a:lnTo>
                    <a:lnTo>
                      <a:pt x="447" y="545"/>
                    </a:lnTo>
                    <a:lnTo>
                      <a:pt x="451" y="531"/>
                    </a:lnTo>
                    <a:lnTo>
                      <a:pt x="454" y="518"/>
                    </a:lnTo>
                    <a:lnTo>
                      <a:pt x="457" y="490"/>
                    </a:lnTo>
                    <a:lnTo>
                      <a:pt x="458" y="467"/>
                    </a:lnTo>
                    <a:lnTo>
                      <a:pt x="458" y="467"/>
                    </a:lnTo>
                    <a:lnTo>
                      <a:pt x="457" y="443"/>
                    </a:lnTo>
                    <a:lnTo>
                      <a:pt x="454" y="417"/>
                    </a:lnTo>
                    <a:lnTo>
                      <a:pt x="453" y="404"/>
                    </a:lnTo>
                    <a:lnTo>
                      <a:pt x="450" y="392"/>
                    </a:lnTo>
                    <a:lnTo>
                      <a:pt x="446" y="382"/>
                    </a:lnTo>
                    <a:lnTo>
                      <a:pt x="442" y="374"/>
                    </a:lnTo>
                    <a:lnTo>
                      <a:pt x="442" y="374"/>
                    </a:lnTo>
                    <a:lnTo>
                      <a:pt x="436" y="367"/>
                    </a:lnTo>
                    <a:lnTo>
                      <a:pt x="429" y="360"/>
                    </a:lnTo>
                    <a:lnTo>
                      <a:pt x="422" y="354"/>
                    </a:lnTo>
                    <a:lnTo>
                      <a:pt x="414" y="349"/>
                    </a:lnTo>
                    <a:lnTo>
                      <a:pt x="405" y="345"/>
                    </a:lnTo>
                    <a:lnTo>
                      <a:pt x="396" y="342"/>
                    </a:lnTo>
                    <a:lnTo>
                      <a:pt x="386" y="340"/>
                    </a:lnTo>
                    <a:lnTo>
                      <a:pt x="376" y="339"/>
                    </a:lnTo>
                    <a:lnTo>
                      <a:pt x="48" y="339"/>
                    </a:lnTo>
                    <a:lnTo>
                      <a:pt x="48" y="545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" name="Freeform 37">
                <a:extLst>
                  <a:ext uri="{FF2B5EF4-FFF2-40B4-BE49-F238E27FC236}">
                    <a16:creationId xmlns:a16="http://schemas.microsoft.com/office/drawing/2014/main" id="{AC27C8E1-8765-9BD4-4C6B-00B245534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850" y="1806575"/>
                <a:ext cx="685800" cy="1012825"/>
              </a:xfrm>
              <a:custGeom>
                <a:avLst/>
                <a:gdLst/>
                <a:ahLst/>
                <a:cxnLst>
                  <a:cxn ang="0">
                    <a:pos x="0" y="63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60"/>
                  </a:cxn>
                  <a:cxn ang="0">
                    <a:pos x="2" y="46"/>
                  </a:cxn>
                  <a:cxn ang="0">
                    <a:pos x="5" y="40"/>
                  </a:cxn>
                  <a:cxn ang="0">
                    <a:pos x="8" y="33"/>
                  </a:cxn>
                  <a:cxn ang="0">
                    <a:pos x="12" y="26"/>
                  </a:cxn>
                  <a:cxn ang="0">
                    <a:pos x="18" y="21"/>
                  </a:cxn>
                  <a:cxn ang="0">
                    <a:pos x="18" y="21"/>
                  </a:cxn>
                  <a:cxn ang="0">
                    <a:pos x="25" y="14"/>
                  </a:cxn>
                  <a:cxn ang="0">
                    <a:pos x="32" y="10"/>
                  </a:cxn>
                  <a:cxn ang="0">
                    <a:pos x="39" y="7"/>
                  </a:cxn>
                  <a:cxn ang="0">
                    <a:pos x="45" y="4"/>
                  </a:cxn>
                  <a:cxn ang="0">
                    <a:pos x="58" y="1"/>
                  </a:cxn>
                  <a:cxn ang="0">
                    <a:pos x="71" y="0"/>
                  </a:cxn>
                  <a:cxn ang="0">
                    <a:pos x="432" y="0"/>
                  </a:cxn>
                  <a:cxn ang="0">
                    <a:pos x="432" y="44"/>
                  </a:cxn>
                  <a:cxn ang="0">
                    <a:pos x="100" y="44"/>
                  </a:cxn>
                  <a:cxn ang="0">
                    <a:pos x="100" y="44"/>
                  </a:cxn>
                  <a:cxn ang="0">
                    <a:pos x="89" y="44"/>
                  </a:cxn>
                  <a:cxn ang="0">
                    <a:pos x="76" y="44"/>
                  </a:cxn>
                  <a:cxn ang="0">
                    <a:pos x="69" y="46"/>
                  </a:cxn>
                  <a:cxn ang="0">
                    <a:pos x="64" y="47"/>
                  </a:cxn>
                  <a:cxn ang="0">
                    <a:pos x="58" y="50"/>
                  </a:cxn>
                  <a:cxn ang="0">
                    <a:pos x="54" y="54"/>
                  </a:cxn>
                  <a:cxn ang="0">
                    <a:pos x="54" y="54"/>
                  </a:cxn>
                  <a:cxn ang="0">
                    <a:pos x="51" y="61"/>
                  </a:cxn>
                  <a:cxn ang="0">
                    <a:pos x="50" y="69"/>
                  </a:cxn>
                  <a:cxn ang="0">
                    <a:pos x="48" y="87"/>
                  </a:cxn>
                  <a:cxn ang="0">
                    <a:pos x="48" y="638"/>
                  </a:cxn>
                  <a:cxn ang="0">
                    <a:pos x="0" y="638"/>
                  </a:cxn>
                </a:cxnLst>
                <a:rect l="0" t="0" r="r" b="b"/>
                <a:pathLst>
                  <a:path w="432" h="638">
                    <a:moveTo>
                      <a:pt x="0" y="638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60"/>
                    </a:lnTo>
                    <a:lnTo>
                      <a:pt x="2" y="46"/>
                    </a:lnTo>
                    <a:lnTo>
                      <a:pt x="5" y="40"/>
                    </a:lnTo>
                    <a:lnTo>
                      <a:pt x="8" y="33"/>
                    </a:lnTo>
                    <a:lnTo>
                      <a:pt x="12" y="26"/>
                    </a:lnTo>
                    <a:lnTo>
                      <a:pt x="18" y="21"/>
                    </a:lnTo>
                    <a:lnTo>
                      <a:pt x="18" y="21"/>
                    </a:lnTo>
                    <a:lnTo>
                      <a:pt x="25" y="14"/>
                    </a:lnTo>
                    <a:lnTo>
                      <a:pt x="32" y="10"/>
                    </a:lnTo>
                    <a:lnTo>
                      <a:pt x="39" y="7"/>
                    </a:lnTo>
                    <a:lnTo>
                      <a:pt x="45" y="4"/>
                    </a:lnTo>
                    <a:lnTo>
                      <a:pt x="58" y="1"/>
                    </a:lnTo>
                    <a:lnTo>
                      <a:pt x="71" y="0"/>
                    </a:lnTo>
                    <a:lnTo>
                      <a:pt x="432" y="0"/>
                    </a:lnTo>
                    <a:lnTo>
                      <a:pt x="432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89" y="44"/>
                    </a:lnTo>
                    <a:lnTo>
                      <a:pt x="76" y="44"/>
                    </a:lnTo>
                    <a:lnTo>
                      <a:pt x="69" y="46"/>
                    </a:lnTo>
                    <a:lnTo>
                      <a:pt x="64" y="47"/>
                    </a:lnTo>
                    <a:lnTo>
                      <a:pt x="58" y="50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1" y="61"/>
                    </a:lnTo>
                    <a:lnTo>
                      <a:pt x="50" y="69"/>
                    </a:lnTo>
                    <a:lnTo>
                      <a:pt x="48" y="87"/>
                    </a:lnTo>
                    <a:lnTo>
                      <a:pt x="48" y="638"/>
                    </a:lnTo>
                    <a:lnTo>
                      <a:pt x="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Freeform 38">
                <a:extLst>
                  <a:ext uri="{FF2B5EF4-FFF2-40B4-BE49-F238E27FC236}">
                    <a16:creationId xmlns:a16="http://schemas.microsoft.com/office/drawing/2014/main" id="{501D6606-35BF-6E12-2130-58908637B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7700" y="1806575"/>
                <a:ext cx="822325" cy="1012825"/>
              </a:xfrm>
              <a:custGeom>
                <a:avLst/>
                <a:gdLst/>
                <a:ahLst/>
                <a:cxnLst>
                  <a:cxn ang="0">
                    <a:pos x="261" y="638"/>
                  </a:cxn>
                  <a:cxn ang="0">
                    <a:pos x="225" y="636"/>
                  </a:cxn>
                  <a:cxn ang="0">
                    <a:pos x="192" y="631"/>
                  </a:cxn>
                  <a:cxn ang="0">
                    <a:pos x="163" y="622"/>
                  </a:cxn>
                  <a:cxn ang="0">
                    <a:pos x="117" y="602"/>
                  </a:cxn>
                  <a:cxn ang="0">
                    <a:pos x="83" y="578"/>
                  </a:cxn>
                  <a:cxn ang="0">
                    <a:pos x="71" y="567"/>
                  </a:cxn>
                  <a:cxn ang="0">
                    <a:pos x="53" y="545"/>
                  </a:cxn>
                  <a:cxn ang="0">
                    <a:pos x="37" y="521"/>
                  </a:cxn>
                  <a:cxn ang="0">
                    <a:pos x="25" y="496"/>
                  </a:cxn>
                  <a:cxn ang="0">
                    <a:pos x="15" y="467"/>
                  </a:cxn>
                  <a:cxn ang="0">
                    <a:pos x="3" y="403"/>
                  </a:cxn>
                  <a:cxn ang="0">
                    <a:pos x="0" y="328"/>
                  </a:cxn>
                  <a:cxn ang="0">
                    <a:pos x="0" y="296"/>
                  </a:cxn>
                  <a:cxn ang="0">
                    <a:pos x="5" y="229"/>
                  </a:cxn>
                  <a:cxn ang="0">
                    <a:pos x="15" y="179"/>
                  </a:cxn>
                  <a:cxn ang="0">
                    <a:pos x="25" y="147"/>
                  </a:cxn>
                  <a:cxn ang="0">
                    <a:pos x="39" y="118"/>
                  </a:cxn>
                  <a:cxn ang="0">
                    <a:pos x="57" y="90"/>
                  </a:cxn>
                  <a:cxn ang="0">
                    <a:pos x="68" y="78"/>
                  </a:cxn>
                  <a:cxn ang="0">
                    <a:pos x="92" y="56"/>
                  </a:cxn>
                  <a:cxn ang="0">
                    <a:pos x="132" y="31"/>
                  </a:cxn>
                  <a:cxn ang="0">
                    <a:pos x="158" y="19"/>
                  </a:cxn>
                  <a:cxn ang="0">
                    <a:pos x="189" y="10"/>
                  </a:cxn>
                  <a:cxn ang="0">
                    <a:pos x="224" y="3"/>
                  </a:cxn>
                  <a:cxn ang="0">
                    <a:pos x="264" y="0"/>
                  </a:cxn>
                  <a:cxn ang="0">
                    <a:pos x="509" y="44"/>
                  </a:cxn>
                  <a:cxn ang="0">
                    <a:pos x="285" y="44"/>
                  </a:cxn>
                  <a:cxn ang="0">
                    <a:pos x="243" y="46"/>
                  </a:cxn>
                  <a:cxn ang="0">
                    <a:pos x="195" y="56"/>
                  </a:cxn>
                  <a:cxn ang="0">
                    <a:pos x="170" y="64"/>
                  </a:cxn>
                  <a:cxn ang="0">
                    <a:pos x="144" y="78"/>
                  </a:cxn>
                  <a:cxn ang="0">
                    <a:pos x="121" y="94"/>
                  </a:cxn>
                  <a:cxn ang="0">
                    <a:pos x="100" y="118"/>
                  </a:cxn>
                  <a:cxn ang="0">
                    <a:pos x="93" y="129"/>
                  </a:cxn>
                  <a:cxn ang="0">
                    <a:pos x="79" y="153"/>
                  </a:cxn>
                  <a:cxn ang="0">
                    <a:pos x="67" y="190"/>
                  </a:cxn>
                  <a:cxn ang="0">
                    <a:pos x="57" y="246"/>
                  </a:cxn>
                  <a:cxn ang="0">
                    <a:pos x="53" y="301"/>
                  </a:cxn>
                  <a:cxn ang="0">
                    <a:pos x="53" y="329"/>
                  </a:cxn>
                  <a:cxn ang="0">
                    <a:pos x="56" y="404"/>
                  </a:cxn>
                  <a:cxn ang="0">
                    <a:pos x="65" y="451"/>
                  </a:cxn>
                  <a:cxn ang="0">
                    <a:pos x="82" y="496"/>
                  </a:cxn>
                  <a:cxn ang="0">
                    <a:pos x="94" y="517"/>
                  </a:cxn>
                  <a:cxn ang="0">
                    <a:pos x="104" y="529"/>
                  </a:cxn>
                  <a:cxn ang="0">
                    <a:pos x="132" y="554"/>
                  </a:cxn>
                  <a:cxn ang="0">
                    <a:pos x="163" y="572"/>
                  </a:cxn>
                  <a:cxn ang="0">
                    <a:pos x="188" y="582"/>
                  </a:cxn>
                  <a:cxn ang="0">
                    <a:pos x="218" y="590"/>
                  </a:cxn>
                  <a:cxn ang="0">
                    <a:pos x="253" y="595"/>
                  </a:cxn>
                  <a:cxn ang="0">
                    <a:pos x="518" y="595"/>
                  </a:cxn>
                  <a:cxn ang="0">
                    <a:pos x="261" y="638"/>
                  </a:cxn>
                </a:cxnLst>
                <a:rect l="0" t="0" r="r" b="b"/>
                <a:pathLst>
                  <a:path w="518" h="638">
                    <a:moveTo>
                      <a:pt x="261" y="638"/>
                    </a:moveTo>
                    <a:lnTo>
                      <a:pt x="261" y="638"/>
                    </a:lnTo>
                    <a:lnTo>
                      <a:pt x="243" y="638"/>
                    </a:lnTo>
                    <a:lnTo>
                      <a:pt x="225" y="636"/>
                    </a:lnTo>
                    <a:lnTo>
                      <a:pt x="208" y="634"/>
                    </a:lnTo>
                    <a:lnTo>
                      <a:pt x="192" y="631"/>
                    </a:lnTo>
                    <a:lnTo>
                      <a:pt x="176" y="627"/>
                    </a:lnTo>
                    <a:lnTo>
                      <a:pt x="163" y="622"/>
                    </a:lnTo>
                    <a:lnTo>
                      <a:pt x="138" y="613"/>
                    </a:lnTo>
                    <a:lnTo>
                      <a:pt x="117" y="602"/>
                    </a:lnTo>
                    <a:lnTo>
                      <a:pt x="99" y="589"/>
                    </a:lnTo>
                    <a:lnTo>
                      <a:pt x="83" y="578"/>
                    </a:lnTo>
                    <a:lnTo>
                      <a:pt x="71" y="567"/>
                    </a:lnTo>
                    <a:lnTo>
                      <a:pt x="71" y="567"/>
                    </a:lnTo>
                    <a:lnTo>
                      <a:pt x="61" y="556"/>
                    </a:lnTo>
                    <a:lnTo>
                      <a:pt x="53" y="545"/>
                    </a:lnTo>
                    <a:lnTo>
                      <a:pt x="44" y="533"/>
                    </a:lnTo>
                    <a:lnTo>
                      <a:pt x="37" y="521"/>
                    </a:lnTo>
                    <a:lnTo>
                      <a:pt x="30" y="508"/>
                    </a:lnTo>
                    <a:lnTo>
                      <a:pt x="25" y="496"/>
                    </a:lnTo>
                    <a:lnTo>
                      <a:pt x="19" y="482"/>
                    </a:lnTo>
                    <a:lnTo>
                      <a:pt x="15" y="467"/>
                    </a:lnTo>
                    <a:lnTo>
                      <a:pt x="8" y="436"/>
                    </a:lnTo>
                    <a:lnTo>
                      <a:pt x="3" y="403"/>
                    </a:lnTo>
                    <a:lnTo>
                      <a:pt x="1" y="367"/>
                    </a:lnTo>
                    <a:lnTo>
                      <a:pt x="0" y="328"/>
                    </a:lnTo>
                    <a:lnTo>
                      <a:pt x="0" y="328"/>
                    </a:lnTo>
                    <a:lnTo>
                      <a:pt x="0" y="296"/>
                    </a:lnTo>
                    <a:lnTo>
                      <a:pt x="1" y="263"/>
                    </a:lnTo>
                    <a:lnTo>
                      <a:pt x="5" y="229"/>
                    </a:lnTo>
                    <a:lnTo>
                      <a:pt x="11" y="196"/>
                    </a:lnTo>
                    <a:lnTo>
                      <a:pt x="15" y="179"/>
                    </a:lnTo>
                    <a:lnTo>
                      <a:pt x="19" y="164"/>
                    </a:lnTo>
                    <a:lnTo>
                      <a:pt x="25" y="147"/>
                    </a:lnTo>
                    <a:lnTo>
                      <a:pt x="32" y="133"/>
                    </a:lnTo>
                    <a:lnTo>
                      <a:pt x="39" y="118"/>
                    </a:lnTo>
                    <a:lnTo>
                      <a:pt x="47" y="104"/>
                    </a:lnTo>
                    <a:lnTo>
                      <a:pt x="57" y="90"/>
                    </a:lnTo>
                    <a:lnTo>
                      <a:pt x="68" y="78"/>
                    </a:lnTo>
                    <a:lnTo>
                      <a:pt x="68" y="78"/>
                    </a:lnTo>
                    <a:lnTo>
                      <a:pt x="78" y="68"/>
                    </a:lnTo>
                    <a:lnTo>
                      <a:pt x="92" y="56"/>
                    </a:lnTo>
                    <a:lnTo>
                      <a:pt x="110" y="43"/>
                    </a:lnTo>
                    <a:lnTo>
                      <a:pt x="132" y="31"/>
                    </a:lnTo>
                    <a:lnTo>
                      <a:pt x="144" y="25"/>
                    </a:lnTo>
                    <a:lnTo>
                      <a:pt x="158" y="19"/>
                    </a:lnTo>
                    <a:lnTo>
                      <a:pt x="174" y="14"/>
                    </a:lnTo>
                    <a:lnTo>
                      <a:pt x="189" y="10"/>
                    </a:lnTo>
                    <a:lnTo>
                      <a:pt x="206" y="6"/>
                    </a:lnTo>
                    <a:lnTo>
                      <a:pt x="224" y="3"/>
                    </a:lnTo>
                    <a:lnTo>
                      <a:pt x="243" y="1"/>
                    </a:lnTo>
                    <a:lnTo>
                      <a:pt x="264" y="0"/>
                    </a:lnTo>
                    <a:lnTo>
                      <a:pt x="509" y="0"/>
                    </a:lnTo>
                    <a:lnTo>
                      <a:pt x="509" y="44"/>
                    </a:lnTo>
                    <a:lnTo>
                      <a:pt x="285" y="44"/>
                    </a:lnTo>
                    <a:lnTo>
                      <a:pt x="285" y="44"/>
                    </a:lnTo>
                    <a:lnTo>
                      <a:pt x="265" y="44"/>
                    </a:lnTo>
                    <a:lnTo>
                      <a:pt x="243" y="46"/>
                    </a:lnTo>
                    <a:lnTo>
                      <a:pt x="220" y="50"/>
                    </a:lnTo>
                    <a:lnTo>
                      <a:pt x="195" y="56"/>
                    </a:lnTo>
                    <a:lnTo>
                      <a:pt x="182" y="60"/>
                    </a:lnTo>
                    <a:lnTo>
                      <a:pt x="170" y="64"/>
                    </a:lnTo>
                    <a:lnTo>
                      <a:pt x="157" y="71"/>
                    </a:lnTo>
                    <a:lnTo>
                      <a:pt x="144" y="78"/>
                    </a:lnTo>
                    <a:lnTo>
                      <a:pt x="133" y="86"/>
                    </a:lnTo>
                    <a:lnTo>
                      <a:pt x="121" y="94"/>
                    </a:lnTo>
                    <a:lnTo>
                      <a:pt x="111" y="106"/>
                    </a:lnTo>
                    <a:lnTo>
                      <a:pt x="100" y="118"/>
                    </a:lnTo>
                    <a:lnTo>
                      <a:pt x="100" y="118"/>
                    </a:lnTo>
                    <a:lnTo>
                      <a:pt x="93" y="129"/>
                    </a:lnTo>
                    <a:lnTo>
                      <a:pt x="86" y="140"/>
                    </a:lnTo>
                    <a:lnTo>
                      <a:pt x="79" y="153"/>
                    </a:lnTo>
                    <a:lnTo>
                      <a:pt x="75" y="165"/>
                    </a:lnTo>
                    <a:lnTo>
                      <a:pt x="67" y="190"/>
                    </a:lnTo>
                    <a:lnTo>
                      <a:pt x="60" y="218"/>
                    </a:lnTo>
                    <a:lnTo>
                      <a:pt x="57" y="246"/>
                    </a:lnTo>
                    <a:lnTo>
                      <a:pt x="54" y="274"/>
                    </a:lnTo>
                    <a:lnTo>
                      <a:pt x="53" y="301"/>
                    </a:lnTo>
                    <a:lnTo>
                      <a:pt x="53" y="329"/>
                    </a:lnTo>
                    <a:lnTo>
                      <a:pt x="53" y="329"/>
                    </a:lnTo>
                    <a:lnTo>
                      <a:pt x="54" y="379"/>
                    </a:lnTo>
                    <a:lnTo>
                      <a:pt x="56" y="404"/>
                    </a:lnTo>
                    <a:lnTo>
                      <a:pt x="60" y="428"/>
                    </a:lnTo>
                    <a:lnTo>
                      <a:pt x="65" y="451"/>
                    </a:lnTo>
                    <a:lnTo>
                      <a:pt x="72" y="475"/>
                    </a:lnTo>
                    <a:lnTo>
                      <a:pt x="82" y="496"/>
                    </a:lnTo>
                    <a:lnTo>
                      <a:pt x="87" y="507"/>
                    </a:lnTo>
                    <a:lnTo>
                      <a:pt x="94" y="517"/>
                    </a:lnTo>
                    <a:lnTo>
                      <a:pt x="94" y="517"/>
                    </a:lnTo>
                    <a:lnTo>
                      <a:pt x="104" y="529"/>
                    </a:lnTo>
                    <a:lnTo>
                      <a:pt x="117" y="542"/>
                    </a:lnTo>
                    <a:lnTo>
                      <a:pt x="132" y="554"/>
                    </a:lnTo>
                    <a:lnTo>
                      <a:pt x="151" y="567"/>
                    </a:lnTo>
                    <a:lnTo>
                      <a:pt x="163" y="572"/>
                    </a:lnTo>
                    <a:lnTo>
                      <a:pt x="175" y="578"/>
                    </a:lnTo>
                    <a:lnTo>
                      <a:pt x="188" y="582"/>
                    </a:lnTo>
                    <a:lnTo>
                      <a:pt x="203" y="586"/>
                    </a:lnTo>
                    <a:lnTo>
                      <a:pt x="218" y="590"/>
                    </a:lnTo>
                    <a:lnTo>
                      <a:pt x="235" y="592"/>
                    </a:lnTo>
                    <a:lnTo>
                      <a:pt x="253" y="595"/>
                    </a:lnTo>
                    <a:lnTo>
                      <a:pt x="271" y="595"/>
                    </a:lnTo>
                    <a:lnTo>
                      <a:pt x="518" y="595"/>
                    </a:lnTo>
                    <a:lnTo>
                      <a:pt x="518" y="638"/>
                    </a:lnTo>
                    <a:lnTo>
                      <a:pt x="261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Freeform 39">
                <a:extLst>
                  <a:ext uri="{FF2B5EF4-FFF2-40B4-BE49-F238E27FC236}">
                    <a16:creationId xmlns:a16="http://schemas.microsoft.com/office/drawing/2014/main" id="{7AC38030-2F9C-10EC-8767-6FA80F36D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8450" y="1806575"/>
                <a:ext cx="849312" cy="1012825"/>
              </a:xfrm>
              <a:custGeom>
                <a:avLst/>
                <a:gdLst/>
                <a:ahLst/>
                <a:cxnLst>
                  <a:cxn ang="0">
                    <a:pos x="243" y="638"/>
                  </a:cxn>
                  <a:cxn ang="0">
                    <a:pos x="243" y="44"/>
                  </a:cxn>
                  <a:cxn ang="0">
                    <a:pos x="0" y="44"/>
                  </a:cxn>
                  <a:cxn ang="0">
                    <a:pos x="0" y="0"/>
                  </a:cxn>
                  <a:cxn ang="0">
                    <a:pos x="535" y="0"/>
                  </a:cxn>
                  <a:cxn ang="0">
                    <a:pos x="535" y="44"/>
                  </a:cxn>
                  <a:cxn ang="0">
                    <a:pos x="292" y="44"/>
                  </a:cxn>
                  <a:cxn ang="0">
                    <a:pos x="292" y="638"/>
                  </a:cxn>
                  <a:cxn ang="0">
                    <a:pos x="243" y="638"/>
                  </a:cxn>
                </a:cxnLst>
                <a:rect l="0" t="0" r="r" b="b"/>
                <a:pathLst>
                  <a:path w="535" h="638">
                    <a:moveTo>
                      <a:pt x="243" y="638"/>
                    </a:moveTo>
                    <a:lnTo>
                      <a:pt x="24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535" y="0"/>
                    </a:lnTo>
                    <a:lnTo>
                      <a:pt x="535" y="44"/>
                    </a:lnTo>
                    <a:lnTo>
                      <a:pt x="292" y="44"/>
                    </a:lnTo>
                    <a:lnTo>
                      <a:pt x="292" y="638"/>
                    </a:lnTo>
                    <a:lnTo>
                      <a:pt x="243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8" name="Freeform 45">
                <a:extLst>
                  <a:ext uri="{FF2B5EF4-FFF2-40B4-BE49-F238E27FC236}">
                    <a16:creationId xmlns:a16="http://schemas.microsoft.com/office/drawing/2014/main" id="{4F44B22A-EF79-FEED-F0CD-723AA24CF6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7263" y="1806575"/>
                <a:ext cx="971550" cy="1012825"/>
              </a:xfrm>
              <a:custGeom>
                <a:avLst/>
                <a:gdLst/>
                <a:ahLst/>
                <a:cxnLst>
                  <a:cxn ang="0">
                    <a:pos x="230" y="638"/>
                  </a:cxn>
                  <a:cxn ang="0">
                    <a:pos x="288" y="529"/>
                  </a:cxn>
                  <a:cxn ang="0">
                    <a:pos x="0" y="0"/>
                  </a:cxn>
                  <a:cxn ang="0">
                    <a:pos x="54" y="0"/>
                  </a:cxn>
                  <a:cxn ang="0">
                    <a:pos x="313" y="481"/>
                  </a:cxn>
                  <a:cxn ang="0">
                    <a:pos x="556" y="0"/>
                  </a:cxn>
                  <a:cxn ang="0">
                    <a:pos x="612" y="0"/>
                  </a:cxn>
                  <a:cxn ang="0">
                    <a:pos x="285" y="638"/>
                  </a:cxn>
                  <a:cxn ang="0">
                    <a:pos x="230" y="638"/>
                  </a:cxn>
                </a:cxnLst>
                <a:rect l="0" t="0" r="r" b="b"/>
                <a:pathLst>
                  <a:path w="612" h="638">
                    <a:moveTo>
                      <a:pt x="230" y="638"/>
                    </a:moveTo>
                    <a:lnTo>
                      <a:pt x="288" y="529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313" y="481"/>
                    </a:lnTo>
                    <a:lnTo>
                      <a:pt x="556" y="0"/>
                    </a:lnTo>
                    <a:lnTo>
                      <a:pt x="612" y="0"/>
                    </a:lnTo>
                    <a:lnTo>
                      <a:pt x="285" y="638"/>
                    </a:lnTo>
                    <a:lnTo>
                      <a:pt x="230" y="638"/>
                    </a:lnTo>
                    <a:close/>
                  </a:path>
                </a:pathLst>
              </a:custGeom>
              <a:solidFill>
                <a:srgbClr val="2162A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3F579C6-D804-B71D-DC3F-8A52FC0BB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56" y="159795"/>
            <a:ext cx="746492" cy="74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55968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</TotalTime>
  <Words>1111</Words>
  <Application>Microsoft Office PowerPoint</Application>
  <PresentationFormat>Широкоэкранный</PresentationFormat>
  <Paragraphs>94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Calibri</vt:lpstr>
      <vt:lpstr>Century Gothic</vt:lpstr>
      <vt:lpstr>Calibri Light</vt:lpstr>
      <vt:lpstr>Akrobat Black</vt:lpstr>
      <vt:lpstr>Arial</vt:lpstr>
      <vt:lpstr>Akrobat Bold</vt:lpstr>
      <vt:lpstr>Тема Office</vt:lpstr>
      <vt:lpstr>Презентация PowerPoint</vt:lpstr>
      <vt:lpstr>Открытое образовательное пространство: концептуальные подходы</vt:lpstr>
      <vt:lpstr>Презентация PowerPoint</vt:lpstr>
      <vt:lpstr>Технопарк универсальных педагогических компетенций: ТГПУ</vt:lpstr>
      <vt:lpstr>Технопарк универсальных педагогических компетенций ТГПУ: образовательные интенсивы</vt:lpstr>
      <vt:lpstr>Технопарк универсальных педагогических компетенций ТГПУ: образовательные интенсивы</vt:lpstr>
      <vt:lpstr>Педагогический технопарк «Кванториум»  им. Б.И. Вершинина: ТГПУ</vt:lpstr>
      <vt:lpstr>«Университетские смены» как социокультурный проект в рамках открытого образовательного пространства</vt:lpstr>
      <vt:lpstr>Ключевые единицы программы</vt:lpstr>
      <vt:lpstr>Научное наследие России. Томскими маршрутами</vt:lpstr>
      <vt:lpstr>Научное наследие России. Томскими маршрутами</vt:lpstr>
      <vt:lpstr>Региональное партнерство</vt:lpstr>
      <vt:lpstr>Диалог о важном</vt:lpstr>
      <vt:lpstr>Диалог о важном</vt:lpstr>
      <vt:lpstr>Обратная связь</vt:lpstr>
      <vt:lpstr>Томский государственный педагогический университет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Брендбук 120-тилетия ТГПУ</dc:title>
  <dc:creator>Таисия Шутова</dc:creator>
  <cp:lastModifiedBy>Татьяна Бутакова</cp:lastModifiedBy>
  <cp:revision>506</cp:revision>
  <dcterms:created xsi:type="dcterms:W3CDTF">2022-07-11T00:39:00Z</dcterms:created>
  <dcterms:modified xsi:type="dcterms:W3CDTF">2022-08-23T05:51:22Z</dcterms:modified>
</cp:coreProperties>
</file>