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1" r:id="rId2"/>
    <p:sldId id="334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35" r:id="rId18"/>
    <p:sldId id="336" r:id="rId19"/>
    <p:sldId id="337" r:id="rId20"/>
    <p:sldId id="340" r:id="rId21"/>
    <p:sldId id="339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  <a:srgbClr val="F38221"/>
    <a:srgbClr val="C55A11"/>
    <a:srgbClr val="005BAB"/>
    <a:srgbClr val="2162AE"/>
    <a:srgbClr val="60BFCE"/>
    <a:srgbClr val="CC3399"/>
    <a:srgbClr val="FFCC00"/>
    <a:srgbClr val="009CAD"/>
    <a:srgbClr val="3E2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9091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50090" y="2550007"/>
            <a:ext cx="72794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i="1" dirty="0"/>
              <a:t>Инновационный проект</a:t>
            </a:r>
          </a:p>
          <a:p>
            <a:r>
              <a:rPr lang="ru-RU" sz="4000" b="1" dirty="0"/>
              <a:t>«</a:t>
            </a:r>
            <a:r>
              <a:rPr lang="en-US" sz="4000" b="1" dirty="0"/>
              <a:t>Quality School</a:t>
            </a:r>
            <a:r>
              <a:rPr lang="ru-RU" sz="4000" b="1" dirty="0"/>
              <a:t>»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50090" y="4598246"/>
            <a:ext cx="44505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Замятина Оксана Михайловна</a:t>
            </a:r>
          </a:p>
          <a:p>
            <a:r>
              <a:rPr lang="ru-RU" sz="1600" dirty="0"/>
              <a:t>ректор ТОИПКРО, </a:t>
            </a:r>
          </a:p>
          <a:p>
            <a:r>
              <a:rPr lang="ru-RU" sz="1600" dirty="0"/>
              <a:t>руководитель проекта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559615" y="6444957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schemeClr val="bg1">
                    <a:lumMod val="95000"/>
                  </a:scheme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pic>
        <p:nvPicPr>
          <p:cNvPr id="124" name="Рисунок 123" descr="Лого ТОИП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910" y="327599"/>
            <a:ext cx="1028015" cy="1028015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8004951" y="665793"/>
            <a:ext cx="12829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>
                <a:solidFill>
                  <a:srgbClr val="109EB4"/>
                </a:solidFill>
              </a:rPr>
              <a:t>ФЕДЕРАЛЬНАЯ ИННОВАЦИОННАЯ ПЛОЩАДКА</a:t>
            </a:r>
          </a:p>
          <a:p>
            <a:r>
              <a:rPr lang="ru-RU" sz="1200">
                <a:solidFill>
                  <a:srgbClr val="109EB4"/>
                </a:solidFill>
              </a:rPr>
              <a:t>ТОИПКРО</a:t>
            </a:r>
          </a:p>
        </p:txBody>
      </p:sp>
      <p:grpSp>
        <p:nvGrpSpPr>
          <p:cNvPr id="229" name="Группа 228"/>
          <p:cNvGrpSpPr/>
          <p:nvPr/>
        </p:nvGrpSpPr>
        <p:grpSpPr>
          <a:xfrm>
            <a:off x="601663" y="360363"/>
            <a:ext cx="1231899" cy="1274763"/>
            <a:chOff x="601663" y="360363"/>
            <a:chExt cx="1231899" cy="1274763"/>
          </a:xfrm>
        </p:grpSpPr>
        <p:sp>
          <p:nvSpPr>
            <p:cNvPr id="187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5" name="Группа 92"/>
          <p:cNvGrpSpPr/>
          <p:nvPr/>
        </p:nvGrpSpPr>
        <p:grpSpPr>
          <a:xfrm>
            <a:off x="6135159" y="331788"/>
            <a:ext cx="1719263" cy="1031875"/>
            <a:chOff x="6677025" y="2744788"/>
            <a:chExt cx="1719263" cy="1031875"/>
          </a:xfrm>
        </p:grpSpPr>
        <p:sp>
          <p:nvSpPr>
            <p:cNvPr id="137" name="Freeform 75"/>
            <p:cNvSpPr>
              <a:spLocks noEditPoints="1"/>
            </p:cNvSpPr>
            <p:nvPr/>
          </p:nvSpPr>
          <p:spPr bwMode="auto">
            <a:xfrm>
              <a:off x="6677025" y="2782888"/>
              <a:ext cx="973137" cy="993775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76"/>
            <p:cNvSpPr>
              <a:spLocks/>
            </p:cNvSpPr>
            <p:nvPr/>
          </p:nvSpPr>
          <p:spPr bwMode="auto">
            <a:xfrm>
              <a:off x="7662863" y="2782888"/>
              <a:ext cx="593725" cy="993775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77"/>
            <p:cNvSpPr>
              <a:spLocks noEditPoints="1"/>
            </p:cNvSpPr>
            <p:nvPr/>
          </p:nvSpPr>
          <p:spPr bwMode="auto">
            <a:xfrm>
              <a:off x="6950075" y="3206750"/>
              <a:ext cx="80962" cy="85725"/>
            </a:xfrm>
            <a:custGeom>
              <a:avLst/>
              <a:gdLst/>
              <a:ahLst/>
              <a:cxnLst>
                <a:cxn ang="0">
                  <a:pos x="100" y="108"/>
                </a:cxn>
                <a:cxn ang="0">
                  <a:pos x="78" y="94"/>
                </a:cxn>
                <a:cxn ang="0">
                  <a:pos x="65" y="100"/>
                </a:cxn>
                <a:cxn ang="0">
                  <a:pos x="51" y="102"/>
                </a:cxn>
                <a:cxn ang="0">
                  <a:pos x="31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0" y="63"/>
                </a:cxn>
                <a:cxn ang="0">
                  <a:pos x="0" y="51"/>
                </a:cxn>
                <a:cxn ang="0">
                  <a:pos x="6" y="26"/>
                </a:cxn>
                <a:cxn ang="0">
                  <a:pos x="14" y="16"/>
                </a:cxn>
                <a:cxn ang="0">
                  <a:pos x="25" y="8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80" y="8"/>
                </a:cxn>
                <a:cxn ang="0">
                  <a:pos x="88" y="16"/>
                </a:cxn>
                <a:cxn ang="0">
                  <a:pos x="98" y="32"/>
                </a:cxn>
                <a:cxn ang="0">
                  <a:pos x="102" y="51"/>
                </a:cxn>
                <a:cxn ang="0">
                  <a:pos x="102" y="63"/>
                </a:cxn>
                <a:cxn ang="0">
                  <a:pos x="98" y="73"/>
                </a:cxn>
                <a:cxn ang="0">
                  <a:pos x="86" y="91"/>
                </a:cxn>
                <a:cxn ang="0">
                  <a:pos x="80" y="83"/>
                </a:cxn>
                <a:cxn ang="0">
                  <a:pos x="84" y="75"/>
                </a:cxn>
                <a:cxn ang="0">
                  <a:pos x="92" y="61"/>
                </a:cxn>
                <a:cxn ang="0">
                  <a:pos x="92" y="51"/>
                </a:cxn>
                <a:cxn ang="0">
                  <a:pos x="86" y="30"/>
                </a:cxn>
                <a:cxn ang="0">
                  <a:pos x="80" y="22"/>
                </a:cxn>
                <a:cxn ang="0">
                  <a:pos x="73" y="16"/>
                </a:cxn>
                <a:cxn ang="0">
                  <a:pos x="51" y="10"/>
                </a:cxn>
                <a:cxn ang="0">
                  <a:pos x="41" y="12"/>
                </a:cxn>
                <a:cxn ang="0">
                  <a:pos x="31" y="16"/>
                </a:cxn>
                <a:cxn ang="0">
                  <a:pos x="16" y="32"/>
                </a:cxn>
                <a:cxn ang="0">
                  <a:pos x="12" y="41"/>
                </a:cxn>
                <a:cxn ang="0">
                  <a:pos x="10" y="51"/>
                </a:cxn>
                <a:cxn ang="0">
                  <a:pos x="14" y="69"/>
                </a:cxn>
                <a:cxn ang="0">
                  <a:pos x="21" y="81"/>
                </a:cxn>
                <a:cxn ang="0">
                  <a:pos x="27" y="87"/>
                </a:cxn>
                <a:cxn ang="0">
                  <a:pos x="43" y="92"/>
                </a:cxn>
                <a:cxn ang="0">
                  <a:pos x="51" y="92"/>
                </a:cxn>
                <a:cxn ang="0">
                  <a:pos x="73" y="89"/>
                </a:cxn>
                <a:cxn ang="0">
                  <a:pos x="63" y="61"/>
                </a:cxn>
              </a:cxnLst>
              <a:rect l="0" t="0" r="r" b="b"/>
              <a:pathLst>
                <a:path w="102" h="108">
                  <a:moveTo>
                    <a:pt x="86" y="91"/>
                  </a:moveTo>
                  <a:lnTo>
                    <a:pt x="100" y="108"/>
                  </a:lnTo>
                  <a:lnTo>
                    <a:pt x="88" y="108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65" y="100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41" y="102"/>
                  </a:lnTo>
                  <a:lnTo>
                    <a:pt x="31" y="98"/>
                  </a:lnTo>
                  <a:lnTo>
                    <a:pt x="23" y="94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3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4" y="1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37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71" y="4"/>
                  </a:lnTo>
                  <a:lnTo>
                    <a:pt x="80" y="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4" y="24"/>
                  </a:lnTo>
                  <a:lnTo>
                    <a:pt x="98" y="32"/>
                  </a:lnTo>
                  <a:lnTo>
                    <a:pt x="102" y="4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6" y="91"/>
                  </a:lnTo>
                  <a:lnTo>
                    <a:pt x="86" y="91"/>
                  </a:lnTo>
                  <a:close/>
                  <a:moveTo>
                    <a:pt x="80" y="83"/>
                  </a:moveTo>
                  <a:lnTo>
                    <a:pt x="80" y="83"/>
                  </a:lnTo>
                  <a:lnTo>
                    <a:pt x="84" y="75"/>
                  </a:lnTo>
                  <a:lnTo>
                    <a:pt x="88" y="69"/>
                  </a:lnTo>
                  <a:lnTo>
                    <a:pt x="92" y="61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0" y="4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0" y="22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1" y="12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1" y="1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1" y="2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2" y="4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61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7" y="87"/>
                  </a:lnTo>
                  <a:lnTo>
                    <a:pt x="35" y="91"/>
                  </a:lnTo>
                  <a:lnTo>
                    <a:pt x="43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63" y="92"/>
                  </a:lnTo>
                  <a:lnTo>
                    <a:pt x="73" y="89"/>
                  </a:lnTo>
                  <a:lnTo>
                    <a:pt x="51" y="61"/>
                  </a:lnTo>
                  <a:lnTo>
                    <a:pt x="63" y="61"/>
                  </a:lnTo>
                  <a:lnTo>
                    <a:pt x="8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78"/>
            <p:cNvSpPr>
              <a:spLocks/>
            </p:cNvSpPr>
            <p:nvPr/>
          </p:nvSpPr>
          <p:spPr bwMode="auto">
            <a:xfrm>
              <a:off x="7046913" y="3209925"/>
              <a:ext cx="53975" cy="76200"/>
            </a:xfrm>
            <a:custGeom>
              <a:avLst/>
              <a:gdLst/>
              <a:ahLst/>
              <a:cxnLst>
                <a:cxn ang="0">
                  <a:pos x="68" y="94"/>
                </a:cxn>
                <a:cxn ang="0">
                  <a:pos x="61" y="94"/>
                </a:cxn>
                <a:cxn ang="0">
                  <a:pos x="61" y="83"/>
                </a:cxn>
                <a:cxn ang="0">
                  <a:pos x="61" y="83"/>
                </a:cxn>
                <a:cxn ang="0">
                  <a:pos x="53" y="88"/>
                </a:cxn>
                <a:cxn ang="0">
                  <a:pos x="45" y="92"/>
                </a:cxn>
                <a:cxn ang="0">
                  <a:pos x="37" y="96"/>
                </a:cxn>
                <a:cxn ang="0">
                  <a:pos x="29" y="96"/>
                </a:cxn>
                <a:cxn ang="0">
                  <a:pos x="29" y="96"/>
                </a:cxn>
                <a:cxn ang="0">
                  <a:pos x="23" y="96"/>
                </a:cxn>
                <a:cxn ang="0">
                  <a:pos x="17" y="94"/>
                </a:cxn>
                <a:cxn ang="0">
                  <a:pos x="11" y="92"/>
                </a:cxn>
                <a:cxn ang="0">
                  <a:pos x="8" y="88"/>
                </a:cxn>
                <a:cxn ang="0">
                  <a:pos x="8" y="88"/>
                </a:cxn>
                <a:cxn ang="0">
                  <a:pos x="4" y="83"/>
                </a:cxn>
                <a:cxn ang="0">
                  <a:pos x="2" y="79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59"/>
                </a:cxn>
                <a:cxn ang="0">
                  <a:pos x="8" y="59"/>
                </a:cxn>
                <a:cxn ang="0">
                  <a:pos x="9" y="73"/>
                </a:cxn>
                <a:cxn ang="0">
                  <a:pos x="13" y="81"/>
                </a:cxn>
                <a:cxn ang="0">
                  <a:pos x="13" y="81"/>
                </a:cxn>
                <a:cxn ang="0">
                  <a:pos x="19" y="87"/>
                </a:cxn>
                <a:cxn ang="0">
                  <a:pos x="29" y="88"/>
                </a:cxn>
                <a:cxn ang="0">
                  <a:pos x="29" y="88"/>
                </a:cxn>
                <a:cxn ang="0">
                  <a:pos x="37" y="87"/>
                </a:cxn>
                <a:cxn ang="0">
                  <a:pos x="47" y="85"/>
                </a:cxn>
                <a:cxn ang="0">
                  <a:pos x="47" y="85"/>
                </a:cxn>
                <a:cxn ang="0">
                  <a:pos x="55" y="79"/>
                </a:cxn>
                <a:cxn ang="0">
                  <a:pos x="61" y="73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68" y="94"/>
                </a:cxn>
              </a:cxnLst>
              <a:rect l="0" t="0" r="r" b="b"/>
              <a:pathLst>
                <a:path w="68" h="96">
                  <a:moveTo>
                    <a:pt x="68" y="94"/>
                  </a:moveTo>
                  <a:lnTo>
                    <a:pt x="61" y="94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3" y="88"/>
                  </a:lnTo>
                  <a:lnTo>
                    <a:pt x="45" y="92"/>
                  </a:lnTo>
                  <a:lnTo>
                    <a:pt x="37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3" y="96"/>
                  </a:lnTo>
                  <a:lnTo>
                    <a:pt x="17" y="94"/>
                  </a:lnTo>
                  <a:lnTo>
                    <a:pt x="11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73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9" y="8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5" y="79"/>
                  </a:lnTo>
                  <a:lnTo>
                    <a:pt x="61" y="73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79"/>
            <p:cNvSpPr>
              <a:spLocks noEditPoints="1"/>
            </p:cNvSpPr>
            <p:nvPr/>
          </p:nvSpPr>
          <p:spPr bwMode="auto">
            <a:xfrm>
              <a:off x="7119938" y="3208338"/>
              <a:ext cx="57150" cy="77788"/>
            </a:xfrm>
            <a:custGeom>
              <a:avLst/>
              <a:gdLst/>
              <a:ahLst/>
              <a:cxnLst>
                <a:cxn ang="0">
                  <a:pos x="65" y="87"/>
                </a:cxn>
                <a:cxn ang="0">
                  <a:pos x="49" y="96"/>
                </a:cxn>
                <a:cxn ang="0">
                  <a:pos x="41" y="98"/>
                </a:cxn>
                <a:cxn ang="0">
                  <a:pos x="31" y="98"/>
                </a:cxn>
                <a:cxn ang="0">
                  <a:pos x="14" y="94"/>
                </a:cxn>
                <a:cxn ang="0">
                  <a:pos x="10" y="90"/>
                </a:cxn>
                <a:cxn ang="0">
                  <a:pos x="2" y="81"/>
                </a:cxn>
                <a:cxn ang="0">
                  <a:pos x="0" y="71"/>
                </a:cxn>
                <a:cxn ang="0">
                  <a:pos x="8" y="51"/>
                </a:cxn>
                <a:cxn ang="0">
                  <a:pos x="16" y="45"/>
                </a:cxn>
                <a:cxn ang="0">
                  <a:pos x="28" y="39"/>
                </a:cxn>
                <a:cxn ang="0">
                  <a:pos x="65" y="35"/>
                </a:cxn>
                <a:cxn ang="0">
                  <a:pos x="65" y="31"/>
                </a:cxn>
                <a:cxn ang="0">
                  <a:pos x="57" y="14"/>
                </a:cxn>
                <a:cxn ang="0">
                  <a:pos x="49" y="10"/>
                </a:cxn>
                <a:cxn ang="0">
                  <a:pos x="37" y="8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22" y="2"/>
                </a:cxn>
                <a:cxn ang="0">
                  <a:pos x="37" y="0"/>
                </a:cxn>
                <a:cxn ang="0">
                  <a:pos x="53" y="2"/>
                </a:cxn>
                <a:cxn ang="0">
                  <a:pos x="65" y="8"/>
                </a:cxn>
                <a:cxn ang="0">
                  <a:pos x="71" y="18"/>
                </a:cxn>
                <a:cxn ang="0">
                  <a:pos x="73" y="33"/>
                </a:cxn>
                <a:cxn ang="0">
                  <a:pos x="65" y="96"/>
                </a:cxn>
                <a:cxn ang="0">
                  <a:pos x="65" y="43"/>
                </a:cxn>
                <a:cxn ang="0">
                  <a:pos x="45" y="45"/>
                </a:cxn>
                <a:cxn ang="0">
                  <a:pos x="31" y="47"/>
                </a:cxn>
                <a:cxn ang="0">
                  <a:pos x="16" y="55"/>
                </a:cxn>
                <a:cxn ang="0">
                  <a:pos x="12" y="61"/>
                </a:cxn>
                <a:cxn ang="0">
                  <a:pos x="10" y="71"/>
                </a:cxn>
                <a:cxn ang="0">
                  <a:pos x="16" y="85"/>
                </a:cxn>
                <a:cxn ang="0">
                  <a:pos x="22" y="90"/>
                </a:cxn>
                <a:cxn ang="0">
                  <a:pos x="31" y="90"/>
                </a:cxn>
                <a:cxn ang="0">
                  <a:pos x="49" y="89"/>
                </a:cxn>
                <a:cxn ang="0">
                  <a:pos x="57" y="85"/>
                </a:cxn>
                <a:cxn ang="0">
                  <a:pos x="65" y="43"/>
                </a:cxn>
              </a:cxnLst>
              <a:rect l="0" t="0" r="r" b="b"/>
              <a:pathLst>
                <a:path w="73" h="98">
                  <a:moveTo>
                    <a:pt x="65" y="87"/>
                  </a:moveTo>
                  <a:lnTo>
                    <a:pt x="65" y="87"/>
                  </a:lnTo>
                  <a:lnTo>
                    <a:pt x="57" y="92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0" y="96"/>
                  </a:lnTo>
                  <a:lnTo>
                    <a:pt x="14" y="94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6" y="87"/>
                  </a:lnTo>
                  <a:lnTo>
                    <a:pt x="2" y="8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6" y="45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45" y="37"/>
                  </a:lnTo>
                  <a:lnTo>
                    <a:pt x="65" y="35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3" y="2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49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24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3" y="2"/>
                  </a:lnTo>
                  <a:lnTo>
                    <a:pt x="59" y="4"/>
                  </a:lnTo>
                  <a:lnTo>
                    <a:pt x="65" y="8"/>
                  </a:lnTo>
                  <a:lnTo>
                    <a:pt x="69" y="12"/>
                  </a:lnTo>
                  <a:lnTo>
                    <a:pt x="71" y="18"/>
                  </a:lnTo>
                  <a:lnTo>
                    <a:pt x="73" y="26"/>
                  </a:lnTo>
                  <a:lnTo>
                    <a:pt x="73" y="33"/>
                  </a:lnTo>
                  <a:lnTo>
                    <a:pt x="73" y="96"/>
                  </a:lnTo>
                  <a:lnTo>
                    <a:pt x="65" y="96"/>
                  </a:lnTo>
                  <a:lnTo>
                    <a:pt x="65" y="87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45" y="45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22" y="51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2" y="6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2" y="79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22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41" y="90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7" y="85"/>
                  </a:lnTo>
                  <a:lnTo>
                    <a:pt x="65" y="79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80"/>
            <p:cNvSpPr>
              <a:spLocks noChangeArrowheads="1"/>
            </p:cNvSpPr>
            <p:nvPr/>
          </p:nvSpPr>
          <p:spPr bwMode="auto">
            <a:xfrm>
              <a:off x="7204075" y="3179763"/>
              <a:ext cx="6350" cy="1047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81"/>
            <p:cNvSpPr>
              <a:spLocks noEditPoints="1"/>
            </p:cNvSpPr>
            <p:nvPr/>
          </p:nvSpPr>
          <p:spPr bwMode="auto">
            <a:xfrm>
              <a:off x="7237413" y="3186113"/>
              <a:ext cx="9525" cy="98425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10" y="124"/>
                </a:cxn>
                <a:cxn ang="0">
                  <a:pos x="2" y="124"/>
                </a:cxn>
                <a:cxn ang="0">
                  <a:pos x="2" y="30"/>
                </a:cxn>
                <a:cxn ang="0">
                  <a:pos x="10" y="30"/>
                </a:cxn>
                <a:cxn ang="0">
                  <a:pos x="10" y="124"/>
                </a:cxn>
              </a:cxnLst>
              <a:rect l="0" t="0" r="r" b="b"/>
              <a:pathLst>
                <a:path w="12" h="124">
                  <a:moveTo>
                    <a:pt x="12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close/>
                  <a:moveTo>
                    <a:pt x="10" y="124"/>
                  </a:moveTo>
                  <a:lnTo>
                    <a:pt x="2" y="124"/>
                  </a:lnTo>
                  <a:lnTo>
                    <a:pt x="2" y="30"/>
                  </a:lnTo>
                  <a:lnTo>
                    <a:pt x="10" y="30"/>
                  </a:lnTo>
                  <a:lnTo>
                    <a:pt x="1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82"/>
            <p:cNvSpPr>
              <a:spLocks/>
            </p:cNvSpPr>
            <p:nvPr/>
          </p:nvSpPr>
          <p:spPr bwMode="auto">
            <a:xfrm>
              <a:off x="7262813" y="3189288"/>
              <a:ext cx="44450" cy="968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0" y="26"/>
                </a:cxn>
                <a:cxn ang="0">
                  <a:pos x="53" y="26"/>
                </a:cxn>
                <a:cxn ang="0">
                  <a:pos x="53" y="34"/>
                </a:cxn>
                <a:cxn ang="0">
                  <a:pos x="20" y="34"/>
                </a:cxn>
                <a:cxn ang="0">
                  <a:pos x="20" y="85"/>
                </a:cxn>
                <a:cxn ang="0">
                  <a:pos x="20" y="85"/>
                </a:cxn>
                <a:cxn ang="0">
                  <a:pos x="21" y="103"/>
                </a:cxn>
                <a:cxn ang="0">
                  <a:pos x="21" y="103"/>
                </a:cxn>
                <a:cxn ang="0">
                  <a:pos x="23" y="109"/>
                </a:cxn>
                <a:cxn ang="0">
                  <a:pos x="27" y="111"/>
                </a:cxn>
                <a:cxn ang="0">
                  <a:pos x="27" y="111"/>
                </a:cxn>
                <a:cxn ang="0">
                  <a:pos x="31" y="113"/>
                </a:cxn>
                <a:cxn ang="0">
                  <a:pos x="37" y="114"/>
                </a:cxn>
                <a:cxn ang="0">
                  <a:pos x="37" y="114"/>
                </a:cxn>
                <a:cxn ang="0">
                  <a:pos x="45" y="113"/>
                </a:cxn>
                <a:cxn ang="0">
                  <a:pos x="53" y="111"/>
                </a:cxn>
                <a:cxn ang="0">
                  <a:pos x="55" y="111"/>
                </a:cxn>
                <a:cxn ang="0">
                  <a:pos x="55" y="118"/>
                </a:cxn>
                <a:cxn ang="0">
                  <a:pos x="55" y="118"/>
                </a:cxn>
                <a:cxn ang="0">
                  <a:pos x="45" y="120"/>
                </a:cxn>
                <a:cxn ang="0">
                  <a:pos x="45" y="120"/>
                </a:cxn>
                <a:cxn ang="0">
                  <a:pos x="37" y="122"/>
                </a:cxn>
                <a:cxn ang="0">
                  <a:pos x="37" y="122"/>
                </a:cxn>
                <a:cxn ang="0">
                  <a:pos x="25" y="120"/>
                </a:cxn>
                <a:cxn ang="0">
                  <a:pos x="21" y="118"/>
                </a:cxn>
                <a:cxn ang="0">
                  <a:pos x="18" y="114"/>
                </a:cxn>
                <a:cxn ang="0">
                  <a:pos x="18" y="114"/>
                </a:cxn>
                <a:cxn ang="0">
                  <a:pos x="12" y="105"/>
                </a:cxn>
                <a:cxn ang="0">
                  <a:pos x="12" y="91"/>
                </a:cxn>
                <a:cxn ang="0">
                  <a:pos x="12" y="34"/>
                </a:cxn>
                <a:cxn ang="0">
                  <a:pos x="0" y="34"/>
                </a:cxn>
              </a:cxnLst>
              <a:rect l="0" t="0" r="r" b="b"/>
              <a:pathLst>
                <a:path w="55" h="122">
                  <a:moveTo>
                    <a:pt x="0" y="34"/>
                  </a:moveTo>
                  <a:lnTo>
                    <a:pt x="0" y="26"/>
                  </a:lnTo>
                  <a:lnTo>
                    <a:pt x="12" y="26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53" y="26"/>
                  </a:lnTo>
                  <a:lnTo>
                    <a:pt x="53" y="34"/>
                  </a:lnTo>
                  <a:lnTo>
                    <a:pt x="20" y="34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3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31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45" y="113"/>
                  </a:lnTo>
                  <a:lnTo>
                    <a:pt x="53" y="111"/>
                  </a:lnTo>
                  <a:lnTo>
                    <a:pt x="55" y="111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25" y="120"/>
                  </a:lnTo>
                  <a:lnTo>
                    <a:pt x="21" y="118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2" y="105"/>
                  </a:lnTo>
                  <a:lnTo>
                    <a:pt x="12" y="91"/>
                  </a:lnTo>
                  <a:lnTo>
                    <a:pt x="12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83"/>
            <p:cNvSpPr>
              <a:spLocks/>
            </p:cNvSpPr>
            <p:nvPr/>
          </p:nvSpPr>
          <p:spPr bwMode="auto">
            <a:xfrm>
              <a:off x="7313613" y="3209925"/>
              <a:ext cx="65087" cy="103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41" y="77"/>
                </a:cxn>
                <a:cxn ang="0">
                  <a:pos x="74" y="0"/>
                </a:cxn>
                <a:cxn ang="0">
                  <a:pos x="82" y="0"/>
                </a:cxn>
                <a:cxn ang="0">
                  <a:pos x="27" y="130"/>
                </a:cxn>
                <a:cxn ang="0">
                  <a:pos x="17" y="130"/>
                </a:cxn>
                <a:cxn ang="0">
                  <a:pos x="37" y="87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82" h="130">
                  <a:moveTo>
                    <a:pt x="10" y="0"/>
                  </a:moveTo>
                  <a:lnTo>
                    <a:pt x="10" y="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41" y="77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27" y="130"/>
                  </a:lnTo>
                  <a:lnTo>
                    <a:pt x="17" y="130"/>
                  </a:lnTo>
                  <a:lnTo>
                    <a:pt x="37" y="8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84"/>
            <p:cNvSpPr>
              <a:spLocks/>
            </p:cNvSpPr>
            <p:nvPr/>
          </p:nvSpPr>
          <p:spPr bwMode="auto">
            <a:xfrm>
              <a:off x="8315325" y="3717925"/>
              <a:ext cx="77787" cy="5080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2" y="2"/>
                </a:cxn>
                <a:cxn ang="0">
                  <a:pos x="90" y="8"/>
                </a:cxn>
                <a:cxn ang="0">
                  <a:pos x="94" y="14"/>
                </a:cxn>
                <a:cxn ang="0">
                  <a:pos x="98" y="34"/>
                </a:cxn>
                <a:cxn ang="0">
                  <a:pos x="96" y="49"/>
                </a:cxn>
                <a:cxn ang="0">
                  <a:pos x="90" y="65"/>
                </a:cxn>
                <a:cxn ang="0">
                  <a:pos x="80" y="65"/>
                </a:cxn>
                <a:cxn ang="0">
                  <a:pos x="84" y="57"/>
                </a:cxn>
                <a:cxn ang="0">
                  <a:pos x="88" y="49"/>
                </a:cxn>
                <a:cxn ang="0">
                  <a:pos x="90" y="34"/>
                </a:cxn>
                <a:cxn ang="0">
                  <a:pos x="90" y="22"/>
                </a:cxn>
                <a:cxn ang="0">
                  <a:pos x="86" y="14"/>
                </a:cxn>
                <a:cxn ang="0">
                  <a:pos x="70" y="8"/>
                </a:cxn>
                <a:cxn ang="0">
                  <a:pos x="63" y="10"/>
                </a:cxn>
                <a:cxn ang="0">
                  <a:pos x="59" y="16"/>
                </a:cxn>
                <a:cxn ang="0">
                  <a:pos x="53" y="34"/>
                </a:cxn>
                <a:cxn ang="0">
                  <a:pos x="51" y="45"/>
                </a:cxn>
                <a:cxn ang="0">
                  <a:pos x="47" y="55"/>
                </a:cxn>
                <a:cxn ang="0">
                  <a:pos x="43" y="59"/>
                </a:cxn>
                <a:cxn ang="0">
                  <a:pos x="39" y="63"/>
                </a:cxn>
                <a:cxn ang="0">
                  <a:pos x="27" y="65"/>
                </a:cxn>
                <a:cxn ang="0">
                  <a:pos x="19" y="65"/>
                </a:cxn>
                <a:cxn ang="0">
                  <a:pos x="13" y="61"/>
                </a:cxn>
                <a:cxn ang="0">
                  <a:pos x="4" y="49"/>
                </a:cxn>
                <a:cxn ang="0">
                  <a:pos x="2" y="41"/>
                </a:cxn>
                <a:cxn ang="0">
                  <a:pos x="0" y="32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17" y="4"/>
                </a:cxn>
                <a:cxn ang="0">
                  <a:pos x="11" y="18"/>
                </a:cxn>
                <a:cxn ang="0">
                  <a:pos x="9" y="26"/>
                </a:cxn>
                <a:cxn ang="0">
                  <a:pos x="7" y="34"/>
                </a:cxn>
                <a:cxn ang="0">
                  <a:pos x="13" y="49"/>
                </a:cxn>
                <a:cxn ang="0">
                  <a:pos x="17" y="55"/>
                </a:cxn>
                <a:cxn ang="0">
                  <a:pos x="25" y="57"/>
                </a:cxn>
                <a:cxn ang="0">
                  <a:pos x="39" y="51"/>
                </a:cxn>
                <a:cxn ang="0">
                  <a:pos x="41" y="43"/>
                </a:cxn>
                <a:cxn ang="0">
                  <a:pos x="45" y="30"/>
                </a:cxn>
                <a:cxn ang="0">
                  <a:pos x="55" y="6"/>
                </a:cxn>
                <a:cxn ang="0">
                  <a:pos x="61" y="2"/>
                </a:cxn>
                <a:cxn ang="0">
                  <a:pos x="70" y="0"/>
                </a:cxn>
              </a:cxnLst>
              <a:rect l="0" t="0" r="r" b="b"/>
              <a:pathLst>
                <a:path w="98" h="65">
                  <a:moveTo>
                    <a:pt x="70" y="0"/>
                  </a:moveTo>
                  <a:lnTo>
                    <a:pt x="70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4" y="14"/>
                  </a:lnTo>
                  <a:lnTo>
                    <a:pt x="96" y="20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0" y="65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4" y="57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90" y="41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0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3" y="59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3" y="65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19" y="65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7" y="5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4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7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3" y="1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9" y="43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7" y="55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33" y="55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1" y="43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1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61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85"/>
            <p:cNvSpPr>
              <a:spLocks/>
            </p:cNvSpPr>
            <p:nvPr/>
          </p:nvSpPr>
          <p:spPr bwMode="auto">
            <a:xfrm>
              <a:off x="8315325" y="3644900"/>
              <a:ext cx="77787" cy="57150"/>
            </a:xfrm>
            <a:custGeom>
              <a:avLst/>
              <a:gdLst/>
              <a:ahLst/>
              <a:cxnLst>
                <a:cxn ang="0">
                  <a:pos x="98" y="29"/>
                </a:cxn>
                <a:cxn ang="0">
                  <a:pos x="98" y="29"/>
                </a:cxn>
                <a:cxn ang="0">
                  <a:pos x="96" y="39"/>
                </a:cxn>
                <a:cxn ang="0">
                  <a:pos x="94" y="47"/>
                </a:cxn>
                <a:cxn ang="0">
                  <a:pos x="90" y="55"/>
                </a:cxn>
                <a:cxn ang="0">
                  <a:pos x="84" y="61"/>
                </a:cxn>
                <a:cxn ang="0">
                  <a:pos x="84" y="61"/>
                </a:cxn>
                <a:cxn ang="0">
                  <a:pos x="78" y="65"/>
                </a:cxn>
                <a:cxn ang="0">
                  <a:pos x="70" y="68"/>
                </a:cxn>
                <a:cxn ang="0">
                  <a:pos x="61" y="70"/>
                </a:cxn>
                <a:cxn ang="0">
                  <a:pos x="49" y="70"/>
                </a:cxn>
                <a:cxn ang="0">
                  <a:pos x="49" y="70"/>
                </a:cxn>
                <a:cxn ang="0">
                  <a:pos x="39" y="70"/>
                </a:cxn>
                <a:cxn ang="0">
                  <a:pos x="29" y="68"/>
                </a:cxn>
                <a:cxn ang="0">
                  <a:pos x="21" y="65"/>
                </a:cxn>
                <a:cxn ang="0">
                  <a:pos x="13" y="59"/>
                </a:cxn>
                <a:cxn ang="0">
                  <a:pos x="13" y="59"/>
                </a:cxn>
                <a:cxn ang="0">
                  <a:pos x="7" y="53"/>
                </a:cxn>
                <a:cxn ang="0">
                  <a:pos x="4" y="47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2" y="15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1" y="15"/>
                </a:cxn>
                <a:cxn ang="0">
                  <a:pos x="9" y="23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9" y="37"/>
                </a:cxn>
                <a:cxn ang="0">
                  <a:pos x="11" y="43"/>
                </a:cxn>
                <a:cxn ang="0">
                  <a:pos x="13" y="49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25" y="57"/>
                </a:cxn>
                <a:cxn ang="0">
                  <a:pos x="31" y="61"/>
                </a:cxn>
                <a:cxn ang="0">
                  <a:pos x="49" y="63"/>
                </a:cxn>
                <a:cxn ang="0">
                  <a:pos x="49" y="63"/>
                </a:cxn>
                <a:cxn ang="0">
                  <a:pos x="66" y="59"/>
                </a:cxn>
                <a:cxn ang="0">
                  <a:pos x="72" y="57"/>
                </a:cxn>
                <a:cxn ang="0">
                  <a:pos x="80" y="53"/>
                </a:cxn>
                <a:cxn ang="0">
                  <a:pos x="80" y="53"/>
                </a:cxn>
                <a:cxn ang="0">
                  <a:pos x="84" y="49"/>
                </a:cxn>
                <a:cxn ang="0">
                  <a:pos x="88" y="43"/>
                </a:cxn>
                <a:cxn ang="0">
                  <a:pos x="90" y="37"/>
                </a:cxn>
                <a:cxn ang="0">
                  <a:pos x="90" y="31"/>
                </a:cxn>
                <a:cxn ang="0">
                  <a:pos x="90" y="31"/>
                </a:cxn>
                <a:cxn ang="0">
                  <a:pos x="90" y="23"/>
                </a:cxn>
                <a:cxn ang="0">
                  <a:pos x="88" y="17"/>
                </a:cxn>
                <a:cxn ang="0">
                  <a:pos x="88" y="17"/>
                </a:cxn>
                <a:cxn ang="0">
                  <a:pos x="78" y="2"/>
                </a:cxn>
                <a:cxn ang="0">
                  <a:pos x="7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2" y="6"/>
                </a:cxn>
                <a:cxn ang="0">
                  <a:pos x="94" y="13"/>
                </a:cxn>
                <a:cxn ang="0">
                  <a:pos x="94" y="13"/>
                </a:cxn>
                <a:cxn ang="0">
                  <a:pos x="96" y="21"/>
                </a:cxn>
                <a:cxn ang="0">
                  <a:pos x="98" y="29"/>
                </a:cxn>
                <a:cxn ang="0">
                  <a:pos x="98" y="29"/>
                </a:cxn>
              </a:cxnLst>
              <a:rect l="0" t="0" r="r" b="b"/>
              <a:pathLst>
                <a:path w="98" h="70">
                  <a:moveTo>
                    <a:pt x="98" y="29"/>
                  </a:moveTo>
                  <a:lnTo>
                    <a:pt x="98" y="29"/>
                  </a:lnTo>
                  <a:lnTo>
                    <a:pt x="96" y="39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78" y="65"/>
                  </a:lnTo>
                  <a:lnTo>
                    <a:pt x="70" y="68"/>
                  </a:lnTo>
                  <a:lnTo>
                    <a:pt x="61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39" y="70"/>
                  </a:lnTo>
                  <a:lnTo>
                    <a:pt x="29" y="68"/>
                  </a:lnTo>
                  <a:lnTo>
                    <a:pt x="21" y="65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7" y="53"/>
                  </a:lnTo>
                  <a:lnTo>
                    <a:pt x="4" y="47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1" y="15"/>
                  </a:lnTo>
                  <a:lnTo>
                    <a:pt x="9" y="2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1" y="43"/>
                  </a:lnTo>
                  <a:lnTo>
                    <a:pt x="13" y="49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5" y="57"/>
                  </a:lnTo>
                  <a:lnTo>
                    <a:pt x="31" y="61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6" y="59"/>
                  </a:lnTo>
                  <a:lnTo>
                    <a:pt x="72" y="57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4" y="49"/>
                  </a:lnTo>
                  <a:lnTo>
                    <a:pt x="88" y="43"/>
                  </a:lnTo>
                  <a:lnTo>
                    <a:pt x="90" y="37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23"/>
                  </a:lnTo>
                  <a:lnTo>
                    <a:pt x="88" y="17"/>
                  </a:lnTo>
                  <a:lnTo>
                    <a:pt x="88" y="17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2" y="6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21"/>
                  </a:lnTo>
                  <a:lnTo>
                    <a:pt x="98" y="29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86"/>
            <p:cNvSpPr>
              <a:spLocks/>
            </p:cNvSpPr>
            <p:nvPr/>
          </p:nvSpPr>
          <p:spPr bwMode="auto">
            <a:xfrm>
              <a:off x="8286750" y="3571875"/>
              <a:ext cx="104775" cy="5715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2" y="8"/>
                </a:cxn>
                <a:cxn ang="0">
                  <a:pos x="73" y="8"/>
                </a:cxn>
                <a:cxn ang="0">
                  <a:pos x="73" y="8"/>
                </a:cxn>
                <a:cxn ang="0">
                  <a:pos x="59" y="10"/>
                </a:cxn>
                <a:cxn ang="0">
                  <a:pos x="51" y="14"/>
                </a:cxn>
                <a:cxn ang="0">
                  <a:pos x="45" y="20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5" y="38"/>
                </a:cxn>
                <a:cxn ang="0">
                  <a:pos x="47" y="47"/>
                </a:cxn>
                <a:cxn ang="0">
                  <a:pos x="47" y="47"/>
                </a:cxn>
                <a:cxn ang="0">
                  <a:pos x="51" y="55"/>
                </a:cxn>
                <a:cxn ang="0">
                  <a:pos x="59" y="61"/>
                </a:cxn>
                <a:cxn ang="0">
                  <a:pos x="132" y="61"/>
                </a:cxn>
                <a:cxn ang="0">
                  <a:pos x="132" y="71"/>
                </a:cxn>
                <a:cxn ang="0">
                  <a:pos x="0" y="71"/>
                </a:cxn>
                <a:cxn ang="0">
                  <a:pos x="0" y="61"/>
                </a:cxn>
                <a:cxn ang="0">
                  <a:pos x="49" y="61"/>
                </a:cxn>
                <a:cxn ang="0">
                  <a:pos x="49" y="61"/>
                </a:cxn>
                <a:cxn ang="0">
                  <a:pos x="43" y="55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36" y="38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6" y="24"/>
                </a:cxn>
                <a:cxn ang="0">
                  <a:pos x="38" y="18"/>
                </a:cxn>
                <a:cxn ang="0">
                  <a:pos x="40" y="12"/>
                </a:cxn>
                <a:cxn ang="0">
                  <a:pos x="43" y="8"/>
                </a:cxn>
                <a:cxn ang="0">
                  <a:pos x="43" y="8"/>
                </a:cxn>
                <a:cxn ang="0">
                  <a:pos x="49" y="4"/>
                </a:cxn>
                <a:cxn ang="0">
                  <a:pos x="55" y="2"/>
                </a:cxn>
                <a:cxn ang="0">
                  <a:pos x="69" y="0"/>
                </a:cxn>
                <a:cxn ang="0">
                  <a:pos x="132" y="0"/>
                </a:cxn>
              </a:cxnLst>
              <a:rect l="0" t="0" r="r" b="b"/>
              <a:pathLst>
                <a:path w="132" h="71">
                  <a:moveTo>
                    <a:pt x="132" y="0"/>
                  </a:moveTo>
                  <a:lnTo>
                    <a:pt x="132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59" y="10"/>
                  </a:lnTo>
                  <a:lnTo>
                    <a:pt x="51" y="14"/>
                  </a:lnTo>
                  <a:lnTo>
                    <a:pt x="45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5" y="38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51" y="55"/>
                  </a:lnTo>
                  <a:lnTo>
                    <a:pt x="59" y="61"/>
                  </a:lnTo>
                  <a:lnTo>
                    <a:pt x="132" y="61"/>
                  </a:lnTo>
                  <a:lnTo>
                    <a:pt x="132" y="71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5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6" y="38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24"/>
                  </a:lnTo>
                  <a:lnTo>
                    <a:pt x="38" y="18"/>
                  </a:lnTo>
                  <a:lnTo>
                    <a:pt x="40" y="12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87"/>
            <p:cNvSpPr>
              <a:spLocks noEditPoints="1"/>
            </p:cNvSpPr>
            <p:nvPr/>
          </p:nvSpPr>
          <p:spPr bwMode="auto">
            <a:xfrm>
              <a:off x="8315325" y="3490913"/>
              <a:ext cx="77787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74" y="4"/>
                </a:cxn>
                <a:cxn ang="0">
                  <a:pos x="84" y="10"/>
                </a:cxn>
                <a:cxn ang="0">
                  <a:pos x="92" y="18"/>
                </a:cxn>
                <a:cxn ang="0">
                  <a:pos x="98" y="39"/>
                </a:cxn>
                <a:cxn ang="0">
                  <a:pos x="98" y="47"/>
                </a:cxn>
                <a:cxn ang="0">
                  <a:pos x="90" y="61"/>
                </a:cxn>
                <a:cxn ang="0">
                  <a:pos x="84" y="67"/>
                </a:cxn>
                <a:cxn ang="0">
                  <a:pos x="68" y="75"/>
                </a:cxn>
                <a:cxn ang="0">
                  <a:pos x="49" y="79"/>
                </a:cxn>
                <a:cxn ang="0">
                  <a:pos x="35" y="77"/>
                </a:cxn>
                <a:cxn ang="0">
                  <a:pos x="23" y="73"/>
                </a:cxn>
                <a:cxn ang="0">
                  <a:pos x="6" y="59"/>
                </a:cxn>
                <a:cxn ang="0">
                  <a:pos x="2" y="49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0"/>
                </a:cxn>
                <a:cxn ang="0">
                  <a:pos x="21" y="6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69"/>
                </a:cxn>
                <a:cxn ang="0">
                  <a:pos x="72" y="65"/>
                </a:cxn>
                <a:cxn ang="0">
                  <a:pos x="80" y="61"/>
                </a:cxn>
                <a:cxn ang="0">
                  <a:pos x="86" y="55"/>
                </a:cxn>
                <a:cxn ang="0">
                  <a:pos x="90" y="39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72" y="12"/>
                </a:cxn>
                <a:cxn ang="0">
                  <a:pos x="61" y="10"/>
                </a:cxn>
                <a:cxn ang="0">
                  <a:pos x="49" y="8"/>
                </a:cxn>
                <a:cxn ang="0">
                  <a:pos x="27" y="12"/>
                </a:cxn>
                <a:cxn ang="0">
                  <a:pos x="19" y="16"/>
                </a:cxn>
                <a:cxn ang="0">
                  <a:pos x="11" y="24"/>
                </a:cxn>
                <a:cxn ang="0">
                  <a:pos x="7" y="39"/>
                </a:cxn>
                <a:cxn ang="0">
                  <a:pos x="9" y="47"/>
                </a:cxn>
                <a:cxn ang="0">
                  <a:pos x="11" y="55"/>
                </a:cxn>
                <a:cxn ang="0">
                  <a:pos x="27" y="65"/>
                </a:cxn>
                <a:cxn ang="0">
                  <a:pos x="37" y="69"/>
                </a:cxn>
                <a:cxn ang="0">
                  <a:pos x="49" y="69"/>
                </a:cxn>
              </a:cxnLst>
              <a:rect l="0" t="0" r="r" b="b"/>
              <a:pathLst>
                <a:path w="98" h="79">
                  <a:moveTo>
                    <a:pt x="49" y="0"/>
                  </a:moveTo>
                  <a:lnTo>
                    <a:pt x="49" y="0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4" y="1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6" y="2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7"/>
                  </a:lnTo>
                  <a:lnTo>
                    <a:pt x="94" y="55"/>
                  </a:lnTo>
                  <a:lnTo>
                    <a:pt x="90" y="61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78" y="73"/>
                  </a:lnTo>
                  <a:lnTo>
                    <a:pt x="68" y="75"/>
                  </a:lnTo>
                  <a:lnTo>
                    <a:pt x="61" y="77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35" y="77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13" y="67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21" y="6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69"/>
                  </a:moveTo>
                  <a:lnTo>
                    <a:pt x="49" y="69"/>
                  </a:lnTo>
                  <a:lnTo>
                    <a:pt x="61" y="69"/>
                  </a:lnTo>
                  <a:lnTo>
                    <a:pt x="72" y="65"/>
                  </a:lnTo>
                  <a:lnTo>
                    <a:pt x="72" y="65"/>
                  </a:lnTo>
                  <a:lnTo>
                    <a:pt x="80" y="6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90" y="47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29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0" y="1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1" y="10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7" y="1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9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7" y="69"/>
                  </a:lnTo>
                  <a:lnTo>
                    <a:pt x="49" y="69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8"/>
            <p:cNvSpPr>
              <a:spLocks noEditPoints="1"/>
            </p:cNvSpPr>
            <p:nvPr/>
          </p:nvSpPr>
          <p:spPr bwMode="auto">
            <a:xfrm>
              <a:off x="8315325" y="3414713"/>
              <a:ext cx="77787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74" y="4"/>
                </a:cxn>
                <a:cxn ang="0">
                  <a:pos x="84" y="9"/>
                </a:cxn>
                <a:cxn ang="0">
                  <a:pos x="92" y="17"/>
                </a:cxn>
                <a:cxn ang="0">
                  <a:pos x="98" y="39"/>
                </a:cxn>
                <a:cxn ang="0">
                  <a:pos x="98" y="47"/>
                </a:cxn>
                <a:cxn ang="0">
                  <a:pos x="90" y="61"/>
                </a:cxn>
                <a:cxn ang="0">
                  <a:pos x="84" y="66"/>
                </a:cxn>
                <a:cxn ang="0">
                  <a:pos x="68" y="74"/>
                </a:cxn>
                <a:cxn ang="0">
                  <a:pos x="49" y="78"/>
                </a:cxn>
                <a:cxn ang="0">
                  <a:pos x="35" y="76"/>
                </a:cxn>
                <a:cxn ang="0">
                  <a:pos x="23" y="72"/>
                </a:cxn>
                <a:cxn ang="0">
                  <a:pos x="6" y="59"/>
                </a:cxn>
                <a:cxn ang="0">
                  <a:pos x="2" y="49"/>
                </a:cxn>
                <a:cxn ang="0">
                  <a:pos x="0" y="39"/>
                </a:cxn>
                <a:cxn ang="0">
                  <a:pos x="4" y="21"/>
                </a:cxn>
                <a:cxn ang="0">
                  <a:pos x="13" y="9"/>
                </a:cxn>
                <a:cxn ang="0">
                  <a:pos x="21" y="5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68"/>
                </a:cxn>
                <a:cxn ang="0">
                  <a:pos x="72" y="64"/>
                </a:cxn>
                <a:cxn ang="0">
                  <a:pos x="80" y="61"/>
                </a:cxn>
                <a:cxn ang="0">
                  <a:pos x="86" y="55"/>
                </a:cxn>
                <a:cxn ang="0">
                  <a:pos x="90" y="39"/>
                </a:cxn>
                <a:cxn ang="0">
                  <a:pos x="90" y="29"/>
                </a:cxn>
                <a:cxn ang="0">
                  <a:pos x="86" y="21"/>
                </a:cxn>
                <a:cxn ang="0">
                  <a:pos x="72" y="11"/>
                </a:cxn>
                <a:cxn ang="0">
                  <a:pos x="61" y="9"/>
                </a:cxn>
                <a:cxn ang="0">
                  <a:pos x="49" y="7"/>
                </a:cxn>
                <a:cxn ang="0">
                  <a:pos x="27" y="11"/>
                </a:cxn>
                <a:cxn ang="0">
                  <a:pos x="19" y="15"/>
                </a:cxn>
                <a:cxn ang="0">
                  <a:pos x="11" y="21"/>
                </a:cxn>
                <a:cxn ang="0">
                  <a:pos x="7" y="39"/>
                </a:cxn>
                <a:cxn ang="0">
                  <a:pos x="9" y="47"/>
                </a:cxn>
                <a:cxn ang="0">
                  <a:pos x="11" y="55"/>
                </a:cxn>
                <a:cxn ang="0">
                  <a:pos x="27" y="64"/>
                </a:cxn>
                <a:cxn ang="0">
                  <a:pos x="37" y="68"/>
                </a:cxn>
                <a:cxn ang="0">
                  <a:pos x="49" y="68"/>
                </a:cxn>
              </a:cxnLst>
              <a:rect l="0" t="0" r="r" b="b"/>
              <a:pathLst>
                <a:path w="98" h="78">
                  <a:moveTo>
                    <a:pt x="49" y="0"/>
                  </a:moveTo>
                  <a:lnTo>
                    <a:pt x="49" y="0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4" y="9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6" y="2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7"/>
                  </a:lnTo>
                  <a:lnTo>
                    <a:pt x="94" y="55"/>
                  </a:lnTo>
                  <a:lnTo>
                    <a:pt x="90" y="61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8" y="72"/>
                  </a:lnTo>
                  <a:lnTo>
                    <a:pt x="68" y="74"/>
                  </a:lnTo>
                  <a:lnTo>
                    <a:pt x="61" y="76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35" y="76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13" y="66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68"/>
                  </a:moveTo>
                  <a:lnTo>
                    <a:pt x="49" y="68"/>
                  </a:lnTo>
                  <a:lnTo>
                    <a:pt x="61" y="68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80" y="6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90" y="47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0" y="15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1" y="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3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9" y="15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9" y="61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37" y="68"/>
                  </a:lnTo>
                  <a:lnTo>
                    <a:pt x="49" y="68"/>
                  </a:lnTo>
                  <a:lnTo>
                    <a:pt x="49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Rectangle 89"/>
            <p:cNvSpPr>
              <a:spLocks noChangeArrowheads="1"/>
            </p:cNvSpPr>
            <p:nvPr/>
          </p:nvSpPr>
          <p:spPr bwMode="auto">
            <a:xfrm>
              <a:off x="8286750" y="3386138"/>
              <a:ext cx="104775" cy="6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90"/>
            <p:cNvSpPr>
              <a:spLocks/>
            </p:cNvSpPr>
            <p:nvPr/>
          </p:nvSpPr>
          <p:spPr bwMode="auto">
            <a:xfrm>
              <a:off x="8266113" y="2744788"/>
              <a:ext cx="130175" cy="130175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6" name="Line 91"/>
          <p:cNvSpPr>
            <a:spLocks noChangeShapeType="1"/>
          </p:cNvSpPr>
          <p:nvPr/>
        </p:nvSpPr>
        <p:spPr bwMode="auto">
          <a:xfrm>
            <a:off x="4632000" y="1546225"/>
            <a:ext cx="7560000" cy="1588"/>
          </a:xfrm>
          <a:prstGeom prst="line">
            <a:avLst/>
          </a:prstGeom>
          <a:noFill/>
          <a:ln w="25400">
            <a:solidFill>
              <a:srgbClr val="F793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4" name="Рисунок 223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8207" y="351429"/>
            <a:ext cx="729660" cy="729660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9426556" y="1096799"/>
            <a:ext cx="8104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/>
              <a:t>Департамент </a:t>
            </a:r>
            <a:r>
              <a:rPr lang="en-US" sz="600"/>
              <a:t/>
            </a:r>
            <a:br>
              <a:rPr lang="en-US" sz="600"/>
            </a:br>
            <a:r>
              <a:rPr lang="ru-RU" sz="600"/>
              <a:t>общего образования </a:t>
            </a:r>
            <a:r>
              <a:rPr lang="en-US" sz="600"/>
              <a:t/>
            </a:r>
            <a:br>
              <a:rPr lang="en-US" sz="600"/>
            </a:br>
            <a:r>
              <a:rPr lang="ru-RU" sz="600"/>
              <a:t>Томской области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2014822" y="561765"/>
            <a:ext cx="3869511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400" b="1">
                <a:solidFill>
                  <a:srgbClr val="109EB4"/>
                </a:solidFill>
              </a:rPr>
              <a:t>КОНФЕРЕНЦИЯ ДЛЯ УПРАВЛЕНЧЕСКИХ КОМАНД </a:t>
            </a:r>
            <a:endParaRPr lang="ru-RU" sz="1400">
              <a:solidFill>
                <a:srgbClr val="109EB4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014822" y="858099"/>
            <a:ext cx="386951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>
                <a:solidFill>
                  <a:srgbClr val="109EB4"/>
                </a:solidFill>
              </a:rPr>
              <a:t>ЭФФЕКТИВНЫЕ УПРАВЛЕНЧЕСКИЕ </a:t>
            </a:r>
            <a:r>
              <a:rPr lang="en-US">
                <a:solidFill>
                  <a:srgbClr val="109EB4"/>
                </a:solidFill>
              </a:rPr>
              <a:t/>
            </a:r>
            <a:br>
              <a:rPr lang="en-US">
                <a:solidFill>
                  <a:srgbClr val="109EB4"/>
                </a:solidFill>
              </a:rPr>
            </a:br>
            <a:r>
              <a:rPr lang="ru-RU">
                <a:solidFill>
                  <a:srgbClr val="109EB4"/>
                </a:solidFill>
              </a:rPr>
              <a:t>КОМАНДЫ КАК ФАКТОР ПОВЫШЕНИЯ </a:t>
            </a:r>
            <a:r>
              <a:rPr lang="en-US">
                <a:solidFill>
                  <a:srgbClr val="109EB4"/>
                </a:solidFill>
              </a:rPr>
              <a:t/>
            </a:r>
            <a:br>
              <a:rPr lang="en-US">
                <a:solidFill>
                  <a:srgbClr val="109EB4"/>
                </a:solidFill>
              </a:rPr>
            </a:br>
            <a:r>
              <a:rPr lang="ru-RU">
                <a:solidFill>
                  <a:srgbClr val="109EB4"/>
                </a:solidFill>
              </a:rPr>
              <a:t>КАЧЕСТВА ОБРАЗОВАНИЯ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014822" y="273895"/>
            <a:ext cx="3869511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400" b="1">
                <a:solidFill>
                  <a:srgbClr val="F38221"/>
                </a:solidFill>
              </a:rPr>
              <a:t>12-13 МАЯ  </a:t>
            </a:r>
            <a:r>
              <a:rPr lang="en-US" sz="1400">
                <a:solidFill>
                  <a:srgbClr val="109EB4"/>
                </a:solidFill>
              </a:rPr>
              <a:t>|</a:t>
            </a:r>
            <a:r>
              <a:rPr lang="en-US" sz="1400"/>
              <a:t> </a:t>
            </a:r>
            <a:r>
              <a:rPr lang="ru-RU" sz="1400" b="1">
                <a:solidFill>
                  <a:srgbClr val="F38221"/>
                </a:solidFill>
              </a:rPr>
              <a:t> 2022 ГОДА</a:t>
            </a:r>
            <a:r>
              <a:rPr lang="en-US" sz="1400" b="1">
                <a:solidFill>
                  <a:srgbClr val="F38221"/>
                </a:solidFill>
              </a:rPr>
              <a:t>  </a:t>
            </a:r>
            <a:r>
              <a:rPr lang="en-US" sz="1400">
                <a:solidFill>
                  <a:srgbClr val="109EB4"/>
                </a:solidFill>
              </a:rPr>
              <a:t>|</a:t>
            </a:r>
            <a:r>
              <a:rPr lang="ru-RU" sz="1400" b="1">
                <a:solidFill>
                  <a:srgbClr val="F38221"/>
                </a:solidFill>
              </a:rPr>
              <a:t>  ТОМСК</a:t>
            </a:r>
            <a:endParaRPr lang="ru-RU" sz="1400">
              <a:solidFill>
                <a:srgbClr val="F38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A69E7856-82E8-C760-8A30-0E94C05DB46B}"/>
              </a:ext>
            </a:extLst>
          </p:cNvPr>
          <p:cNvSpPr txBox="1">
            <a:spLocks/>
          </p:cNvSpPr>
          <p:nvPr/>
        </p:nvSpPr>
        <p:spPr>
          <a:xfrm>
            <a:off x="281261" y="1324914"/>
            <a:ext cx="7966932" cy="742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МОТИВИРУЮЩИЙ МОНИТОРИНГ: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эффективность системы</a:t>
            </a:r>
          </a:p>
        </p:txBody>
      </p:sp>
      <p:graphicFrame>
        <p:nvGraphicFramePr>
          <p:cNvPr id="109" name="Таблица 108">
            <a:extLst>
              <a:ext uri="{FF2B5EF4-FFF2-40B4-BE49-F238E27FC236}">
                <a16:creationId xmlns:a16="http://schemas.microsoft.com/office/drawing/2014/main" id="{407289C2-625C-5CCB-C8AD-9AD8C2C9B3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956" y="2002581"/>
          <a:ext cx="8147547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7160">
                  <a:extLst>
                    <a:ext uri="{9D8B030D-6E8A-4147-A177-3AD203B41FA5}">
                      <a16:colId xmlns:a16="http://schemas.microsoft.com/office/drawing/2014/main" val="17508771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71430607"/>
                    </a:ext>
                  </a:extLst>
                </a:gridCol>
                <a:gridCol w="1515987">
                  <a:extLst>
                    <a:ext uri="{9D8B030D-6E8A-4147-A177-3AD203B41FA5}">
                      <a16:colId xmlns:a16="http://schemas.microsoft.com/office/drawing/2014/main" val="1160145192"/>
                    </a:ext>
                  </a:extLst>
                </a:gridCol>
              </a:tblGrid>
              <a:tr h="4230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Показатель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Результат ТО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Лучший результат среди субъектов РФ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87268"/>
                  </a:ext>
                </a:extLst>
              </a:tr>
              <a:tr h="256944">
                <a:tc>
                  <a:txBody>
                    <a:bodyPr/>
                    <a:lstStyle/>
                    <a:p>
                      <a:r>
                        <a:rPr lang="ru-RU" sz="1200" dirty="0"/>
                        <a:t>Механизмы управления качеством образования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4020072"/>
                  </a:ext>
                </a:extLst>
              </a:tr>
              <a:tr h="256944">
                <a:tc>
                  <a:txBody>
                    <a:bodyPr/>
                    <a:lstStyle/>
                    <a:p>
                      <a:r>
                        <a:rPr lang="ru-RU" sz="1200" dirty="0"/>
                        <a:t>Аналитика и интерпретация результатов ГИА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637361"/>
                  </a:ext>
                </a:extLst>
              </a:tr>
              <a:tr h="423009">
                <a:tc>
                  <a:txBody>
                    <a:bodyPr/>
                    <a:lstStyle/>
                    <a:p>
                      <a:r>
                        <a:rPr lang="ru-RU" sz="1200" dirty="0"/>
                        <a:t>Поступление в образовательные организации среднего профессионального образования своего региона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58,7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409623"/>
                  </a:ext>
                </a:extLst>
              </a:tr>
              <a:tr h="256944">
                <a:tc>
                  <a:txBody>
                    <a:bodyPr/>
                    <a:lstStyle/>
                    <a:p>
                      <a:r>
                        <a:rPr lang="ru-RU" sz="1200" dirty="0"/>
                        <a:t>Поступление в образовательные организации высшего образования своего региона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94,7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81587"/>
                  </a:ext>
                </a:extLst>
              </a:tr>
              <a:tr h="592213">
                <a:tc>
                  <a:txBody>
                    <a:bodyPr/>
                    <a:lstStyle/>
                    <a:p>
                      <a:r>
                        <a:rPr lang="ru-RU" sz="1200" dirty="0"/>
                        <a:t>Доля выпускников 11-х классов, получивших медаль «За особые успехи в учении», которые набрали по 1 из предметов ЕГЭ менее 70 баллов, в общей численности выпускников 11-х классов, получивших медаль «За особые успехи в учении (2020 г.)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26,7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13114"/>
                  </a:ext>
                </a:extLst>
              </a:tr>
              <a:tr h="592213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дипломов победителей и призеров заключительного этапа Всероссийской олимпиады школьников в расчете на 1000 школьников 7-11-х классов в субъекте РФ (2019 г.)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027669"/>
                  </a:ext>
                </a:extLst>
              </a:tr>
              <a:tr h="592213">
                <a:tc>
                  <a:txBody>
                    <a:bodyPr/>
                    <a:lstStyle/>
                    <a:p>
                      <a:r>
                        <a:rPr lang="ru-RU" sz="1200" dirty="0"/>
                        <a:t>Доля общеобразовательных организаций, в которых обучаются победители и призеры заключительного этапа Всероссийской олимпиады школьников, в общем количестве общеобразовательных организаций в субъекте РФ (2019 г.)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787028"/>
                  </a:ext>
                </a:extLst>
              </a:tr>
            </a:tbl>
          </a:graphicData>
        </a:graphic>
      </p:graphicFrame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0D7798E8-50BE-756A-7359-10F2EC114F5A}"/>
              </a:ext>
            </a:extLst>
          </p:cNvPr>
          <p:cNvSpPr/>
          <p:nvPr/>
        </p:nvSpPr>
        <p:spPr>
          <a:xfrm>
            <a:off x="5869032" y="5939193"/>
            <a:ext cx="1656184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3078A77-E568-BF13-0250-C512A6E9C29A}"/>
              </a:ext>
            </a:extLst>
          </p:cNvPr>
          <p:cNvSpPr/>
          <p:nvPr/>
        </p:nvSpPr>
        <p:spPr>
          <a:xfrm>
            <a:off x="3095721" y="5939193"/>
            <a:ext cx="1656184" cy="360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64C7293F-D0FF-162B-0B26-0D237751E3B3}"/>
              </a:ext>
            </a:extLst>
          </p:cNvPr>
          <p:cNvSpPr/>
          <p:nvPr/>
        </p:nvSpPr>
        <p:spPr>
          <a:xfrm>
            <a:off x="432428" y="5927832"/>
            <a:ext cx="1656184" cy="36004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3FA7AAB-1802-2445-8A2A-5E9CF9D420E3}"/>
              </a:ext>
            </a:extLst>
          </p:cNvPr>
          <p:cNvSpPr txBox="1"/>
          <p:nvPr/>
        </p:nvSpPr>
        <p:spPr>
          <a:xfrm>
            <a:off x="449264" y="5682719"/>
            <a:ext cx="704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ЗЕЛЕНАЯ ЗОНА		ЖЕЛТАЯ ЗОНА		КРАСНАЯ ЗОНА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(61-100 баллов)		(46-60 баллов)		  (0-45 баллов)</a:t>
            </a:r>
          </a:p>
        </p:txBody>
      </p:sp>
      <p:sp>
        <p:nvSpPr>
          <p:cNvPr id="115" name="Стрелка вправо 8">
            <a:extLst>
              <a:ext uri="{FF2B5EF4-FFF2-40B4-BE49-F238E27FC236}">
                <a16:creationId xmlns:a16="http://schemas.microsoft.com/office/drawing/2014/main" id="{257C6687-D00F-FB05-2B13-C5811AD81117}"/>
              </a:ext>
            </a:extLst>
          </p:cNvPr>
          <p:cNvSpPr/>
          <p:nvPr/>
        </p:nvSpPr>
        <p:spPr>
          <a:xfrm rot="10800000">
            <a:off x="5032461" y="5927832"/>
            <a:ext cx="556014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Стрелка вправо 29">
            <a:extLst>
              <a:ext uri="{FF2B5EF4-FFF2-40B4-BE49-F238E27FC236}">
                <a16:creationId xmlns:a16="http://schemas.microsoft.com/office/drawing/2014/main" id="{BC16E346-A409-1036-35C4-D60D52A1DD5E}"/>
              </a:ext>
            </a:extLst>
          </p:cNvPr>
          <p:cNvSpPr/>
          <p:nvPr/>
        </p:nvSpPr>
        <p:spPr>
          <a:xfrm rot="10800000">
            <a:off x="2289546" y="5939193"/>
            <a:ext cx="556014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81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243F6A59-429F-94A6-476A-FEE454A95EA7}"/>
              </a:ext>
            </a:extLst>
          </p:cNvPr>
          <p:cNvSpPr txBox="1">
            <a:spLocks/>
          </p:cNvSpPr>
          <p:nvPr/>
        </p:nvSpPr>
        <p:spPr>
          <a:xfrm>
            <a:off x="228808" y="1434321"/>
            <a:ext cx="9947722" cy="69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РЕЙТИНГ РОСОБРНАДЗОРА СУБЪЕКТОВ РФ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 качеству образования 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AB986415-E140-510E-7621-9F04DCC32AA1}"/>
              </a:ext>
            </a:extLst>
          </p:cNvPr>
          <p:cNvSpPr/>
          <p:nvPr/>
        </p:nvSpPr>
        <p:spPr>
          <a:xfrm>
            <a:off x="329956" y="2360487"/>
            <a:ext cx="33972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блока критериев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 показателей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51A11-C9D3-0D25-88A1-943AD6E1B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976" y="2211814"/>
            <a:ext cx="4614233" cy="392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AA5821C-B03E-9BEA-3A9A-C93010646345}"/>
              </a:ext>
            </a:extLst>
          </p:cNvPr>
          <p:cNvSpPr/>
          <p:nvPr/>
        </p:nvSpPr>
        <p:spPr>
          <a:xfrm>
            <a:off x="258416" y="4113159"/>
            <a:ext cx="2826538" cy="256645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https://maps-oko.fioco.ru/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34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243F6A59-429F-94A6-476A-FEE454A95EA7}"/>
              </a:ext>
            </a:extLst>
          </p:cNvPr>
          <p:cNvSpPr txBox="1">
            <a:spLocks/>
          </p:cNvSpPr>
          <p:nvPr/>
        </p:nvSpPr>
        <p:spPr>
          <a:xfrm>
            <a:off x="228808" y="1434321"/>
            <a:ext cx="9947722" cy="104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РЕЙТИНГ РОСОБРНАДЗОРА СУБЪЕКТОВ РФ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 качеству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ТОМСКАЯ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A17DC-32BE-2C21-71AF-611C8CCE5069}"/>
              </a:ext>
            </a:extLst>
          </p:cNvPr>
          <p:cNvSpPr txBox="1"/>
          <p:nvPr/>
        </p:nvSpPr>
        <p:spPr>
          <a:xfrm>
            <a:off x="228808" y="2569492"/>
            <a:ext cx="2224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место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СФО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29676-6E5F-6E50-D60B-E5F08C566F54}"/>
              </a:ext>
            </a:extLst>
          </p:cNvPr>
          <p:cNvSpPr txBox="1"/>
          <p:nvPr/>
        </p:nvSpPr>
        <p:spPr>
          <a:xfrm>
            <a:off x="228808" y="3164768"/>
            <a:ext cx="3814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 Достижение минимального уровня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подготовки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(5)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 Достижение высокого уровня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подготовки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(9)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1.4 Функциональная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грамотность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(6)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 Использование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компьютеров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(9)</a:t>
            </a:r>
          </a:p>
          <a:p>
            <a:r>
              <a:rPr lang="ru-RU" dirty="0">
                <a:solidFill>
                  <a:prstClr val="black"/>
                </a:solidFill>
              </a:rPr>
              <a:t>2.4 Поступление в вузы своего региона</a:t>
            </a:r>
            <a:r>
              <a:rPr lang="en-US" dirty="0">
                <a:solidFill>
                  <a:prstClr val="black"/>
                </a:solidFill>
              </a:rPr>
              <a:t> (10)</a:t>
            </a:r>
            <a:endParaRPr lang="ru-RU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AFCD4C7-349F-48D7-EA9F-5D45979D67C4}"/>
              </a:ext>
            </a:extLst>
          </p:cNvPr>
          <p:cNvSpPr txBox="1"/>
          <p:nvPr/>
        </p:nvSpPr>
        <p:spPr>
          <a:xfrm>
            <a:off x="3958879" y="3154267"/>
            <a:ext cx="4920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 Образовательное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равенство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(69)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 Поступление в образовательные организации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(11)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Объективность оценочных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процедур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(48)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3.2 Эффективность механизмов управления качеством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(52)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3.3 Эффективность организационно-технологического обеспечения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ЕГЭ-2021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(64)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3.4 Аналитика и интерпретация результатов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ГИА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(43)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 Участие в ВПР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(42)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BCC104C-00EF-9CD3-416B-7EA61597DAD9}"/>
              </a:ext>
            </a:extLst>
          </p:cNvPr>
          <p:cNvSpPr txBox="1"/>
          <p:nvPr/>
        </p:nvSpPr>
        <p:spPr>
          <a:xfrm>
            <a:off x="3958879" y="2426507"/>
            <a:ext cx="460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требующие особого внимания: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4C546C4-C000-FD7B-BFDB-72A72E655A1C}"/>
              </a:ext>
            </a:extLst>
          </p:cNvPr>
          <p:cNvCxnSpPr/>
          <p:nvPr/>
        </p:nvCxnSpPr>
        <p:spPr>
          <a:xfrm>
            <a:off x="329956" y="3164768"/>
            <a:ext cx="3287887" cy="0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9B1333D5-35F8-F7D7-2ECF-136784585D3B}"/>
              </a:ext>
            </a:extLst>
          </p:cNvPr>
          <p:cNvCxnSpPr>
            <a:cxnSpLocks/>
          </p:cNvCxnSpPr>
          <p:nvPr/>
        </p:nvCxnSpPr>
        <p:spPr>
          <a:xfrm>
            <a:off x="4043280" y="3164768"/>
            <a:ext cx="4638638" cy="0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9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Picture 2" descr="Директор федерального института оценки качества образования Сергей Станченко  принял участие в стратегической сессии кузбасских работников образования в  рамках Дней науки">
            <a:extLst>
              <a:ext uri="{FF2B5EF4-FFF2-40B4-BE49-F238E27FC236}">
                <a16:creationId xmlns:a16="http://schemas.microsoft.com/office/drawing/2014/main" id="{DC39D31A-1D0A-CEF9-F258-3833B246F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3" t="14194" r="26627" b="22242"/>
          <a:stretch/>
        </p:blipFill>
        <p:spPr bwMode="auto">
          <a:xfrm>
            <a:off x="0" y="1893861"/>
            <a:ext cx="3796996" cy="439258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Заголовок 3">
            <a:extLst>
              <a:ext uri="{FF2B5EF4-FFF2-40B4-BE49-F238E27FC236}">
                <a16:creationId xmlns:a16="http://schemas.microsoft.com/office/drawing/2014/main" id="{D18D3897-3BF1-0D80-D162-CDFA6C810290}"/>
              </a:ext>
            </a:extLst>
          </p:cNvPr>
          <p:cNvSpPr txBox="1">
            <a:spLocks/>
          </p:cNvSpPr>
          <p:nvPr/>
        </p:nvSpPr>
        <p:spPr>
          <a:xfrm>
            <a:off x="72167" y="1051282"/>
            <a:ext cx="6912768" cy="136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ОЦЕНКА МЕХАНИЗМОВ УПРАВЛЕНИЯ КАЧЕСТВОМ ОБРАЗОВАНИЯ</a:t>
            </a:r>
          </a:p>
        </p:txBody>
      </p:sp>
      <p:sp>
        <p:nvSpPr>
          <p:cNvPr id="113" name="Заголовок 1">
            <a:extLst>
              <a:ext uri="{FF2B5EF4-FFF2-40B4-BE49-F238E27FC236}">
                <a16:creationId xmlns:a16="http://schemas.microsoft.com/office/drawing/2014/main" id="{6EFADF02-BCFE-53D6-7841-3FD37E2A0D57}"/>
              </a:ext>
            </a:extLst>
          </p:cNvPr>
          <p:cNvSpPr txBox="1">
            <a:spLocks/>
          </p:cNvSpPr>
          <p:nvPr/>
        </p:nvSpPr>
        <p:spPr>
          <a:xfrm>
            <a:off x="4934818" y="4220761"/>
            <a:ext cx="1924351" cy="6466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Управленческий цикл</a:t>
            </a:r>
          </a:p>
        </p:txBody>
      </p:sp>
      <p:sp>
        <p:nvSpPr>
          <p:cNvPr id="114" name="Круговая стрелка 5">
            <a:extLst>
              <a:ext uri="{FF2B5EF4-FFF2-40B4-BE49-F238E27FC236}">
                <a16:creationId xmlns:a16="http://schemas.microsoft.com/office/drawing/2014/main" id="{3ABA8548-97B4-5C95-DF42-E03B55E928F2}"/>
              </a:ext>
            </a:extLst>
          </p:cNvPr>
          <p:cNvSpPr/>
          <p:nvPr/>
        </p:nvSpPr>
        <p:spPr>
          <a:xfrm rot="15103161">
            <a:off x="3976697" y="2352493"/>
            <a:ext cx="3840594" cy="4093219"/>
          </a:xfrm>
          <a:prstGeom prst="circularArrow">
            <a:avLst>
              <a:gd name="adj1" fmla="val 4061"/>
              <a:gd name="adj2" fmla="val 666353"/>
              <a:gd name="adj3" fmla="val 20539185"/>
              <a:gd name="adj4" fmla="val 2805089"/>
              <a:gd name="adj5" fmla="val 5433"/>
            </a:avLst>
          </a:prstGeom>
          <a:solidFill>
            <a:srgbClr val="009CAD"/>
          </a:solidFill>
          <a:ln w="25400" cap="flat" cmpd="sng" algn="ctr">
            <a:solidFill>
              <a:srgbClr val="109EB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Скругленный прямоугольник 6">
            <a:extLst>
              <a:ext uri="{FF2B5EF4-FFF2-40B4-BE49-F238E27FC236}">
                <a16:creationId xmlns:a16="http://schemas.microsoft.com/office/drawing/2014/main" id="{AACE843D-5316-305B-E57A-4495DA116380}"/>
              </a:ext>
            </a:extLst>
          </p:cNvPr>
          <p:cNvSpPr/>
          <p:nvPr/>
        </p:nvSpPr>
        <p:spPr>
          <a:xfrm>
            <a:off x="5211134" y="2437813"/>
            <a:ext cx="1512168" cy="576064"/>
          </a:xfrm>
          <a:prstGeom prst="roundRect">
            <a:avLst/>
          </a:prstGeom>
          <a:ln w="28575">
            <a:solidFill>
              <a:srgbClr val="109E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116" name="Скругленный прямоугольник 7">
            <a:extLst>
              <a:ext uri="{FF2B5EF4-FFF2-40B4-BE49-F238E27FC236}">
                <a16:creationId xmlns:a16="http://schemas.microsoft.com/office/drawing/2014/main" id="{C2D4FA27-2B9C-3D22-1E3D-D9A2B4125320}"/>
              </a:ext>
            </a:extLst>
          </p:cNvPr>
          <p:cNvSpPr/>
          <p:nvPr/>
        </p:nvSpPr>
        <p:spPr>
          <a:xfrm>
            <a:off x="6528504" y="3373917"/>
            <a:ext cx="2067006" cy="806949"/>
          </a:xfrm>
          <a:prstGeom prst="roundRect">
            <a:avLst/>
          </a:prstGeom>
          <a:ln w="28575">
            <a:solidFill>
              <a:srgbClr val="109E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Показатели, методы сбора информации</a:t>
            </a:r>
          </a:p>
        </p:txBody>
      </p:sp>
      <p:sp>
        <p:nvSpPr>
          <p:cNvPr id="117" name="Скругленный прямоугольник 8">
            <a:extLst>
              <a:ext uri="{FF2B5EF4-FFF2-40B4-BE49-F238E27FC236}">
                <a16:creationId xmlns:a16="http://schemas.microsoft.com/office/drawing/2014/main" id="{A745984F-8EB1-2F5D-2EEB-E8D4D52FE2B7}"/>
              </a:ext>
            </a:extLst>
          </p:cNvPr>
          <p:cNvSpPr/>
          <p:nvPr/>
        </p:nvSpPr>
        <p:spPr>
          <a:xfrm>
            <a:off x="6813469" y="4727951"/>
            <a:ext cx="1710033" cy="706587"/>
          </a:xfrm>
          <a:prstGeom prst="roundRect">
            <a:avLst/>
          </a:prstGeom>
          <a:ln w="28575">
            <a:solidFill>
              <a:srgbClr val="109E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Мониторинг</a:t>
            </a:r>
          </a:p>
        </p:txBody>
      </p:sp>
      <p:sp>
        <p:nvSpPr>
          <p:cNvPr id="118" name="Скругленный прямоугольник 9">
            <a:extLst>
              <a:ext uri="{FF2B5EF4-FFF2-40B4-BE49-F238E27FC236}">
                <a16:creationId xmlns:a16="http://schemas.microsoft.com/office/drawing/2014/main" id="{2214A60D-8335-2EBB-0C39-4522FE633DB5}"/>
              </a:ext>
            </a:extLst>
          </p:cNvPr>
          <p:cNvSpPr/>
          <p:nvPr/>
        </p:nvSpPr>
        <p:spPr>
          <a:xfrm>
            <a:off x="4831546" y="5741698"/>
            <a:ext cx="2130896" cy="747990"/>
          </a:xfrm>
          <a:prstGeom prst="roundRect">
            <a:avLst/>
          </a:prstGeom>
          <a:ln w="28575">
            <a:solidFill>
              <a:srgbClr val="109E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Анализ, адресные рекомендации</a:t>
            </a:r>
          </a:p>
        </p:txBody>
      </p:sp>
      <p:sp>
        <p:nvSpPr>
          <p:cNvPr id="119" name="Скругленный прямоугольник 10">
            <a:extLst>
              <a:ext uri="{FF2B5EF4-FFF2-40B4-BE49-F238E27FC236}">
                <a16:creationId xmlns:a16="http://schemas.microsoft.com/office/drawing/2014/main" id="{983E1D8F-CD41-5E58-7A28-71D60A8111F3}"/>
              </a:ext>
            </a:extLst>
          </p:cNvPr>
          <p:cNvSpPr/>
          <p:nvPr/>
        </p:nvSpPr>
        <p:spPr>
          <a:xfrm>
            <a:off x="3122902" y="4739931"/>
            <a:ext cx="2110131" cy="735385"/>
          </a:xfrm>
          <a:prstGeom prst="roundRect">
            <a:avLst/>
          </a:prstGeom>
          <a:ln w="28575">
            <a:solidFill>
              <a:srgbClr val="109E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Меры, управленческие решения</a:t>
            </a:r>
          </a:p>
        </p:txBody>
      </p:sp>
      <p:sp>
        <p:nvSpPr>
          <p:cNvPr id="120" name="Скругленный прямоугольник 11">
            <a:extLst>
              <a:ext uri="{FF2B5EF4-FFF2-40B4-BE49-F238E27FC236}">
                <a16:creationId xmlns:a16="http://schemas.microsoft.com/office/drawing/2014/main" id="{F2B28D9D-9FED-9F20-4364-AC45B6A63D68}"/>
              </a:ext>
            </a:extLst>
          </p:cNvPr>
          <p:cNvSpPr/>
          <p:nvPr/>
        </p:nvSpPr>
        <p:spPr>
          <a:xfrm>
            <a:off x="3050894" y="3434987"/>
            <a:ext cx="2175126" cy="803026"/>
          </a:xfrm>
          <a:prstGeom prst="roundRect">
            <a:avLst/>
          </a:prstGeom>
          <a:ln w="28575">
            <a:solidFill>
              <a:srgbClr val="109E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Анализ эффективности принятых мер</a:t>
            </a:r>
          </a:p>
        </p:txBody>
      </p:sp>
    </p:spTree>
    <p:extLst>
      <p:ext uri="{BB962C8B-B14F-4D97-AF65-F5344CB8AC3E}">
        <p14:creationId xmlns:p14="http://schemas.microsoft.com/office/powerpoint/2010/main" val="29678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Заголовок 3">
            <a:extLst>
              <a:ext uri="{FF2B5EF4-FFF2-40B4-BE49-F238E27FC236}">
                <a16:creationId xmlns:a16="http://schemas.microsoft.com/office/drawing/2014/main" id="{48E6E4F0-C16C-6B2A-D1AB-18FE1E0C3E0B}"/>
              </a:ext>
            </a:extLst>
          </p:cNvPr>
          <p:cNvSpPr txBox="1">
            <a:spLocks/>
          </p:cNvSpPr>
          <p:nvPr/>
        </p:nvSpPr>
        <p:spPr>
          <a:xfrm>
            <a:off x="283998" y="1324823"/>
            <a:ext cx="5812002" cy="553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Структура методики оценки – 2020/2021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4AB29-047A-C97A-6C2E-ADB9FCC23259}"/>
              </a:ext>
            </a:extLst>
          </p:cNvPr>
          <p:cNvSpPr txBox="1"/>
          <p:nvPr/>
        </p:nvSpPr>
        <p:spPr>
          <a:xfrm>
            <a:off x="335489" y="1896826"/>
            <a:ext cx="8620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МЕХАНИЗМЫ УПРАВЛЕНИЯ КАЧЕСТВОМ ОБРАЗОВАНИЯ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МЕХАНИЗМЫ УПРАВЛЕНИЯ КАЧЕСТВОМ ОБРАЗОВАТЕЛЬНЫХ РЕЗУЛЬТАТОВ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оценки качества подготовки обучающихся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работы со школами с низкими результатами обучения и/или школами, функционирующими в неблагоприятных социальных условиях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выявления, поддержки и развития способностей и талантов у детей и молодежи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работы по самоопределению и профессиональной ориентации обучающихся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МЕХАНИЗМЫ УПРАВЛЕНИЯ КАЧЕСТВОМ ОБРАЗОВАТЕЛЬНОЙ ДЕЯТЕЛЬНОСТИ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мониторинга эффективности руководителей всех образовательных организаций региона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обеспечения профессионального развития педагогических работников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организации воспитания и социализации обучающихся</a:t>
            </a:r>
          </a:p>
          <a:p>
            <a:pPr marL="9017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мониторинга качества дошкольного образования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10F77-394B-30FE-D8BD-E95D8635A237}"/>
              </a:ext>
            </a:extLst>
          </p:cNvPr>
          <p:cNvSpPr txBox="1"/>
          <p:nvPr/>
        </p:nvSpPr>
        <p:spPr>
          <a:xfrm>
            <a:off x="557165" y="5472837"/>
            <a:ext cx="8809083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Показатели, методы сбора информации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</a:t>
            </a:r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98488D4F-2464-2FA3-3B9C-17DF45CBF4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89904" y="2964853"/>
            <a:ext cx="1828800" cy="267894"/>
          </a:xfrm>
          <a:prstGeom prst="bentConnector3">
            <a:avLst>
              <a:gd name="adj1" fmla="val 100463"/>
            </a:avLst>
          </a:prstGeom>
          <a:ln w="28575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66B83B9-28A2-870A-AF96-1D372748B705}"/>
              </a:ext>
            </a:extLst>
          </p:cNvPr>
          <p:cNvCxnSpPr>
            <a:cxnSpLocks/>
          </p:cNvCxnSpPr>
          <p:nvPr/>
        </p:nvCxnSpPr>
        <p:spPr>
          <a:xfrm flipH="1">
            <a:off x="590548" y="2324100"/>
            <a:ext cx="267895" cy="0"/>
          </a:xfrm>
          <a:prstGeom prst="line">
            <a:avLst/>
          </a:prstGeom>
          <a:ln w="28575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6E372A9-D7F5-FC76-4C4E-B76A09432094}"/>
              </a:ext>
            </a:extLst>
          </p:cNvPr>
          <p:cNvSpPr txBox="1"/>
          <p:nvPr/>
        </p:nvSpPr>
        <p:spPr>
          <a:xfrm>
            <a:off x="4575175" y="5501105"/>
            <a:ext cx="38258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Анализ, адресные рекомендации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Меры, управленческие решения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эффективности принятых мер</a:t>
            </a:r>
          </a:p>
        </p:txBody>
      </p:sp>
    </p:spTree>
    <p:extLst>
      <p:ext uri="{BB962C8B-B14F-4D97-AF65-F5344CB8AC3E}">
        <p14:creationId xmlns:p14="http://schemas.microsoft.com/office/powerpoint/2010/main" val="3197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084362" y="3013501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2BBE7-811B-32E4-EB28-6E76B5F65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93450"/>
            <a:ext cx="8861552" cy="3633835"/>
          </a:xfrm>
          <a:prstGeom prst="rect">
            <a:avLst/>
          </a:prstGeom>
        </p:spPr>
      </p:pic>
      <p:sp>
        <p:nvSpPr>
          <p:cNvPr id="182" name="Заголовок 3">
            <a:extLst>
              <a:ext uri="{FF2B5EF4-FFF2-40B4-BE49-F238E27FC236}">
                <a16:creationId xmlns:a16="http://schemas.microsoft.com/office/drawing/2014/main" id="{0BB8BFC9-CB3D-D22E-3FE8-0B7060C469D3}"/>
              </a:ext>
            </a:extLst>
          </p:cNvPr>
          <p:cNvSpPr txBox="1">
            <a:spLocks/>
          </p:cNvSpPr>
          <p:nvPr/>
        </p:nvSpPr>
        <p:spPr>
          <a:xfrm>
            <a:off x="97922" y="1355390"/>
            <a:ext cx="7257034" cy="502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МОНИТОРИНГИ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взаимосвязь</a:t>
            </a:r>
          </a:p>
        </p:txBody>
      </p:sp>
    </p:spTree>
    <p:extLst>
      <p:ext uri="{BB962C8B-B14F-4D97-AF65-F5344CB8AC3E}">
        <p14:creationId xmlns:p14="http://schemas.microsoft.com/office/powerpoint/2010/main" val="365752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Замятина Оксана Михайловна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ректор ТОИПКРО, руководитель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ЗАДАТЬ 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600" b="1">
                <a:solidFill>
                  <a:srgbClr val="109EB4"/>
                </a:solidFill>
              </a:rPr>
              <a:t>КОНФЕРЕНЦИЯ ДЛЯ УПРАВЛЕНЧЕСКИХ КОМАНД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706" y="714356"/>
            <a:ext cx="4842119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b="1" dirty="0"/>
              <a:t>ИННОВАЦИОННЫЙ ПРОЕКТ «</a:t>
            </a:r>
            <a:r>
              <a:rPr lang="en-US" b="1" dirty="0"/>
              <a:t>QUALITY SCHOOL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16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12-13</a:t>
            </a:r>
            <a:r>
              <a:rPr lang="ru-RU">
                <a:solidFill>
                  <a:schemeClr val="bg1"/>
                </a:solidFill>
              </a:rPr>
              <a:t> МАЯ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2022 ГОДА</a:t>
            </a: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ru-RU">
                <a:solidFill>
                  <a:schemeClr val="bg1"/>
                </a:solidFill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>
                <a:solidFill>
                  <a:srgbClr val="109EB4"/>
                </a:solidFill>
              </a:rPr>
              <a:t>ФЕДЕРАЛЬНАЯ </a:t>
            </a:r>
            <a:br>
              <a:rPr lang="ru-RU" sz="800">
                <a:solidFill>
                  <a:srgbClr val="109EB4"/>
                </a:solidFill>
              </a:rPr>
            </a:br>
            <a:r>
              <a:rPr lang="ru-RU" sz="800">
                <a:solidFill>
                  <a:srgbClr val="109EB4"/>
                </a:solidFill>
              </a:rPr>
              <a:t>ИННОВАЦИОННАЯ </a:t>
            </a:r>
            <a:br>
              <a:rPr lang="ru-RU" sz="800">
                <a:solidFill>
                  <a:srgbClr val="109EB4"/>
                </a:solidFill>
              </a:rPr>
            </a:br>
            <a:r>
              <a:rPr lang="ru-RU" sz="800">
                <a:solidFill>
                  <a:srgbClr val="109EB4"/>
                </a:solidFill>
              </a:rPr>
              <a:t>ПЛОЩАДКА </a:t>
            </a:r>
            <a:br>
              <a:rPr lang="ru-RU" sz="800">
                <a:solidFill>
                  <a:srgbClr val="109EB4"/>
                </a:solidFill>
              </a:rPr>
            </a:br>
            <a:r>
              <a:rPr lang="ru-RU" sz="800">
                <a:solidFill>
                  <a:srgbClr val="109EB4"/>
                </a:solidFill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Место для видео спикера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Место для видео спикера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Заголовок 3"/>
          <p:cNvSpPr txBox="1">
            <a:spLocks/>
          </p:cNvSpPr>
          <p:nvPr/>
        </p:nvSpPr>
        <p:spPr>
          <a:xfrm>
            <a:off x="3076692" y="1439900"/>
            <a:ext cx="2592288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>
                <a:solidFill>
                  <a:srgbClr val="109EB4"/>
                </a:solidFill>
                <a:latin typeface="+mn-lt"/>
              </a:rPr>
              <a:t>ЦЕЛЬ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3191957" y="2694120"/>
            <a:ext cx="5566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Обеспечение повышения качества образования посредством трансформации управленческой команды в трех направлениях: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цифра, кадры, развитие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10" name="Прямоугольный треугольник 109">
            <a:extLst>
              <a:ext uri="{FF2B5EF4-FFF2-40B4-BE49-F238E27FC236}">
                <a16:creationId xmlns:a16="http://schemas.microsoft.com/office/drawing/2014/main" id="{62E097D8-4692-4CD0-B6C7-13AC4B670419}"/>
              </a:ext>
            </a:extLst>
          </p:cNvPr>
          <p:cNvSpPr/>
          <p:nvPr/>
        </p:nvSpPr>
        <p:spPr>
          <a:xfrm rot="18900000">
            <a:off x="4903005" y="2178492"/>
            <a:ext cx="400877" cy="400877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4B1EED4-3F28-4EAC-BBDC-EB181FBB3CD8}"/>
              </a:ext>
            </a:extLst>
          </p:cNvPr>
          <p:cNvSpPr txBox="1"/>
          <p:nvPr/>
        </p:nvSpPr>
        <p:spPr>
          <a:xfrm>
            <a:off x="3994878" y="4078010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период реализации проекта</a:t>
            </a:r>
          </a:p>
          <a:p>
            <a:r>
              <a:rPr lang="ru-RU" sz="2000" dirty="0">
                <a:cs typeface="Arial" panose="020B0604020202020204" pitchFamily="34" charset="0"/>
              </a:rPr>
              <a:t>0</a:t>
            </a:r>
            <a:r>
              <a:rPr lang="en-US" sz="2000" dirty="0">
                <a:cs typeface="Arial" panose="020B0604020202020204" pitchFamily="34" charset="0"/>
              </a:rPr>
              <a:t>1</a:t>
            </a:r>
            <a:r>
              <a:rPr lang="ru-RU" sz="2000" dirty="0">
                <a:cs typeface="Arial" panose="020B0604020202020204" pitchFamily="34" charset="0"/>
              </a:rPr>
              <a:t>.0</a:t>
            </a:r>
            <a:r>
              <a:rPr lang="en-US" sz="2000" dirty="0">
                <a:cs typeface="Arial" panose="020B0604020202020204" pitchFamily="34" charset="0"/>
              </a:rPr>
              <a:t>6</a:t>
            </a:r>
            <a:r>
              <a:rPr lang="ru-RU" sz="2000" dirty="0">
                <a:cs typeface="Arial" panose="020B0604020202020204" pitchFamily="34" charset="0"/>
              </a:rPr>
              <a:t>.2021-30.09.2024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69" y="4078010"/>
            <a:ext cx="677108" cy="67710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>
            <a:stCxn id="110" idx="4"/>
          </p:cNvCxnSpPr>
          <p:nvPr/>
        </p:nvCxnSpPr>
        <p:spPr>
          <a:xfrm flipH="1">
            <a:off x="3200583" y="2378931"/>
            <a:ext cx="2186323" cy="1274"/>
          </a:xfrm>
          <a:prstGeom prst="line">
            <a:avLst/>
          </a:prstGeom>
          <a:ln w="285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r="20533"/>
          <a:stretch/>
        </p:blipFill>
        <p:spPr>
          <a:xfrm>
            <a:off x="-11780" y="1276036"/>
            <a:ext cx="3128375" cy="3470447"/>
          </a:xfrm>
          <a:prstGeom prst="flowChartDelay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212878" y="5074893"/>
            <a:ext cx="799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России от 03.08.2021 №515 «О федеральных инновационных площадках»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России от 30.12.2021 №1036 «О федеральных инновационных площадках»</a:t>
            </a:r>
            <a:endParaRPr lang="ru-R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0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ТОИПКРО, руководитель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706" y="714356"/>
            <a:ext cx="4842119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ИННОВАЦИОННЫЙ ПРОЕКТ 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SCHOOL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2930225" y="1266825"/>
            <a:ext cx="0" cy="49307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6334123" y="1266825"/>
            <a:ext cx="0" cy="49307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520479" y="1239050"/>
            <a:ext cx="867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РАЗВИТИЕ 	</a:t>
            </a:r>
            <a:r>
              <a:rPr lang="en-US" sz="32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3200" b="1" dirty="0">
                <a:solidFill>
                  <a:srgbClr val="109EB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КАДРЫ 		</a:t>
            </a:r>
            <a:r>
              <a:rPr lang="ru-RU" sz="32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ЦИФРА</a:t>
            </a:r>
            <a:endParaRPr lang="ru-RU" sz="3200" dirty="0">
              <a:solidFill>
                <a:srgbClr val="109EB4"/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A0A5146-C386-48F5-BCE6-F8FE9B6F876C}"/>
              </a:ext>
            </a:extLst>
          </p:cNvPr>
          <p:cNvSpPr txBox="1"/>
          <p:nvPr/>
        </p:nvSpPr>
        <p:spPr>
          <a:xfrm>
            <a:off x="431202" y="5295370"/>
            <a:ext cx="5830496" cy="854144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 sz="1600">
                <a:solidFill>
                  <a:schemeClr val="l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latin typeface="+mn-lt"/>
              </a:rPr>
              <a:t>(6) разработка </a:t>
            </a:r>
            <a:r>
              <a:rPr lang="ru-RU" sz="1400" b="1" dirty="0">
                <a:latin typeface="+mn-lt"/>
              </a:rPr>
              <a:t>алгоритма</a:t>
            </a:r>
            <a:r>
              <a:rPr lang="ru-RU" sz="1400" dirty="0">
                <a:latin typeface="+mn-lt"/>
              </a:rPr>
              <a:t> методического и социально-психологического сопровождения педагогов и управленческих кадров для формирования благоприятной среды в образовательной организации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2996903" y="1742668"/>
            <a:ext cx="5811852" cy="683776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(1) разработка </a:t>
            </a:r>
            <a:r>
              <a:rPr 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модели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личностного и профессионального роста руководителя образовательной организации в условиях цифровой трансформации системы образования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20690" y="2471119"/>
            <a:ext cx="5841008" cy="822531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(2) разработка </a:t>
            </a:r>
            <a:r>
              <a:rPr 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технологии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вовлечения педагогических кадров </a:t>
            </a:r>
            <a:b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и управленческих команд образовательных организаций </a:t>
            </a:r>
            <a:r>
              <a:rPr lang="en-US" sz="1400" dirty="0"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в профессиональные сообщества и конкурсную среду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996904" y="3342577"/>
            <a:ext cx="5811852" cy="56626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(3) разработка </a:t>
            </a:r>
            <a:r>
              <a:rPr 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алгоритма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a typeface="Times New Roman" panose="02020603050405020304" pitchFamily="18" charset="0"/>
                <a:cs typeface="Arial" panose="020B0604020202020204" pitchFamily="34" charset="0"/>
              </a:rPr>
              <a:t>цифровизации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управленческой деятельности педагога и руководителя образовательной организации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31203" y="3967290"/>
            <a:ext cx="5830495" cy="513584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(4) разработка и апробация </a:t>
            </a:r>
            <a:r>
              <a:rPr 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модели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преемственности дошкольного </a:t>
            </a:r>
            <a:b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и начального образования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0690" y="4551149"/>
            <a:ext cx="8388066" cy="674137"/>
          </a:xfrm>
          <a:prstGeom prst="round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(5) разработка и апробация</a:t>
            </a:r>
            <a:r>
              <a:rPr lang="en-US" sz="1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алгоритма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выявления профессиональных дефицитов  и  </a:t>
            </a:r>
            <a:r>
              <a:rPr 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платформенного решения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для формирования индивидуальных образовательных маршрутов педагогических и управленческих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54007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ТОИПКРО, руководитель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706" y="714356"/>
            <a:ext cx="4842119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ИННОВАЦИОННЫЙ ПРОЕКТ 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SCHOOL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190501" y="1239050"/>
            <a:ext cx="94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ОСНОВНЫЕ ЭТАПЫ И МЕРОПРИЯТИЯ РЕАЛИЗАЦИИ ПРОЕКТА</a:t>
            </a:r>
            <a:endParaRPr lang="en-US" sz="2400" b="1" dirty="0">
              <a:solidFill>
                <a:srgbClr val="109EB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01</a:t>
            </a:r>
            <a:r>
              <a:rPr lang="ru-RU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.06.2021 – 30.09.2024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8" y="2282697"/>
            <a:ext cx="8802382" cy="34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ТОИПКРО, руководитель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706" y="714356"/>
            <a:ext cx="4842119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ИННОВАЦИОННЫЙ ПРОЕКТ 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SCHOOL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257176" y="1893131"/>
            <a:ext cx="1581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382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41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базовая образовательная организация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5975" y="197226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общеобразовательных организаций</a:t>
            </a:r>
          </a:p>
          <a:p>
            <a:pPr lvl="0"/>
            <a:r>
              <a:rPr lang="ru-RU" sz="28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дошкольных образовательных учреждений</a:t>
            </a:r>
          </a:p>
          <a:p>
            <a:pPr lvl="0"/>
            <a:r>
              <a:rPr lang="ru-RU" sz="28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учреждения дополнительного образования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1223601" y="2618714"/>
            <a:ext cx="1265166" cy="2119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275035" y="3725763"/>
            <a:ext cx="15811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382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43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управленческие команды</a:t>
            </a:r>
          </a:p>
        </p:txBody>
      </p:sp>
      <p:sp>
        <p:nvSpPr>
          <p:cNvPr id="109" name="Равнобедренный треугольник 108"/>
          <p:cNvSpPr/>
          <p:nvPr/>
        </p:nvSpPr>
        <p:spPr>
          <a:xfrm rot="5400000">
            <a:off x="1222409" y="4352793"/>
            <a:ext cx="1265166" cy="2119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85975" y="3657285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руководитель организации</a:t>
            </a:r>
          </a:p>
          <a:p>
            <a:r>
              <a:rPr lang="ru-RU" sz="28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заместителя руководителя организации</a:t>
            </a:r>
          </a:p>
          <a:p>
            <a:r>
              <a:rPr lang="ru-RU" sz="2800" b="1" dirty="0">
                <a:solidFill>
                  <a:srgbClr val="109E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педагога –руководителя методических объединений предметов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625204" y="5257822"/>
            <a:ext cx="628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382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ru-RU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0503" y="5566061"/>
            <a:ext cx="183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проектных групп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2731889" y="5265644"/>
            <a:ext cx="74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382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209493" y="5404144"/>
            <a:ext cx="3491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информационно-аналитический центр проекта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6427601" y="5265644"/>
            <a:ext cx="74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382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905205" y="5404144"/>
            <a:ext cx="195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мониторинговый центр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4890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Замятина Оксана Михайловна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ректор ТОИПКРО, руководитель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ЗАДАТЬ 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600" b="1">
                <a:solidFill>
                  <a:srgbClr val="109EB4"/>
                </a:solidFill>
              </a:rPr>
              <a:t>КОНФЕРЕНЦИЯ ДЛЯ УПРАВЛЕНЧЕСКИХ КОМАНД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706" y="714356"/>
            <a:ext cx="4842119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b="1" dirty="0"/>
              <a:t>ИННОВАЦИОННЫЙ ПРОЕКТ «</a:t>
            </a:r>
            <a:r>
              <a:rPr lang="en-US" b="1" dirty="0"/>
              <a:t>QUALITY SCHOOL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12-13</a:t>
            </a:r>
            <a:r>
              <a:rPr lang="ru-RU">
                <a:solidFill>
                  <a:schemeClr val="bg1"/>
                </a:solidFill>
              </a:rPr>
              <a:t> МАЯ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2022 ГОДА</a:t>
            </a: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ru-RU">
                <a:solidFill>
                  <a:schemeClr val="bg1"/>
                </a:solidFill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>
                <a:solidFill>
                  <a:srgbClr val="109EB4"/>
                </a:solidFill>
              </a:rPr>
              <a:t>ФЕДЕРАЛЬНАЯ </a:t>
            </a:r>
            <a:br>
              <a:rPr lang="ru-RU" sz="800">
                <a:solidFill>
                  <a:srgbClr val="109EB4"/>
                </a:solidFill>
              </a:rPr>
            </a:br>
            <a:r>
              <a:rPr lang="ru-RU" sz="800">
                <a:solidFill>
                  <a:srgbClr val="109EB4"/>
                </a:solidFill>
              </a:rPr>
              <a:t>ИННОВАЦИОННАЯ </a:t>
            </a:r>
            <a:br>
              <a:rPr lang="ru-RU" sz="800">
                <a:solidFill>
                  <a:srgbClr val="109EB4"/>
                </a:solidFill>
              </a:rPr>
            </a:br>
            <a:r>
              <a:rPr lang="ru-RU" sz="800">
                <a:solidFill>
                  <a:srgbClr val="109EB4"/>
                </a:solidFill>
              </a:rPr>
              <a:t>ПЛОЩАДКА </a:t>
            </a:r>
            <a:br>
              <a:rPr lang="ru-RU" sz="800">
                <a:solidFill>
                  <a:srgbClr val="109EB4"/>
                </a:solidFill>
              </a:rPr>
            </a:br>
            <a:r>
              <a:rPr lang="ru-RU" sz="800">
                <a:solidFill>
                  <a:srgbClr val="109EB4"/>
                </a:solidFill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Место для видео спикера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Место для видео спикера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Заголовок 3"/>
          <p:cNvSpPr txBox="1">
            <a:spLocks/>
          </p:cNvSpPr>
          <p:nvPr/>
        </p:nvSpPr>
        <p:spPr>
          <a:xfrm>
            <a:off x="3076692" y="1439900"/>
            <a:ext cx="2592288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>
                <a:solidFill>
                  <a:srgbClr val="109EB4"/>
                </a:solidFill>
                <a:latin typeface="+mn-lt"/>
              </a:rPr>
              <a:t>ЦЕЛЬ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3191957" y="2694120"/>
            <a:ext cx="5566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Обеспечение повышения качества образования посредством трансформации управленческой команды в трех направлениях: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цифра, кадры, развитие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10" name="Прямоугольный треугольник 109">
            <a:extLst>
              <a:ext uri="{FF2B5EF4-FFF2-40B4-BE49-F238E27FC236}">
                <a16:creationId xmlns:a16="http://schemas.microsoft.com/office/drawing/2014/main" id="{62E097D8-4692-4CD0-B6C7-13AC4B670419}"/>
              </a:ext>
            </a:extLst>
          </p:cNvPr>
          <p:cNvSpPr/>
          <p:nvPr/>
        </p:nvSpPr>
        <p:spPr>
          <a:xfrm rot="18900000">
            <a:off x="4903005" y="2178492"/>
            <a:ext cx="400877" cy="400877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4B1EED4-3F28-4EAC-BBDC-EB181FBB3CD8}"/>
              </a:ext>
            </a:extLst>
          </p:cNvPr>
          <p:cNvSpPr txBox="1"/>
          <p:nvPr/>
        </p:nvSpPr>
        <p:spPr>
          <a:xfrm>
            <a:off x="3994878" y="4078010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период реализации проекта</a:t>
            </a:r>
          </a:p>
          <a:p>
            <a:r>
              <a:rPr lang="ru-RU" sz="2000" dirty="0">
                <a:cs typeface="Arial" panose="020B0604020202020204" pitchFamily="34" charset="0"/>
              </a:rPr>
              <a:t>0</a:t>
            </a:r>
            <a:r>
              <a:rPr lang="en-US" sz="2000" dirty="0">
                <a:cs typeface="Arial" panose="020B0604020202020204" pitchFamily="34" charset="0"/>
              </a:rPr>
              <a:t>1</a:t>
            </a:r>
            <a:r>
              <a:rPr lang="ru-RU" sz="2000" dirty="0">
                <a:cs typeface="Arial" panose="020B0604020202020204" pitchFamily="34" charset="0"/>
              </a:rPr>
              <a:t>.0</a:t>
            </a:r>
            <a:r>
              <a:rPr lang="en-US" sz="2000" dirty="0">
                <a:cs typeface="Arial" panose="020B0604020202020204" pitchFamily="34" charset="0"/>
              </a:rPr>
              <a:t>6</a:t>
            </a:r>
            <a:r>
              <a:rPr lang="ru-RU" sz="2000" dirty="0">
                <a:cs typeface="Arial" panose="020B0604020202020204" pitchFamily="34" charset="0"/>
              </a:rPr>
              <a:t>.2021-30.09.2024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69" y="4078010"/>
            <a:ext cx="677108" cy="67710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>
            <a:stCxn id="110" idx="4"/>
          </p:cNvCxnSpPr>
          <p:nvPr/>
        </p:nvCxnSpPr>
        <p:spPr>
          <a:xfrm flipH="1">
            <a:off x="3200583" y="2378931"/>
            <a:ext cx="2186323" cy="1274"/>
          </a:xfrm>
          <a:prstGeom prst="line">
            <a:avLst/>
          </a:prstGeom>
          <a:ln w="285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r="20533"/>
          <a:stretch/>
        </p:blipFill>
        <p:spPr>
          <a:xfrm>
            <a:off x="-11780" y="1276036"/>
            <a:ext cx="3128375" cy="3470447"/>
          </a:xfrm>
          <a:prstGeom prst="flowChartDelay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5A7A6C70-3549-4B5B-AC95-98E6810F92D4}"/>
              </a:ext>
            </a:extLst>
          </p:cNvPr>
          <p:cNvSpPr txBox="1"/>
          <p:nvPr/>
        </p:nvSpPr>
        <p:spPr>
          <a:xfrm>
            <a:off x="212878" y="5074893"/>
            <a:ext cx="799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 России от 03.08.2021 №515 «О федеральных инновационных площадках»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России от 30.12.2021 №1036 «О федеральных инновационных площадках»</a:t>
            </a:r>
            <a:endParaRPr lang="ru-RU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ТОИПКРО, руководитель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706" y="714356"/>
            <a:ext cx="4842119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ИННОВАЦИОННЫЙ ПРОЕКТ 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SCHOOL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CF309-8048-3986-809C-7BE63FE18E3D}"/>
              </a:ext>
            </a:extLst>
          </p:cNvPr>
          <p:cNvSpPr txBox="1"/>
          <p:nvPr/>
        </p:nvSpPr>
        <p:spPr>
          <a:xfrm>
            <a:off x="329956" y="1384536"/>
            <a:ext cx="8148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646430" algn="l"/>
              </a:tabLst>
            </a:pPr>
            <a:r>
              <a:rPr lang="ru-RU" sz="2800" b="1" dirty="0">
                <a:solidFill>
                  <a:srgbClr val="109EB4"/>
                </a:solidFill>
                <a:ea typeface="Times New Roman" panose="02020603050405020304" pitchFamily="18" charset="0"/>
              </a:rPr>
              <a:t>ПРОДУКТЫ</a:t>
            </a:r>
            <a:endParaRPr lang="ru-RU" sz="1800" b="1" dirty="0">
              <a:solidFill>
                <a:srgbClr val="109EB4"/>
              </a:solidFill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64643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Методология (модель)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личностного и профессионального роста руководителя образовательной организации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64643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Методические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рекомендации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 вовлечению 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педкадров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управленческих команд образовательных организаций в 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проф.сообщества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конкурсную среду (на основе лучших практик)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64643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Концепция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цифровизации управленческой деятельности педагога </a:t>
            </a:r>
            <a:b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 руководителя образовательной организации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64643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Методология (модель)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преемственности дошкольного и начального образования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64643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Платформенное решение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для формирования индивидуальных образовательных маршрутов педагогических и управленческих кадров </a:t>
            </a:r>
            <a:b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основе выявленных дефицитов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Методическое пособие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педагогических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и управленческих кадров «Формирование благоприятной среды в образовательной организации: социально-психологические и методические аспекты»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62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11990" y="2105507"/>
            <a:ext cx="72794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Инновационный проект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School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11990" y="3491225"/>
            <a:ext cx="44505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руководитель проекта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59615" y="6444957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0" b="0" i="0" u="none" strike="noStrike" kern="1200" cap="none" spc="2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pic>
        <p:nvPicPr>
          <p:cNvPr id="124" name="Рисунок 123" descr="Лого ТОИП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910" y="327599"/>
            <a:ext cx="1028015" cy="1028015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8004951" y="665793"/>
            <a:ext cx="12829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ИННОВАЦИОННАЯ ПЛОЩАДКА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229" name="Группа 228"/>
          <p:cNvGrpSpPr/>
          <p:nvPr/>
        </p:nvGrpSpPr>
        <p:grpSpPr>
          <a:xfrm>
            <a:off x="601663" y="360363"/>
            <a:ext cx="1231899" cy="1274763"/>
            <a:chOff x="601663" y="360363"/>
            <a:chExt cx="1231899" cy="1274763"/>
          </a:xfrm>
        </p:grpSpPr>
        <p:sp>
          <p:nvSpPr>
            <p:cNvPr id="187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5" name="Группа 92"/>
          <p:cNvGrpSpPr/>
          <p:nvPr/>
        </p:nvGrpSpPr>
        <p:grpSpPr>
          <a:xfrm>
            <a:off x="6135159" y="331788"/>
            <a:ext cx="1719263" cy="1031875"/>
            <a:chOff x="6677025" y="2744788"/>
            <a:chExt cx="1719263" cy="1031875"/>
          </a:xfrm>
        </p:grpSpPr>
        <p:sp>
          <p:nvSpPr>
            <p:cNvPr id="137" name="Freeform 75"/>
            <p:cNvSpPr>
              <a:spLocks noEditPoints="1"/>
            </p:cNvSpPr>
            <p:nvPr/>
          </p:nvSpPr>
          <p:spPr bwMode="auto">
            <a:xfrm>
              <a:off x="6677025" y="2782888"/>
              <a:ext cx="973137" cy="993775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76"/>
            <p:cNvSpPr>
              <a:spLocks/>
            </p:cNvSpPr>
            <p:nvPr/>
          </p:nvSpPr>
          <p:spPr bwMode="auto">
            <a:xfrm>
              <a:off x="7662863" y="2782888"/>
              <a:ext cx="593725" cy="993775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77"/>
            <p:cNvSpPr>
              <a:spLocks noEditPoints="1"/>
            </p:cNvSpPr>
            <p:nvPr/>
          </p:nvSpPr>
          <p:spPr bwMode="auto">
            <a:xfrm>
              <a:off x="6950075" y="3206750"/>
              <a:ext cx="80962" cy="85725"/>
            </a:xfrm>
            <a:custGeom>
              <a:avLst/>
              <a:gdLst/>
              <a:ahLst/>
              <a:cxnLst>
                <a:cxn ang="0">
                  <a:pos x="100" y="108"/>
                </a:cxn>
                <a:cxn ang="0">
                  <a:pos x="78" y="94"/>
                </a:cxn>
                <a:cxn ang="0">
                  <a:pos x="65" y="100"/>
                </a:cxn>
                <a:cxn ang="0">
                  <a:pos x="51" y="102"/>
                </a:cxn>
                <a:cxn ang="0">
                  <a:pos x="31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0" y="63"/>
                </a:cxn>
                <a:cxn ang="0">
                  <a:pos x="0" y="51"/>
                </a:cxn>
                <a:cxn ang="0">
                  <a:pos x="6" y="26"/>
                </a:cxn>
                <a:cxn ang="0">
                  <a:pos x="14" y="16"/>
                </a:cxn>
                <a:cxn ang="0">
                  <a:pos x="25" y="8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80" y="8"/>
                </a:cxn>
                <a:cxn ang="0">
                  <a:pos x="88" y="16"/>
                </a:cxn>
                <a:cxn ang="0">
                  <a:pos x="98" y="32"/>
                </a:cxn>
                <a:cxn ang="0">
                  <a:pos x="102" y="51"/>
                </a:cxn>
                <a:cxn ang="0">
                  <a:pos x="102" y="63"/>
                </a:cxn>
                <a:cxn ang="0">
                  <a:pos x="98" y="73"/>
                </a:cxn>
                <a:cxn ang="0">
                  <a:pos x="86" y="91"/>
                </a:cxn>
                <a:cxn ang="0">
                  <a:pos x="80" y="83"/>
                </a:cxn>
                <a:cxn ang="0">
                  <a:pos x="84" y="75"/>
                </a:cxn>
                <a:cxn ang="0">
                  <a:pos x="92" y="61"/>
                </a:cxn>
                <a:cxn ang="0">
                  <a:pos x="92" y="51"/>
                </a:cxn>
                <a:cxn ang="0">
                  <a:pos x="86" y="30"/>
                </a:cxn>
                <a:cxn ang="0">
                  <a:pos x="80" y="22"/>
                </a:cxn>
                <a:cxn ang="0">
                  <a:pos x="73" y="16"/>
                </a:cxn>
                <a:cxn ang="0">
                  <a:pos x="51" y="10"/>
                </a:cxn>
                <a:cxn ang="0">
                  <a:pos x="41" y="12"/>
                </a:cxn>
                <a:cxn ang="0">
                  <a:pos x="31" y="16"/>
                </a:cxn>
                <a:cxn ang="0">
                  <a:pos x="16" y="32"/>
                </a:cxn>
                <a:cxn ang="0">
                  <a:pos x="12" y="41"/>
                </a:cxn>
                <a:cxn ang="0">
                  <a:pos x="10" y="51"/>
                </a:cxn>
                <a:cxn ang="0">
                  <a:pos x="14" y="69"/>
                </a:cxn>
                <a:cxn ang="0">
                  <a:pos x="21" y="81"/>
                </a:cxn>
                <a:cxn ang="0">
                  <a:pos x="27" y="87"/>
                </a:cxn>
                <a:cxn ang="0">
                  <a:pos x="43" y="92"/>
                </a:cxn>
                <a:cxn ang="0">
                  <a:pos x="51" y="92"/>
                </a:cxn>
                <a:cxn ang="0">
                  <a:pos x="73" y="89"/>
                </a:cxn>
                <a:cxn ang="0">
                  <a:pos x="63" y="61"/>
                </a:cxn>
              </a:cxnLst>
              <a:rect l="0" t="0" r="r" b="b"/>
              <a:pathLst>
                <a:path w="102" h="108">
                  <a:moveTo>
                    <a:pt x="86" y="91"/>
                  </a:moveTo>
                  <a:lnTo>
                    <a:pt x="100" y="108"/>
                  </a:lnTo>
                  <a:lnTo>
                    <a:pt x="88" y="108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65" y="100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41" y="102"/>
                  </a:lnTo>
                  <a:lnTo>
                    <a:pt x="31" y="98"/>
                  </a:lnTo>
                  <a:lnTo>
                    <a:pt x="23" y="94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3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4" y="1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37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71" y="4"/>
                  </a:lnTo>
                  <a:lnTo>
                    <a:pt x="80" y="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4" y="24"/>
                  </a:lnTo>
                  <a:lnTo>
                    <a:pt x="98" y="32"/>
                  </a:lnTo>
                  <a:lnTo>
                    <a:pt x="102" y="4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6" y="91"/>
                  </a:lnTo>
                  <a:lnTo>
                    <a:pt x="86" y="91"/>
                  </a:lnTo>
                  <a:close/>
                  <a:moveTo>
                    <a:pt x="80" y="83"/>
                  </a:moveTo>
                  <a:lnTo>
                    <a:pt x="80" y="83"/>
                  </a:lnTo>
                  <a:lnTo>
                    <a:pt x="84" y="75"/>
                  </a:lnTo>
                  <a:lnTo>
                    <a:pt x="88" y="69"/>
                  </a:lnTo>
                  <a:lnTo>
                    <a:pt x="92" y="61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0" y="4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0" y="22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1" y="12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1" y="1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1" y="2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2" y="4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61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7" y="87"/>
                  </a:lnTo>
                  <a:lnTo>
                    <a:pt x="35" y="91"/>
                  </a:lnTo>
                  <a:lnTo>
                    <a:pt x="43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63" y="92"/>
                  </a:lnTo>
                  <a:lnTo>
                    <a:pt x="73" y="89"/>
                  </a:lnTo>
                  <a:lnTo>
                    <a:pt x="51" y="61"/>
                  </a:lnTo>
                  <a:lnTo>
                    <a:pt x="63" y="61"/>
                  </a:lnTo>
                  <a:lnTo>
                    <a:pt x="8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78"/>
            <p:cNvSpPr>
              <a:spLocks/>
            </p:cNvSpPr>
            <p:nvPr/>
          </p:nvSpPr>
          <p:spPr bwMode="auto">
            <a:xfrm>
              <a:off x="7046913" y="3209925"/>
              <a:ext cx="53975" cy="76200"/>
            </a:xfrm>
            <a:custGeom>
              <a:avLst/>
              <a:gdLst/>
              <a:ahLst/>
              <a:cxnLst>
                <a:cxn ang="0">
                  <a:pos x="68" y="94"/>
                </a:cxn>
                <a:cxn ang="0">
                  <a:pos x="61" y="94"/>
                </a:cxn>
                <a:cxn ang="0">
                  <a:pos x="61" y="83"/>
                </a:cxn>
                <a:cxn ang="0">
                  <a:pos x="61" y="83"/>
                </a:cxn>
                <a:cxn ang="0">
                  <a:pos x="53" y="88"/>
                </a:cxn>
                <a:cxn ang="0">
                  <a:pos x="45" y="92"/>
                </a:cxn>
                <a:cxn ang="0">
                  <a:pos x="37" y="96"/>
                </a:cxn>
                <a:cxn ang="0">
                  <a:pos x="29" y="96"/>
                </a:cxn>
                <a:cxn ang="0">
                  <a:pos x="29" y="96"/>
                </a:cxn>
                <a:cxn ang="0">
                  <a:pos x="23" y="96"/>
                </a:cxn>
                <a:cxn ang="0">
                  <a:pos x="17" y="94"/>
                </a:cxn>
                <a:cxn ang="0">
                  <a:pos x="11" y="92"/>
                </a:cxn>
                <a:cxn ang="0">
                  <a:pos x="8" y="88"/>
                </a:cxn>
                <a:cxn ang="0">
                  <a:pos x="8" y="88"/>
                </a:cxn>
                <a:cxn ang="0">
                  <a:pos x="4" y="83"/>
                </a:cxn>
                <a:cxn ang="0">
                  <a:pos x="2" y="79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59"/>
                </a:cxn>
                <a:cxn ang="0">
                  <a:pos x="8" y="59"/>
                </a:cxn>
                <a:cxn ang="0">
                  <a:pos x="9" y="73"/>
                </a:cxn>
                <a:cxn ang="0">
                  <a:pos x="13" y="81"/>
                </a:cxn>
                <a:cxn ang="0">
                  <a:pos x="13" y="81"/>
                </a:cxn>
                <a:cxn ang="0">
                  <a:pos x="19" y="87"/>
                </a:cxn>
                <a:cxn ang="0">
                  <a:pos x="29" y="88"/>
                </a:cxn>
                <a:cxn ang="0">
                  <a:pos x="29" y="88"/>
                </a:cxn>
                <a:cxn ang="0">
                  <a:pos x="37" y="87"/>
                </a:cxn>
                <a:cxn ang="0">
                  <a:pos x="47" y="85"/>
                </a:cxn>
                <a:cxn ang="0">
                  <a:pos x="47" y="85"/>
                </a:cxn>
                <a:cxn ang="0">
                  <a:pos x="55" y="79"/>
                </a:cxn>
                <a:cxn ang="0">
                  <a:pos x="61" y="73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68" y="94"/>
                </a:cxn>
              </a:cxnLst>
              <a:rect l="0" t="0" r="r" b="b"/>
              <a:pathLst>
                <a:path w="68" h="96">
                  <a:moveTo>
                    <a:pt x="68" y="94"/>
                  </a:moveTo>
                  <a:lnTo>
                    <a:pt x="61" y="94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3" y="88"/>
                  </a:lnTo>
                  <a:lnTo>
                    <a:pt x="45" y="92"/>
                  </a:lnTo>
                  <a:lnTo>
                    <a:pt x="37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3" y="96"/>
                  </a:lnTo>
                  <a:lnTo>
                    <a:pt x="17" y="94"/>
                  </a:lnTo>
                  <a:lnTo>
                    <a:pt x="11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73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9" y="8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5" y="79"/>
                  </a:lnTo>
                  <a:lnTo>
                    <a:pt x="61" y="73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79"/>
            <p:cNvSpPr>
              <a:spLocks noEditPoints="1"/>
            </p:cNvSpPr>
            <p:nvPr/>
          </p:nvSpPr>
          <p:spPr bwMode="auto">
            <a:xfrm>
              <a:off x="7119938" y="3208338"/>
              <a:ext cx="57150" cy="77788"/>
            </a:xfrm>
            <a:custGeom>
              <a:avLst/>
              <a:gdLst/>
              <a:ahLst/>
              <a:cxnLst>
                <a:cxn ang="0">
                  <a:pos x="65" y="87"/>
                </a:cxn>
                <a:cxn ang="0">
                  <a:pos x="49" y="96"/>
                </a:cxn>
                <a:cxn ang="0">
                  <a:pos x="41" y="98"/>
                </a:cxn>
                <a:cxn ang="0">
                  <a:pos x="31" y="98"/>
                </a:cxn>
                <a:cxn ang="0">
                  <a:pos x="14" y="94"/>
                </a:cxn>
                <a:cxn ang="0">
                  <a:pos x="10" y="90"/>
                </a:cxn>
                <a:cxn ang="0">
                  <a:pos x="2" y="81"/>
                </a:cxn>
                <a:cxn ang="0">
                  <a:pos x="0" y="71"/>
                </a:cxn>
                <a:cxn ang="0">
                  <a:pos x="8" y="51"/>
                </a:cxn>
                <a:cxn ang="0">
                  <a:pos x="16" y="45"/>
                </a:cxn>
                <a:cxn ang="0">
                  <a:pos x="28" y="39"/>
                </a:cxn>
                <a:cxn ang="0">
                  <a:pos x="65" y="35"/>
                </a:cxn>
                <a:cxn ang="0">
                  <a:pos x="65" y="31"/>
                </a:cxn>
                <a:cxn ang="0">
                  <a:pos x="57" y="14"/>
                </a:cxn>
                <a:cxn ang="0">
                  <a:pos x="49" y="10"/>
                </a:cxn>
                <a:cxn ang="0">
                  <a:pos x="37" y="8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22" y="2"/>
                </a:cxn>
                <a:cxn ang="0">
                  <a:pos x="37" y="0"/>
                </a:cxn>
                <a:cxn ang="0">
                  <a:pos x="53" y="2"/>
                </a:cxn>
                <a:cxn ang="0">
                  <a:pos x="65" y="8"/>
                </a:cxn>
                <a:cxn ang="0">
                  <a:pos x="71" y="18"/>
                </a:cxn>
                <a:cxn ang="0">
                  <a:pos x="73" y="33"/>
                </a:cxn>
                <a:cxn ang="0">
                  <a:pos x="65" y="96"/>
                </a:cxn>
                <a:cxn ang="0">
                  <a:pos x="65" y="43"/>
                </a:cxn>
                <a:cxn ang="0">
                  <a:pos x="45" y="45"/>
                </a:cxn>
                <a:cxn ang="0">
                  <a:pos x="31" y="47"/>
                </a:cxn>
                <a:cxn ang="0">
                  <a:pos x="16" y="55"/>
                </a:cxn>
                <a:cxn ang="0">
                  <a:pos x="12" y="61"/>
                </a:cxn>
                <a:cxn ang="0">
                  <a:pos x="10" y="71"/>
                </a:cxn>
                <a:cxn ang="0">
                  <a:pos x="16" y="85"/>
                </a:cxn>
                <a:cxn ang="0">
                  <a:pos x="22" y="90"/>
                </a:cxn>
                <a:cxn ang="0">
                  <a:pos x="31" y="90"/>
                </a:cxn>
                <a:cxn ang="0">
                  <a:pos x="49" y="89"/>
                </a:cxn>
                <a:cxn ang="0">
                  <a:pos x="57" y="85"/>
                </a:cxn>
                <a:cxn ang="0">
                  <a:pos x="65" y="43"/>
                </a:cxn>
              </a:cxnLst>
              <a:rect l="0" t="0" r="r" b="b"/>
              <a:pathLst>
                <a:path w="73" h="98">
                  <a:moveTo>
                    <a:pt x="65" y="87"/>
                  </a:moveTo>
                  <a:lnTo>
                    <a:pt x="65" y="87"/>
                  </a:lnTo>
                  <a:lnTo>
                    <a:pt x="57" y="92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0" y="96"/>
                  </a:lnTo>
                  <a:lnTo>
                    <a:pt x="14" y="94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6" y="87"/>
                  </a:lnTo>
                  <a:lnTo>
                    <a:pt x="2" y="8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6" y="45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45" y="37"/>
                  </a:lnTo>
                  <a:lnTo>
                    <a:pt x="65" y="35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3" y="2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49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24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3" y="2"/>
                  </a:lnTo>
                  <a:lnTo>
                    <a:pt x="59" y="4"/>
                  </a:lnTo>
                  <a:lnTo>
                    <a:pt x="65" y="8"/>
                  </a:lnTo>
                  <a:lnTo>
                    <a:pt x="69" y="12"/>
                  </a:lnTo>
                  <a:lnTo>
                    <a:pt x="71" y="18"/>
                  </a:lnTo>
                  <a:lnTo>
                    <a:pt x="73" y="26"/>
                  </a:lnTo>
                  <a:lnTo>
                    <a:pt x="73" y="33"/>
                  </a:lnTo>
                  <a:lnTo>
                    <a:pt x="73" y="96"/>
                  </a:lnTo>
                  <a:lnTo>
                    <a:pt x="65" y="96"/>
                  </a:lnTo>
                  <a:lnTo>
                    <a:pt x="65" y="87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45" y="45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22" y="51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2" y="6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2" y="79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22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41" y="90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7" y="85"/>
                  </a:lnTo>
                  <a:lnTo>
                    <a:pt x="65" y="79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ctangle 80"/>
            <p:cNvSpPr>
              <a:spLocks noChangeArrowheads="1"/>
            </p:cNvSpPr>
            <p:nvPr/>
          </p:nvSpPr>
          <p:spPr bwMode="auto">
            <a:xfrm>
              <a:off x="7204075" y="3179763"/>
              <a:ext cx="6350" cy="1047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81"/>
            <p:cNvSpPr>
              <a:spLocks noEditPoints="1"/>
            </p:cNvSpPr>
            <p:nvPr/>
          </p:nvSpPr>
          <p:spPr bwMode="auto">
            <a:xfrm>
              <a:off x="7237413" y="3186113"/>
              <a:ext cx="9525" cy="98425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10" y="124"/>
                </a:cxn>
                <a:cxn ang="0">
                  <a:pos x="2" y="124"/>
                </a:cxn>
                <a:cxn ang="0">
                  <a:pos x="2" y="30"/>
                </a:cxn>
                <a:cxn ang="0">
                  <a:pos x="10" y="30"/>
                </a:cxn>
                <a:cxn ang="0">
                  <a:pos x="10" y="124"/>
                </a:cxn>
              </a:cxnLst>
              <a:rect l="0" t="0" r="r" b="b"/>
              <a:pathLst>
                <a:path w="12" h="124">
                  <a:moveTo>
                    <a:pt x="12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close/>
                  <a:moveTo>
                    <a:pt x="10" y="124"/>
                  </a:moveTo>
                  <a:lnTo>
                    <a:pt x="2" y="124"/>
                  </a:lnTo>
                  <a:lnTo>
                    <a:pt x="2" y="30"/>
                  </a:lnTo>
                  <a:lnTo>
                    <a:pt x="10" y="30"/>
                  </a:lnTo>
                  <a:lnTo>
                    <a:pt x="1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82"/>
            <p:cNvSpPr>
              <a:spLocks/>
            </p:cNvSpPr>
            <p:nvPr/>
          </p:nvSpPr>
          <p:spPr bwMode="auto">
            <a:xfrm>
              <a:off x="7262813" y="3189288"/>
              <a:ext cx="44450" cy="968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0" y="26"/>
                </a:cxn>
                <a:cxn ang="0">
                  <a:pos x="53" y="26"/>
                </a:cxn>
                <a:cxn ang="0">
                  <a:pos x="53" y="34"/>
                </a:cxn>
                <a:cxn ang="0">
                  <a:pos x="20" y="34"/>
                </a:cxn>
                <a:cxn ang="0">
                  <a:pos x="20" y="85"/>
                </a:cxn>
                <a:cxn ang="0">
                  <a:pos x="20" y="85"/>
                </a:cxn>
                <a:cxn ang="0">
                  <a:pos x="21" y="103"/>
                </a:cxn>
                <a:cxn ang="0">
                  <a:pos x="21" y="103"/>
                </a:cxn>
                <a:cxn ang="0">
                  <a:pos x="23" y="109"/>
                </a:cxn>
                <a:cxn ang="0">
                  <a:pos x="27" y="111"/>
                </a:cxn>
                <a:cxn ang="0">
                  <a:pos x="27" y="111"/>
                </a:cxn>
                <a:cxn ang="0">
                  <a:pos x="31" y="113"/>
                </a:cxn>
                <a:cxn ang="0">
                  <a:pos x="37" y="114"/>
                </a:cxn>
                <a:cxn ang="0">
                  <a:pos x="37" y="114"/>
                </a:cxn>
                <a:cxn ang="0">
                  <a:pos x="45" y="113"/>
                </a:cxn>
                <a:cxn ang="0">
                  <a:pos x="53" y="111"/>
                </a:cxn>
                <a:cxn ang="0">
                  <a:pos x="55" y="111"/>
                </a:cxn>
                <a:cxn ang="0">
                  <a:pos x="55" y="118"/>
                </a:cxn>
                <a:cxn ang="0">
                  <a:pos x="55" y="118"/>
                </a:cxn>
                <a:cxn ang="0">
                  <a:pos x="45" y="120"/>
                </a:cxn>
                <a:cxn ang="0">
                  <a:pos x="45" y="120"/>
                </a:cxn>
                <a:cxn ang="0">
                  <a:pos x="37" y="122"/>
                </a:cxn>
                <a:cxn ang="0">
                  <a:pos x="37" y="122"/>
                </a:cxn>
                <a:cxn ang="0">
                  <a:pos x="25" y="120"/>
                </a:cxn>
                <a:cxn ang="0">
                  <a:pos x="21" y="118"/>
                </a:cxn>
                <a:cxn ang="0">
                  <a:pos x="18" y="114"/>
                </a:cxn>
                <a:cxn ang="0">
                  <a:pos x="18" y="114"/>
                </a:cxn>
                <a:cxn ang="0">
                  <a:pos x="12" y="105"/>
                </a:cxn>
                <a:cxn ang="0">
                  <a:pos x="12" y="91"/>
                </a:cxn>
                <a:cxn ang="0">
                  <a:pos x="12" y="34"/>
                </a:cxn>
                <a:cxn ang="0">
                  <a:pos x="0" y="34"/>
                </a:cxn>
              </a:cxnLst>
              <a:rect l="0" t="0" r="r" b="b"/>
              <a:pathLst>
                <a:path w="55" h="122">
                  <a:moveTo>
                    <a:pt x="0" y="34"/>
                  </a:moveTo>
                  <a:lnTo>
                    <a:pt x="0" y="26"/>
                  </a:lnTo>
                  <a:lnTo>
                    <a:pt x="12" y="26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53" y="26"/>
                  </a:lnTo>
                  <a:lnTo>
                    <a:pt x="53" y="34"/>
                  </a:lnTo>
                  <a:lnTo>
                    <a:pt x="20" y="34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3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31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45" y="113"/>
                  </a:lnTo>
                  <a:lnTo>
                    <a:pt x="53" y="111"/>
                  </a:lnTo>
                  <a:lnTo>
                    <a:pt x="55" y="111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25" y="120"/>
                  </a:lnTo>
                  <a:lnTo>
                    <a:pt x="21" y="118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2" y="105"/>
                  </a:lnTo>
                  <a:lnTo>
                    <a:pt x="12" y="91"/>
                  </a:lnTo>
                  <a:lnTo>
                    <a:pt x="12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83"/>
            <p:cNvSpPr>
              <a:spLocks/>
            </p:cNvSpPr>
            <p:nvPr/>
          </p:nvSpPr>
          <p:spPr bwMode="auto">
            <a:xfrm>
              <a:off x="7313613" y="3209925"/>
              <a:ext cx="65087" cy="103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41" y="77"/>
                </a:cxn>
                <a:cxn ang="0">
                  <a:pos x="74" y="0"/>
                </a:cxn>
                <a:cxn ang="0">
                  <a:pos x="82" y="0"/>
                </a:cxn>
                <a:cxn ang="0">
                  <a:pos x="27" y="130"/>
                </a:cxn>
                <a:cxn ang="0">
                  <a:pos x="17" y="130"/>
                </a:cxn>
                <a:cxn ang="0">
                  <a:pos x="37" y="87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82" h="130">
                  <a:moveTo>
                    <a:pt x="10" y="0"/>
                  </a:moveTo>
                  <a:lnTo>
                    <a:pt x="10" y="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41" y="77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27" y="130"/>
                  </a:lnTo>
                  <a:lnTo>
                    <a:pt x="17" y="130"/>
                  </a:lnTo>
                  <a:lnTo>
                    <a:pt x="37" y="8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84"/>
            <p:cNvSpPr>
              <a:spLocks/>
            </p:cNvSpPr>
            <p:nvPr/>
          </p:nvSpPr>
          <p:spPr bwMode="auto">
            <a:xfrm>
              <a:off x="8315325" y="3717925"/>
              <a:ext cx="77787" cy="5080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2" y="2"/>
                </a:cxn>
                <a:cxn ang="0">
                  <a:pos x="90" y="8"/>
                </a:cxn>
                <a:cxn ang="0">
                  <a:pos x="94" y="14"/>
                </a:cxn>
                <a:cxn ang="0">
                  <a:pos x="98" y="34"/>
                </a:cxn>
                <a:cxn ang="0">
                  <a:pos x="96" y="49"/>
                </a:cxn>
                <a:cxn ang="0">
                  <a:pos x="90" y="65"/>
                </a:cxn>
                <a:cxn ang="0">
                  <a:pos x="80" y="65"/>
                </a:cxn>
                <a:cxn ang="0">
                  <a:pos x="84" y="57"/>
                </a:cxn>
                <a:cxn ang="0">
                  <a:pos x="88" y="49"/>
                </a:cxn>
                <a:cxn ang="0">
                  <a:pos x="90" y="34"/>
                </a:cxn>
                <a:cxn ang="0">
                  <a:pos x="90" y="22"/>
                </a:cxn>
                <a:cxn ang="0">
                  <a:pos x="86" y="14"/>
                </a:cxn>
                <a:cxn ang="0">
                  <a:pos x="70" y="8"/>
                </a:cxn>
                <a:cxn ang="0">
                  <a:pos x="63" y="10"/>
                </a:cxn>
                <a:cxn ang="0">
                  <a:pos x="59" y="16"/>
                </a:cxn>
                <a:cxn ang="0">
                  <a:pos x="53" y="34"/>
                </a:cxn>
                <a:cxn ang="0">
                  <a:pos x="51" y="45"/>
                </a:cxn>
                <a:cxn ang="0">
                  <a:pos x="47" y="55"/>
                </a:cxn>
                <a:cxn ang="0">
                  <a:pos x="43" y="59"/>
                </a:cxn>
                <a:cxn ang="0">
                  <a:pos x="39" y="63"/>
                </a:cxn>
                <a:cxn ang="0">
                  <a:pos x="27" y="65"/>
                </a:cxn>
                <a:cxn ang="0">
                  <a:pos x="19" y="65"/>
                </a:cxn>
                <a:cxn ang="0">
                  <a:pos x="13" y="61"/>
                </a:cxn>
                <a:cxn ang="0">
                  <a:pos x="4" y="49"/>
                </a:cxn>
                <a:cxn ang="0">
                  <a:pos x="2" y="41"/>
                </a:cxn>
                <a:cxn ang="0">
                  <a:pos x="0" y="32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17" y="4"/>
                </a:cxn>
                <a:cxn ang="0">
                  <a:pos x="11" y="18"/>
                </a:cxn>
                <a:cxn ang="0">
                  <a:pos x="9" y="26"/>
                </a:cxn>
                <a:cxn ang="0">
                  <a:pos x="7" y="34"/>
                </a:cxn>
                <a:cxn ang="0">
                  <a:pos x="13" y="49"/>
                </a:cxn>
                <a:cxn ang="0">
                  <a:pos x="17" y="55"/>
                </a:cxn>
                <a:cxn ang="0">
                  <a:pos x="25" y="57"/>
                </a:cxn>
                <a:cxn ang="0">
                  <a:pos x="39" y="51"/>
                </a:cxn>
                <a:cxn ang="0">
                  <a:pos x="41" y="43"/>
                </a:cxn>
                <a:cxn ang="0">
                  <a:pos x="45" y="30"/>
                </a:cxn>
                <a:cxn ang="0">
                  <a:pos x="55" y="6"/>
                </a:cxn>
                <a:cxn ang="0">
                  <a:pos x="61" y="2"/>
                </a:cxn>
                <a:cxn ang="0">
                  <a:pos x="70" y="0"/>
                </a:cxn>
              </a:cxnLst>
              <a:rect l="0" t="0" r="r" b="b"/>
              <a:pathLst>
                <a:path w="98" h="65">
                  <a:moveTo>
                    <a:pt x="70" y="0"/>
                  </a:moveTo>
                  <a:lnTo>
                    <a:pt x="70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4" y="14"/>
                  </a:lnTo>
                  <a:lnTo>
                    <a:pt x="96" y="20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0" y="65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4" y="57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90" y="41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0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3" y="59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3" y="65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19" y="65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7" y="5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4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7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3" y="1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9" y="43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7" y="55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33" y="55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1" y="43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1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61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85"/>
            <p:cNvSpPr>
              <a:spLocks/>
            </p:cNvSpPr>
            <p:nvPr/>
          </p:nvSpPr>
          <p:spPr bwMode="auto">
            <a:xfrm>
              <a:off x="8315325" y="3644900"/>
              <a:ext cx="77787" cy="57150"/>
            </a:xfrm>
            <a:custGeom>
              <a:avLst/>
              <a:gdLst/>
              <a:ahLst/>
              <a:cxnLst>
                <a:cxn ang="0">
                  <a:pos x="98" y="29"/>
                </a:cxn>
                <a:cxn ang="0">
                  <a:pos x="98" y="29"/>
                </a:cxn>
                <a:cxn ang="0">
                  <a:pos x="96" y="39"/>
                </a:cxn>
                <a:cxn ang="0">
                  <a:pos x="94" y="47"/>
                </a:cxn>
                <a:cxn ang="0">
                  <a:pos x="90" y="55"/>
                </a:cxn>
                <a:cxn ang="0">
                  <a:pos x="84" y="61"/>
                </a:cxn>
                <a:cxn ang="0">
                  <a:pos x="84" y="61"/>
                </a:cxn>
                <a:cxn ang="0">
                  <a:pos x="78" y="65"/>
                </a:cxn>
                <a:cxn ang="0">
                  <a:pos x="70" y="68"/>
                </a:cxn>
                <a:cxn ang="0">
                  <a:pos x="61" y="70"/>
                </a:cxn>
                <a:cxn ang="0">
                  <a:pos x="49" y="70"/>
                </a:cxn>
                <a:cxn ang="0">
                  <a:pos x="49" y="70"/>
                </a:cxn>
                <a:cxn ang="0">
                  <a:pos x="39" y="70"/>
                </a:cxn>
                <a:cxn ang="0">
                  <a:pos x="29" y="68"/>
                </a:cxn>
                <a:cxn ang="0">
                  <a:pos x="21" y="65"/>
                </a:cxn>
                <a:cxn ang="0">
                  <a:pos x="13" y="59"/>
                </a:cxn>
                <a:cxn ang="0">
                  <a:pos x="13" y="59"/>
                </a:cxn>
                <a:cxn ang="0">
                  <a:pos x="7" y="53"/>
                </a:cxn>
                <a:cxn ang="0">
                  <a:pos x="4" y="47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2" y="15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1" y="15"/>
                </a:cxn>
                <a:cxn ang="0">
                  <a:pos x="9" y="23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9" y="37"/>
                </a:cxn>
                <a:cxn ang="0">
                  <a:pos x="11" y="43"/>
                </a:cxn>
                <a:cxn ang="0">
                  <a:pos x="13" y="49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25" y="57"/>
                </a:cxn>
                <a:cxn ang="0">
                  <a:pos x="31" y="61"/>
                </a:cxn>
                <a:cxn ang="0">
                  <a:pos x="49" y="63"/>
                </a:cxn>
                <a:cxn ang="0">
                  <a:pos x="49" y="63"/>
                </a:cxn>
                <a:cxn ang="0">
                  <a:pos x="66" y="59"/>
                </a:cxn>
                <a:cxn ang="0">
                  <a:pos x="72" y="57"/>
                </a:cxn>
                <a:cxn ang="0">
                  <a:pos x="80" y="53"/>
                </a:cxn>
                <a:cxn ang="0">
                  <a:pos x="80" y="53"/>
                </a:cxn>
                <a:cxn ang="0">
                  <a:pos x="84" y="49"/>
                </a:cxn>
                <a:cxn ang="0">
                  <a:pos x="88" y="43"/>
                </a:cxn>
                <a:cxn ang="0">
                  <a:pos x="90" y="37"/>
                </a:cxn>
                <a:cxn ang="0">
                  <a:pos x="90" y="31"/>
                </a:cxn>
                <a:cxn ang="0">
                  <a:pos x="90" y="31"/>
                </a:cxn>
                <a:cxn ang="0">
                  <a:pos x="90" y="23"/>
                </a:cxn>
                <a:cxn ang="0">
                  <a:pos x="88" y="17"/>
                </a:cxn>
                <a:cxn ang="0">
                  <a:pos x="88" y="17"/>
                </a:cxn>
                <a:cxn ang="0">
                  <a:pos x="78" y="2"/>
                </a:cxn>
                <a:cxn ang="0">
                  <a:pos x="7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2" y="6"/>
                </a:cxn>
                <a:cxn ang="0">
                  <a:pos x="94" y="13"/>
                </a:cxn>
                <a:cxn ang="0">
                  <a:pos x="94" y="13"/>
                </a:cxn>
                <a:cxn ang="0">
                  <a:pos x="96" y="21"/>
                </a:cxn>
                <a:cxn ang="0">
                  <a:pos x="98" y="29"/>
                </a:cxn>
                <a:cxn ang="0">
                  <a:pos x="98" y="29"/>
                </a:cxn>
              </a:cxnLst>
              <a:rect l="0" t="0" r="r" b="b"/>
              <a:pathLst>
                <a:path w="98" h="70">
                  <a:moveTo>
                    <a:pt x="98" y="29"/>
                  </a:moveTo>
                  <a:lnTo>
                    <a:pt x="98" y="29"/>
                  </a:lnTo>
                  <a:lnTo>
                    <a:pt x="96" y="39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78" y="65"/>
                  </a:lnTo>
                  <a:lnTo>
                    <a:pt x="70" y="68"/>
                  </a:lnTo>
                  <a:lnTo>
                    <a:pt x="61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39" y="70"/>
                  </a:lnTo>
                  <a:lnTo>
                    <a:pt x="29" y="68"/>
                  </a:lnTo>
                  <a:lnTo>
                    <a:pt x="21" y="65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7" y="53"/>
                  </a:lnTo>
                  <a:lnTo>
                    <a:pt x="4" y="47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1" y="15"/>
                  </a:lnTo>
                  <a:lnTo>
                    <a:pt x="9" y="2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1" y="43"/>
                  </a:lnTo>
                  <a:lnTo>
                    <a:pt x="13" y="49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5" y="57"/>
                  </a:lnTo>
                  <a:lnTo>
                    <a:pt x="31" y="61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6" y="59"/>
                  </a:lnTo>
                  <a:lnTo>
                    <a:pt x="72" y="57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4" y="49"/>
                  </a:lnTo>
                  <a:lnTo>
                    <a:pt x="88" y="43"/>
                  </a:lnTo>
                  <a:lnTo>
                    <a:pt x="90" y="37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23"/>
                  </a:lnTo>
                  <a:lnTo>
                    <a:pt x="88" y="17"/>
                  </a:lnTo>
                  <a:lnTo>
                    <a:pt x="88" y="17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2" y="6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21"/>
                  </a:lnTo>
                  <a:lnTo>
                    <a:pt x="98" y="29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86"/>
            <p:cNvSpPr>
              <a:spLocks/>
            </p:cNvSpPr>
            <p:nvPr/>
          </p:nvSpPr>
          <p:spPr bwMode="auto">
            <a:xfrm>
              <a:off x="8286750" y="3571875"/>
              <a:ext cx="104775" cy="5715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2" y="8"/>
                </a:cxn>
                <a:cxn ang="0">
                  <a:pos x="73" y="8"/>
                </a:cxn>
                <a:cxn ang="0">
                  <a:pos x="73" y="8"/>
                </a:cxn>
                <a:cxn ang="0">
                  <a:pos x="59" y="10"/>
                </a:cxn>
                <a:cxn ang="0">
                  <a:pos x="51" y="14"/>
                </a:cxn>
                <a:cxn ang="0">
                  <a:pos x="45" y="20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5" y="38"/>
                </a:cxn>
                <a:cxn ang="0">
                  <a:pos x="47" y="47"/>
                </a:cxn>
                <a:cxn ang="0">
                  <a:pos x="47" y="47"/>
                </a:cxn>
                <a:cxn ang="0">
                  <a:pos x="51" y="55"/>
                </a:cxn>
                <a:cxn ang="0">
                  <a:pos x="59" y="61"/>
                </a:cxn>
                <a:cxn ang="0">
                  <a:pos x="132" y="61"/>
                </a:cxn>
                <a:cxn ang="0">
                  <a:pos x="132" y="71"/>
                </a:cxn>
                <a:cxn ang="0">
                  <a:pos x="0" y="71"/>
                </a:cxn>
                <a:cxn ang="0">
                  <a:pos x="0" y="61"/>
                </a:cxn>
                <a:cxn ang="0">
                  <a:pos x="49" y="61"/>
                </a:cxn>
                <a:cxn ang="0">
                  <a:pos x="49" y="61"/>
                </a:cxn>
                <a:cxn ang="0">
                  <a:pos x="43" y="55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36" y="38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6" y="24"/>
                </a:cxn>
                <a:cxn ang="0">
                  <a:pos x="38" y="18"/>
                </a:cxn>
                <a:cxn ang="0">
                  <a:pos x="40" y="12"/>
                </a:cxn>
                <a:cxn ang="0">
                  <a:pos x="43" y="8"/>
                </a:cxn>
                <a:cxn ang="0">
                  <a:pos x="43" y="8"/>
                </a:cxn>
                <a:cxn ang="0">
                  <a:pos x="49" y="4"/>
                </a:cxn>
                <a:cxn ang="0">
                  <a:pos x="55" y="2"/>
                </a:cxn>
                <a:cxn ang="0">
                  <a:pos x="69" y="0"/>
                </a:cxn>
                <a:cxn ang="0">
                  <a:pos x="132" y="0"/>
                </a:cxn>
              </a:cxnLst>
              <a:rect l="0" t="0" r="r" b="b"/>
              <a:pathLst>
                <a:path w="132" h="71">
                  <a:moveTo>
                    <a:pt x="132" y="0"/>
                  </a:moveTo>
                  <a:lnTo>
                    <a:pt x="132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59" y="10"/>
                  </a:lnTo>
                  <a:lnTo>
                    <a:pt x="51" y="14"/>
                  </a:lnTo>
                  <a:lnTo>
                    <a:pt x="45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5" y="38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51" y="55"/>
                  </a:lnTo>
                  <a:lnTo>
                    <a:pt x="59" y="61"/>
                  </a:lnTo>
                  <a:lnTo>
                    <a:pt x="132" y="61"/>
                  </a:lnTo>
                  <a:lnTo>
                    <a:pt x="132" y="71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5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6" y="38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24"/>
                  </a:lnTo>
                  <a:lnTo>
                    <a:pt x="38" y="18"/>
                  </a:lnTo>
                  <a:lnTo>
                    <a:pt x="40" y="12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87"/>
            <p:cNvSpPr>
              <a:spLocks noEditPoints="1"/>
            </p:cNvSpPr>
            <p:nvPr/>
          </p:nvSpPr>
          <p:spPr bwMode="auto">
            <a:xfrm>
              <a:off x="8315325" y="3490913"/>
              <a:ext cx="77787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74" y="4"/>
                </a:cxn>
                <a:cxn ang="0">
                  <a:pos x="84" y="10"/>
                </a:cxn>
                <a:cxn ang="0">
                  <a:pos x="92" y="18"/>
                </a:cxn>
                <a:cxn ang="0">
                  <a:pos x="98" y="39"/>
                </a:cxn>
                <a:cxn ang="0">
                  <a:pos x="98" y="47"/>
                </a:cxn>
                <a:cxn ang="0">
                  <a:pos x="90" y="61"/>
                </a:cxn>
                <a:cxn ang="0">
                  <a:pos x="84" y="67"/>
                </a:cxn>
                <a:cxn ang="0">
                  <a:pos x="68" y="75"/>
                </a:cxn>
                <a:cxn ang="0">
                  <a:pos x="49" y="79"/>
                </a:cxn>
                <a:cxn ang="0">
                  <a:pos x="35" y="77"/>
                </a:cxn>
                <a:cxn ang="0">
                  <a:pos x="23" y="73"/>
                </a:cxn>
                <a:cxn ang="0">
                  <a:pos x="6" y="59"/>
                </a:cxn>
                <a:cxn ang="0">
                  <a:pos x="2" y="49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0"/>
                </a:cxn>
                <a:cxn ang="0">
                  <a:pos x="21" y="6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69"/>
                </a:cxn>
                <a:cxn ang="0">
                  <a:pos x="72" y="65"/>
                </a:cxn>
                <a:cxn ang="0">
                  <a:pos x="80" y="61"/>
                </a:cxn>
                <a:cxn ang="0">
                  <a:pos x="86" y="55"/>
                </a:cxn>
                <a:cxn ang="0">
                  <a:pos x="90" y="39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72" y="12"/>
                </a:cxn>
                <a:cxn ang="0">
                  <a:pos x="61" y="10"/>
                </a:cxn>
                <a:cxn ang="0">
                  <a:pos x="49" y="8"/>
                </a:cxn>
                <a:cxn ang="0">
                  <a:pos x="27" y="12"/>
                </a:cxn>
                <a:cxn ang="0">
                  <a:pos x="19" y="16"/>
                </a:cxn>
                <a:cxn ang="0">
                  <a:pos x="11" y="24"/>
                </a:cxn>
                <a:cxn ang="0">
                  <a:pos x="7" y="39"/>
                </a:cxn>
                <a:cxn ang="0">
                  <a:pos x="9" y="47"/>
                </a:cxn>
                <a:cxn ang="0">
                  <a:pos x="11" y="55"/>
                </a:cxn>
                <a:cxn ang="0">
                  <a:pos x="27" y="65"/>
                </a:cxn>
                <a:cxn ang="0">
                  <a:pos x="37" y="69"/>
                </a:cxn>
                <a:cxn ang="0">
                  <a:pos x="49" y="69"/>
                </a:cxn>
              </a:cxnLst>
              <a:rect l="0" t="0" r="r" b="b"/>
              <a:pathLst>
                <a:path w="98" h="79">
                  <a:moveTo>
                    <a:pt x="49" y="0"/>
                  </a:moveTo>
                  <a:lnTo>
                    <a:pt x="49" y="0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4" y="1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6" y="2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7"/>
                  </a:lnTo>
                  <a:lnTo>
                    <a:pt x="94" y="55"/>
                  </a:lnTo>
                  <a:lnTo>
                    <a:pt x="90" y="61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78" y="73"/>
                  </a:lnTo>
                  <a:lnTo>
                    <a:pt x="68" y="75"/>
                  </a:lnTo>
                  <a:lnTo>
                    <a:pt x="61" y="77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35" y="77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13" y="67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21" y="6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69"/>
                  </a:moveTo>
                  <a:lnTo>
                    <a:pt x="49" y="69"/>
                  </a:lnTo>
                  <a:lnTo>
                    <a:pt x="61" y="69"/>
                  </a:lnTo>
                  <a:lnTo>
                    <a:pt x="72" y="65"/>
                  </a:lnTo>
                  <a:lnTo>
                    <a:pt x="72" y="65"/>
                  </a:lnTo>
                  <a:lnTo>
                    <a:pt x="80" y="6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90" y="47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29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0" y="1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1" y="10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7" y="1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9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7" y="69"/>
                  </a:lnTo>
                  <a:lnTo>
                    <a:pt x="49" y="69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88"/>
            <p:cNvSpPr>
              <a:spLocks noEditPoints="1"/>
            </p:cNvSpPr>
            <p:nvPr/>
          </p:nvSpPr>
          <p:spPr bwMode="auto">
            <a:xfrm>
              <a:off x="8315325" y="3414713"/>
              <a:ext cx="77787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74" y="4"/>
                </a:cxn>
                <a:cxn ang="0">
                  <a:pos x="84" y="9"/>
                </a:cxn>
                <a:cxn ang="0">
                  <a:pos x="92" y="17"/>
                </a:cxn>
                <a:cxn ang="0">
                  <a:pos x="98" y="39"/>
                </a:cxn>
                <a:cxn ang="0">
                  <a:pos x="98" y="47"/>
                </a:cxn>
                <a:cxn ang="0">
                  <a:pos x="90" y="61"/>
                </a:cxn>
                <a:cxn ang="0">
                  <a:pos x="84" y="66"/>
                </a:cxn>
                <a:cxn ang="0">
                  <a:pos x="68" y="74"/>
                </a:cxn>
                <a:cxn ang="0">
                  <a:pos x="49" y="78"/>
                </a:cxn>
                <a:cxn ang="0">
                  <a:pos x="35" y="76"/>
                </a:cxn>
                <a:cxn ang="0">
                  <a:pos x="23" y="72"/>
                </a:cxn>
                <a:cxn ang="0">
                  <a:pos x="6" y="59"/>
                </a:cxn>
                <a:cxn ang="0">
                  <a:pos x="2" y="49"/>
                </a:cxn>
                <a:cxn ang="0">
                  <a:pos x="0" y="39"/>
                </a:cxn>
                <a:cxn ang="0">
                  <a:pos x="4" y="21"/>
                </a:cxn>
                <a:cxn ang="0">
                  <a:pos x="13" y="9"/>
                </a:cxn>
                <a:cxn ang="0">
                  <a:pos x="21" y="5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68"/>
                </a:cxn>
                <a:cxn ang="0">
                  <a:pos x="72" y="64"/>
                </a:cxn>
                <a:cxn ang="0">
                  <a:pos x="80" y="61"/>
                </a:cxn>
                <a:cxn ang="0">
                  <a:pos x="86" y="55"/>
                </a:cxn>
                <a:cxn ang="0">
                  <a:pos x="90" y="39"/>
                </a:cxn>
                <a:cxn ang="0">
                  <a:pos x="90" y="29"/>
                </a:cxn>
                <a:cxn ang="0">
                  <a:pos x="86" y="21"/>
                </a:cxn>
                <a:cxn ang="0">
                  <a:pos x="72" y="11"/>
                </a:cxn>
                <a:cxn ang="0">
                  <a:pos x="61" y="9"/>
                </a:cxn>
                <a:cxn ang="0">
                  <a:pos x="49" y="7"/>
                </a:cxn>
                <a:cxn ang="0">
                  <a:pos x="27" y="11"/>
                </a:cxn>
                <a:cxn ang="0">
                  <a:pos x="19" y="15"/>
                </a:cxn>
                <a:cxn ang="0">
                  <a:pos x="11" y="21"/>
                </a:cxn>
                <a:cxn ang="0">
                  <a:pos x="7" y="39"/>
                </a:cxn>
                <a:cxn ang="0">
                  <a:pos x="9" y="47"/>
                </a:cxn>
                <a:cxn ang="0">
                  <a:pos x="11" y="55"/>
                </a:cxn>
                <a:cxn ang="0">
                  <a:pos x="27" y="64"/>
                </a:cxn>
                <a:cxn ang="0">
                  <a:pos x="37" y="68"/>
                </a:cxn>
                <a:cxn ang="0">
                  <a:pos x="49" y="68"/>
                </a:cxn>
              </a:cxnLst>
              <a:rect l="0" t="0" r="r" b="b"/>
              <a:pathLst>
                <a:path w="98" h="78">
                  <a:moveTo>
                    <a:pt x="49" y="0"/>
                  </a:moveTo>
                  <a:lnTo>
                    <a:pt x="49" y="0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4" y="9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6" y="2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7"/>
                  </a:lnTo>
                  <a:lnTo>
                    <a:pt x="94" y="55"/>
                  </a:lnTo>
                  <a:lnTo>
                    <a:pt x="90" y="61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8" y="72"/>
                  </a:lnTo>
                  <a:lnTo>
                    <a:pt x="68" y="74"/>
                  </a:lnTo>
                  <a:lnTo>
                    <a:pt x="61" y="76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35" y="76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13" y="66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68"/>
                  </a:moveTo>
                  <a:lnTo>
                    <a:pt x="49" y="68"/>
                  </a:lnTo>
                  <a:lnTo>
                    <a:pt x="61" y="68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80" y="6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90" y="47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0" y="15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1" y="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3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9" y="15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9" y="61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37" y="68"/>
                  </a:lnTo>
                  <a:lnTo>
                    <a:pt x="49" y="68"/>
                  </a:lnTo>
                  <a:lnTo>
                    <a:pt x="49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89"/>
            <p:cNvSpPr>
              <a:spLocks noChangeArrowheads="1"/>
            </p:cNvSpPr>
            <p:nvPr/>
          </p:nvSpPr>
          <p:spPr bwMode="auto">
            <a:xfrm>
              <a:off x="8286750" y="3386138"/>
              <a:ext cx="104775" cy="6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90"/>
            <p:cNvSpPr>
              <a:spLocks/>
            </p:cNvSpPr>
            <p:nvPr/>
          </p:nvSpPr>
          <p:spPr bwMode="auto">
            <a:xfrm>
              <a:off x="8266113" y="2744788"/>
              <a:ext cx="130175" cy="130175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6" name="Line 91"/>
          <p:cNvSpPr>
            <a:spLocks noChangeShapeType="1"/>
          </p:cNvSpPr>
          <p:nvPr/>
        </p:nvSpPr>
        <p:spPr bwMode="auto">
          <a:xfrm>
            <a:off x="4632000" y="1546225"/>
            <a:ext cx="7560000" cy="1588"/>
          </a:xfrm>
          <a:prstGeom prst="line">
            <a:avLst/>
          </a:prstGeom>
          <a:noFill/>
          <a:ln w="25400">
            <a:solidFill>
              <a:srgbClr val="F793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4" name="Рисунок 223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8207" y="351429"/>
            <a:ext cx="729660" cy="729660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9426556" y="1096799"/>
            <a:ext cx="8104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Департамент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общего образования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Томской области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2014822" y="561765"/>
            <a:ext cx="3869511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09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014822" y="858099"/>
            <a:ext cx="386951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ЭФФЕКТИВНЫЕ УПРАВЛЕНЧЕСКИЕ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КОМАНДЫ КАК ФАКТОР ПОВЫШЕНИЯ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КАЧЕСТВА ОБРАЗОВАНИЯ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014822" y="273895"/>
            <a:ext cx="3869511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 МАЯ 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2022 ГОДА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ТОМСК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3822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315" y="4327262"/>
            <a:ext cx="91472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г. Томск, ул. Пирогова, 10, </a:t>
            </a:r>
          </a:p>
          <a:p>
            <a:pPr lvl="0"/>
            <a:r>
              <a:rPr lang="ru-RU" sz="1600" dirty="0"/>
              <a:t>тел. (3822) 55-79-89, </a:t>
            </a:r>
          </a:p>
          <a:p>
            <a:pPr lvl="0"/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 </a:t>
            </a:r>
            <a:r>
              <a:rPr lang="en-US" sz="1600" dirty="0"/>
              <a:t>zamyatina@tpu.ru</a:t>
            </a:r>
            <a:r>
              <a:rPr lang="ru-RU" sz="1600" dirty="0"/>
              <a:t> </a:t>
            </a:r>
          </a:p>
          <a:p>
            <a:pPr lvl="0"/>
            <a:r>
              <a:rPr lang="en-US" sz="1600" dirty="0"/>
              <a:t>TOIPKRO.RU   |   </a:t>
            </a:r>
            <a:r>
              <a:rPr lang="ru-RU" sz="1600" dirty="0"/>
              <a:t>ТОИПКРО.РФ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VK.COM/TOIPKRO               </a:t>
            </a:r>
            <a:endParaRPr lang="ru-RU" sz="1400" dirty="0"/>
          </a:p>
          <a:p>
            <a:pPr lvl="0"/>
            <a:r>
              <a:rPr lang="en-US" sz="1400" dirty="0"/>
              <a:t>OK.RU/TOIPKRO</a:t>
            </a:r>
            <a:endParaRPr lang="ru-RU" sz="1400" dirty="0"/>
          </a:p>
        </p:txBody>
      </p:sp>
      <p:pic>
        <p:nvPicPr>
          <p:cNvPr id="1026" name="Picture 2" descr="http://qrcoder.ru/code/?https%3A%2F%2Ftoipkro.ru%2Finstitute%2Ffederalnye-innovacionnye-plocshadki-1292%2Ffederalnaya-innovacionnaya-plocshadka-1540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82" y="4327262"/>
            <a:ext cx="1641475" cy="1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0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Марина\Desktop\Презентация\Оксана Михайловна\черно-белая.png">
            <a:extLst>
              <a:ext uri="{FF2B5EF4-FFF2-40B4-BE49-F238E27FC236}">
                <a16:creationId xmlns:a16="http://schemas.microsoft.com/office/drawing/2014/main" id="{1AB14FEA-0E13-D932-97A6-D0397B97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5266" y="1690888"/>
            <a:ext cx="3128504" cy="46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E2CFF-1E16-E3B3-ED1D-6280E2958F4E}"/>
              </a:ext>
            </a:extLst>
          </p:cNvPr>
          <p:cNvSpPr txBox="1"/>
          <p:nvPr/>
        </p:nvSpPr>
        <p:spPr>
          <a:xfrm>
            <a:off x="252367" y="2846103"/>
            <a:ext cx="56212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«УПРАВЛЕНЧЕСКАЯ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38221"/>
                </a:solidFill>
                <a:latin typeface="Calibri"/>
              </a:rPr>
              <a:t>ТОМСКОЙ ОБЛАСТИ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3822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КТО ЭТО?</a:t>
            </a:r>
          </a:p>
        </p:txBody>
      </p:sp>
    </p:spTree>
    <p:extLst>
      <p:ext uri="{BB962C8B-B14F-4D97-AF65-F5344CB8AC3E}">
        <p14:creationId xmlns:p14="http://schemas.microsoft.com/office/powerpoint/2010/main" val="643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91722FE-B026-ECF9-C12F-13B5ABBB9C59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F4BA266-087E-8933-F85C-7CE2D4ACDDD4}"/>
              </a:ext>
            </a:extLst>
          </p:cNvPr>
          <p:cNvSpPr txBox="1"/>
          <p:nvPr/>
        </p:nvSpPr>
        <p:spPr>
          <a:xfrm>
            <a:off x="311302" y="1501492"/>
            <a:ext cx="712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 ТОМСКОЙ ОБЛАСТИ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A447E10-786D-5E42-C676-8358A586321E}"/>
              </a:ext>
            </a:extLst>
          </p:cNvPr>
          <p:cNvSpPr txBox="1"/>
          <p:nvPr/>
        </p:nvSpPr>
        <p:spPr>
          <a:xfrm>
            <a:off x="420688" y="2209881"/>
            <a:ext cx="7121737" cy="715089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Заместитель Губернатора Томской области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 научно-образовательному комплексу и цифровой трансформации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BC8EB90-A10C-D66D-CF1A-90B284E03900}"/>
              </a:ext>
            </a:extLst>
          </p:cNvPr>
          <p:cNvSpPr txBox="1"/>
          <p:nvPr/>
        </p:nvSpPr>
        <p:spPr>
          <a:xfrm>
            <a:off x="420688" y="3115243"/>
            <a:ext cx="6824938" cy="408623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Департамент общего образования Томской области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26E6A69-DA1B-958A-9005-D5F9C709E946}"/>
              </a:ext>
            </a:extLst>
          </p:cNvPr>
          <p:cNvSpPr txBox="1"/>
          <p:nvPr/>
        </p:nvSpPr>
        <p:spPr>
          <a:xfrm>
            <a:off x="428100" y="4296388"/>
            <a:ext cx="5667899" cy="408623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Муниципальные органы управления образованием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ED3205-A895-ABF6-834E-29DB4DC9924A}"/>
              </a:ext>
            </a:extLst>
          </p:cNvPr>
          <p:cNvSpPr txBox="1"/>
          <p:nvPr/>
        </p:nvSpPr>
        <p:spPr>
          <a:xfrm>
            <a:off x="434872" y="4912612"/>
            <a:ext cx="5121102" cy="715089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Руководители и заместители руководителей образовательных организаций Томской области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72D710A-AA9B-D75A-D800-892BADD1156F}"/>
              </a:ext>
            </a:extLst>
          </p:cNvPr>
          <p:cNvSpPr txBox="1"/>
          <p:nvPr/>
        </p:nvSpPr>
        <p:spPr>
          <a:xfrm>
            <a:off x="434872" y="3721148"/>
            <a:ext cx="1270271" cy="408623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ТОИПКРО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4DCA15E-BF59-634D-5B28-497A104BFDA9}"/>
              </a:ext>
            </a:extLst>
          </p:cNvPr>
          <p:cNvSpPr txBox="1"/>
          <p:nvPr/>
        </p:nvSpPr>
        <p:spPr>
          <a:xfrm>
            <a:off x="2082575" y="3721147"/>
            <a:ext cx="1270271" cy="408623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ОЦДО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4EB6161-68A8-B17A-A39E-300A4DA515F6}"/>
              </a:ext>
            </a:extLst>
          </p:cNvPr>
          <p:cNvSpPr txBox="1"/>
          <p:nvPr/>
        </p:nvSpPr>
        <p:spPr>
          <a:xfrm>
            <a:off x="3730278" y="3721146"/>
            <a:ext cx="1270271" cy="408623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РЦРО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BE9F654-9D04-6F16-C0BA-D0D82755F42E}"/>
              </a:ext>
            </a:extLst>
          </p:cNvPr>
          <p:cNvSpPr txBox="1"/>
          <p:nvPr/>
        </p:nvSpPr>
        <p:spPr>
          <a:xfrm>
            <a:off x="5407798" y="3711591"/>
            <a:ext cx="1270271" cy="408623"/>
          </a:xfrm>
          <a:prstGeom prst="roundRect">
            <a:avLst/>
          </a:prstGeom>
          <a:ln w="57150">
            <a:solidFill>
              <a:srgbClr val="F3822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ОГОУ</a:t>
            </a:r>
          </a:p>
        </p:txBody>
      </p:sp>
    </p:spTree>
    <p:extLst>
      <p:ext uri="{BB962C8B-B14F-4D97-AF65-F5344CB8AC3E}">
        <p14:creationId xmlns:p14="http://schemas.microsoft.com/office/powerpoint/2010/main" val="429334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90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1E308E7-8CDD-B5B3-420D-293356678B2B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Заголовок 3">
            <a:extLst>
              <a:ext uri="{FF2B5EF4-FFF2-40B4-BE49-F238E27FC236}">
                <a16:creationId xmlns:a16="http://schemas.microsoft.com/office/drawing/2014/main" id="{F9876467-7813-1EC5-6E4D-161E0E93FA94}"/>
              </a:ext>
            </a:extLst>
          </p:cNvPr>
          <p:cNvSpPr txBox="1">
            <a:spLocks/>
          </p:cNvSpPr>
          <p:nvPr/>
        </p:nvSpPr>
        <p:spPr>
          <a:xfrm>
            <a:off x="102089" y="1234462"/>
            <a:ext cx="9512786" cy="111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УКАЗ ПРЕЗИДЕНТА РФ от 21.07.2020 № 474 «О национальных целях развития Российской Федерации на период до 2030 года»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национальный проект «Образование»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0FCC4150-15F5-3792-F324-D2D4BE15FEDE}"/>
              </a:ext>
            </a:extLst>
          </p:cNvPr>
          <p:cNvSpPr/>
          <p:nvPr/>
        </p:nvSpPr>
        <p:spPr>
          <a:xfrm>
            <a:off x="102089" y="2279967"/>
            <a:ext cx="824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обеспечение глобальной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конкурентноспособности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российского образования,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вхождение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10 ведущих стран мира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качеству общего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образования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7D319D2-C006-7EB9-A477-9B5EA1B2D3F3}"/>
              </a:ext>
            </a:extLst>
          </p:cNvPr>
          <p:cNvSpPr txBox="1"/>
          <p:nvPr/>
        </p:nvSpPr>
        <p:spPr>
          <a:xfrm>
            <a:off x="44380" y="3286192"/>
            <a:ext cx="183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позиции России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качеству образования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международных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рейтингах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36BE8D-477C-679C-42BA-92E5474AF168}"/>
              </a:ext>
            </a:extLst>
          </p:cNvPr>
          <p:cNvSpPr txBox="1"/>
          <p:nvPr/>
        </p:nvSpPr>
        <p:spPr>
          <a:xfrm>
            <a:off x="1930172" y="3064872"/>
            <a:ext cx="9721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7A5CA18-39DA-2CDF-E433-7D9C648C09C4}"/>
              </a:ext>
            </a:extLst>
          </p:cNvPr>
          <p:cNvSpPr txBox="1"/>
          <p:nvPr/>
        </p:nvSpPr>
        <p:spPr>
          <a:xfrm>
            <a:off x="2551877" y="326214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AEB61F-504F-D559-8A73-FF41B396884C}"/>
              </a:ext>
            </a:extLst>
          </p:cNvPr>
          <p:cNvSpPr txBox="1"/>
          <p:nvPr/>
        </p:nvSpPr>
        <p:spPr>
          <a:xfrm>
            <a:off x="2546006" y="381363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458862B-51F1-2F5F-8AFB-91FF2989725D}"/>
              </a:ext>
            </a:extLst>
          </p:cNvPr>
          <p:cNvSpPr txBox="1"/>
          <p:nvPr/>
        </p:nvSpPr>
        <p:spPr>
          <a:xfrm>
            <a:off x="2724143" y="4377859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7FA91C8-9205-3E83-B301-025DEBD98B95}"/>
              </a:ext>
            </a:extLst>
          </p:cNvPr>
          <p:cNvSpPr txBox="1"/>
          <p:nvPr/>
        </p:nvSpPr>
        <p:spPr>
          <a:xfrm>
            <a:off x="3301227" y="3010534"/>
            <a:ext cx="5281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Международное мониторинговое исследование качества школьного математического и естественнонаучного образования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TIMSS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8 классы)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EE4565B-3962-4E9A-77A9-D12FE34EF93B}"/>
              </a:ext>
            </a:extLst>
          </p:cNvPr>
          <p:cNvSpPr txBox="1"/>
          <p:nvPr/>
        </p:nvSpPr>
        <p:spPr>
          <a:xfrm>
            <a:off x="3311166" y="3656171"/>
            <a:ext cx="540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Международное исследование качества чтения и понимания текста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PIRLS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класс)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6EC8A8C-2648-6012-FB2E-AC441A7A9C40}"/>
              </a:ext>
            </a:extLst>
          </p:cNvPr>
          <p:cNvSpPr txBox="1"/>
          <p:nvPr/>
        </p:nvSpPr>
        <p:spPr>
          <a:xfrm>
            <a:off x="3315163" y="4209239"/>
            <a:ext cx="555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программа по оценке образовательных достижений учащихся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PISA (15-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летние)</a:t>
            </a:r>
          </a:p>
        </p:txBody>
      </p:sp>
      <p:sp>
        <p:nvSpPr>
          <p:cNvPr id="121" name="Равнобедренный треугольник 120">
            <a:extLst>
              <a:ext uri="{FF2B5EF4-FFF2-40B4-BE49-F238E27FC236}">
                <a16:creationId xmlns:a16="http://schemas.microsoft.com/office/drawing/2014/main" id="{02DEAB26-015D-8FCB-5C4D-42574D66384B}"/>
              </a:ext>
            </a:extLst>
          </p:cNvPr>
          <p:cNvSpPr/>
          <p:nvPr/>
        </p:nvSpPr>
        <p:spPr>
          <a:xfrm rot="5400000">
            <a:off x="1173601" y="3833372"/>
            <a:ext cx="1651541" cy="114546"/>
          </a:xfrm>
          <a:prstGeom prst="triangle">
            <a:avLst/>
          </a:prstGeom>
          <a:solidFill>
            <a:schemeClr val="accent2"/>
          </a:solidFill>
          <a:ln>
            <a:solidFill>
              <a:srgbClr val="F3822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D72E346-AB7D-3DA6-4545-FB0CD4D471A2}"/>
              </a:ext>
            </a:extLst>
          </p:cNvPr>
          <p:cNvSpPr txBox="1"/>
          <p:nvPr/>
        </p:nvSpPr>
        <p:spPr>
          <a:xfrm>
            <a:off x="79779" y="4835482"/>
            <a:ext cx="2296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средневзвешенное место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 в международных исследованиях</a:t>
            </a: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82544403-51AC-7938-A1F0-094A8D08F717}"/>
              </a:ext>
            </a:extLst>
          </p:cNvPr>
          <p:cNvCxnSpPr/>
          <p:nvPr/>
        </p:nvCxnSpPr>
        <p:spPr>
          <a:xfrm>
            <a:off x="2448024" y="4907490"/>
            <a:ext cx="0" cy="576064"/>
          </a:xfrm>
          <a:prstGeom prst="line">
            <a:avLst/>
          </a:prstGeom>
          <a:ln w="76200">
            <a:solidFill>
              <a:srgbClr val="F3822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EFA24D9E-C1CC-1569-D1A5-D3599F3DFF35}"/>
              </a:ext>
            </a:extLst>
          </p:cNvPr>
          <p:cNvSpPr txBox="1"/>
          <p:nvPr/>
        </p:nvSpPr>
        <p:spPr>
          <a:xfrm>
            <a:off x="2520033" y="4772475"/>
            <a:ext cx="5894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14,88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14,13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1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25" name="Стрелка вправо 32">
            <a:extLst>
              <a:ext uri="{FF2B5EF4-FFF2-40B4-BE49-F238E27FC236}">
                <a16:creationId xmlns:a16="http://schemas.microsoft.com/office/drawing/2014/main" id="{E692F8A4-706A-33F1-1492-B26C2A55C2A7}"/>
              </a:ext>
            </a:extLst>
          </p:cNvPr>
          <p:cNvSpPr/>
          <p:nvPr/>
        </p:nvSpPr>
        <p:spPr>
          <a:xfrm>
            <a:off x="4159403" y="5062596"/>
            <a:ext cx="460129" cy="2920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Стрелка вправо 34">
            <a:extLst>
              <a:ext uri="{FF2B5EF4-FFF2-40B4-BE49-F238E27FC236}">
                <a16:creationId xmlns:a16="http://schemas.microsoft.com/office/drawing/2014/main" id="{81505E39-3C56-6CD3-6DFD-CD53DE541A5F}"/>
              </a:ext>
            </a:extLst>
          </p:cNvPr>
          <p:cNvSpPr/>
          <p:nvPr/>
        </p:nvSpPr>
        <p:spPr>
          <a:xfrm>
            <a:off x="6465400" y="5062596"/>
            <a:ext cx="460129" cy="2920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90E3B6C-A9FE-18E3-C5CE-E3DED8639E6C}"/>
              </a:ext>
            </a:extLst>
          </p:cNvPr>
          <p:cNvSpPr txBox="1"/>
          <p:nvPr/>
        </p:nvSpPr>
        <p:spPr>
          <a:xfrm>
            <a:off x="-11113" y="5590139"/>
            <a:ext cx="238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Направления работы по достижению результата</a:t>
            </a:r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E7E5D6A4-F9C6-C3C6-0979-6C7773A5F262}"/>
              </a:ext>
            </a:extLst>
          </p:cNvPr>
          <p:cNvCxnSpPr>
            <a:cxnSpLocks/>
          </p:cNvCxnSpPr>
          <p:nvPr/>
        </p:nvCxnSpPr>
        <p:spPr>
          <a:xfrm>
            <a:off x="2448024" y="5652318"/>
            <a:ext cx="0" cy="480919"/>
          </a:xfrm>
          <a:prstGeom prst="line">
            <a:avLst/>
          </a:prstGeom>
          <a:ln w="76200">
            <a:solidFill>
              <a:srgbClr val="F3822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AB158144-15C0-3AFE-7992-D2A2BDD13891}"/>
              </a:ext>
            </a:extLst>
          </p:cNvPr>
          <p:cNvSpPr txBox="1"/>
          <p:nvPr/>
        </p:nvSpPr>
        <p:spPr>
          <a:xfrm>
            <a:off x="2515469" y="5590139"/>
            <a:ext cx="67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единого образовательного пространства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(ЦОС)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со школами с низкими образовательными результатами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(500+, ШНОР)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Профессиональное развитие педагогических работников и управленческих кадров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(ЦНППМПР)</a:t>
            </a:r>
          </a:p>
        </p:txBody>
      </p:sp>
    </p:spTree>
    <p:extLst>
      <p:ext uri="{BB962C8B-B14F-4D97-AF65-F5344CB8AC3E}">
        <p14:creationId xmlns:p14="http://schemas.microsoft.com/office/powerpoint/2010/main" val="356129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168E68FF-B8D2-B416-8647-4A0E2D467A5A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9641DB-82DC-270F-7263-DDA4D0C5BC21}"/>
              </a:ext>
            </a:extLst>
          </p:cNvPr>
          <p:cNvSpPr txBox="1"/>
          <p:nvPr/>
        </p:nvSpPr>
        <p:spPr>
          <a:xfrm>
            <a:off x="329956" y="1370652"/>
            <a:ext cx="10909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ФУНКЦИОНАЛЬНАЯ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ГРАМОТНОСТЬ (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данные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исследования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PISA</a:t>
            </a:r>
            <a:r>
              <a:rPr lang="ru-RU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как изменилось качество образования в России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09EB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9" name="Таблица 118">
            <a:extLst>
              <a:ext uri="{FF2B5EF4-FFF2-40B4-BE49-F238E27FC236}">
                <a16:creationId xmlns:a16="http://schemas.microsoft.com/office/drawing/2014/main" id="{8B13B524-F663-2E09-FB5E-354A988CF6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956" y="2220119"/>
          <a:ext cx="8213807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0748">
                  <a:extLst>
                    <a:ext uri="{9D8B030D-6E8A-4147-A177-3AD203B41FA5}">
                      <a16:colId xmlns:a16="http://schemas.microsoft.com/office/drawing/2014/main" val="3644559629"/>
                    </a:ext>
                  </a:extLst>
                </a:gridCol>
                <a:gridCol w="1049886">
                  <a:extLst>
                    <a:ext uri="{9D8B030D-6E8A-4147-A177-3AD203B41FA5}">
                      <a16:colId xmlns:a16="http://schemas.microsoft.com/office/drawing/2014/main" val="2349108606"/>
                    </a:ext>
                  </a:extLst>
                </a:gridCol>
                <a:gridCol w="1173400">
                  <a:extLst>
                    <a:ext uri="{9D8B030D-6E8A-4147-A177-3AD203B41FA5}">
                      <a16:colId xmlns:a16="http://schemas.microsoft.com/office/drawing/2014/main" val="2590672806"/>
                    </a:ext>
                  </a:extLst>
                </a:gridCol>
                <a:gridCol w="1049886">
                  <a:extLst>
                    <a:ext uri="{9D8B030D-6E8A-4147-A177-3AD203B41FA5}">
                      <a16:colId xmlns:a16="http://schemas.microsoft.com/office/drawing/2014/main" val="1886732904"/>
                    </a:ext>
                  </a:extLst>
                </a:gridCol>
                <a:gridCol w="1049887">
                  <a:extLst>
                    <a:ext uri="{9D8B030D-6E8A-4147-A177-3AD203B41FA5}">
                      <a16:colId xmlns:a16="http://schemas.microsoft.com/office/drawing/2014/main" val="1998627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Направления исследования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Балл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Место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7787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0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Читательская грамотность</a:t>
                      </a:r>
                    </a:p>
                  </a:txBody>
                  <a:tcPr>
                    <a:solidFill>
                      <a:srgbClr val="9BD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492</a:t>
                      </a:r>
                    </a:p>
                  </a:txBody>
                  <a:tcPr>
                    <a:solidFill>
                      <a:srgbClr val="9BD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rgbClr val="9BD8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3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Математическая грамотность</a:t>
                      </a:r>
                    </a:p>
                  </a:txBody>
                  <a:tcPr>
                    <a:solidFill>
                      <a:srgbClr val="9BD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494</a:t>
                      </a:r>
                    </a:p>
                  </a:txBody>
                  <a:tcPr>
                    <a:solidFill>
                      <a:srgbClr val="9BD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27</a:t>
                      </a:r>
                    </a:p>
                  </a:txBody>
                  <a:tcPr>
                    <a:solidFill>
                      <a:srgbClr val="9BD8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67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Естественнонаучная грамотность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472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08312"/>
                  </a:ext>
                </a:extLst>
              </a:tr>
            </a:tbl>
          </a:graphicData>
        </a:graphic>
      </p:graphicFrame>
      <p:graphicFrame>
        <p:nvGraphicFramePr>
          <p:cNvPr id="120" name="Таблица 119">
            <a:extLst>
              <a:ext uri="{FF2B5EF4-FFF2-40B4-BE49-F238E27FC236}">
                <a16:creationId xmlns:a16="http://schemas.microsoft.com/office/drawing/2014/main" id="{9A676263-82AC-978E-38FA-697B8A6BF6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956" y="4279399"/>
          <a:ext cx="4229076" cy="1661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269">
                  <a:extLst>
                    <a:ext uri="{9D8B030D-6E8A-4147-A177-3AD203B41FA5}">
                      <a16:colId xmlns:a16="http://schemas.microsoft.com/office/drawing/2014/main" val="3157463406"/>
                    </a:ext>
                  </a:extLst>
                </a:gridCol>
                <a:gridCol w="1057269">
                  <a:extLst>
                    <a:ext uri="{9D8B030D-6E8A-4147-A177-3AD203B41FA5}">
                      <a16:colId xmlns:a16="http://schemas.microsoft.com/office/drawing/2014/main" val="1902099073"/>
                    </a:ext>
                  </a:extLst>
                </a:gridCol>
                <a:gridCol w="1057269">
                  <a:extLst>
                    <a:ext uri="{9D8B030D-6E8A-4147-A177-3AD203B41FA5}">
                      <a16:colId xmlns:a16="http://schemas.microsoft.com/office/drawing/2014/main" val="3270050824"/>
                    </a:ext>
                  </a:extLst>
                </a:gridCol>
                <a:gridCol w="1057269">
                  <a:extLst>
                    <a:ext uri="{9D8B030D-6E8A-4147-A177-3AD203B41FA5}">
                      <a16:colId xmlns:a16="http://schemas.microsoft.com/office/drawing/2014/main" val="815307155"/>
                    </a:ext>
                  </a:extLst>
                </a:gridCol>
              </a:tblGrid>
              <a:tr h="565748">
                <a:tc gridSpan="4">
                  <a:txBody>
                    <a:bodyPr/>
                    <a:lstStyle/>
                    <a:p>
                      <a:r>
                        <a:rPr lang="ru-RU" b="1" dirty="0"/>
                        <a:t>Показатель </a:t>
                      </a:r>
                    </a:p>
                    <a:p>
                      <a:r>
                        <a:rPr lang="ru-RU" b="1" dirty="0"/>
                        <a:t>«Средневзвешенное место России»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459"/>
                  </a:ext>
                </a:extLst>
              </a:tr>
              <a:tr h="3277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73537"/>
                  </a:ext>
                </a:extLst>
              </a:tr>
              <a:tr h="3277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961447"/>
                  </a:ext>
                </a:extLst>
              </a:tr>
              <a:tr h="32777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14,125</a:t>
                      </a:r>
                    </a:p>
                  </a:txBody>
                  <a:tcPr>
                    <a:solidFill>
                      <a:srgbClr val="9BD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14,125</a:t>
                      </a:r>
                    </a:p>
                  </a:txBody>
                  <a:tcPr>
                    <a:solidFill>
                      <a:srgbClr val="58B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13,5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64904"/>
                  </a:ext>
                </a:extLst>
              </a:tr>
            </a:tbl>
          </a:graphicData>
        </a:graphic>
      </p:graphicFrame>
      <p:sp>
        <p:nvSpPr>
          <p:cNvPr id="121" name="TextBox 120">
            <a:extLst>
              <a:ext uri="{FF2B5EF4-FFF2-40B4-BE49-F238E27FC236}">
                <a16:creationId xmlns:a16="http://schemas.microsoft.com/office/drawing/2014/main" id="{D11256BB-7FF4-BD83-09FF-04E00A9D951A}"/>
              </a:ext>
            </a:extLst>
          </p:cNvPr>
          <p:cNvSpPr txBox="1"/>
          <p:nvPr/>
        </p:nvSpPr>
        <p:spPr>
          <a:xfrm>
            <a:off x="5017142" y="4903307"/>
            <a:ext cx="85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ABCFA34-4876-577F-B50C-5F55DFFF5EC9}"/>
              </a:ext>
            </a:extLst>
          </p:cNvPr>
          <p:cNvSpPr txBox="1"/>
          <p:nvPr/>
        </p:nvSpPr>
        <p:spPr>
          <a:xfrm>
            <a:off x="6519620" y="4903307"/>
            <a:ext cx="85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49203F7-D698-997B-A3AA-731C3C0E6588}"/>
              </a:ext>
            </a:extLst>
          </p:cNvPr>
          <p:cNvSpPr txBox="1"/>
          <p:nvPr/>
        </p:nvSpPr>
        <p:spPr>
          <a:xfrm>
            <a:off x="7566885" y="4903382"/>
            <a:ext cx="107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~6000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9819034-A4BE-91B6-3991-929F0BF186E9}"/>
              </a:ext>
            </a:extLst>
          </p:cNvPr>
          <p:cNvSpPr txBox="1"/>
          <p:nvPr/>
        </p:nvSpPr>
        <p:spPr>
          <a:xfrm>
            <a:off x="5017142" y="5128553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образовательных организации, в том числе 6 колледжей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08250B6-134C-3172-022C-39BBBE4128E6}"/>
              </a:ext>
            </a:extLst>
          </p:cNvPr>
          <p:cNvSpPr txBox="1"/>
          <p:nvPr/>
        </p:nvSpPr>
        <p:spPr>
          <a:xfrm>
            <a:off x="6519620" y="5128553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 Российской Федерации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1294A28-EE93-1E4E-1156-AAEA66234E51}"/>
              </a:ext>
            </a:extLst>
          </p:cNvPr>
          <p:cNvSpPr txBox="1"/>
          <p:nvPr/>
        </p:nvSpPr>
        <p:spPr>
          <a:xfrm>
            <a:off x="7596976" y="5128553"/>
            <a:ext cx="11548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учащихся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15-летнего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26113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F5326B-FB45-D016-D138-7851DEB86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4" y="1211624"/>
            <a:ext cx="9181858" cy="40352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ADFB06-AF1D-6655-E710-0C2574740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2" y="4687852"/>
            <a:ext cx="8872308" cy="1772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E07675-3620-DA04-C10B-4E803D5F09D0}"/>
              </a:ext>
            </a:extLst>
          </p:cNvPr>
          <p:cNvSpPr txBox="1"/>
          <p:nvPr/>
        </p:nvSpPr>
        <p:spPr>
          <a:xfrm>
            <a:off x="89454" y="6028084"/>
            <a:ext cx="4855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по результатам участия Томской области в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PISA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43167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EC46069A-4E2F-4273-27EA-E250D07ABF1D}"/>
              </a:ext>
            </a:extLst>
          </p:cNvPr>
          <p:cNvSpPr txBox="1">
            <a:spLocks/>
          </p:cNvSpPr>
          <p:nvPr/>
        </p:nvSpPr>
        <p:spPr>
          <a:xfrm>
            <a:off x="176445" y="1253396"/>
            <a:ext cx="5319894" cy="816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МОТИВИРУЮЩИЙ МОНИТОРИНГ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Минпросвещения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России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0C321567-A06E-F139-2287-41612488381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397" y1="24112" x2="11397" y2="24112"/>
                        <a14:foregroundMark x1="5587" y1="45981" x2="5587" y2="45981"/>
                        <a14:foregroundMark x1="6480" y1="48037" x2="6480" y2="48037"/>
                        <a14:foregroundMark x1="32849" y1="27850" x2="32849" y2="27850"/>
                        <a14:foregroundMark x1="35307" y1="28598" x2="35307" y2="28598"/>
                        <a14:foregroundMark x1="39888" y1="25794" x2="39888" y2="25794"/>
                        <a14:foregroundMark x1="54525" y1="21495" x2="54525" y2="21495"/>
                        <a14:foregroundMark x1="56760" y1="22991" x2="56760" y2="22991"/>
                        <a14:foregroundMark x1="68380" y1="24112" x2="68380" y2="24112"/>
                        <a14:foregroundMark x1="70838" y1="21308" x2="70838" y2="21308"/>
                        <a14:foregroundMark x1="70168" y1="25794" x2="70168" y2="25794"/>
                        <a14:foregroundMark x1="81564" y1="10654" x2="81564" y2="10654"/>
                        <a14:foregroundMark x1="42682" y1="24112" x2="42682" y2="24112"/>
                        <a14:foregroundMark x1="87821" y1="61121" x2="87821" y2="61121"/>
                        <a14:foregroundMark x1="95084" y1="50467" x2="95084" y2="50467"/>
                        <a14:foregroundMark x1="95754" y1="52897" x2="95754" y2="52897"/>
                        <a14:foregroundMark x1="96201" y1="58318" x2="96201" y2="58318"/>
                        <a14:foregroundMark x1="95978" y1="62056" x2="95978" y2="62056"/>
                        <a14:foregroundMark x1="95419" y1="63925" x2="95419" y2="63925"/>
                        <a14:foregroundMark x1="94749" y1="67664" x2="94749" y2="67664"/>
                        <a14:foregroundMark x1="95978" y1="54019" x2="95978" y2="54019"/>
                        <a14:foregroundMark x1="96089" y1="57196" x2="96089" y2="57196"/>
                        <a14:foregroundMark x1="45251" y1="29533" x2="45251" y2="29533"/>
                        <a14:foregroundMark x1="48268" y1="32336" x2="48268" y2="32336"/>
                        <a14:foregroundMark x1="54302" y1="26916" x2="54302" y2="26916"/>
                        <a14:foregroundMark x1="60335" y1="30467" x2="60335" y2="30467"/>
                        <a14:foregroundMark x1="59330" y1="31963" x2="59330" y2="31963"/>
                        <a14:foregroundMark x1="81453" y1="57944" x2="81453" y2="57944"/>
                        <a14:foregroundMark x1="95642" y1="35701" x2="95642" y2="35701"/>
                        <a14:foregroundMark x1="90726" y1="33458" x2="90726" y2="33458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515" y="1581323"/>
            <a:ext cx="8256231" cy="493528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57D49FD4-E33E-C105-4503-77051130B167}"/>
              </a:ext>
            </a:extLst>
          </p:cNvPr>
          <p:cNvSpPr txBox="1"/>
          <p:nvPr/>
        </p:nvSpPr>
        <p:spPr>
          <a:xfrm>
            <a:off x="-186859" y="226219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принципы оценки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64774F4-F86F-FE8F-FF87-0DA3AA1A4324}"/>
              </a:ext>
            </a:extLst>
          </p:cNvPr>
          <p:cNvSpPr txBox="1"/>
          <p:nvPr/>
        </p:nvSpPr>
        <p:spPr>
          <a:xfrm>
            <a:off x="-444291" y="3888452"/>
            <a:ext cx="191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направления оценки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ED6A54CC-053A-49FF-DDB5-6748ECD96907}"/>
              </a:ext>
            </a:extLst>
          </p:cNvPr>
          <p:cNvCxnSpPr>
            <a:cxnSpLocks/>
          </p:cNvCxnSpPr>
          <p:nvPr/>
        </p:nvCxnSpPr>
        <p:spPr>
          <a:xfrm>
            <a:off x="1469325" y="2258489"/>
            <a:ext cx="0" cy="1409050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AD3CE5F3-7FAD-E4BB-B4BF-09CA0F14D45B}"/>
              </a:ext>
            </a:extLst>
          </p:cNvPr>
          <p:cNvCxnSpPr>
            <a:cxnSpLocks/>
          </p:cNvCxnSpPr>
          <p:nvPr/>
        </p:nvCxnSpPr>
        <p:spPr>
          <a:xfrm>
            <a:off x="1469325" y="3895178"/>
            <a:ext cx="0" cy="1316898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16A520C-E73B-40C2-FF75-ACA5F3703E82}"/>
              </a:ext>
            </a:extLst>
          </p:cNvPr>
          <p:cNvSpPr txBox="1"/>
          <p:nvPr/>
        </p:nvSpPr>
        <p:spPr>
          <a:xfrm>
            <a:off x="1507841" y="2201313"/>
            <a:ext cx="2481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Отсутствие запросов (использование данных информационных систем, статистической отчетности)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Оценивание динамики результатов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Сравнение с лучшими результатами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F9BED85-243D-75D9-F826-0C995119A98F}"/>
              </a:ext>
            </a:extLst>
          </p:cNvPr>
          <p:cNvSpPr txBox="1"/>
          <p:nvPr/>
        </p:nvSpPr>
        <p:spPr>
          <a:xfrm>
            <a:off x="1507171" y="3888729"/>
            <a:ext cx="2481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условий для достижения результатов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Достижение образовательных и воспитательных результатов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2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рабочих процессов</a:t>
            </a:r>
          </a:p>
        </p:txBody>
      </p:sp>
      <p:sp>
        <p:nvSpPr>
          <p:cNvPr id="116" name="Штриховая стрелка вправо 14">
            <a:extLst>
              <a:ext uri="{FF2B5EF4-FFF2-40B4-BE49-F238E27FC236}">
                <a16:creationId xmlns:a16="http://schemas.microsoft.com/office/drawing/2014/main" id="{E64C4853-F1FA-E98D-5811-8271000C0122}"/>
              </a:ext>
            </a:extLst>
          </p:cNvPr>
          <p:cNvSpPr/>
          <p:nvPr/>
        </p:nvSpPr>
        <p:spPr>
          <a:xfrm>
            <a:off x="3751782" y="3502486"/>
            <a:ext cx="576064" cy="591476"/>
          </a:xfrm>
          <a:prstGeom prst="stripedRightArrow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Штриховая стрелка вправо 42">
            <a:extLst>
              <a:ext uri="{FF2B5EF4-FFF2-40B4-BE49-F238E27FC236}">
                <a16:creationId xmlns:a16="http://schemas.microsoft.com/office/drawing/2014/main" id="{3995E1AE-B29F-4FDB-C509-614D8586CAAD}"/>
              </a:ext>
            </a:extLst>
          </p:cNvPr>
          <p:cNvSpPr/>
          <p:nvPr/>
        </p:nvSpPr>
        <p:spPr>
          <a:xfrm>
            <a:off x="6052691" y="3502486"/>
            <a:ext cx="576064" cy="591476"/>
          </a:xfrm>
          <a:prstGeom prst="stripedRightArrow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214308C-BFE5-A584-7483-BB492F0BFD23}"/>
              </a:ext>
            </a:extLst>
          </p:cNvPr>
          <p:cNvSpPr txBox="1"/>
          <p:nvPr/>
        </p:nvSpPr>
        <p:spPr>
          <a:xfrm>
            <a:off x="4593967" y="301394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756348F-D1F4-ECBF-9E30-3DE519881CC9}"/>
              </a:ext>
            </a:extLst>
          </p:cNvPr>
          <p:cNvSpPr txBox="1"/>
          <p:nvPr/>
        </p:nvSpPr>
        <p:spPr>
          <a:xfrm>
            <a:off x="4202120" y="3870373"/>
            <a:ext cx="189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показателей по всем направлениям работы</a:t>
            </a:r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08BA09E6-05A3-F7AD-9ED8-DEABE3C6E5C8}"/>
              </a:ext>
            </a:extLst>
          </p:cNvPr>
          <p:cNvSpPr/>
          <p:nvPr/>
        </p:nvSpPr>
        <p:spPr>
          <a:xfrm>
            <a:off x="6729354" y="2835280"/>
            <a:ext cx="1872208" cy="1872208"/>
          </a:xfrm>
          <a:prstGeom prst="ellipse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A57EE7A-659D-D709-0347-16AE139A9BB4}"/>
              </a:ext>
            </a:extLst>
          </p:cNvPr>
          <p:cNvSpPr txBox="1"/>
          <p:nvPr/>
        </p:nvSpPr>
        <p:spPr>
          <a:xfrm>
            <a:off x="6738916" y="3074140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Индекс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субъектов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учетом результатов мониторинга муниципалитетов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школ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072A20-4BCD-978B-A31C-2621056C4A20}"/>
              </a:ext>
            </a:extLst>
          </p:cNvPr>
          <p:cNvSpPr txBox="1"/>
          <p:nvPr/>
        </p:nvSpPr>
        <p:spPr>
          <a:xfrm>
            <a:off x="66819" y="5292194"/>
            <a:ext cx="8331872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Москва (76 баллов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100 возможных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Республика Татарстан (63 балла)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Тюменская область (61 балл)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Московская область (60 баллов)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 (59 баллов)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Новгородская область (57 баллов)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7-10. Калининградская область, Тамбовская область, Чувашская Республика, Ленинградская область (56 баллов)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11-14. Томская область (55 баллов)*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*данные 2020 года</a:t>
            </a:r>
          </a:p>
        </p:txBody>
      </p:sp>
    </p:spTree>
    <p:extLst>
      <p:ext uri="{BB962C8B-B14F-4D97-AF65-F5344CB8AC3E}">
        <p14:creationId xmlns:p14="http://schemas.microsoft.com/office/powerpoint/2010/main" val="151988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0191" y="4135277"/>
            <a:ext cx="2631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Замятина Оксана Михайловна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ректор ТОИПКРО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ЗАДАТЬ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СПИКЕРУ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706" y="414655"/>
            <a:ext cx="5011453" cy="294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ДЛЯ УПРАВЛЕНЧЕСКИХ КОМАНД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</a:t>
            </a:r>
            <a:fld id="{59FD1884-234F-4F16-AF67-8B36556FD7F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12-13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ГОДА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ТОМСК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258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Рисунок 6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26" y="346648"/>
            <a:ext cx="711685" cy="711685"/>
          </a:xfrm>
          <a:prstGeom prst="rect">
            <a:avLst/>
          </a:prstGeom>
        </p:spPr>
      </p:pic>
      <p:pic>
        <p:nvPicPr>
          <p:cNvPr id="64" name="Рисунок 63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396" y="345079"/>
            <a:ext cx="712104" cy="7121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808755" y="515509"/>
            <a:ext cx="849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ИННОВАЦИОННАЯ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ПЛОЩАДКА </a:t>
            </a:r>
            <a:b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109E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ТОИПКРО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818967" y="456144"/>
            <a:ext cx="939272" cy="563737"/>
            <a:chOff x="7104591" y="2170644"/>
            <a:chExt cx="1462693" cy="877886"/>
          </a:xfrm>
        </p:grpSpPr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7104591" y="2203058"/>
              <a:ext cx="827913" cy="845472"/>
            </a:xfrm>
            <a:custGeom>
              <a:avLst/>
              <a:gdLst/>
              <a:ahLst/>
              <a:cxnLst>
                <a:cxn ang="0">
                  <a:pos x="869" y="1123"/>
                </a:cxn>
                <a:cxn ang="0">
                  <a:pos x="772" y="1164"/>
                </a:cxn>
                <a:cxn ang="0">
                  <a:pos x="631" y="1190"/>
                </a:cxn>
                <a:cxn ang="0">
                  <a:pos x="531" y="1188"/>
                </a:cxn>
                <a:cxn ang="0">
                  <a:pos x="413" y="1166"/>
                </a:cxn>
                <a:cxn ang="0">
                  <a:pos x="306" y="1123"/>
                </a:cxn>
                <a:cxn ang="0">
                  <a:pos x="212" y="1056"/>
                </a:cxn>
                <a:cxn ang="0">
                  <a:pos x="147" y="993"/>
                </a:cxn>
                <a:cxn ang="0">
                  <a:pos x="78" y="899"/>
                </a:cxn>
                <a:cxn ang="0">
                  <a:pos x="31" y="795"/>
                </a:cxn>
                <a:cxn ang="0">
                  <a:pos x="6" y="685"/>
                </a:cxn>
                <a:cxn ang="0">
                  <a:pos x="0" y="596"/>
                </a:cxn>
                <a:cxn ang="0">
                  <a:pos x="19" y="439"/>
                </a:cxn>
                <a:cxn ang="0">
                  <a:pos x="78" y="297"/>
                </a:cxn>
                <a:cxn ang="0">
                  <a:pos x="145" y="203"/>
                </a:cxn>
                <a:cxn ang="0">
                  <a:pos x="261" y="100"/>
                </a:cxn>
                <a:cxn ang="0">
                  <a:pos x="363" y="45"/>
                </a:cxn>
                <a:cxn ang="0">
                  <a:pos x="513" y="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55"/>
                </a:cxn>
                <a:cxn ang="0">
                  <a:pos x="937" y="114"/>
                </a:cxn>
                <a:cxn ang="0">
                  <a:pos x="1004" y="173"/>
                </a:cxn>
                <a:cxn ang="0">
                  <a:pos x="1081" y="266"/>
                </a:cxn>
                <a:cxn ang="0">
                  <a:pos x="1134" y="368"/>
                </a:cxn>
                <a:cxn ang="0">
                  <a:pos x="1167" y="478"/>
                </a:cxn>
                <a:cxn ang="0">
                  <a:pos x="1177" y="598"/>
                </a:cxn>
                <a:cxn ang="0">
                  <a:pos x="1173" y="683"/>
                </a:cxn>
                <a:cxn ang="0">
                  <a:pos x="1150" y="789"/>
                </a:cxn>
                <a:cxn ang="0">
                  <a:pos x="1106" y="887"/>
                </a:cxn>
                <a:cxn ang="0">
                  <a:pos x="1045" y="976"/>
                </a:cxn>
                <a:cxn ang="0">
                  <a:pos x="894" y="822"/>
                </a:cxn>
                <a:cxn ang="0">
                  <a:pos x="945" y="716"/>
                </a:cxn>
                <a:cxn ang="0">
                  <a:pos x="961" y="598"/>
                </a:cxn>
                <a:cxn ang="0">
                  <a:pos x="947" y="484"/>
                </a:cxn>
                <a:cxn ang="0">
                  <a:pos x="878" y="352"/>
                </a:cxn>
                <a:cxn ang="0">
                  <a:pos x="796" y="274"/>
                </a:cxn>
                <a:cxn ang="0">
                  <a:pos x="664" y="218"/>
                </a:cxn>
                <a:cxn ang="0">
                  <a:pos x="552" y="213"/>
                </a:cxn>
                <a:cxn ang="0">
                  <a:pos x="413" y="254"/>
                </a:cxn>
                <a:cxn ang="0">
                  <a:pos x="324" y="321"/>
                </a:cxn>
                <a:cxn ang="0">
                  <a:pos x="244" y="445"/>
                </a:cxn>
                <a:cxn ang="0">
                  <a:pos x="216" y="598"/>
                </a:cxn>
                <a:cxn ang="0">
                  <a:pos x="236" y="728"/>
                </a:cxn>
                <a:cxn ang="0">
                  <a:pos x="269" y="802"/>
                </a:cxn>
                <a:cxn ang="0">
                  <a:pos x="320" y="867"/>
                </a:cxn>
                <a:cxn ang="0">
                  <a:pos x="407" y="934"/>
                </a:cxn>
                <a:cxn ang="0">
                  <a:pos x="527" y="976"/>
                </a:cxn>
                <a:cxn ang="0">
                  <a:pos x="629" y="979"/>
                </a:cxn>
                <a:cxn ang="0">
                  <a:pos x="534" y="690"/>
                </a:cxn>
              </a:cxnLst>
              <a:rect l="0" t="0" r="r" b="b"/>
              <a:pathLst>
                <a:path w="1226" h="1253">
                  <a:moveTo>
                    <a:pt x="1028" y="997"/>
                  </a:moveTo>
                  <a:lnTo>
                    <a:pt x="1226" y="1253"/>
                  </a:lnTo>
                  <a:lnTo>
                    <a:pt x="969" y="1253"/>
                  </a:lnTo>
                  <a:lnTo>
                    <a:pt x="869" y="1123"/>
                  </a:lnTo>
                  <a:lnTo>
                    <a:pt x="869" y="1123"/>
                  </a:lnTo>
                  <a:lnTo>
                    <a:pt x="837" y="1139"/>
                  </a:lnTo>
                  <a:lnTo>
                    <a:pt x="806" y="1153"/>
                  </a:lnTo>
                  <a:lnTo>
                    <a:pt x="772" y="1164"/>
                  </a:lnTo>
                  <a:lnTo>
                    <a:pt x="739" y="1174"/>
                  </a:lnTo>
                  <a:lnTo>
                    <a:pt x="703" y="1182"/>
                  </a:lnTo>
                  <a:lnTo>
                    <a:pt x="666" y="1188"/>
                  </a:lnTo>
                  <a:lnTo>
                    <a:pt x="631" y="1190"/>
                  </a:lnTo>
                  <a:lnTo>
                    <a:pt x="591" y="1192"/>
                  </a:lnTo>
                  <a:lnTo>
                    <a:pt x="591" y="1192"/>
                  </a:lnTo>
                  <a:lnTo>
                    <a:pt x="560" y="1190"/>
                  </a:lnTo>
                  <a:lnTo>
                    <a:pt x="531" y="1188"/>
                  </a:lnTo>
                  <a:lnTo>
                    <a:pt x="499" y="1186"/>
                  </a:lnTo>
                  <a:lnTo>
                    <a:pt x="470" y="1180"/>
                  </a:lnTo>
                  <a:lnTo>
                    <a:pt x="442" y="1174"/>
                  </a:lnTo>
                  <a:lnTo>
                    <a:pt x="413" y="1166"/>
                  </a:lnTo>
                  <a:lnTo>
                    <a:pt x="385" y="1158"/>
                  </a:lnTo>
                  <a:lnTo>
                    <a:pt x="360" y="1147"/>
                  </a:lnTo>
                  <a:lnTo>
                    <a:pt x="332" y="1135"/>
                  </a:lnTo>
                  <a:lnTo>
                    <a:pt x="306" y="1123"/>
                  </a:lnTo>
                  <a:lnTo>
                    <a:pt x="283" y="1107"/>
                  </a:lnTo>
                  <a:lnTo>
                    <a:pt x="257" y="1092"/>
                  </a:lnTo>
                  <a:lnTo>
                    <a:pt x="234" y="1076"/>
                  </a:lnTo>
                  <a:lnTo>
                    <a:pt x="212" y="1056"/>
                  </a:lnTo>
                  <a:lnTo>
                    <a:pt x="190" y="1037"/>
                  </a:lnTo>
                  <a:lnTo>
                    <a:pt x="169" y="1015"/>
                  </a:lnTo>
                  <a:lnTo>
                    <a:pt x="169" y="1015"/>
                  </a:lnTo>
                  <a:lnTo>
                    <a:pt x="147" y="993"/>
                  </a:lnTo>
                  <a:lnTo>
                    <a:pt x="128" y="970"/>
                  </a:lnTo>
                  <a:lnTo>
                    <a:pt x="110" y="946"/>
                  </a:lnTo>
                  <a:lnTo>
                    <a:pt x="94" y="922"/>
                  </a:lnTo>
                  <a:lnTo>
                    <a:pt x="78" y="899"/>
                  </a:lnTo>
                  <a:lnTo>
                    <a:pt x="65" y="873"/>
                  </a:lnTo>
                  <a:lnTo>
                    <a:pt x="53" y="848"/>
                  </a:lnTo>
                  <a:lnTo>
                    <a:pt x="41" y="822"/>
                  </a:lnTo>
                  <a:lnTo>
                    <a:pt x="31" y="795"/>
                  </a:lnTo>
                  <a:lnTo>
                    <a:pt x="23" y="769"/>
                  </a:lnTo>
                  <a:lnTo>
                    <a:pt x="16" y="742"/>
                  </a:lnTo>
                  <a:lnTo>
                    <a:pt x="10" y="712"/>
                  </a:lnTo>
                  <a:lnTo>
                    <a:pt x="6" y="685"/>
                  </a:lnTo>
                  <a:lnTo>
                    <a:pt x="2" y="655"/>
                  </a:lnTo>
                  <a:lnTo>
                    <a:pt x="0" y="62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55"/>
                  </a:lnTo>
                  <a:lnTo>
                    <a:pt x="4" y="515"/>
                  </a:lnTo>
                  <a:lnTo>
                    <a:pt x="10" y="476"/>
                  </a:lnTo>
                  <a:lnTo>
                    <a:pt x="19" y="439"/>
                  </a:lnTo>
                  <a:lnTo>
                    <a:pt x="29" y="401"/>
                  </a:lnTo>
                  <a:lnTo>
                    <a:pt x="43" y="366"/>
                  </a:lnTo>
                  <a:lnTo>
                    <a:pt x="59" y="331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98" y="264"/>
                  </a:lnTo>
                  <a:lnTo>
                    <a:pt x="122" y="232"/>
                  </a:lnTo>
                  <a:lnTo>
                    <a:pt x="145" y="203"/>
                  </a:lnTo>
                  <a:lnTo>
                    <a:pt x="171" y="173"/>
                  </a:lnTo>
                  <a:lnTo>
                    <a:pt x="198" y="148"/>
                  </a:lnTo>
                  <a:lnTo>
                    <a:pt x="230" y="124"/>
                  </a:lnTo>
                  <a:lnTo>
                    <a:pt x="261" y="100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28" y="61"/>
                  </a:lnTo>
                  <a:lnTo>
                    <a:pt x="363" y="45"/>
                  </a:lnTo>
                  <a:lnTo>
                    <a:pt x="401" y="32"/>
                  </a:lnTo>
                  <a:lnTo>
                    <a:pt x="436" y="20"/>
                  </a:lnTo>
                  <a:lnTo>
                    <a:pt x="474" y="10"/>
                  </a:lnTo>
                  <a:lnTo>
                    <a:pt x="513" y="4"/>
                  </a:lnTo>
                  <a:lnTo>
                    <a:pt x="550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21" y="0"/>
                  </a:lnTo>
                  <a:lnTo>
                    <a:pt x="648" y="2"/>
                  </a:lnTo>
                  <a:lnTo>
                    <a:pt x="678" y="6"/>
                  </a:lnTo>
                  <a:lnTo>
                    <a:pt x="707" y="10"/>
                  </a:lnTo>
                  <a:lnTo>
                    <a:pt x="735" y="16"/>
                  </a:lnTo>
                  <a:lnTo>
                    <a:pt x="762" y="24"/>
                  </a:lnTo>
                  <a:lnTo>
                    <a:pt x="788" y="34"/>
                  </a:lnTo>
                  <a:lnTo>
                    <a:pt x="814" y="43"/>
                  </a:lnTo>
                  <a:lnTo>
                    <a:pt x="841" y="55"/>
                  </a:lnTo>
                  <a:lnTo>
                    <a:pt x="865" y="67"/>
                  </a:lnTo>
                  <a:lnTo>
                    <a:pt x="890" y="83"/>
                  </a:lnTo>
                  <a:lnTo>
                    <a:pt x="914" y="98"/>
                  </a:lnTo>
                  <a:lnTo>
                    <a:pt x="937" y="114"/>
                  </a:lnTo>
                  <a:lnTo>
                    <a:pt x="961" y="134"/>
                  </a:lnTo>
                  <a:lnTo>
                    <a:pt x="983" y="15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26" y="197"/>
                  </a:lnTo>
                  <a:lnTo>
                    <a:pt x="1045" y="218"/>
                  </a:lnTo>
                  <a:lnTo>
                    <a:pt x="1063" y="242"/>
                  </a:lnTo>
                  <a:lnTo>
                    <a:pt x="1081" y="266"/>
                  </a:lnTo>
                  <a:lnTo>
                    <a:pt x="1097" y="291"/>
                  </a:lnTo>
                  <a:lnTo>
                    <a:pt x="1110" y="315"/>
                  </a:lnTo>
                  <a:lnTo>
                    <a:pt x="1124" y="340"/>
                  </a:lnTo>
                  <a:lnTo>
                    <a:pt x="1134" y="368"/>
                  </a:lnTo>
                  <a:lnTo>
                    <a:pt x="1146" y="393"/>
                  </a:lnTo>
                  <a:lnTo>
                    <a:pt x="1154" y="421"/>
                  </a:lnTo>
                  <a:lnTo>
                    <a:pt x="1161" y="450"/>
                  </a:lnTo>
                  <a:lnTo>
                    <a:pt x="1167" y="478"/>
                  </a:lnTo>
                  <a:lnTo>
                    <a:pt x="1171" y="508"/>
                  </a:lnTo>
                  <a:lnTo>
                    <a:pt x="1175" y="537"/>
                  </a:lnTo>
                  <a:lnTo>
                    <a:pt x="1177" y="568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27"/>
                  </a:lnTo>
                  <a:lnTo>
                    <a:pt x="1175" y="655"/>
                  </a:lnTo>
                  <a:lnTo>
                    <a:pt x="1173" y="683"/>
                  </a:lnTo>
                  <a:lnTo>
                    <a:pt x="1169" y="710"/>
                  </a:lnTo>
                  <a:lnTo>
                    <a:pt x="1163" y="738"/>
                  </a:lnTo>
                  <a:lnTo>
                    <a:pt x="1158" y="763"/>
                  </a:lnTo>
                  <a:lnTo>
                    <a:pt x="1150" y="789"/>
                  </a:lnTo>
                  <a:lnTo>
                    <a:pt x="1140" y="814"/>
                  </a:lnTo>
                  <a:lnTo>
                    <a:pt x="1130" y="838"/>
                  </a:lnTo>
                  <a:lnTo>
                    <a:pt x="1120" y="861"/>
                  </a:lnTo>
                  <a:lnTo>
                    <a:pt x="1106" y="887"/>
                  </a:lnTo>
                  <a:lnTo>
                    <a:pt x="1095" y="909"/>
                  </a:lnTo>
                  <a:lnTo>
                    <a:pt x="1079" y="932"/>
                  </a:lnTo>
                  <a:lnTo>
                    <a:pt x="1063" y="954"/>
                  </a:lnTo>
                  <a:lnTo>
                    <a:pt x="1045" y="976"/>
                  </a:lnTo>
                  <a:lnTo>
                    <a:pt x="1028" y="997"/>
                  </a:lnTo>
                  <a:lnTo>
                    <a:pt x="1028" y="997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910" y="797"/>
                  </a:lnTo>
                  <a:lnTo>
                    <a:pt x="924" y="771"/>
                  </a:lnTo>
                  <a:lnTo>
                    <a:pt x="935" y="744"/>
                  </a:lnTo>
                  <a:lnTo>
                    <a:pt x="945" y="716"/>
                  </a:lnTo>
                  <a:lnTo>
                    <a:pt x="953" y="686"/>
                  </a:lnTo>
                  <a:lnTo>
                    <a:pt x="957" y="657"/>
                  </a:lnTo>
                  <a:lnTo>
                    <a:pt x="961" y="627"/>
                  </a:lnTo>
                  <a:lnTo>
                    <a:pt x="961" y="598"/>
                  </a:lnTo>
                  <a:lnTo>
                    <a:pt x="961" y="598"/>
                  </a:lnTo>
                  <a:lnTo>
                    <a:pt x="961" y="557"/>
                  </a:lnTo>
                  <a:lnTo>
                    <a:pt x="955" y="519"/>
                  </a:lnTo>
                  <a:lnTo>
                    <a:pt x="947" y="484"/>
                  </a:lnTo>
                  <a:lnTo>
                    <a:pt x="935" y="449"/>
                  </a:lnTo>
                  <a:lnTo>
                    <a:pt x="920" y="415"/>
                  </a:lnTo>
                  <a:lnTo>
                    <a:pt x="900" y="384"/>
                  </a:lnTo>
                  <a:lnTo>
                    <a:pt x="878" y="352"/>
                  </a:lnTo>
                  <a:lnTo>
                    <a:pt x="853" y="323"/>
                  </a:lnTo>
                  <a:lnTo>
                    <a:pt x="853" y="323"/>
                  </a:lnTo>
                  <a:lnTo>
                    <a:pt x="825" y="297"/>
                  </a:lnTo>
                  <a:lnTo>
                    <a:pt x="796" y="274"/>
                  </a:lnTo>
                  <a:lnTo>
                    <a:pt x="764" y="254"/>
                  </a:lnTo>
                  <a:lnTo>
                    <a:pt x="733" y="238"/>
                  </a:lnTo>
                  <a:lnTo>
                    <a:pt x="700" y="226"/>
                  </a:lnTo>
                  <a:lnTo>
                    <a:pt x="664" y="218"/>
                  </a:lnTo>
                  <a:lnTo>
                    <a:pt x="62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52" y="213"/>
                  </a:lnTo>
                  <a:lnTo>
                    <a:pt x="515" y="218"/>
                  </a:lnTo>
                  <a:lnTo>
                    <a:pt x="477" y="226"/>
                  </a:lnTo>
                  <a:lnTo>
                    <a:pt x="444" y="238"/>
                  </a:lnTo>
                  <a:lnTo>
                    <a:pt x="413" y="254"/>
                  </a:lnTo>
                  <a:lnTo>
                    <a:pt x="381" y="272"/>
                  </a:lnTo>
                  <a:lnTo>
                    <a:pt x="352" y="295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299" y="348"/>
                  </a:lnTo>
                  <a:lnTo>
                    <a:pt x="277" y="378"/>
                  </a:lnTo>
                  <a:lnTo>
                    <a:pt x="259" y="411"/>
                  </a:lnTo>
                  <a:lnTo>
                    <a:pt x="244" y="445"/>
                  </a:lnTo>
                  <a:lnTo>
                    <a:pt x="232" y="480"/>
                  </a:lnTo>
                  <a:lnTo>
                    <a:pt x="224" y="517"/>
                  </a:lnTo>
                  <a:lnTo>
                    <a:pt x="218" y="557"/>
                  </a:lnTo>
                  <a:lnTo>
                    <a:pt x="216" y="598"/>
                  </a:lnTo>
                  <a:lnTo>
                    <a:pt x="216" y="598"/>
                  </a:lnTo>
                  <a:lnTo>
                    <a:pt x="220" y="645"/>
                  </a:lnTo>
                  <a:lnTo>
                    <a:pt x="226" y="688"/>
                  </a:lnTo>
                  <a:lnTo>
                    <a:pt x="236" y="728"/>
                  </a:lnTo>
                  <a:lnTo>
                    <a:pt x="244" y="747"/>
                  </a:lnTo>
                  <a:lnTo>
                    <a:pt x="251" y="767"/>
                  </a:lnTo>
                  <a:lnTo>
                    <a:pt x="259" y="785"/>
                  </a:lnTo>
                  <a:lnTo>
                    <a:pt x="269" y="802"/>
                  </a:lnTo>
                  <a:lnTo>
                    <a:pt x="281" y="820"/>
                  </a:lnTo>
                  <a:lnTo>
                    <a:pt x="293" y="836"/>
                  </a:lnTo>
                  <a:lnTo>
                    <a:pt x="306" y="852"/>
                  </a:lnTo>
                  <a:lnTo>
                    <a:pt x="320" y="867"/>
                  </a:lnTo>
                  <a:lnTo>
                    <a:pt x="352" y="897"/>
                  </a:lnTo>
                  <a:lnTo>
                    <a:pt x="352" y="897"/>
                  </a:lnTo>
                  <a:lnTo>
                    <a:pt x="379" y="917"/>
                  </a:lnTo>
                  <a:lnTo>
                    <a:pt x="407" y="934"/>
                  </a:lnTo>
                  <a:lnTo>
                    <a:pt x="434" y="948"/>
                  </a:lnTo>
                  <a:lnTo>
                    <a:pt x="464" y="960"/>
                  </a:lnTo>
                  <a:lnTo>
                    <a:pt x="495" y="970"/>
                  </a:lnTo>
                  <a:lnTo>
                    <a:pt x="527" y="976"/>
                  </a:lnTo>
                  <a:lnTo>
                    <a:pt x="558" y="981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29" y="979"/>
                  </a:lnTo>
                  <a:lnTo>
                    <a:pt x="666" y="974"/>
                  </a:lnTo>
                  <a:lnTo>
                    <a:pt x="702" y="966"/>
                  </a:lnTo>
                  <a:lnTo>
                    <a:pt x="737" y="952"/>
                  </a:lnTo>
                  <a:lnTo>
                    <a:pt x="534" y="690"/>
                  </a:lnTo>
                  <a:lnTo>
                    <a:pt x="792" y="690"/>
                  </a:lnTo>
                  <a:lnTo>
                    <a:pt x="894" y="822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943310" y="2203058"/>
              <a:ext cx="505122" cy="845472"/>
            </a:xfrm>
            <a:custGeom>
              <a:avLst/>
              <a:gdLst/>
              <a:ahLst/>
              <a:cxnLst>
                <a:cxn ang="0">
                  <a:pos x="560" y="340"/>
                </a:cxn>
                <a:cxn ang="0">
                  <a:pos x="493" y="266"/>
                </a:cxn>
                <a:cxn ang="0">
                  <a:pos x="425" y="224"/>
                </a:cxn>
                <a:cxn ang="0">
                  <a:pos x="379" y="216"/>
                </a:cxn>
                <a:cxn ang="0">
                  <a:pos x="322" y="230"/>
                </a:cxn>
                <a:cxn ang="0">
                  <a:pos x="295" y="254"/>
                </a:cxn>
                <a:cxn ang="0">
                  <a:pos x="279" y="295"/>
                </a:cxn>
                <a:cxn ang="0">
                  <a:pos x="283" y="325"/>
                </a:cxn>
                <a:cxn ang="0">
                  <a:pos x="299" y="352"/>
                </a:cxn>
                <a:cxn ang="0">
                  <a:pos x="403" y="450"/>
                </a:cxn>
                <a:cxn ang="0">
                  <a:pos x="568" y="594"/>
                </a:cxn>
                <a:cxn ang="0">
                  <a:pos x="621" y="641"/>
                </a:cxn>
                <a:cxn ang="0">
                  <a:pos x="702" y="744"/>
                </a:cxn>
                <a:cxn ang="0">
                  <a:pos x="731" y="808"/>
                </a:cxn>
                <a:cxn ang="0">
                  <a:pos x="749" y="915"/>
                </a:cxn>
                <a:cxn ang="0">
                  <a:pos x="741" y="985"/>
                </a:cxn>
                <a:cxn ang="0">
                  <a:pos x="708" y="1078"/>
                </a:cxn>
                <a:cxn ang="0">
                  <a:pos x="647" y="1156"/>
                </a:cxn>
                <a:cxn ang="0">
                  <a:pos x="592" y="1198"/>
                </a:cxn>
                <a:cxn ang="0">
                  <a:pos x="495" y="1239"/>
                </a:cxn>
                <a:cxn ang="0">
                  <a:pos x="383" y="1253"/>
                </a:cxn>
                <a:cxn ang="0">
                  <a:pos x="320" y="1249"/>
                </a:cxn>
                <a:cxn ang="0">
                  <a:pos x="236" y="1227"/>
                </a:cxn>
                <a:cxn ang="0">
                  <a:pos x="161" y="1190"/>
                </a:cxn>
                <a:cxn ang="0">
                  <a:pos x="116" y="1155"/>
                </a:cxn>
                <a:cxn ang="0">
                  <a:pos x="53" y="1084"/>
                </a:cxn>
                <a:cxn ang="0">
                  <a:pos x="0" y="993"/>
                </a:cxn>
                <a:cxn ang="0">
                  <a:pos x="212" y="915"/>
                </a:cxn>
                <a:cxn ang="0">
                  <a:pos x="283" y="997"/>
                </a:cxn>
                <a:cxn ang="0">
                  <a:pos x="334" y="1027"/>
                </a:cxn>
                <a:cxn ang="0">
                  <a:pos x="373" y="1037"/>
                </a:cxn>
                <a:cxn ang="0">
                  <a:pos x="415" y="1035"/>
                </a:cxn>
                <a:cxn ang="0">
                  <a:pos x="464" y="1017"/>
                </a:cxn>
                <a:cxn ang="0">
                  <a:pos x="486" y="1003"/>
                </a:cxn>
                <a:cxn ang="0">
                  <a:pos x="515" y="966"/>
                </a:cxn>
                <a:cxn ang="0">
                  <a:pos x="525" y="934"/>
                </a:cxn>
                <a:cxn ang="0">
                  <a:pos x="523" y="905"/>
                </a:cxn>
                <a:cxn ang="0">
                  <a:pos x="495" y="844"/>
                </a:cxn>
                <a:cxn ang="0">
                  <a:pos x="448" y="793"/>
                </a:cxn>
                <a:cxn ang="0">
                  <a:pos x="364" y="718"/>
                </a:cxn>
                <a:cxn ang="0">
                  <a:pos x="202" y="578"/>
                </a:cxn>
                <a:cxn ang="0">
                  <a:pos x="128" y="496"/>
                </a:cxn>
                <a:cxn ang="0">
                  <a:pos x="98" y="452"/>
                </a:cxn>
                <a:cxn ang="0">
                  <a:pos x="69" y="388"/>
                </a:cxn>
                <a:cxn ang="0">
                  <a:pos x="57" y="323"/>
                </a:cxn>
                <a:cxn ang="0">
                  <a:pos x="57" y="272"/>
                </a:cxn>
                <a:cxn ang="0">
                  <a:pos x="79" y="187"/>
                </a:cxn>
                <a:cxn ang="0">
                  <a:pos x="128" y="110"/>
                </a:cxn>
                <a:cxn ang="0">
                  <a:pos x="175" y="67"/>
                </a:cxn>
                <a:cxn ang="0">
                  <a:pos x="256" y="22"/>
                </a:cxn>
                <a:cxn ang="0">
                  <a:pos x="350" y="0"/>
                </a:cxn>
                <a:cxn ang="0">
                  <a:pos x="405" y="0"/>
                </a:cxn>
                <a:cxn ang="0">
                  <a:pos x="470" y="10"/>
                </a:cxn>
                <a:cxn ang="0">
                  <a:pos x="533" y="32"/>
                </a:cxn>
                <a:cxn ang="0">
                  <a:pos x="574" y="53"/>
                </a:cxn>
                <a:cxn ang="0">
                  <a:pos x="637" y="98"/>
                </a:cxn>
                <a:cxn ang="0">
                  <a:pos x="727" y="191"/>
                </a:cxn>
              </a:cxnLst>
              <a:rect l="0" t="0" r="r" b="b"/>
              <a:pathLst>
                <a:path w="749" h="1253">
                  <a:moveTo>
                    <a:pt x="727" y="191"/>
                  </a:moveTo>
                  <a:lnTo>
                    <a:pt x="560" y="340"/>
                  </a:lnTo>
                  <a:lnTo>
                    <a:pt x="560" y="340"/>
                  </a:lnTo>
                  <a:lnTo>
                    <a:pt x="537" y="311"/>
                  </a:lnTo>
                  <a:lnTo>
                    <a:pt x="515" y="287"/>
                  </a:lnTo>
                  <a:lnTo>
                    <a:pt x="493" y="266"/>
                  </a:lnTo>
                  <a:lnTo>
                    <a:pt x="470" y="248"/>
                  </a:lnTo>
                  <a:lnTo>
                    <a:pt x="448" y="234"/>
                  </a:lnTo>
                  <a:lnTo>
                    <a:pt x="425" y="224"/>
                  </a:lnTo>
                  <a:lnTo>
                    <a:pt x="403" y="218"/>
                  </a:lnTo>
                  <a:lnTo>
                    <a:pt x="379" y="216"/>
                  </a:lnTo>
                  <a:lnTo>
                    <a:pt x="379" y="216"/>
                  </a:lnTo>
                  <a:lnTo>
                    <a:pt x="358" y="218"/>
                  </a:lnTo>
                  <a:lnTo>
                    <a:pt x="338" y="222"/>
                  </a:lnTo>
                  <a:lnTo>
                    <a:pt x="322" y="230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295" y="254"/>
                  </a:lnTo>
                  <a:lnTo>
                    <a:pt x="285" y="266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9" y="295"/>
                  </a:lnTo>
                  <a:lnTo>
                    <a:pt x="279" y="309"/>
                  </a:lnTo>
                  <a:lnTo>
                    <a:pt x="283" y="325"/>
                  </a:lnTo>
                  <a:lnTo>
                    <a:pt x="289" y="338"/>
                  </a:lnTo>
                  <a:lnTo>
                    <a:pt x="299" y="352"/>
                  </a:lnTo>
                  <a:lnTo>
                    <a:pt x="299" y="352"/>
                  </a:lnTo>
                  <a:lnTo>
                    <a:pt x="318" y="374"/>
                  </a:lnTo>
                  <a:lnTo>
                    <a:pt x="354" y="407"/>
                  </a:lnTo>
                  <a:lnTo>
                    <a:pt x="403" y="450"/>
                  </a:lnTo>
                  <a:lnTo>
                    <a:pt x="464" y="506"/>
                  </a:lnTo>
                  <a:lnTo>
                    <a:pt x="464" y="506"/>
                  </a:lnTo>
                  <a:lnTo>
                    <a:pt x="568" y="594"/>
                  </a:lnTo>
                  <a:lnTo>
                    <a:pt x="601" y="624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55" y="677"/>
                  </a:lnTo>
                  <a:lnTo>
                    <a:pt x="680" y="710"/>
                  </a:lnTo>
                  <a:lnTo>
                    <a:pt x="702" y="744"/>
                  </a:lnTo>
                  <a:lnTo>
                    <a:pt x="719" y="775"/>
                  </a:lnTo>
                  <a:lnTo>
                    <a:pt x="719" y="775"/>
                  </a:lnTo>
                  <a:lnTo>
                    <a:pt x="731" y="808"/>
                  </a:lnTo>
                  <a:lnTo>
                    <a:pt x="741" y="842"/>
                  </a:lnTo>
                  <a:lnTo>
                    <a:pt x="747" y="877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7" y="950"/>
                  </a:lnTo>
                  <a:lnTo>
                    <a:pt x="741" y="985"/>
                  </a:lnTo>
                  <a:lnTo>
                    <a:pt x="733" y="1017"/>
                  </a:lnTo>
                  <a:lnTo>
                    <a:pt x="723" y="1048"/>
                  </a:lnTo>
                  <a:lnTo>
                    <a:pt x="708" y="1078"/>
                  </a:lnTo>
                  <a:lnTo>
                    <a:pt x="692" y="1105"/>
                  </a:lnTo>
                  <a:lnTo>
                    <a:pt x="670" y="1133"/>
                  </a:lnTo>
                  <a:lnTo>
                    <a:pt x="647" y="1156"/>
                  </a:lnTo>
                  <a:lnTo>
                    <a:pt x="647" y="1156"/>
                  </a:lnTo>
                  <a:lnTo>
                    <a:pt x="621" y="1180"/>
                  </a:lnTo>
                  <a:lnTo>
                    <a:pt x="592" y="1198"/>
                  </a:lnTo>
                  <a:lnTo>
                    <a:pt x="562" y="1215"/>
                  </a:lnTo>
                  <a:lnTo>
                    <a:pt x="531" y="1229"/>
                  </a:lnTo>
                  <a:lnTo>
                    <a:pt x="495" y="1239"/>
                  </a:lnTo>
                  <a:lnTo>
                    <a:pt x="460" y="1247"/>
                  </a:lnTo>
                  <a:lnTo>
                    <a:pt x="423" y="1251"/>
                  </a:lnTo>
                  <a:lnTo>
                    <a:pt x="383" y="1253"/>
                  </a:lnTo>
                  <a:lnTo>
                    <a:pt x="383" y="1253"/>
                  </a:lnTo>
                  <a:lnTo>
                    <a:pt x="352" y="1251"/>
                  </a:lnTo>
                  <a:lnTo>
                    <a:pt x="320" y="1249"/>
                  </a:lnTo>
                  <a:lnTo>
                    <a:pt x="291" y="1243"/>
                  </a:lnTo>
                  <a:lnTo>
                    <a:pt x="263" y="1237"/>
                  </a:lnTo>
                  <a:lnTo>
                    <a:pt x="236" y="1227"/>
                  </a:lnTo>
                  <a:lnTo>
                    <a:pt x="210" y="1217"/>
                  </a:lnTo>
                  <a:lnTo>
                    <a:pt x="185" y="1204"/>
                  </a:lnTo>
                  <a:lnTo>
                    <a:pt x="161" y="1190"/>
                  </a:lnTo>
                  <a:lnTo>
                    <a:pt x="161" y="1190"/>
                  </a:lnTo>
                  <a:lnTo>
                    <a:pt x="138" y="1172"/>
                  </a:lnTo>
                  <a:lnTo>
                    <a:pt x="116" y="1155"/>
                  </a:lnTo>
                  <a:lnTo>
                    <a:pt x="94" y="1133"/>
                  </a:lnTo>
                  <a:lnTo>
                    <a:pt x="73" y="1109"/>
                  </a:lnTo>
                  <a:lnTo>
                    <a:pt x="53" y="1084"/>
                  </a:lnTo>
                  <a:lnTo>
                    <a:pt x="35" y="1056"/>
                  </a:lnTo>
                  <a:lnTo>
                    <a:pt x="16" y="1027"/>
                  </a:lnTo>
                  <a:lnTo>
                    <a:pt x="0" y="993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212" y="915"/>
                  </a:lnTo>
                  <a:lnTo>
                    <a:pt x="234" y="948"/>
                  </a:lnTo>
                  <a:lnTo>
                    <a:pt x="258" y="976"/>
                  </a:lnTo>
                  <a:lnTo>
                    <a:pt x="283" y="997"/>
                  </a:lnTo>
                  <a:lnTo>
                    <a:pt x="307" y="1015"/>
                  </a:lnTo>
                  <a:lnTo>
                    <a:pt x="320" y="1021"/>
                  </a:lnTo>
                  <a:lnTo>
                    <a:pt x="334" y="1027"/>
                  </a:lnTo>
                  <a:lnTo>
                    <a:pt x="346" y="1031"/>
                  </a:lnTo>
                  <a:lnTo>
                    <a:pt x="360" y="1035"/>
                  </a:lnTo>
                  <a:lnTo>
                    <a:pt x="373" y="1037"/>
                  </a:lnTo>
                  <a:lnTo>
                    <a:pt x="387" y="1037"/>
                  </a:lnTo>
                  <a:lnTo>
                    <a:pt x="387" y="1037"/>
                  </a:lnTo>
                  <a:lnTo>
                    <a:pt x="415" y="1035"/>
                  </a:lnTo>
                  <a:lnTo>
                    <a:pt x="442" y="1029"/>
                  </a:lnTo>
                  <a:lnTo>
                    <a:pt x="454" y="1023"/>
                  </a:lnTo>
                  <a:lnTo>
                    <a:pt x="464" y="1017"/>
                  </a:lnTo>
                  <a:lnTo>
                    <a:pt x="476" y="1011"/>
                  </a:lnTo>
                  <a:lnTo>
                    <a:pt x="486" y="1003"/>
                  </a:lnTo>
                  <a:lnTo>
                    <a:pt x="486" y="1003"/>
                  </a:lnTo>
                  <a:lnTo>
                    <a:pt x="503" y="985"/>
                  </a:lnTo>
                  <a:lnTo>
                    <a:pt x="509" y="976"/>
                  </a:lnTo>
                  <a:lnTo>
                    <a:pt x="515" y="966"/>
                  </a:lnTo>
                  <a:lnTo>
                    <a:pt x="519" y="956"/>
                  </a:lnTo>
                  <a:lnTo>
                    <a:pt x="523" y="946"/>
                  </a:lnTo>
                  <a:lnTo>
                    <a:pt x="525" y="934"/>
                  </a:lnTo>
                  <a:lnTo>
                    <a:pt x="525" y="924"/>
                  </a:lnTo>
                  <a:lnTo>
                    <a:pt x="525" y="924"/>
                  </a:lnTo>
                  <a:lnTo>
                    <a:pt x="523" y="905"/>
                  </a:lnTo>
                  <a:lnTo>
                    <a:pt x="517" y="883"/>
                  </a:lnTo>
                  <a:lnTo>
                    <a:pt x="509" y="863"/>
                  </a:lnTo>
                  <a:lnTo>
                    <a:pt x="495" y="844"/>
                  </a:lnTo>
                  <a:lnTo>
                    <a:pt x="495" y="844"/>
                  </a:lnTo>
                  <a:lnTo>
                    <a:pt x="476" y="820"/>
                  </a:lnTo>
                  <a:lnTo>
                    <a:pt x="448" y="793"/>
                  </a:lnTo>
                  <a:lnTo>
                    <a:pt x="411" y="757"/>
                  </a:lnTo>
                  <a:lnTo>
                    <a:pt x="364" y="718"/>
                  </a:lnTo>
                  <a:lnTo>
                    <a:pt x="364" y="718"/>
                  </a:lnTo>
                  <a:lnTo>
                    <a:pt x="275" y="643"/>
                  </a:lnTo>
                  <a:lnTo>
                    <a:pt x="238" y="610"/>
                  </a:lnTo>
                  <a:lnTo>
                    <a:pt x="202" y="578"/>
                  </a:lnTo>
                  <a:lnTo>
                    <a:pt x="175" y="549"/>
                  </a:lnTo>
                  <a:lnTo>
                    <a:pt x="149" y="521"/>
                  </a:lnTo>
                  <a:lnTo>
                    <a:pt x="128" y="496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98" y="452"/>
                  </a:lnTo>
                  <a:lnTo>
                    <a:pt x="87" y="431"/>
                  </a:lnTo>
                  <a:lnTo>
                    <a:pt x="79" y="409"/>
                  </a:lnTo>
                  <a:lnTo>
                    <a:pt x="69" y="388"/>
                  </a:lnTo>
                  <a:lnTo>
                    <a:pt x="63" y="366"/>
                  </a:lnTo>
                  <a:lnTo>
                    <a:pt x="59" y="344"/>
                  </a:lnTo>
                  <a:lnTo>
                    <a:pt x="57" y="323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7" y="272"/>
                  </a:lnTo>
                  <a:lnTo>
                    <a:pt x="61" y="242"/>
                  </a:lnTo>
                  <a:lnTo>
                    <a:pt x="69" y="213"/>
                  </a:lnTo>
                  <a:lnTo>
                    <a:pt x="79" y="187"/>
                  </a:lnTo>
                  <a:lnTo>
                    <a:pt x="92" y="159"/>
                  </a:lnTo>
                  <a:lnTo>
                    <a:pt x="108" y="136"/>
                  </a:lnTo>
                  <a:lnTo>
                    <a:pt x="128" y="110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75" y="67"/>
                  </a:lnTo>
                  <a:lnTo>
                    <a:pt x="201" y="49"/>
                  </a:lnTo>
                  <a:lnTo>
                    <a:pt x="226" y="34"/>
                  </a:lnTo>
                  <a:lnTo>
                    <a:pt x="256" y="22"/>
                  </a:lnTo>
                  <a:lnTo>
                    <a:pt x="285" y="12"/>
                  </a:lnTo>
                  <a:lnTo>
                    <a:pt x="316" y="6"/>
                  </a:lnTo>
                  <a:lnTo>
                    <a:pt x="35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7" y="2"/>
                  </a:lnTo>
                  <a:lnTo>
                    <a:pt x="448" y="6"/>
                  </a:lnTo>
                  <a:lnTo>
                    <a:pt x="470" y="10"/>
                  </a:lnTo>
                  <a:lnTo>
                    <a:pt x="491" y="16"/>
                  </a:lnTo>
                  <a:lnTo>
                    <a:pt x="511" y="24"/>
                  </a:lnTo>
                  <a:lnTo>
                    <a:pt x="533" y="32"/>
                  </a:lnTo>
                  <a:lnTo>
                    <a:pt x="552" y="41"/>
                  </a:lnTo>
                  <a:lnTo>
                    <a:pt x="552" y="41"/>
                  </a:lnTo>
                  <a:lnTo>
                    <a:pt x="574" y="53"/>
                  </a:lnTo>
                  <a:lnTo>
                    <a:pt x="594" y="65"/>
                  </a:lnTo>
                  <a:lnTo>
                    <a:pt x="615" y="81"/>
                  </a:lnTo>
                  <a:lnTo>
                    <a:pt x="637" y="98"/>
                  </a:lnTo>
                  <a:lnTo>
                    <a:pt x="658" y="120"/>
                  </a:lnTo>
                  <a:lnTo>
                    <a:pt x="682" y="142"/>
                  </a:lnTo>
                  <a:lnTo>
                    <a:pt x="727" y="191"/>
                  </a:lnTo>
                  <a:lnTo>
                    <a:pt x="727" y="191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8456535" y="2170644"/>
              <a:ext cx="110749" cy="110749"/>
            </a:xfrm>
            <a:custGeom>
              <a:avLst/>
              <a:gdLst/>
              <a:ahLst/>
              <a:cxnLst>
                <a:cxn ang="0">
                  <a:pos x="155" y="65"/>
                </a:cxn>
                <a:cxn ang="0">
                  <a:pos x="141" y="61"/>
                </a:cxn>
                <a:cxn ang="0">
                  <a:pos x="127" y="59"/>
                </a:cxn>
                <a:cxn ang="0">
                  <a:pos x="127" y="59"/>
                </a:cxn>
                <a:cxn ang="0">
                  <a:pos x="108" y="55"/>
                </a:cxn>
                <a:cxn ang="0">
                  <a:pos x="100" y="22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2" y="6"/>
                </a:cxn>
                <a:cxn ang="0">
                  <a:pos x="74" y="18"/>
                </a:cxn>
                <a:cxn ang="0">
                  <a:pos x="59" y="4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5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4" y="43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4" y="57"/>
                </a:cxn>
                <a:cxn ang="0">
                  <a:pos x="13" y="67"/>
                </a:cxn>
                <a:cxn ang="0">
                  <a:pos x="35" y="92"/>
                </a:cxn>
                <a:cxn ang="0">
                  <a:pos x="29" y="110"/>
                </a:cxn>
                <a:cxn ang="0">
                  <a:pos x="23" y="124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7" y="138"/>
                </a:cxn>
                <a:cxn ang="0">
                  <a:pos x="15" y="144"/>
                </a:cxn>
                <a:cxn ang="0">
                  <a:pos x="17" y="147"/>
                </a:cxn>
                <a:cxn ang="0">
                  <a:pos x="21" y="149"/>
                </a:cxn>
                <a:cxn ang="0">
                  <a:pos x="27" y="147"/>
                </a:cxn>
                <a:cxn ang="0">
                  <a:pos x="41" y="142"/>
                </a:cxn>
                <a:cxn ang="0">
                  <a:pos x="72" y="128"/>
                </a:cxn>
                <a:cxn ang="0">
                  <a:pos x="98" y="149"/>
                </a:cxn>
                <a:cxn ang="0">
                  <a:pos x="108" y="159"/>
                </a:cxn>
                <a:cxn ang="0">
                  <a:pos x="108" y="159"/>
                </a:cxn>
                <a:cxn ang="0">
                  <a:pos x="114" y="163"/>
                </a:cxn>
                <a:cxn ang="0">
                  <a:pos x="118" y="161"/>
                </a:cxn>
                <a:cxn ang="0">
                  <a:pos x="122" y="159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2" y="151"/>
                </a:cxn>
                <a:cxn ang="0">
                  <a:pos x="120" y="138"/>
                </a:cxn>
                <a:cxn ang="0">
                  <a:pos x="118" y="124"/>
                </a:cxn>
                <a:cxn ang="0">
                  <a:pos x="116" y="104"/>
                </a:cxn>
                <a:cxn ang="0">
                  <a:pos x="145" y="86"/>
                </a:cxn>
                <a:cxn ang="0">
                  <a:pos x="157" y="79"/>
                </a:cxn>
                <a:cxn ang="0">
                  <a:pos x="157" y="79"/>
                </a:cxn>
                <a:cxn ang="0">
                  <a:pos x="163" y="75"/>
                </a:cxn>
                <a:cxn ang="0">
                  <a:pos x="163" y="71"/>
                </a:cxn>
                <a:cxn ang="0">
                  <a:pos x="161" y="67"/>
                </a:cxn>
                <a:cxn ang="0">
                  <a:pos x="155" y="65"/>
                </a:cxn>
                <a:cxn ang="0">
                  <a:pos x="155" y="65"/>
                </a:cxn>
              </a:cxnLst>
              <a:rect l="0" t="0" r="r" b="b"/>
              <a:pathLst>
                <a:path w="163" h="163">
                  <a:moveTo>
                    <a:pt x="155" y="65"/>
                  </a:moveTo>
                  <a:lnTo>
                    <a:pt x="141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08" y="55"/>
                  </a:lnTo>
                  <a:lnTo>
                    <a:pt x="100" y="2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6"/>
                  </a:lnTo>
                  <a:lnTo>
                    <a:pt x="74" y="18"/>
                  </a:lnTo>
                  <a:lnTo>
                    <a:pt x="5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2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7"/>
                  </a:lnTo>
                  <a:lnTo>
                    <a:pt x="13" y="67"/>
                  </a:lnTo>
                  <a:lnTo>
                    <a:pt x="35" y="92"/>
                  </a:lnTo>
                  <a:lnTo>
                    <a:pt x="29" y="110"/>
                  </a:lnTo>
                  <a:lnTo>
                    <a:pt x="23" y="124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5" y="144"/>
                  </a:lnTo>
                  <a:lnTo>
                    <a:pt x="17" y="147"/>
                  </a:lnTo>
                  <a:lnTo>
                    <a:pt x="21" y="149"/>
                  </a:lnTo>
                  <a:lnTo>
                    <a:pt x="27" y="147"/>
                  </a:lnTo>
                  <a:lnTo>
                    <a:pt x="41" y="142"/>
                  </a:lnTo>
                  <a:lnTo>
                    <a:pt x="72" y="128"/>
                  </a:lnTo>
                  <a:lnTo>
                    <a:pt x="98" y="14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14" y="163"/>
                  </a:lnTo>
                  <a:lnTo>
                    <a:pt x="118" y="161"/>
                  </a:lnTo>
                  <a:lnTo>
                    <a:pt x="122" y="159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0" y="138"/>
                  </a:lnTo>
                  <a:lnTo>
                    <a:pt x="118" y="124"/>
                  </a:lnTo>
                  <a:lnTo>
                    <a:pt x="116" y="104"/>
                  </a:lnTo>
                  <a:lnTo>
                    <a:pt x="145" y="8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63" y="75"/>
                  </a:lnTo>
                  <a:lnTo>
                    <a:pt x="163" y="71"/>
                  </a:lnTo>
                  <a:lnTo>
                    <a:pt x="161" y="67"/>
                  </a:lnTo>
                  <a:lnTo>
                    <a:pt x="155" y="65"/>
                  </a:lnTo>
                  <a:lnTo>
                    <a:pt x="155" y="65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0689" y="255589"/>
            <a:ext cx="855661" cy="885433"/>
            <a:chOff x="601663" y="360363"/>
            <a:chExt cx="1231899" cy="1274763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1327150" y="684213"/>
              <a:ext cx="506412" cy="620713"/>
            </a:xfrm>
            <a:custGeom>
              <a:avLst/>
              <a:gdLst/>
              <a:ahLst/>
              <a:cxnLst>
                <a:cxn ang="0">
                  <a:pos x="529" y="130"/>
                </a:cxn>
                <a:cxn ang="0">
                  <a:pos x="529" y="130"/>
                </a:cxn>
                <a:cxn ang="0">
                  <a:pos x="515" y="112"/>
                </a:cxn>
                <a:cxn ang="0">
                  <a:pos x="503" y="95"/>
                </a:cxn>
                <a:cxn ang="0">
                  <a:pos x="491" y="79"/>
                </a:cxn>
                <a:cxn ang="0">
                  <a:pos x="478" y="65"/>
                </a:cxn>
                <a:cxn ang="0">
                  <a:pos x="464" y="53"/>
                </a:cxn>
                <a:cxn ang="0">
                  <a:pos x="450" y="44"/>
                </a:cxn>
                <a:cxn ang="0">
                  <a:pos x="436" y="34"/>
                </a:cxn>
                <a:cxn ang="0">
                  <a:pos x="421" y="26"/>
                </a:cxn>
                <a:cxn ang="0">
                  <a:pos x="407" y="20"/>
                </a:cxn>
                <a:cxn ang="0">
                  <a:pos x="391" y="14"/>
                </a:cxn>
                <a:cxn ang="0">
                  <a:pos x="358" y="6"/>
                </a:cxn>
                <a:cxn ang="0">
                  <a:pos x="324" y="2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57" y="2"/>
                </a:cxn>
                <a:cxn ang="0">
                  <a:pos x="230" y="6"/>
                </a:cxn>
                <a:cxn ang="0">
                  <a:pos x="202" y="14"/>
                </a:cxn>
                <a:cxn ang="0">
                  <a:pos x="175" y="22"/>
                </a:cxn>
                <a:cxn ang="0">
                  <a:pos x="151" y="36"/>
                </a:cxn>
                <a:cxn ang="0">
                  <a:pos x="128" y="50"/>
                </a:cxn>
                <a:cxn ang="0">
                  <a:pos x="104" y="65"/>
                </a:cxn>
                <a:cxn ang="0">
                  <a:pos x="84" y="85"/>
                </a:cxn>
                <a:cxn ang="0">
                  <a:pos x="67" y="105"/>
                </a:cxn>
                <a:cxn ang="0">
                  <a:pos x="49" y="126"/>
                </a:cxn>
                <a:cxn ang="0">
                  <a:pos x="35" y="150"/>
                </a:cxn>
                <a:cxn ang="0">
                  <a:pos x="24" y="175"/>
                </a:cxn>
                <a:cxn ang="0">
                  <a:pos x="14" y="203"/>
                </a:cxn>
                <a:cxn ang="0">
                  <a:pos x="6" y="230"/>
                </a:cxn>
                <a:cxn ang="0">
                  <a:pos x="2" y="258"/>
                </a:cxn>
                <a:cxn ang="0">
                  <a:pos x="0" y="288"/>
                </a:cxn>
                <a:cxn ang="0">
                  <a:pos x="0" y="781"/>
                </a:cxn>
                <a:cxn ang="0">
                  <a:pos x="358" y="781"/>
                </a:cxn>
                <a:cxn ang="0">
                  <a:pos x="358" y="714"/>
                </a:cxn>
                <a:cxn ang="0">
                  <a:pos x="554" y="714"/>
                </a:cxn>
                <a:cxn ang="0">
                  <a:pos x="554" y="553"/>
                </a:cxn>
                <a:cxn ang="0">
                  <a:pos x="639" y="553"/>
                </a:cxn>
                <a:cxn ang="0">
                  <a:pos x="639" y="553"/>
                </a:cxn>
                <a:cxn ang="0">
                  <a:pos x="629" y="502"/>
                </a:cxn>
                <a:cxn ang="0">
                  <a:pos x="621" y="447"/>
                </a:cxn>
                <a:cxn ang="0">
                  <a:pos x="607" y="380"/>
                </a:cxn>
                <a:cxn ang="0">
                  <a:pos x="592" y="309"/>
                </a:cxn>
                <a:cxn ang="0">
                  <a:pos x="572" y="240"/>
                </a:cxn>
                <a:cxn ang="0">
                  <a:pos x="562" y="209"/>
                </a:cxn>
                <a:cxn ang="0">
                  <a:pos x="550" y="179"/>
                </a:cxn>
                <a:cxn ang="0">
                  <a:pos x="540" y="152"/>
                </a:cxn>
                <a:cxn ang="0">
                  <a:pos x="529" y="130"/>
                </a:cxn>
                <a:cxn ang="0">
                  <a:pos x="529" y="130"/>
                </a:cxn>
              </a:cxnLst>
              <a:rect l="0" t="0" r="r" b="b"/>
              <a:pathLst>
                <a:path w="639" h="781">
                  <a:moveTo>
                    <a:pt x="529" y="130"/>
                  </a:moveTo>
                  <a:lnTo>
                    <a:pt x="529" y="130"/>
                  </a:lnTo>
                  <a:lnTo>
                    <a:pt x="515" y="112"/>
                  </a:lnTo>
                  <a:lnTo>
                    <a:pt x="503" y="95"/>
                  </a:lnTo>
                  <a:lnTo>
                    <a:pt x="491" y="79"/>
                  </a:lnTo>
                  <a:lnTo>
                    <a:pt x="478" y="65"/>
                  </a:lnTo>
                  <a:lnTo>
                    <a:pt x="464" y="53"/>
                  </a:lnTo>
                  <a:lnTo>
                    <a:pt x="450" y="44"/>
                  </a:lnTo>
                  <a:lnTo>
                    <a:pt x="436" y="34"/>
                  </a:lnTo>
                  <a:lnTo>
                    <a:pt x="421" y="26"/>
                  </a:lnTo>
                  <a:lnTo>
                    <a:pt x="407" y="20"/>
                  </a:lnTo>
                  <a:lnTo>
                    <a:pt x="391" y="14"/>
                  </a:lnTo>
                  <a:lnTo>
                    <a:pt x="358" y="6"/>
                  </a:lnTo>
                  <a:lnTo>
                    <a:pt x="324" y="2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30" y="6"/>
                  </a:lnTo>
                  <a:lnTo>
                    <a:pt x="202" y="14"/>
                  </a:lnTo>
                  <a:lnTo>
                    <a:pt x="175" y="22"/>
                  </a:lnTo>
                  <a:lnTo>
                    <a:pt x="151" y="36"/>
                  </a:lnTo>
                  <a:lnTo>
                    <a:pt x="128" y="50"/>
                  </a:lnTo>
                  <a:lnTo>
                    <a:pt x="104" y="65"/>
                  </a:lnTo>
                  <a:lnTo>
                    <a:pt x="84" y="85"/>
                  </a:lnTo>
                  <a:lnTo>
                    <a:pt x="67" y="105"/>
                  </a:lnTo>
                  <a:lnTo>
                    <a:pt x="49" y="126"/>
                  </a:lnTo>
                  <a:lnTo>
                    <a:pt x="35" y="150"/>
                  </a:lnTo>
                  <a:lnTo>
                    <a:pt x="24" y="175"/>
                  </a:lnTo>
                  <a:lnTo>
                    <a:pt x="14" y="203"/>
                  </a:lnTo>
                  <a:lnTo>
                    <a:pt x="6" y="230"/>
                  </a:lnTo>
                  <a:lnTo>
                    <a:pt x="2" y="258"/>
                  </a:lnTo>
                  <a:lnTo>
                    <a:pt x="0" y="288"/>
                  </a:lnTo>
                  <a:lnTo>
                    <a:pt x="0" y="781"/>
                  </a:lnTo>
                  <a:lnTo>
                    <a:pt x="358" y="781"/>
                  </a:lnTo>
                  <a:lnTo>
                    <a:pt x="358" y="714"/>
                  </a:lnTo>
                  <a:lnTo>
                    <a:pt x="554" y="714"/>
                  </a:lnTo>
                  <a:lnTo>
                    <a:pt x="554" y="553"/>
                  </a:lnTo>
                  <a:lnTo>
                    <a:pt x="639" y="553"/>
                  </a:lnTo>
                  <a:lnTo>
                    <a:pt x="639" y="553"/>
                  </a:lnTo>
                  <a:lnTo>
                    <a:pt x="629" y="502"/>
                  </a:lnTo>
                  <a:lnTo>
                    <a:pt x="621" y="447"/>
                  </a:lnTo>
                  <a:lnTo>
                    <a:pt x="607" y="380"/>
                  </a:lnTo>
                  <a:lnTo>
                    <a:pt x="592" y="309"/>
                  </a:lnTo>
                  <a:lnTo>
                    <a:pt x="572" y="240"/>
                  </a:lnTo>
                  <a:lnTo>
                    <a:pt x="562" y="209"/>
                  </a:lnTo>
                  <a:lnTo>
                    <a:pt x="550" y="179"/>
                  </a:lnTo>
                  <a:lnTo>
                    <a:pt x="540" y="152"/>
                  </a:lnTo>
                  <a:lnTo>
                    <a:pt x="529" y="130"/>
                  </a:lnTo>
                  <a:lnTo>
                    <a:pt x="529" y="130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638175" y="750888"/>
              <a:ext cx="495300" cy="620713"/>
            </a:xfrm>
            <a:custGeom>
              <a:avLst/>
              <a:gdLst/>
              <a:ahLst/>
              <a:cxnLst>
                <a:cxn ang="0">
                  <a:pos x="108" y="128"/>
                </a:cxn>
                <a:cxn ang="0">
                  <a:pos x="108" y="128"/>
                </a:cxn>
                <a:cxn ang="0">
                  <a:pos x="120" y="110"/>
                </a:cxn>
                <a:cxn ang="0">
                  <a:pos x="132" y="92"/>
                </a:cxn>
                <a:cxn ang="0">
                  <a:pos x="144" y="79"/>
                </a:cxn>
                <a:cxn ang="0">
                  <a:pos x="157" y="65"/>
                </a:cxn>
                <a:cxn ang="0">
                  <a:pos x="169" y="53"/>
                </a:cxn>
                <a:cxn ang="0">
                  <a:pos x="183" y="43"/>
                </a:cxn>
                <a:cxn ang="0">
                  <a:pos x="197" y="33"/>
                </a:cxn>
                <a:cxn ang="0">
                  <a:pos x="212" y="26"/>
                </a:cxn>
                <a:cxn ang="0">
                  <a:pos x="226" y="20"/>
                </a:cxn>
                <a:cxn ang="0">
                  <a:pos x="242" y="14"/>
                </a:cxn>
                <a:cxn ang="0">
                  <a:pos x="273" y="6"/>
                </a:cxn>
                <a:cxn ang="0">
                  <a:pos x="307" y="2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72" y="2"/>
                </a:cxn>
                <a:cxn ang="0">
                  <a:pos x="399" y="6"/>
                </a:cxn>
                <a:cxn ang="0">
                  <a:pos x="427" y="14"/>
                </a:cxn>
                <a:cxn ang="0">
                  <a:pos x="452" y="22"/>
                </a:cxn>
                <a:cxn ang="0">
                  <a:pos x="478" y="33"/>
                </a:cxn>
                <a:cxn ang="0">
                  <a:pos x="501" y="49"/>
                </a:cxn>
                <a:cxn ang="0">
                  <a:pos x="523" y="65"/>
                </a:cxn>
                <a:cxn ang="0">
                  <a:pos x="543" y="83"/>
                </a:cxn>
                <a:cxn ang="0">
                  <a:pos x="560" y="102"/>
                </a:cxn>
                <a:cxn ang="0">
                  <a:pos x="576" y="124"/>
                </a:cxn>
                <a:cxn ang="0">
                  <a:pos x="592" y="147"/>
                </a:cxn>
                <a:cxn ang="0">
                  <a:pos x="604" y="173"/>
                </a:cxn>
                <a:cxn ang="0">
                  <a:pos x="611" y="199"/>
                </a:cxn>
                <a:cxn ang="0">
                  <a:pos x="619" y="226"/>
                </a:cxn>
                <a:cxn ang="0">
                  <a:pos x="623" y="254"/>
                </a:cxn>
                <a:cxn ang="0">
                  <a:pos x="625" y="281"/>
                </a:cxn>
                <a:cxn ang="0">
                  <a:pos x="625" y="781"/>
                </a:cxn>
                <a:cxn ang="0">
                  <a:pos x="275" y="781"/>
                </a:cxn>
                <a:cxn ang="0">
                  <a:pos x="275" y="700"/>
                </a:cxn>
                <a:cxn ang="0">
                  <a:pos x="81" y="700"/>
                </a:cxn>
                <a:cxn ang="0">
                  <a:pos x="81" y="541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8" y="492"/>
                </a:cxn>
                <a:cxn ang="0">
                  <a:pos x="18" y="438"/>
                </a:cxn>
                <a:cxn ang="0">
                  <a:pos x="30" y="374"/>
                </a:cxn>
                <a:cxn ang="0">
                  <a:pos x="45" y="305"/>
                </a:cxn>
                <a:cxn ang="0">
                  <a:pos x="63" y="236"/>
                </a:cxn>
                <a:cxn ang="0">
                  <a:pos x="75" y="204"/>
                </a:cxn>
                <a:cxn ang="0">
                  <a:pos x="85" y="175"/>
                </a:cxn>
                <a:cxn ang="0">
                  <a:pos x="97" y="149"/>
                </a:cxn>
                <a:cxn ang="0">
                  <a:pos x="108" y="128"/>
                </a:cxn>
                <a:cxn ang="0">
                  <a:pos x="108" y="128"/>
                </a:cxn>
              </a:cxnLst>
              <a:rect l="0" t="0" r="r" b="b"/>
              <a:pathLst>
                <a:path w="625" h="781">
                  <a:moveTo>
                    <a:pt x="108" y="128"/>
                  </a:moveTo>
                  <a:lnTo>
                    <a:pt x="108" y="128"/>
                  </a:lnTo>
                  <a:lnTo>
                    <a:pt x="120" y="110"/>
                  </a:lnTo>
                  <a:lnTo>
                    <a:pt x="132" y="92"/>
                  </a:lnTo>
                  <a:lnTo>
                    <a:pt x="144" y="79"/>
                  </a:lnTo>
                  <a:lnTo>
                    <a:pt x="157" y="65"/>
                  </a:lnTo>
                  <a:lnTo>
                    <a:pt x="169" y="53"/>
                  </a:lnTo>
                  <a:lnTo>
                    <a:pt x="183" y="43"/>
                  </a:lnTo>
                  <a:lnTo>
                    <a:pt x="197" y="33"/>
                  </a:lnTo>
                  <a:lnTo>
                    <a:pt x="212" y="26"/>
                  </a:lnTo>
                  <a:lnTo>
                    <a:pt x="226" y="20"/>
                  </a:lnTo>
                  <a:lnTo>
                    <a:pt x="242" y="14"/>
                  </a:lnTo>
                  <a:lnTo>
                    <a:pt x="273" y="6"/>
                  </a:lnTo>
                  <a:lnTo>
                    <a:pt x="307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2" y="2"/>
                  </a:lnTo>
                  <a:lnTo>
                    <a:pt x="399" y="6"/>
                  </a:lnTo>
                  <a:lnTo>
                    <a:pt x="427" y="14"/>
                  </a:lnTo>
                  <a:lnTo>
                    <a:pt x="452" y="22"/>
                  </a:lnTo>
                  <a:lnTo>
                    <a:pt x="478" y="33"/>
                  </a:lnTo>
                  <a:lnTo>
                    <a:pt x="501" y="49"/>
                  </a:lnTo>
                  <a:lnTo>
                    <a:pt x="523" y="65"/>
                  </a:lnTo>
                  <a:lnTo>
                    <a:pt x="543" y="83"/>
                  </a:lnTo>
                  <a:lnTo>
                    <a:pt x="560" y="102"/>
                  </a:lnTo>
                  <a:lnTo>
                    <a:pt x="576" y="124"/>
                  </a:lnTo>
                  <a:lnTo>
                    <a:pt x="592" y="147"/>
                  </a:lnTo>
                  <a:lnTo>
                    <a:pt x="604" y="173"/>
                  </a:lnTo>
                  <a:lnTo>
                    <a:pt x="611" y="199"/>
                  </a:lnTo>
                  <a:lnTo>
                    <a:pt x="619" y="226"/>
                  </a:lnTo>
                  <a:lnTo>
                    <a:pt x="623" y="254"/>
                  </a:lnTo>
                  <a:lnTo>
                    <a:pt x="625" y="281"/>
                  </a:lnTo>
                  <a:lnTo>
                    <a:pt x="625" y="781"/>
                  </a:lnTo>
                  <a:lnTo>
                    <a:pt x="275" y="781"/>
                  </a:lnTo>
                  <a:lnTo>
                    <a:pt x="275" y="700"/>
                  </a:lnTo>
                  <a:lnTo>
                    <a:pt x="81" y="700"/>
                  </a:lnTo>
                  <a:lnTo>
                    <a:pt x="81" y="541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8" y="492"/>
                  </a:lnTo>
                  <a:lnTo>
                    <a:pt x="18" y="438"/>
                  </a:lnTo>
                  <a:lnTo>
                    <a:pt x="30" y="374"/>
                  </a:lnTo>
                  <a:lnTo>
                    <a:pt x="45" y="305"/>
                  </a:lnTo>
                  <a:lnTo>
                    <a:pt x="63" y="236"/>
                  </a:lnTo>
                  <a:lnTo>
                    <a:pt x="75" y="204"/>
                  </a:lnTo>
                  <a:lnTo>
                    <a:pt x="85" y="175"/>
                  </a:lnTo>
                  <a:lnTo>
                    <a:pt x="97" y="149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20750" y="360363"/>
              <a:ext cx="647700" cy="103663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41" y="370"/>
                </a:cxn>
                <a:cxn ang="0">
                  <a:pos x="43" y="337"/>
                </a:cxn>
                <a:cxn ang="0">
                  <a:pos x="57" y="272"/>
                </a:cxn>
                <a:cxn ang="0">
                  <a:pos x="81" y="215"/>
                </a:cxn>
                <a:cxn ang="0">
                  <a:pos x="116" y="162"/>
                </a:cxn>
                <a:cxn ang="0">
                  <a:pos x="161" y="118"/>
                </a:cxn>
                <a:cxn ang="0">
                  <a:pos x="212" y="83"/>
                </a:cxn>
                <a:cxn ang="0">
                  <a:pos x="271" y="57"/>
                </a:cxn>
                <a:cxn ang="0">
                  <a:pos x="334" y="46"/>
                </a:cxn>
                <a:cxn ang="0">
                  <a:pos x="367" y="44"/>
                </a:cxn>
                <a:cxn ang="0">
                  <a:pos x="446" y="50"/>
                </a:cxn>
                <a:cxn ang="0">
                  <a:pos x="481" y="57"/>
                </a:cxn>
                <a:cxn ang="0">
                  <a:pos x="517" y="71"/>
                </a:cxn>
                <a:cxn ang="0">
                  <a:pos x="550" y="91"/>
                </a:cxn>
                <a:cxn ang="0">
                  <a:pos x="582" y="116"/>
                </a:cxn>
                <a:cxn ang="0">
                  <a:pos x="611" y="150"/>
                </a:cxn>
                <a:cxn ang="0">
                  <a:pos x="641" y="191"/>
                </a:cxn>
                <a:cxn ang="0">
                  <a:pos x="652" y="213"/>
                </a:cxn>
                <a:cxn ang="0">
                  <a:pos x="674" y="266"/>
                </a:cxn>
                <a:cxn ang="0">
                  <a:pos x="704" y="364"/>
                </a:cxn>
                <a:cxn ang="0">
                  <a:pos x="737" y="506"/>
                </a:cxn>
                <a:cxn ang="0">
                  <a:pos x="766" y="667"/>
                </a:cxn>
                <a:cxn ang="0">
                  <a:pos x="670" y="667"/>
                </a:cxn>
                <a:cxn ang="0">
                  <a:pos x="670" y="864"/>
                </a:cxn>
                <a:cxn ang="0">
                  <a:pos x="430" y="864"/>
                </a:cxn>
                <a:cxn ang="0">
                  <a:pos x="474" y="1192"/>
                </a:cxn>
                <a:cxn ang="0">
                  <a:pos x="474" y="905"/>
                </a:cxn>
                <a:cxn ang="0">
                  <a:pos x="711" y="905"/>
                </a:cxn>
                <a:cxn ang="0">
                  <a:pos x="711" y="710"/>
                </a:cxn>
                <a:cxn ang="0">
                  <a:pos x="816" y="710"/>
                </a:cxn>
                <a:cxn ang="0">
                  <a:pos x="812" y="685"/>
                </a:cxn>
                <a:cxn ang="0">
                  <a:pos x="788" y="549"/>
                </a:cxn>
                <a:cxn ang="0">
                  <a:pos x="753" y="384"/>
                </a:cxn>
                <a:cxn ang="0">
                  <a:pos x="717" y="262"/>
                </a:cxn>
                <a:cxn ang="0">
                  <a:pos x="690" y="195"/>
                </a:cxn>
                <a:cxn ang="0">
                  <a:pos x="676" y="169"/>
                </a:cxn>
                <a:cxn ang="0">
                  <a:pos x="641" y="118"/>
                </a:cxn>
                <a:cxn ang="0">
                  <a:pos x="605" y="81"/>
                </a:cxn>
                <a:cxn ang="0">
                  <a:pos x="566" y="51"/>
                </a:cxn>
                <a:cxn ang="0">
                  <a:pos x="527" y="30"/>
                </a:cxn>
                <a:cxn ang="0">
                  <a:pos x="487" y="16"/>
                </a:cxn>
                <a:cxn ang="0">
                  <a:pos x="448" y="6"/>
                </a:cxn>
                <a:cxn ang="0">
                  <a:pos x="367" y="0"/>
                </a:cxn>
                <a:cxn ang="0">
                  <a:pos x="330" y="2"/>
                </a:cxn>
                <a:cxn ang="0">
                  <a:pos x="257" y="18"/>
                </a:cxn>
                <a:cxn ang="0">
                  <a:pos x="193" y="46"/>
                </a:cxn>
                <a:cxn ang="0">
                  <a:pos x="134" y="85"/>
                </a:cxn>
                <a:cxn ang="0">
                  <a:pos x="84" y="136"/>
                </a:cxn>
                <a:cxn ang="0">
                  <a:pos x="43" y="193"/>
                </a:cxn>
                <a:cxn ang="0">
                  <a:pos x="16" y="260"/>
                </a:cxn>
                <a:cxn ang="0">
                  <a:pos x="2" y="331"/>
                </a:cxn>
                <a:cxn ang="0">
                  <a:pos x="0" y="370"/>
                </a:cxn>
              </a:cxnLst>
              <a:rect l="0" t="0" r="r" b="b"/>
              <a:pathLst>
                <a:path w="816" h="1306">
                  <a:moveTo>
                    <a:pt x="0" y="370"/>
                  </a:moveTo>
                  <a:lnTo>
                    <a:pt x="0" y="1306"/>
                  </a:lnTo>
                  <a:lnTo>
                    <a:pt x="41" y="130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3" y="337"/>
                  </a:lnTo>
                  <a:lnTo>
                    <a:pt x="49" y="303"/>
                  </a:lnTo>
                  <a:lnTo>
                    <a:pt x="57" y="272"/>
                  </a:lnTo>
                  <a:lnTo>
                    <a:pt x="67" y="242"/>
                  </a:lnTo>
                  <a:lnTo>
                    <a:pt x="81" y="215"/>
                  </a:lnTo>
                  <a:lnTo>
                    <a:pt x="98" y="187"/>
                  </a:lnTo>
                  <a:lnTo>
                    <a:pt x="116" y="162"/>
                  </a:lnTo>
                  <a:lnTo>
                    <a:pt x="138" y="138"/>
                  </a:lnTo>
                  <a:lnTo>
                    <a:pt x="161" y="118"/>
                  </a:lnTo>
                  <a:lnTo>
                    <a:pt x="185" y="99"/>
                  </a:lnTo>
                  <a:lnTo>
                    <a:pt x="212" y="83"/>
                  </a:lnTo>
                  <a:lnTo>
                    <a:pt x="242" y="69"/>
                  </a:lnTo>
                  <a:lnTo>
                    <a:pt x="271" y="57"/>
                  </a:lnTo>
                  <a:lnTo>
                    <a:pt x="303" y="50"/>
                  </a:lnTo>
                  <a:lnTo>
                    <a:pt x="334" y="46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407" y="46"/>
                  </a:lnTo>
                  <a:lnTo>
                    <a:pt x="446" y="50"/>
                  </a:lnTo>
                  <a:lnTo>
                    <a:pt x="464" y="53"/>
                  </a:lnTo>
                  <a:lnTo>
                    <a:pt x="481" y="57"/>
                  </a:lnTo>
                  <a:lnTo>
                    <a:pt x="499" y="63"/>
                  </a:lnTo>
                  <a:lnTo>
                    <a:pt x="517" y="71"/>
                  </a:lnTo>
                  <a:lnTo>
                    <a:pt x="533" y="81"/>
                  </a:lnTo>
                  <a:lnTo>
                    <a:pt x="550" y="91"/>
                  </a:lnTo>
                  <a:lnTo>
                    <a:pt x="566" y="103"/>
                  </a:lnTo>
                  <a:lnTo>
                    <a:pt x="582" y="116"/>
                  </a:lnTo>
                  <a:lnTo>
                    <a:pt x="595" y="132"/>
                  </a:lnTo>
                  <a:lnTo>
                    <a:pt x="611" y="150"/>
                  </a:lnTo>
                  <a:lnTo>
                    <a:pt x="625" y="169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652" y="213"/>
                  </a:lnTo>
                  <a:lnTo>
                    <a:pt x="662" y="238"/>
                  </a:lnTo>
                  <a:lnTo>
                    <a:pt x="674" y="266"/>
                  </a:lnTo>
                  <a:lnTo>
                    <a:pt x="684" y="297"/>
                  </a:lnTo>
                  <a:lnTo>
                    <a:pt x="704" y="364"/>
                  </a:lnTo>
                  <a:lnTo>
                    <a:pt x="721" y="435"/>
                  </a:lnTo>
                  <a:lnTo>
                    <a:pt x="737" y="506"/>
                  </a:lnTo>
                  <a:lnTo>
                    <a:pt x="749" y="571"/>
                  </a:lnTo>
                  <a:lnTo>
                    <a:pt x="766" y="667"/>
                  </a:lnTo>
                  <a:lnTo>
                    <a:pt x="766" y="667"/>
                  </a:lnTo>
                  <a:lnTo>
                    <a:pt x="670" y="667"/>
                  </a:lnTo>
                  <a:lnTo>
                    <a:pt x="670" y="667"/>
                  </a:lnTo>
                  <a:lnTo>
                    <a:pt x="670" y="864"/>
                  </a:lnTo>
                  <a:lnTo>
                    <a:pt x="670" y="864"/>
                  </a:lnTo>
                  <a:lnTo>
                    <a:pt x="430" y="864"/>
                  </a:lnTo>
                  <a:lnTo>
                    <a:pt x="430" y="1192"/>
                  </a:lnTo>
                  <a:lnTo>
                    <a:pt x="474" y="1192"/>
                  </a:lnTo>
                  <a:lnTo>
                    <a:pt x="474" y="1192"/>
                  </a:lnTo>
                  <a:lnTo>
                    <a:pt x="474" y="905"/>
                  </a:lnTo>
                  <a:lnTo>
                    <a:pt x="474" y="905"/>
                  </a:lnTo>
                  <a:lnTo>
                    <a:pt x="711" y="905"/>
                  </a:lnTo>
                  <a:lnTo>
                    <a:pt x="711" y="905"/>
                  </a:lnTo>
                  <a:lnTo>
                    <a:pt x="711" y="710"/>
                  </a:lnTo>
                  <a:lnTo>
                    <a:pt x="711" y="710"/>
                  </a:lnTo>
                  <a:lnTo>
                    <a:pt x="816" y="710"/>
                  </a:lnTo>
                  <a:lnTo>
                    <a:pt x="812" y="685"/>
                  </a:lnTo>
                  <a:lnTo>
                    <a:pt x="812" y="685"/>
                  </a:lnTo>
                  <a:lnTo>
                    <a:pt x="800" y="616"/>
                  </a:lnTo>
                  <a:lnTo>
                    <a:pt x="788" y="549"/>
                  </a:lnTo>
                  <a:lnTo>
                    <a:pt x="772" y="468"/>
                  </a:lnTo>
                  <a:lnTo>
                    <a:pt x="753" y="384"/>
                  </a:lnTo>
                  <a:lnTo>
                    <a:pt x="731" y="301"/>
                  </a:lnTo>
                  <a:lnTo>
                    <a:pt x="717" y="262"/>
                  </a:lnTo>
                  <a:lnTo>
                    <a:pt x="704" y="227"/>
                  </a:lnTo>
                  <a:lnTo>
                    <a:pt x="690" y="195"/>
                  </a:lnTo>
                  <a:lnTo>
                    <a:pt x="676" y="169"/>
                  </a:lnTo>
                  <a:lnTo>
                    <a:pt x="676" y="169"/>
                  </a:lnTo>
                  <a:lnTo>
                    <a:pt x="658" y="142"/>
                  </a:lnTo>
                  <a:lnTo>
                    <a:pt x="641" y="118"/>
                  </a:lnTo>
                  <a:lnTo>
                    <a:pt x="623" y="99"/>
                  </a:lnTo>
                  <a:lnTo>
                    <a:pt x="605" y="81"/>
                  </a:lnTo>
                  <a:lnTo>
                    <a:pt x="586" y="65"/>
                  </a:lnTo>
                  <a:lnTo>
                    <a:pt x="566" y="51"/>
                  </a:lnTo>
                  <a:lnTo>
                    <a:pt x="546" y="40"/>
                  </a:lnTo>
                  <a:lnTo>
                    <a:pt x="527" y="30"/>
                  </a:lnTo>
                  <a:lnTo>
                    <a:pt x="507" y="22"/>
                  </a:lnTo>
                  <a:lnTo>
                    <a:pt x="487" y="16"/>
                  </a:lnTo>
                  <a:lnTo>
                    <a:pt x="468" y="10"/>
                  </a:lnTo>
                  <a:lnTo>
                    <a:pt x="448" y="6"/>
                  </a:lnTo>
                  <a:lnTo>
                    <a:pt x="407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30" y="2"/>
                  </a:lnTo>
                  <a:lnTo>
                    <a:pt x="293" y="8"/>
                  </a:lnTo>
                  <a:lnTo>
                    <a:pt x="257" y="18"/>
                  </a:lnTo>
                  <a:lnTo>
                    <a:pt x="224" y="30"/>
                  </a:lnTo>
                  <a:lnTo>
                    <a:pt x="193" y="46"/>
                  </a:lnTo>
                  <a:lnTo>
                    <a:pt x="161" y="63"/>
                  </a:lnTo>
                  <a:lnTo>
                    <a:pt x="134" y="85"/>
                  </a:lnTo>
                  <a:lnTo>
                    <a:pt x="108" y="109"/>
                  </a:lnTo>
                  <a:lnTo>
                    <a:pt x="84" y="136"/>
                  </a:lnTo>
                  <a:lnTo>
                    <a:pt x="63" y="164"/>
                  </a:lnTo>
                  <a:lnTo>
                    <a:pt x="43" y="193"/>
                  </a:lnTo>
                  <a:lnTo>
                    <a:pt x="29" y="227"/>
                  </a:lnTo>
                  <a:lnTo>
                    <a:pt x="16" y="260"/>
                  </a:lnTo>
                  <a:lnTo>
                    <a:pt x="8" y="295"/>
                  </a:lnTo>
                  <a:lnTo>
                    <a:pt x="2" y="331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9C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108075" y="1398588"/>
              <a:ext cx="188912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042988" y="1398588"/>
              <a:ext cx="33337" cy="317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1169988" y="1338263"/>
              <a:ext cx="61912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263650" y="1338263"/>
              <a:ext cx="33337" cy="34925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1641475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1703388" y="1271588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1671638" y="503238"/>
              <a:ext cx="7778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1568450" y="623888"/>
              <a:ext cx="7620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1671638" y="503238"/>
              <a:ext cx="34925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1612900" y="563563"/>
              <a:ext cx="31750" cy="93663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1612900" y="563563"/>
              <a:ext cx="93662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703388" y="13366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703388" y="1400175"/>
              <a:ext cx="3175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42988" y="1589088"/>
              <a:ext cx="33337" cy="31750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915988" y="1495425"/>
              <a:ext cx="33337" cy="31750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01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63575" y="752475"/>
              <a:ext cx="34925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28663" y="752475"/>
              <a:ext cx="33337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749300" y="563563"/>
              <a:ext cx="33337" cy="61913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84238" y="392113"/>
              <a:ext cx="34925" cy="95250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1042988" y="1462088"/>
              <a:ext cx="33337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1108075" y="1462088"/>
              <a:ext cx="188912" cy="33338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1108075" y="1528763"/>
              <a:ext cx="188912" cy="34925"/>
            </a:xfrm>
            <a:prstGeom prst="rect">
              <a:avLst/>
            </a:prstGeom>
            <a:solidFill>
              <a:srgbClr val="62B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327150" y="1338263"/>
              <a:ext cx="346075" cy="296863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0" y="0"/>
                </a:cxn>
                <a:cxn ang="0">
                  <a:pos x="0" y="284"/>
                </a:cxn>
                <a:cxn ang="0">
                  <a:pos x="81" y="284"/>
                </a:cxn>
                <a:cxn ang="0">
                  <a:pos x="81" y="374"/>
                </a:cxn>
                <a:cxn ang="0">
                  <a:pos x="169" y="284"/>
                </a:cxn>
                <a:cxn ang="0">
                  <a:pos x="436" y="284"/>
                </a:cxn>
                <a:cxn ang="0">
                  <a:pos x="436" y="0"/>
                </a:cxn>
              </a:cxnLst>
              <a:rect l="0" t="0" r="r" b="b"/>
              <a:pathLst>
                <a:path w="436" h="374">
                  <a:moveTo>
                    <a:pt x="436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81" y="284"/>
                  </a:lnTo>
                  <a:lnTo>
                    <a:pt x="81" y="374"/>
                  </a:lnTo>
                  <a:lnTo>
                    <a:pt x="169" y="284"/>
                  </a:lnTo>
                  <a:lnTo>
                    <a:pt x="436" y="28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793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1355725" y="1366838"/>
              <a:ext cx="288925" cy="168275"/>
            </a:xfrm>
            <a:prstGeom prst="rect">
              <a:avLst/>
            </a:prstGeom>
            <a:solidFill>
              <a:srgbClr val="F2652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1381125" y="1395413"/>
              <a:ext cx="236537" cy="111125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2488" y="423863"/>
              <a:ext cx="95250" cy="33338"/>
            </a:xfrm>
            <a:prstGeom prst="rect">
              <a:avLst/>
            </a:prstGeom>
            <a:solidFill>
              <a:srgbClr val="F793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749300" y="592138"/>
              <a:ext cx="63500" cy="33338"/>
            </a:xfrm>
            <a:prstGeom prst="rect">
              <a:avLst/>
            </a:prstGeom>
            <a:solidFill>
              <a:srgbClr val="009C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 noEditPoints="1"/>
            </p:cNvSpPr>
            <p:nvPr/>
          </p:nvSpPr>
          <p:spPr bwMode="auto">
            <a:xfrm>
              <a:off x="647700" y="485775"/>
              <a:ext cx="238125" cy="23971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20" y="4"/>
                </a:cxn>
                <a:cxn ang="0">
                  <a:pos x="92" y="11"/>
                </a:cxn>
                <a:cxn ang="0">
                  <a:pos x="67" y="25"/>
                </a:cxn>
                <a:cxn ang="0">
                  <a:pos x="43" y="45"/>
                </a:cxn>
                <a:cxn ang="0">
                  <a:pos x="26" y="67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1"/>
                </a:cxn>
                <a:cxn ang="0">
                  <a:pos x="0" y="167"/>
                </a:cxn>
                <a:cxn ang="0">
                  <a:pos x="6" y="194"/>
                </a:cxn>
                <a:cxn ang="0">
                  <a:pos x="18" y="222"/>
                </a:cxn>
                <a:cxn ang="0">
                  <a:pos x="33" y="245"/>
                </a:cxn>
                <a:cxn ang="0">
                  <a:pos x="55" y="267"/>
                </a:cxn>
                <a:cxn ang="0">
                  <a:pos x="79" y="283"/>
                </a:cxn>
                <a:cxn ang="0">
                  <a:pos x="106" y="295"/>
                </a:cxn>
                <a:cxn ang="0">
                  <a:pos x="136" y="301"/>
                </a:cxn>
                <a:cxn ang="0">
                  <a:pos x="151" y="301"/>
                </a:cxn>
                <a:cxn ang="0">
                  <a:pos x="181" y="299"/>
                </a:cxn>
                <a:cxn ang="0">
                  <a:pos x="208" y="289"/>
                </a:cxn>
                <a:cxn ang="0">
                  <a:pos x="234" y="275"/>
                </a:cxn>
                <a:cxn ang="0">
                  <a:pos x="257" y="257"/>
                </a:cxn>
                <a:cxn ang="0">
                  <a:pos x="275" y="236"/>
                </a:cxn>
                <a:cxn ang="0">
                  <a:pos x="289" y="210"/>
                </a:cxn>
                <a:cxn ang="0">
                  <a:pos x="299" y="181"/>
                </a:cxn>
                <a:cxn ang="0">
                  <a:pos x="301" y="151"/>
                </a:cxn>
                <a:cxn ang="0">
                  <a:pos x="301" y="135"/>
                </a:cxn>
                <a:cxn ang="0">
                  <a:pos x="295" y="106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7"/>
                </a:cxn>
                <a:cxn ang="0">
                  <a:pos x="195" y="8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51" y="259"/>
                </a:cxn>
                <a:cxn ang="0">
                  <a:pos x="108" y="249"/>
                </a:cxn>
                <a:cxn ang="0">
                  <a:pos x="75" y="228"/>
                </a:cxn>
                <a:cxn ang="0">
                  <a:pos x="51" y="192"/>
                </a:cxn>
                <a:cxn ang="0">
                  <a:pos x="43" y="151"/>
                </a:cxn>
                <a:cxn ang="0">
                  <a:pos x="45" y="129"/>
                </a:cxn>
                <a:cxn ang="0">
                  <a:pos x="61" y="90"/>
                </a:cxn>
                <a:cxn ang="0">
                  <a:pos x="90" y="61"/>
                </a:cxn>
                <a:cxn ang="0">
                  <a:pos x="128" y="45"/>
                </a:cxn>
                <a:cxn ang="0">
                  <a:pos x="151" y="43"/>
                </a:cxn>
                <a:cxn ang="0">
                  <a:pos x="193" y="51"/>
                </a:cxn>
                <a:cxn ang="0">
                  <a:pos x="226" y="74"/>
                </a:cxn>
                <a:cxn ang="0">
                  <a:pos x="250" y="108"/>
                </a:cxn>
                <a:cxn ang="0">
                  <a:pos x="259" y="151"/>
                </a:cxn>
                <a:cxn ang="0">
                  <a:pos x="256" y="173"/>
                </a:cxn>
                <a:cxn ang="0">
                  <a:pos x="240" y="210"/>
                </a:cxn>
                <a:cxn ang="0">
                  <a:pos x="210" y="240"/>
                </a:cxn>
                <a:cxn ang="0">
                  <a:pos x="173" y="257"/>
                </a:cxn>
                <a:cxn ang="0">
                  <a:pos x="151" y="25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lnTo>
                    <a:pt x="151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5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8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4" y="181"/>
                  </a:lnTo>
                  <a:lnTo>
                    <a:pt x="6" y="194"/>
                  </a:lnTo>
                  <a:lnTo>
                    <a:pt x="12" y="210"/>
                  </a:lnTo>
                  <a:lnTo>
                    <a:pt x="18" y="222"/>
                  </a:lnTo>
                  <a:lnTo>
                    <a:pt x="26" y="236"/>
                  </a:lnTo>
                  <a:lnTo>
                    <a:pt x="33" y="245"/>
                  </a:lnTo>
                  <a:lnTo>
                    <a:pt x="43" y="257"/>
                  </a:lnTo>
                  <a:lnTo>
                    <a:pt x="55" y="267"/>
                  </a:lnTo>
                  <a:lnTo>
                    <a:pt x="67" y="275"/>
                  </a:lnTo>
                  <a:lnTo>
                    <a:pt x="79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9"/>
                  </a:lnTo>
                  <a:lnTo>
                    <a:pt x="13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65" y="301"/>
                  </a:lnTo>
                  <a:lnTo>
                    <a:pt x="181" y="299"/>
                  </a:lnTo>
                  <a:lnTo>
                    <a:pt x="195" y="295"/>
                  </a:lnTo>
                  <a:lnTo>
                    <a:pt x="208" y="289"/>
                  </a:lnTo>
                  <a:lnTo>
                    <a:pt x="222" y="283"/>
                  </a:lnTo>
                  <a:lnTo>
                    <a:pt x="234" y="275"/>
                  </a:lnTo>
                  <a:lnTo>
                    <a:pt x="246" y="267"/>
                  </a:lnTo>
                  <a:lnTo>
                    <a:pt x="257" y="257"/>
                  </a:lnTo>
                  <a:lnTo>
                    <a:pt x="267" y="245"/>
                  </a:lnTo>
                  <a:lnTo>
                    <a:pt x="275" y="236"/>
                  </a:lnTo>
                  <a:lnTo>
                    <a:pt x="283" y="222"/>
                  </a:lnTo>
                  <a:lnTo>
                    <a:pt x="289" y="210"/>
                  </a:lnTo>
                  <a:lnTo>
                    <a:pt x="295" y="194"/>
                  </a:lnTo>
                  <a:lnTo>
                    <a:pt x="299" y="181"/>
                  </a:lnTo>
                  <a:lnTo>
                    <a:pt x="301" y="167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35"/>
                  </a:lnTo>
                  <a:lnTo>
                    <a:pt x="299" y="120"/>
                  </a:lnTo>
                  <a:lnTo>
                    <a:pt x="295" y="106"/>
                  </a:lnTo>
                  <a:lnTo>
                    <a:pt x="289" y="92"/>
                  </a:lnTo>
                  <a:lnTo>
                    <a:pt x="283" y="78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7" y="45"/>
                  </a:lnTo>
                  <a:lnTo>
                    <a:pt x="246" y="35"/>
                  </a:lnTo>
                  <a:lnTo>
                    <a:pt x="234" y="25"/>
                  </a:lnTo>
                  <a:lnTo>
                    <a:pt x="222" y="17"/>
                  </a:lnTo>
                  <a:lnTo>
                    <a:pt x="208" y="11"/>
                  </a:lnTo>
                  <a:lnTo>
                    <a:pt x="195" y="8"/>
                  </a:lnTo>
                  <a:lnTo>
                    <a:pt x="181" y="4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51" y="0"/>
                  </a:lnTo>
                  <a:close/>
                  <a:moveTo>
                    <a:pt x="151" y="259"/>
                  </a:moveTo>
                  <a:lnTo>
                    <a:pt x="151" y="259"/>
                  </a:lnTo>
                  <a:lnTo>
                    <a:pt x="128" y="257"/>
                  </a:lnTo>
                  <a:lnTo>
                    <a:pt x="108" y="249"/>
                  </a:lnTo>
                  <a:lnTo>
                    <a:pt x="90" y="240"/>
                  </a:lnTo>
                  <a:lnTo>
                    <a:pt x="75" y="228"/>
                  </a:lnTo>
                  <a:lnTo>
                    <a:pt x="61" y="210"/>
                  </a:lnTo>
                  <a:lnTo>
                    <a:pt x="51" y="192"/>
                  </a:lnTo>
                  <a:lnTo>
                    <a:pt x="45" y="173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29"/>
                  </a:lnTo>
                  <a:lnTo>
                    <a:pt x="51" y="108"/>
                  </a:lnTo>
                  <a:lnTo>
                    <a:pt x="61" y="90"/>
                  </a:lnTo>
                  <a:lnTo>
                    <a:pt x="75" y="74"/>
                  </a:lnTo>
                  <a:lnTo>
                    <a:pt x="90" y="61"/>
                  </a:lnTo>
                  <a:lnTo>
                    <a:pt x="108" y="51"/>
                  </a:lnTo>
                  <a:lnTo>
                    <a:pt x="128" y="45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73" y="45"/>
                  </a:lnTo>
                  <a:lnTo>
                    <a:pt x="193" y="51"/>
                  </a:lnTo>
                  <a:lnTo>
                    <a:pt x="210" y="61"/>
                  </a:lnTo>
                  <a:lnTo>
                    <a:pt x="226" y="74"/>
                  </a:lnTo>
                  <a:lnTo>
                    <a:pt x="240" y="90"/>
                  </a:lnTo>
                  <a:lnTo>
                    <a:pt x="250" y="108"/>
                  </a:lnTo>
                  <a:lnTo>
                    <a:pt x="256" y="129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6" y="173"/>
                  </a:lnTo>
                  <a:lnTo>
                    <a:pt x="250" y="192"/>
                  </a:lnTo>
                  <a:lnTo>
                    <a:pt x="240" y="210"/>
                  </a:lnTo>
                  <a:lnTo>
                    <a:pt x="226" y="228"/>
                  </a:lnTo>
                  <a:lnTo>
                    <a:pt x="210" y="240"/>
                  </a:lnTo>
                  <a:lnTo>
                    <a:pt x="193" y="249"/>
                  </a:lnTo>
                  <a:lnTo>
                    <a:pt x="173" y="257"/>
                  </a:lnTo>
                  <a:lnTo>
                    <a:pt x="151" y="259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62B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1419225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14843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1547813" y="1433513"/>
              <a:ext cx="33337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63025" y="3046392"/>
            <a:ext cx="2427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 для видео спикера</a:t>
            </a:r>
          </a:p>
        </p:txBody>
      </p:sp>
      <p:pic>
        <p:nvPicPr>
          <p:cNvPr id="6" name="Picture 2" descr="http://qrcoder.ru/code/?http%3A%2F%2Fhttps%3A%2F%2Fforms.yandex.ru%2Fu%2F6242adc06f9d334a1298638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1" y="486727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AE1B6DB-9774-473E-8F6F-54A069429168}"/>
              </a:ext>
            </a:extLst>
          </p:cNvPr>
          <p:cNvSpPr txBox="1"/>
          <p:nvPr/>
        </p:nvSpPr>
        <p:spPr>
          <a:xfrm>
            <a:off x="1504707" y="714356"/>
            <a:ext cx="5928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РЕГИОНАЛЬНЫХ УПРАВЛЕНЧЕСКИХ КОМАНД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33ADA85F-F470-7294-0F3A-238B7709FDD0}"/>
              </a:ext>
            </a:extLst>
          </p:cNvPr>
          <p:cNvSpPr txBox="1">
            <a:spLocks/>
          </p:cNvSpPr>
          <p:nvPr/>
        </p:nvSpPr>
        <p:spPr>
          <a:xfrm>
            <a:off x="176445" y="1283213"/>
            <a:ext cx="5319894" cy="816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МОТИВИРУЮЩИЙ МОНИТОРИНГ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Минпросвещения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России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9" name="Стрелка вправо 6">
            <a:extLst>
              <a:ext uri="{FF2B5EF4-FFF2-40B4-BE49-F238E27FC236}">
                <a16:creationId xmlns:a16="http://schemas.microsoft.com/office/drawing/2014/main" id="{88D912C9-B65A-D406-6339-4EDE0E867EF6}"/>
              </a:ext>
            </a:extLst>
          </p:cNvPr>
          <p:cNvSpPr/>
          <p:nvPr/>
        </p:nvSpPr>
        <p:spPr>
          <a:xfrm>
            <a:off x="5266275" y="5228381"/>
            <a:ext cx="829725" cy="1066789"/>
          </a:xfrm>
          <a:prstGeom prst="rightArrow">
            <a:avLst>
              <a:gd name="adj1" fmla="val 50000"/>
              <a:gd name="adj2" fmla="val 16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A0F120A-BA91-DC36-EF36-7172A2E6B654}"/>
              </a:ext>
            </a:extLst>
          </p:cNvPr>
          <p:cNvSpPr txBox="1"/>
          <p:nvPr/>
        </p:nvSpPr>
        <p:spPr>
          <a:xfrm>
            <a:off x="134812" y="746681"/>
            <a:ext cx="404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группы показателей: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916C33A8-C56F-D129-63B0-54F3E019D420}"/>
              </a:ext>
            </a:extLst>
          </p:cNvPr>
          <p:cNvSpPr/>
          <p:nvPr/>
        </p:nvSpPr>
        <p:spPr>
          <a:xfrm>
            <a:off x="194951" y="2170680"/>
            <a:ext cx="5400352" cy="434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 СОЗДАНИЯ УСЛОВИЙ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ДОСТИЖЕНИЯ РЕЗУЛЬТАТОВ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(оценка качества работы субъектов РФ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 направлению, которое обеспечивает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образовательные и воспитательные результаты)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ПОКАЗАТЕЛИ ДОСТИЖЕНИЯ ОБРАЗОВАТЕЛЬНЫХ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 ВОСПИТАТЕЛЬНЫХ РЕЗУЛЬТАТОВ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(оценка вклада субъектов РФ в достижение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стратегических и образовательных и воспитательных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результатов системы образования страны)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ПОКАЗАТЕЛИ ОРГАНИЗАЦИИ РАБОЧИХ ПРОЦЕССОВ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(оценка качества административной работы и исполнительской дисциплины субъектов РФ)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Стрелка вправо 14">
            <a:extLst>
              <a:ext uri="{FF2B5EF4-FFF2-40B4-BE49-F238E27FC236}">
                <a16:creationId xmlns:a16="http://schemas.microsoft.com/office/drawing/2014/main" id="{A0F4DE49-58C3-D4C2-7C27-31C99FBDBA03}"/>
              </a:ext>
            </a:extLst>
          </p:cNvPr>
          <p:cNvSpPr/>
          <p:nvPr/>
        </p:nvSpPr>
        <p:spPr>
          <a:xfrm>
            <a:off x="4075973" y="2180974"/>
            <a:ext cx="1008112" cy="1296144"/>
          </a:xfrm>
          <a:prstGeom prst="rightArrow">
            <a:avLst>
              <a:gd name="adj1" fmla="val 50000"/>
              <a:gd name="adj2" fmla="val 16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Стрелка вправо 15">
            <a:extLst>
              <a:ext uri="{FF2B5EF4-FFF2-40B4-BE49-F238E27FC236}">
                <a16:creationId xmlns:a16="http://schemas.microsoft.com/office/drawing/2014/main" id="{97F7D22D-FA2D-5F29-05CF-965A7DA9F930}"/>
              </a:ext>
            </a:extLst>
          </p:cNvPr>
          <p:cNvSpPr/>
          <p:nvPr/>
        </p:nvSpPr>
        <p:spPr>
          <a:xfrm>
            <a:off x="4722984" y="3724794"/>
            <a:ext cx="1008112" cy="1296144"/>
          </a:xfrm>
          <a:prstGeom prst="rightArrow">
            <a:avLst>
              <a:gd name="adj1" fmla="val 50000"/>
              <a:gd name="adj2" fmla="val 16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ACFDAB0-1CE5-60DC-38E8-54A3D0EB4B31}"/>
              </a:ext>
            </a:extLst>
          </p:cNvPr>
          <p:cNvSpPr txBox="1"/>
          <p:nvPr/>
        </p:nvSpPr>
        <p:spPr>
          <a:xfrm>
            <a:off x="4056472" y="2602771"/>
            <a:ext cx="94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DDC3B3-E37E-FA50-D378-FCF002DF9FAD}"/>
              </a:ext>
            </a:extLst>
          </p:cNvPr>
          <p:cNvSpPr txBox="1"/>
          <p:nvPr/>
        </p:nvSpPr>
        <p:spPr>
          <a:xfrm>
            <a:off x="4707431" y="4142033"/>
            <a:ext cx="94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AB574AB-1CCE-84C4-B9DB-3689F2FA6F8D}"/>
              </a:ext>
            </a:extLst>
          </p:cNvPr>
          <p:cNvSpPr txBox="1"/>
          <p:nvPr/>
        </p:nvSpPr>
        <p:spPr>
          <a:xfrm>
            <a:off x="5216580" y="5486596"/>
            <a:ext cx="94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5E44EC49-5649-202F-CE74-E93615D61426}"/>
              </a:ext>
            </a:extLst>
          </p:cNvPr>
          <p:cNvSpPr/>
          <p:nvPr/>
        </p:nvSpPr>
        <p:spPr>
          <a:xfrm>
            <a:off x="5144952" y="2063805"/>
            <a:ext cx="2476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з/плата,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кадровая обеспеченность, цифровизация, профориентация,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уровень организации образовательных процессов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8F8A8EE-65D3-148C-FA3B-30793D02FC9C}"/>
              </a:ext>
            </a:extLst>
          </p:cNvPr>
          <p:cNvSpPr/>
          <p:nvPr/>
        </p:nvSpPr>
        <p:spPr>
          <a:xfrm>
            <a:off x="5692021" y="3660466"/>
            <a:ext cx="4032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ВсОШ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WorldSkills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Абилимпикс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демонстрационного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экзамена; охват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доп.образованием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профилактика правонарушений, востребованность региональной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системы образования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0DEE74E2-758D-D240-95E8-70469ED65498}"/>
              </a:ext>
            </a:extLst>
          </p:cNvPr>
          <p:cNvSpPr/>
          <p:nvPr/>
        </p:nvSpPr>
        <p:spPr>
          <a:xfrm>
            <a:off x="6127166" y="5167574"/>
            <a:ext cx="28358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использование средств ФБ, реализация региональных проектов, организация ПК педагогов, ГИА, СПТ; информационная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439997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56394</TotalTime>
  <Words>2330</Words>
  <Application>Microsoft Office PowerPoint</Application>
  <PresentationFormat>Широкоэкранный</PresentationFormat>
  <Paragraphs>529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PT Astra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Оксана Михайловна Замятина</cp:lastModifiedBy>
  <cp:revision>741</cp:revision>
  <cp:lastPrinted>2021-07-16T05:59:00Z</cp:lastPrinted>
  <dcterms:created xsi:type="dcterms:W3CDTF">2019-08-15T10:09:47Z</dcterms:created>
  <dcterms:modified xsi:type="dcterms:W3CDTF">2022-05-12T02:31:57Z</dcterms:modified>
</cp:coreProperties>
</file>