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71" r:id="rId6"/>
    <p:sldId id="282" r:id="rId7"/>
    <p:sldId id="283" r:id="rId8"/>
    <p:sldId id="276" r:id="rId9"/>
    <p:sldId id="285" r:id="rId10"/>
    <p:sldId id="286" r:id="rId11"/>
    <p:sldId id="287" r:id="rId12"/>
    <p:sldId id="288" r:id="rId13"/>
    <p:sldId id="289" r:id="rId14"/>
    <p:sldId id="264" r:id="rId1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pos="597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14067"/>
    <a:srgbClr val="3F3F3F"/>
    <a:srgbClr val="014E7D"/>
    <a:srgbClr val="013657"/>
    <a:srgbClr val="01456F"/>
    <a:srgbClr val="014B79"/>
    <a:srgbClr val="0937C9"/>
    <a:srgbClr val="002774"/>
    <a:srgbClr val="929A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653" autoAdjust="0"/>
    <p:restoredTop sz="95249" autoAdjust="0"/>
  </p:normalViewPr>
  <p:slideViewPr>
    <p:cSldViewPr snapToGrid="0" showGuides="1">
      <p:cViewPr>
        <p:scale>
          <a:sx n="80" d="100"/>
          <a:sy n="80" d="100"/>
        </p:scale>
        <p:origin x="618" y="750"/>
      </p:cViewPr>
      <p:guideLst>
        <p:guide pos="3840"/>
        <p:guide pos="597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E8BEDA40-91A9-49DC-B402-0EBE674AAE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8CBB508-5589-42E7-A433-D119AC0FFB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44019DA-0277-4D42-8F8F-25376A1D1F89}" type="datetime1">
              <a:rPr lang="ru-RU" smtClean="0"/>
              <a:t>06.05.2025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9232ABA-B33A-4B3B-8412-C1773FBF3D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BAB1832E-3B48-42CB-80A7-CD8E48D52D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1072A3-100F-40A9-915F-8D2D9E6962D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35371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DE31B-A03F-4E9D-89BE-E86BF93D05F0}" type="datetime1">
              <a:rPr lang="ru-RU" smtClean="0"/>
              <a:pPr/>
              <a:t>06.05.2025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9230CFA-805A-4FD3-B3A0-DAAA5993DA1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98927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8307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5269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 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prstGeom prst="rect">
            <a:avLst/>
          </a:pr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 title="Название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Подзаголовок 2" title="Подзаголовок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 rtlCol="0"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ЩЕЛКНИТЕ, ЧТОБЫ ИЗМЕНИТЬ ПОДЗАГОЛОВОК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045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537" userDrawn="1">
          <p15:clr>
            <a:srgbClr val="FBAE40"/>
          </p15:clr>
        </p15:guide>
        <p15:guide id="3" pos="138" userDrawn="1">
          <p15:clr>
            <a:srgbClr val="FBAE40"/>
          </p15:clr>
        </p15:guide>
        <p15:guide id="4" orient="horz" pos="4178" userDrawn="1">
          <p15:clr>
            <a:srgbClr val="FBAE40"/>
          </p15:clr>
        </p15:guide>
        <p15:guide id="5" orient="horz" pos="142" userDrawn="1">
          <p15:clr>
            <a:srgbClr val="FBAE40"/>
          </p15:clr>
        </p15:guide>
        <p15:guide id="6" pos="2457" userDrawn="1">
          <p15:clr>
            <a:srgbClr val="FBAE40"/>
          </p15:clr>
        </p15:guide>
        <p15:guide id="7" pos="43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 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 title="Название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Подзаголовок 2" title="Подзаголовок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 rtlCol="0"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ЩЕЛКНИТЕ, ЧТОБЫ ИЗМЕНИТЬ СТИЛЬ ОБРАЗЦА ПОДЗАГОЛОВКА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561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ый треугольник 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Параллелограмм 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Заголовок 1" title="Название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101" name="Текст 2" title="Подзаголовок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0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ИЗМЕНИТЬ ОБРАЗЕЦ ТЕКСТА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араллелограмм 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noProof="0" dirty="0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араллелограмм 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786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  <p15:guide id="3" pos="143">
          <p15:clr>
            <a:srgbClr val="FBAE40"/>
          </p15:clr>
        </p15:guide>
        <p15:guide id="4" orient="horz" pos="4170">
          <p15:clr>
            <a:srgbClr val="FBAE40"/>
          </p15:clr>
        </p15:guide>
        <p15:guide id="5" pos="7537">
          <p15:clr>
            <a:srgbClr val="FBAE40"/>
          </p15:clr>
        </p15:guide>
        <p15:guide id="6" orient="horz" pos="14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Диагональная полоса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араллелограмм 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5" name="Надпись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ru-RU" sz="3400" b="1" noProof="0" dirty="0">
                <a:solidFill>
                  <a:schemeClr val="accent6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Параллелограмм 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ru-RU" noProof="0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7" name="Заголовок 1" title="Название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образца слайда </a:t>
            </a:r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id="{1FAE0C34-9220-45F0-9FC2-9FE7C994E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78" y="1671924"/>
            <a:ext cx="10835122" cy="4505039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3430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Диагональная полоса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араллелограмм 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5" name="Надпись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ru-RU" sz="3400" b="1" noProof="0" dirty="0">
                <a:solidFill>
                  <a:schemeClr val="accent6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Параллелограмм 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ru-RU" noProof="0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7" name="Заголовок 1" title="Название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образца слайда 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217F9213-0142-420B-A84D-C5627A0C8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687" y="1651044"/>
            <a:ext cx="5181600" cy="4525919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8014328B-D576-4B5C-A4AE-CF9831892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1044"/>
            <a:ext cx="5181600" cy="4525919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84813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Диагональная полоса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араллелограмм 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5" name="Надпись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ru-RU" sz="3400" b="1" noProof="0" dirty="0">
                <a:solidFill>
                  <a:schemeClr val="accent6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Параллелограмм 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ru-RU" noProof="0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7" name="Заголовок 1" title="Название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образца слайда </a:t>
            </a:r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id="{82BFF385-445D-4DBB-9773-F99669415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678" y="1681163"/>
            <a:ext cx="5382501" cy="823912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lang="en-US" b="1" dirty="0">
                <a:solidFill>
                  <a:schemeClr val="accent6"/>
                </a:solidFill>
              </a:defRPr>
            </a:lvl1pPr>
          </a:lstStyle>
          <a:p>
            <a:pPr marL="228600" lvl="0" indent="-22860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311B1CFE-1B35-4B5C-B40A-DC5ADF211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1" name="Объект 5">
            <a:extLst>
              <a:ext uri="{FF2B5EF4-FFF2-40B4-BE49-F238E27FC236}">
                <a16:creationId xmlns:a16="http://schemas.microsoft.com/office/drawing/2014/main" id="{1CE840E8-D596-479D-AE97-E88F42DC1B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B9A68D25-B19E-4E84-B65D-596EE8382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678" y="2505075"/>
            <a:ext cx="5391749" cy="3684588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52267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 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 title="Название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600">
                <a:solidFill>
                  <a:schemeClr val="accent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C9A1E80C-1A76-4D3E-92A1-846866867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16" y="2290713"/>
            <a:ext cx="5803672" cy="4341862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 sz="2400"/>
            </a:lvl1pPr>
            <a:lvl2pPr>
              <a:buClr>
                <a:schemeClr val="accent2"/>
              </a:buClr>
              <a:defRPr sz="2000"/>
            </a:lvl2pPr>
            <a:lvl3pPr>
              <a:buClr>
                <a:schemeClr val="accent2"/>
              </a:buClr>
              <a:defRPr sz="18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5265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 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 title="Название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600">
                <a:solidFill>
                  <a:schemeClr val="accent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2" name="Рисунок 2">
            <a:extLst>
              <a:ext uri="{FF2B5EF4-FFF2-40B4-BE49-F238E27FC236}">
                <a16:creationId xmlns:a16="http://schemas.microsoft.com/office/drawing/2014/main" id="{22728E0A-430E-4C6A-BF56-06FA8510F2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9970" y="2271860"/>
            <a:ext cx="5715017" cy="4360714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2614302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адпись 17">
            <a:extLst>
              <a:ext uri="{FF2B5EF4-FFF2-40B4-BE49-F238E27FC236}">
                <a16:creationId xmlns:a16="http://schemas.microsoft.com/office/drawing/2014/main" id="{CC52C5C1-EC33-44C1-9D54-A1058BBF1812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ru-RU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8A0030CD-8C9E-4AA5-8C5D-F9B2EDB7E17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Диагональная полоса 26">
              <a:extLst>
                <a:ext uri="{FF2B5EF4-FFF2-40B4-BE49-F238E27FC236}">
                  <a16:creationId xmlns:a16="http://schemas.microsoft.com/office/drawing/2014/main" id="{872EE65E-EE50-4A3E-861E-1D6C241CB8EA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E76AD1EF-E06C-4D3C-9693-26844D01C83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Параллелограмм 28">
              <a:extLst>
                <a:ext uri="{FF2B5EF4-FFF2-40B4-BE49-F238E27FC236}">
                  <a16:creationId xmlns:a16="http://schemas.microsoft.com/office/drawing/2014/main" id="{57D44C42-44C0-420A-A125-9B1A979D4F56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0" name="Параллелограмм 29">
            <a:extLst>
              <a:ext uri="{FF2B5EF4-FFF2-40B4-BE49-F238E27FC236}">
                <a16:creationId xmlns:a16="http://schemas.microsoft.com/office/drawing/2014/main" id="{406089BB-36DC-4E23-B215-527A8A18FCF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ru-RU" noProof="0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578C43A6-50C6-704E-BADC-6D83BADE73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D91439B-965F-3548-AF77-89501B24F6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19906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адпись 20">
            <a:extLst>
              <a:ext uri="{FF2B5EF4-FFF2-40B4-BE49-F238E27FC236}">
                <a16:creationId xmlns:a16="http://schemas.microsoft.com/office/drawing/2014/main" id="{7E8A2C98-F26E-415A-B931-1B89CA46C1CF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ru-RU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1B2FB48C-0C70-4DBE-B904-A134B6644DD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8" name="Диагональная полоса 27">
              <a:extLst>
                <a:ext uri="{FF2B5EF4-FFF2-40B4-BE49-F238E27FC236}">
                  <a16:creationId xmlns:a16="http://schemas.microsoft.com/office/drawing/2014/main" id="{4F2E2158-1E6E-4E0D-BDAB-B20041C7361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626D62DB-3A5A-4DA1-BFA4-D9E58676E86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араллелограмм 29">
              <a:extLst>
                <a:ext uri="{FF2B5EF4-FFF2-40B4-BE49-F238E27FC236}">
                  <a16:creationId xmlns:a16="http://schemas.microsoft.com/office/drawing/2014/main" id="{F5A729A7-3A5C-405C-AE06-180E7529E477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1" name="Параллелограмм 30">
            <a:extLst>
              <a:ext uri="{FF2B5EF4-FFF2-40B4-BE49-F238E27FC236}">
                <a16:creationId xmlns:a16="http://schemas.microsoft.com/office/drawing/2014/main" id="{41E23981-B12A-4AC3-A030-337BBBA5E45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ru-RU" noProof="0" dirty="0"/>
          </a:p>
        </p:txBody>
      </p:sp>
      <p:sp>
        <p:nvSpPr>
          <p:cNvPr id="33" name="Заголовок 1" title="Название ">
            <a:extLst>
              <a:ext uri="{FF2B5EF4-FFF2-40B4-BE49-F238E27FC236}">
                <a16:creationId xmlns:a16="http://schemas.microsoft.com/office/drawing/2014/main" id="{59067A2C-FE71-4381-BE51-08DAC5E43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215566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образца слайда </a:t>
            </a: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CB69A007-934D-7A4B-9EFA-82044EF4D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A154DC2-98C7-4D4B-A17A-AA4731217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5841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5CE2EB-00DF-4EBA-BF1F-D37805D45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58918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ый треугольник 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Параллелограмм 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Заголовок 1" title="Название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101" name="Текст 2" title="Подзаголовок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0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ИЗМЕНИТЬ ОБРАЗЕЦ ТЕКСТА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араллелограмм 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noProof="0" dirty="0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95572AA9-EFAE-4771-B1EE-47E3611737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prstGeom prst="rect">
            <a:avLst/>
          </a:pr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араллелограмм 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23998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43" userDrawn="1">
          <p15:clr>
            <a:srgbClr val="FBAE40"/>
          </p15:clr>
        </p15:guide>
        <p15:guide id="4" orient="horz" pos="4170" userDrawn="1">
          <p15:clr>
            <a:srgbClr val="FBAE40"/>
          </p15:clr>
        </p15:guide>
        <p15:guide id="5" pos="7537" userDrawn="1">
          <p15:clr>
            <a:srgbClr val="FBAE40"/>
          </p15:clr>
        </p15:guide>
        <p15:guide id="6" orient="horz" pos="1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 title="Пункты маркированного списка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96915"/>
            <a:ext cx="4942829" cy="2958275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24" name="Прямоугольный треугольник 23">
            <a:extLst>
              <a:ext uri="{FF2B5EF4-FFF2-40B4-BE49-F238E27FC236}">
                <a16:creationId xmlns:a16="http://schemas.microsoft.com/office/drawing/2014/main" id="{BD6ACE60-499D-41AB-89C4-D537D7C3D22A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id="{FE1FADFB-0A3D-40F7-9B40-368DECD971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75400" y="0"/>
            <a:ext cx="58166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6375400" y="5047077"/>
            <a:ext cx="1524574" cy="1803400"/>
          </a:xfrm>
          <a:prstGeom prst="line">
            <a:avLst/>
          </a:prstGeom>
          <a:ln>
            <a:solidFill>
              <a:srgbClr val="EA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Текст 4" title="Подзаголовок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563477"/>
            <a:ext cx="7342631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НАЖМИТЕ ДЛЯ ИЗМЕНЕНИЯ СТИЛЯ ПОДЗАГОЛОВКА</a:t>
            </a:r>
          </a:p>
        </p:txBody>
      </p:sp>
      <p:sp>
        <p:nvSpPr>
          <p:cNvPr id="2" name="Заголовок 1" title="Название ">
            <a:extLst>
              <a:ext uri="{FF2B5EF4-FFF2-40B4-BE49-F238E27FC236}">
                <a16:creationId xmlns:a16="http://schemas.microsoft.com/office/drawing/2014/main" id="{20237B57-91C6-4F8B-8AA0-18FA50B0FD1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1378" y="1308484"/>
            <a:ext cx="7342622" cy="1215566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 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ADB14A5-A767-774C-85B8-68EF914689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B9B51B-EAA9-4B4D-A4F6-470CD95DAA7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42230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ый треугольник 34">
            <a:extLst>
              <a:ext uri="{FF2B5EF4-FFF2-40B4-BE49-F238E27FC236}">
                <a16:creationId xmlns:a16="http://schemas.microsoft.com/office/drawing/2014/main" id="{805F1696-7D6B-4055-94C3-E4C179F63596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8" name="Рисунок 17">
            <a:extLst>
              <a:ext uri="{FF2B5EF4-FFF2-40B4-BE49-F238E27FC236}">
                <a16:creationId xmlns:a16="http://schemas.microsoft.com/office/drawing/2014/main" id="{8B9EC3A9-7039-403A-9414-429521308A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99201" y="1308100"/>
            <a:ext cx="5892798" cy="55498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Ins="365760" rtlCol="0" anchor="ctr">
            <a:noAutofit/>
          </a:bodyPr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3" name="Объект 2" title="Пункты маркированного списка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96915"/>
            <a:ext cx="4942829" cy="2958275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25" name="Параллелограмм 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noProof="0" dirty="0"/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352314" y="1185452"/>
            <a:ext cx="1839685" cy="163394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Текст 4" title="Подзаголовок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563477"/>
            <a:ext cx="7342621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НАЖМИТЕ ДЛЯ ИЗМЕНЕНИЯ СТИЛЯ ПОДЗАГОЛОВКА</a:t>
            </a:r>
          </a:p>
        </p:txBody>
      </p:sp>
      <p:sp>
        <p:nvSpPr>
          <p:cNvPr id="19" name="Заголовок 1" title="Название ">
            <a:extLst>
              <a:ext uri="{FF2B5EF4-FFF2-40B4-BE49-F238E27FC236}">
                <a16:creationId xmlns:a16="http://schemas.microsoft.com/office/drawing/2014/main" id="{2DB9D671-9FC8-4306-96B7-D9D585694B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78" y="1308484"/>
            <a:ext cx="7342622" cy="1215566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 </a:t>
            </a: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6E55A0B9-F639-8643-9C4D-B93B8EE21A7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0C29282-8AC7-494D-9A8E-A26C7F69948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83110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Диагональная полоса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араллелограмм 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17" name="Текст 2">
            <a:extLst>
              <a:ext uri="{FF2B5EF4-FFF2-40B4-BE49-F238E27FC236}">
                <a16:creationId xmlns:a16="http://schemas.microsoft.com/office/drawing/2014/main" id="{B2E19FBD-2379-4B3B-910D-F51E007CB63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20698" y="2104888"/>
            <a:ext cx="5475290" cy="781188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Объект 3" title="Пункты маркированного списка">
            <a:extLst>
              <a:ext uri="{FF2B5EF4-FFF2-40B4-BE49-F238E27FC236}">
                <a16:creationId xmlns:a16="http://schemas.microsoft.com/office/drawing/2014/main" id="{8715E757-6584-4841-8154-C92E70E0CD6B}"/>
              </a:ext>
            </a:extLst>
          </p:cNvPr>
          <p:cNvSpPr>
            <a:spLocks noGrp="1"/>
          </p:cNvSpPr>
          <p:nvPr userDrawn="1">
            <p:ph sz="half" idx="13"/>
          </p:nvPr>
        </p:nvSpPr>
        <p:spPr>
          <a:xfrm>
            <a:off x="520698" y="2886076"/>
            <a:ext cx="5475290" cy="323214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IN" dirty="0">
                <a:solidFill>
                  <a:schemeClr val="tx1"/>
                </a:solidFill>
              </a:defRPr>
            </a:lvl5pPr>
          </a:lstStyle>
          <a:p>
            <a:pPr lvl="0" rtl="0">
              <a:buClr>
                <a:schemeClr val="accent2"/>
              </a:buClr>
            </a:pPr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>
              <a:buClr>
                <a:schemeClr val="accent2"/>
              </a:buClr>
            </a:pPr>
            <a:r>
              <a:rPr lang="ru-RU" noProof="0" dirty="0"/>
              <a:t>Второй уровень</a:t>
            </a:r>
          </a:p>
          <a:p>
            <a:pPr lvl="2" rtl="0">
              <a:buClr>
                <a:schemeClr val="accent2"/>
              </a:buClr>
            </a:pPr>
            <a:r>
              <a:rPr lang="ru-RU" noProof="0" dirty="0"/>
              <a:t>Третий уровень</a:t>
            </a:r>
          </a:p>
          <a:p>
            <a:pPr lvl="3" rtl="0">
              <a:buClr>
                <a:schemeClr val="accent2"/>
              </a:buClr>
            </a:pPr>
            <a:r>
              <a:rPr lang="ru-RU" noProof="0" dirty="0"/>
              <a:t>Четвертый уровень</a:t>
            </a:r>
          </a:p>
          <a:p>
            <a:pPr lvl="4" rtl="0">
              <a:buClr>
                <a:schemeClr val="accent2"/>
              </a:buClr>
            </a:pPr>
            <a:r>
              <a:rPr lang="ru-RU" noProof="0" dirty="0"/>
              <a:t>Пятый уровень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id="{47CDC5A2-8836-4ED3-8E78-18C24853D882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186713" y="2104888"/>
            <a:ext cx="5475600" cy="781188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Объект 5" title="Пункты маркированного списка">
            <a:extLst>
              <a:ext uri="{FF2B5EF4-FFF2-40B4-BE49-F238E27FC236}">
                <a16:creationId xmlns:a16="http://schemas.microsoft.com/office/drawing/2014/main" id="{D957FBD7-2C3C-4DD1-954F-DF1E007BE590}"/>
              </a:ext>
            </a:extLst>
          </p:cNvPr>
          <p:cNvSpPr>
            <a:spLocks noGrp="1"/>
          </p:cNvSpPr>
          <p:nvPr userDrawn="1">
            <p:ph sz="quarter" idx="15"/>
          </p:nvPr>
        </p:nvSpPr>
        <p:spPr>
          <a:xfrm>
            <a:off x="6186713" y="2886076"/>
            <a:ext cx="5475600" cy="323214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IN" dirty="0">
                <a:solidFill>
                  <a:schemeClr val="tx1"/>
                </a:solidFill>
              </a:defRPr>
            </a:lvl5pPr>
          </a:lstStyle>
          <a:p>
            <a:pPr lvl="0" rtl="0">
              <a:buClr>
                <a:schemeClr val="accent2"/>
              </a:buClr>
            </a:pPr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>
              <a:buClr>
                <a:schemeClr val="accent2"/>
              </a:buClr>
            </a:pPr>
            <a:r>
              <a:rPr lang="ru-RU" noProof="0" dirty="0"/>
              <a:t>Второй уровень</a:t>
            </a:r>
          </a:p>
          <a:p>
            <a:pPr lvl="2" rtl="0">
              <a:buClr>
                <a:schemeClr val="accent2"/>
              </a:buClr>
            </a:pPr>
            <a:r>
              <a:rPr lang="ru-RU" noProof="0" dirty="0"/>
              <a:t>Третий уровень</a:t>
            </a:r>
          </a:p>
          <a:p>
            <a:pPr lvl="3" rtl="0">
              <a:buClr>
                <a:schemeClr val="accent2"/>
              </a:buClr>
            </a:pPr>
            <a:r>
              <a:rPr lang="ru-RU" noProof="0" dirty="0"/>
              <a:t>Четвертый уровень</a:t>
            </a:r>
          </a:p>
          <a:p>
            <a:pPr lvl="4" rtl="0">
              <a:buClr>
                <a:schemeClr val="accent2"/>
              </a:buClr>
            </a:pPr>
            <a:r>
              <a:rPr lang="ru-RU" noProof="0" dirty="0"/>
              <a:t>Пятый уровень</a:t>
            </a:r>
          </a:p>
        </p:txBody>
      </p:sp>
      <p:sp>
        <p:nvSpPr>
          <p:cNvPr id="24" name="Текст 4" title="Подзаголовок">
            <a:extLst>
              <a:ext uri="{FF2B5EF4-FFF2-40B4-BE49-F238E27FC236}">
                <a16:creationId xmlns:a16="http://schemas.microsoft.com/office/drawing/2014/main" id="{77DB65FF-A89E-4562-8251-2BB63EFDD28E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НАЖМИТЕ ДЛЯ ИЗМЕНЕНИЯ СТИЛЯ ПОДЗАГОЛОВКА</a:t>
            </a:r>
          </a:p>
        </p:txBody>
      </p:sp>
      <p:sp>
        <p:nvSpPr>
          <p:cNvPr id="25" name="Надпись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ru-RU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Параллелограмм 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ru-RU" noProof="0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7" name="Заголовок 1" title="Название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образца слайда </a:t>
            </a:r>
          </a:p>
        </p:txBody>
      </p:sp>
    </p:spTree>
    <p:extLst>
      <p:ext uri="{BB962C8B-B14F-4D97-AF65-F5344CB8AC3E}">
        <p14:creationId xmlns:p14="http://schemas.microsoft.com/office/powerpoint/2010/main" val="3256540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адпись 15">
            <a:extLst>
              <a:ext uri="{FF2B5EF4-FFF2-40B4-BE49-F238E27FC236}">
                <a16:creationId xmlns:a16="http://schemas.microsoft.com/office/drawing/2014/main" id="{A4F49194-9068-41AA-B460-962319BF96A4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ru-RU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5806E656-313A-47B1-B381-D004200F7A01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9" name="Диагональная полоса 28">
              <a:extLst>
                <a:ext uri="{FF2B5EF4-FFF2-40B4-BE49-F238E27FC236}">
                  <a16:creationId xmlns:a16="http://schemas.microsoft.com/office/drawing/2014/main" id="{65F8E2DA-4BB4-4421-9172-A11AF38DFEF4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30" name="Прямая соединительная линия 29">
              <a:extLst>
                <a:ext uri="{FF2B5EF4-FFF2-40B4-BE49-F238E27FC236}">
                  <a16:creationId xmlns:a16="http://schemas.microsoft.com/office/drawing/2014/main" id="{6EDB47F2-B6A7-40B4-8A2C-06719F75C08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Параллелограмм 30">
              <a:extLst>
                <a:ext uri="{FF2B5EF4-FFF2-40B4-BE49-F238E27FC236}">
                  <a16:creationId xmlns:a16="http://schemas.microsoft.com/office/drawing/2014/main" id="{B188E7A9-2351-4B68-98B8-10099CB39CD2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3" name="Параллелограмм 32">
            <a:extLst>
              <a:ext uri="{FF2B5EF4-FFF2-40B4-BE49-F238E27FC236}">
                <a16:creationId xmlns:a16="http://schemas.microsoft.com/office/drawing/2014/main" id="{F088C182-BF10-45B2-B159-7702E00D31D4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ru-RU" noProof="0" dirty="0"/>
          </a:p>
        </p:txBody>
      </p:sp>
      <p:sp>
        <p:nvSpPr>
          <p:cNvPr id="34" name="Текст 4" title="Подзаголовок">
            <a:extLst>
              <a:ext uri="{FF2B5EF4-FFF2-40B4-BE49-F238E27FC236}">
                <a16:creationId xmlns:a16="http://schemas.microsoft.com/office/drawing/2014/main" id="{FB561B16-2788-452A-B7AF-A482256DCD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НАЖМИТЕ ДЛЯ ИЗМЕНЕНИЯ СТИЛЯ ПОДЗАГОЛОВКА</a:t>
            </a: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D6990C03-1647-2044-B335-6F5F19E4E5F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F03A7CC-E6DC-1544-BE55-15EC1718B77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7" name="Заголовок 1" title="Название ">
            <a:extLst>
              <a:ext uri="{FF2B5EF4-FFF2-40B4-BE49-F238E27FC236}">
                <a16:creationId xmlns:a16="http://schemas.microsoft.com/office/drawing/2014/main" id="{BDEC780E-6412-1344-A62E-6B84E9CCB6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образца слайда 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C82AC85-33B6-2B49-8BF4-0841444437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1814" y="2005762"/>
            <a:ext cx="5225764" cy="4083888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Добавьте текст здесь</a:t>
            </a:r>
          </a:p>
        </p:txBody>
      </p:sp>
      <p:sp>
        <p:nvSpPr>
          <p:cNvPr id="20" name="Диаграмма 2" title="Диаграмма">
            <a:extLst>
              <a:ext uri="{FF2B5EF4-FFF2-40B4-BE49-F238E27FC236}">
                <a16:creationId xmlns:a16="http://schemas.microsoft.com/office/drawing/2014/main" id="{0EF0FD2A-B62A-4931-846D-2602DED2660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796114" y="2005762"/>
            <a:ext cx="5719397" cy="4084470"/>
          </a:xfrm>
          <a:prstGeom prst="rect">
            <a:avLst/>
          </a:prstGeom>
        </p:spPr>
        <p:txBody>
          <a:bodyPr vert="horz" lIns="91420" tIns="45710" rIns="91420" bIns="45710" rtlCol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 rtl="0"/>
            <a:r>
              <a:rPr lang="ru-RU" noProof="0" dirty="0"/>
              <a:t>Щелкните значок, чтобы добавить диаграмму</a:t>
            </a:r>
          </a:p>
        </p:txBody>
      </p:sp>
    </p:spTree>
    <p:extLst>
      <p:ext uri="{BB962C8B-B14F-4D97-AF65-F5344CB8AC3E}">
        <p14:creationId xmlns:p14="http://schemas.microsoft.com/office/powerpoint/2010/main" val="2200477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аблица 11" title="Таблица">
            <a:extLst>
              <a:ext uri="{FF2B5EF4-FFF2-40B4-BE49-F238E27FC236}">
                <a16:creationId xmlns:a16="http://schemas.microsoft.com/office/drawing/2014/main" id="{7CD3E31F-0AF8-4EB8-B6FA-BD95A2EDA63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31378" y="2664803"/>
            <a:ext cx="10993375" cy="3433180"/>
          </a:xfrm>
          <a:prstGeom prst="rect">
            <a:avLst/>
          </a:prstGeom>
        </p:spPr>
        <p:txBody>
          <a:bodyPr lIns="91420" tIns="45710" rIns="91420" bIns="45710" rtlCol="0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Щелкните значок, чтобы добавить таблицу</a:t>
            </a:r>
          </a:p>
        </p:txBody>
      </p:sp>
      <p:sp>
        <p:nvSpPr>
          <p:cNvPr id="16" name="Надпись 15">
            <a:extLst>
              <a:ext uri="{FF2B5EF4-FFF2-40B4-BE49-F238E27FC236}">
                <a16:creationId xmlns:a16="http://schemas.microsoft.com/office/drawing/2014/main" id="{B84020D1-D35E-497E-97F1-84A6EA9D048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ru-RU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36C8A74F-FDDF-48E8-AC2B-A5BD59D7D6A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Диагональная полоса 26">
              <a:extLst>
                <a:ext uri="{FF2B5EF4-FFF2-40B4-BE49-F238E27FC236}">
                  <a16:creationId xmlns:a16="http://schemas.microsoft.com/office/drawing/2014/main" id="{2D5247F3-E6EB-4003-B1FD-F6200F0738E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E9B7D995-9FB8-4461-8AAA-FA8B9A145B6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Параллелограмм 32">
              <a:extLst>
                <a:ext uri="{FF2B5EF4-FFF2-40B4-BE49-F238E27FC236}">
                  <a16:creationId xmlns:a16="http://schemas.microsoft.com/office/drawing/2014/main" id="{849B962F-68BC-4B89-B4D8-D862517534DF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6" name="Параллелограмм 35">
            <a:extLst>
              <a:ext uri="{FF2B5EF4-FFF2-40B4-BE49-F238E27FC236}">
                <a16:creationId xmlns:a16="http://schemas.microsoft.com/office/drawing/2014/main" id="{8006416B-866C-47E5-8480-109B40F9EAA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37" name="Текст 4" title="Подзаголовок">
            <a:extLst>
              <a:ext uri="{FF2B5EF4-FFF2-40B4-BE49-F238E27FC236}">
                <a16:creationId xmlns:a16="http://schemas.microsoft.com/office/drawing/2014/main" id="{FE79FAE9-2A8C-46BA-8738-44CBCF7294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НАЖМИТЕ ДЛЯ ИЗМЕНЕНИЯ СТИЛЯ ПОДЗАГОЛОВКА</a:t>
            </a: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5750A33E-CEFE-4D43-9554-513B01B1D3D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A960C75-8FA7-5740-9388-2B5112B2C5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7" name="Заголовок 1" title="Название ">
            <a:extLst>
              <a:ext uri="{FF2B5EF4-FFF2-40B4-BE49-F238E27FC236}">
                <a16:creationId xmlns:a16="http://schemas.microsoft.com/office/drawing/2014/main" id="{0F525D04-A814-7A4D-9732-11097EA76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образца слайда </a:t>
            </a:r>
          </a:p>
        </p:txBody>
      </p:sp>
    </p:spTree>
    <p:extLst>
      <p:ext uri="{BB962C8B-B14F-4D97-AF65-F5344CB8AC3E}">
        <p14:creationId xmlns:p14="http://schemas.microsoft.com/office/powerpoint/2010/main" val="3415060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рупная фотограф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id="{79ED029D-F488-47E5-B064-0E35B31D23A5}"/>
              </a:ext>
            </a:extLst>
          </p:cNvPr>
          <p:cNvSpPr/>
          <p:nvPr userDrawn="1"/>
        </p:nvSpPr>
        <p:spPr>
          <a:xfrm flipV="1">
            <a:off x="0" y="-5"/>
            <a:ext cx="11747500" cy="629920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" name="Рисунок 31" title="Изображение">
            <a:extLst>
              <a:ext uri="{FF2B5EF4-FFF2-40B4-BE49-F238E27FC236}">
                <a16:creationId xmlns:a16="http://schemas.microsoft.com/office/drawing/2014/main" id="{D683190A-95C6-428D-AEE4-FC8350C3246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9229" y="326570"/>
            <a:ext cx="11473542" cy="62048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изображение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78F4957-6DDE-40CE-9D33-00B1434FA08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5344886"/>
            <a:ext cx="2362200" cy="12409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 title="Название ">
            <a:extLst>
              <a:ext uri="{FF2B5EF4-FFF2-40B4-BE49-F238E27FC236}">
                <a16:creationId xmlns:a16="http://schemas.microsoft.com/office/drawing/2014/main" id="{D9A8085F-72C4-4DFB-813E-C5666B0CCF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229" y="558802"/>
            <a:ext cx="8333222" cy="939798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lIns="288000" rtlCol="0" anchor="ctr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Добавьте подпись</a:t>
            </a:r>
          </a:p>
        </p:txBody>
      </p:sp>
    </p:spTree>
    <p:extLst>
      <p:ext uri="{BB962C8B-B14F-4D97-AF65-F5344CB8AC3E}">
        <p14:creationId xmlns:p14="http://schemas.microsoft.com/office/powerpoint/2010/main" val="4237576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title="Название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1821022"/>
            <a:ext cx="4853573" cy="161625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A488AB73-8058-4FB5-9619-FCECCA9F3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2929" y="3461163"/>
            <a:ext cx="3445782" cy="2880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ru-RU" noProof="0" dirty="0"/>
              <a:t>Название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359BE165-3EB5-4C11-8B53-6E98C0BC2E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2929" y="3839451"/>
            <a:ext cx="3445782" cy="2880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ru-RU" noProof="0" dirty="0"/>
              <a:t>Номер телефона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79D05293-35AD-495F-A7AE-942398090B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22928" y="4216669"/>
            <a:ext cx="3445783" cy="28907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ru-RU" noProof="0" dirty="0"/>
              <a:t>Электронная почта </a:t>
            </a:r>
          </a:p>
        </p:txBody>
      </p:sp>
      <p:sp>
        <p:nvSpPr>
          <p:cNvPr id="13" name="Текст 21">
            <a:extLst>
              <a:ext uri="{FF2B5EF4-FFF2-40B4-BE49-F238E27FC236}">
                <a16:creationId xmlns:a16="http://schemas.microsoft.com/office/drawing/2014/main" id="{997A03F2-8D8A-4425-9F56-66DB33CE11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22929" y="4594957"/>
            <a:ext cx="3445782" cy="2880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ru-RU" noProof="0" dirty="0"/>
              <a:t>Веб-сайт компании</a:t>
            </a:r>
          </a:p>
        </p:txBody>
      </p:sp>
      <p:sp>
        <p:nvSpPr>
          <p:cNvPr id="14" name="Фигура 4157">
            <a:extLst>
              <a:ext uri="{FF2B5EF4-FFF2-40B4-BE49-F238E27FC236}">
                <a16:creationId xmlns:a16="http://schemas.microsoft.com/office/drawing/2014/main" id="{A30A8F28-98F4-425F-A750-78192A157DF4}"/>
              </a:ext>
            </a:extLst>
          </p:cNvPr>
          <p:cNvSpPr/>
          <p:nvPr userDrawn="1"/>
        </p:nvSpPr>
        <p:spPr>
          <a:xfrm>
            <a:off x="6458938" y="3505247"/>
            <a:ext cx="258875" cy="258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rtlCol="0" anchor="ctr"/>
          <a:lstStyle/>
          <a:p>
            <a:pPr algn="ctr" defTabSz="457200" rtl="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ru-RU" noProof="0" dirty="0"/>
          </a:p>
        </p:txBody>
      </p:sp>
      <p:sp>
        <p:nvSpPr>
          <p:cNvPr id="15" name="Фигура 4186">
            <a:extLst>
              <a:ext uri="{FF2B5EF4-FFF2-40B4-BE49-F238E27FC236}">
                <a16:creationId xmlns:a16="http://schemas.microsoft.com/office/drawing/2014/main" id="{2F84D399-8148-4E86-A1E4-BE7D1D81383A}"/>
              </a:ext>
            </a:extLst>
          </p:cNvPr>
          <p:cNvSpPr/>
          <p:nvPr userDrawn="1"/>
        </p:nvSpPr>
        <p:spPr>
          <a:xfrm>
            <a:off x="6507622" y="3897986"/>
            <a:ext cx="161507" cy="296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rtlCol="0" anchor="ctr"/>
          <a:lstStyle/>
          <a:p>
            <a:pPr algn="ctr" defTabSz="457200" rtl="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ru-RU" noProof="0" dirty="0"/>
          </a:p>
        </p:txBody>
      </p:sp>
      <p:sp>
        <p:nvSpPr>
          <p:cNvPr id="19" name="Фигура 4379">
            <a:extLst>
              <a:ext uri="{FF2B5EF4-FFF2-40B4-BE49-F238E27FC236}">
                <a16:creationId xmlns:a16="http://schemas.microsoft.com/office/drawing/2014/main" id="{E4408FF8-E342-42F8-BBE9-1220822B5E99}"/>
              </a:ext>
            </a:extLst>
          </p:cNvPr>
          <p:cNvSpPr/>
          <p:nvPr userDrawn="1"/>
        </p:nvSpPr>
        <p:spPr>
          <a:xfrm>
            <a:off x="6458938" y="4327945"/>
            <a:ext cx="258875" cy="188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rtlCol="0" anchor="ctr"/>
          <a:lstStyle/>
          <a:p>
            <a:pPr algn="ctr" defTabSz="457200" rtl="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ru-RU" noProof="0" dirty="0"/>
          </a:p>
        </p:txBody>
      </p:sp>
      <p:sp>
        <p:nvSpPr>
          <p:cNvPr id="20" name="Фигура 4487">
            <a:extLst>
              <a:ext uri="{FF2B5EF4-FFF2-40B4-BE49-F238E27FC236}">
                <a16:creationId xmlns:a16="http://schemas.microsoft.com/office/drawing/2014/main" id="{11D27456-C005-4109-9E74-0B692200A0B3}"/>
              </a:ext>
            </a:extLst>
          </p:cNvPr>
          <p:cNvSpPr/>
          <p:nvPr userDrawn="1"/>
        </p:nvSpPr>
        <p:spPr>
          <a:xfrm>
            <a:off x="6471716" y="4650082"/>
            <a:ext cx="233318" cy="2333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50" y="17620"/>
                </a:moveTo>
                <a:cubicBezTo>
                  <a:pt x="17270" y="17122"/>
                  <a:pt x="16604" y="16682"/>
                  <a:pt x="15855" y="16324"/>
                </a:cubicBezTo>
                <a:cubicBezTo>
                  <a:pt x="15868" y="16284"/>
                  <a:pt x="15882" y="16244"/>
                  <a:pt x="15896" y="16203"/>
                </a:cubicBezTo>
                <a:cubicBezTo>
                  <a:pt x="16131" y="15456"/>
                  <a:pt x="16320" y="14656"/>
                  <a:pt x="16454" y="13811"/>
                </a:cubicBezTo>
                <a:cubicBezTo>
                  <a:pt x="16471" y="13704"/>
                  <a:pt x="16484" y="13596"/>
                  <a:pt x="16499" y="13488"/>
                </a:cubicBezTo>
                <a:cubicBezTo>
                  <a:pt x="16544" y="13166"/>
                  <a:pt x="16581" y="12839"/>
                  <a:pt x="16610" y="12507"/>
                </a:cubicBezTo>
                <a:cubicBezTo>
                  <a:pt x="16621" y="12383"/>
                  <a:pt x="16632" y="12260"/>
                  <a:pt x="16641" y="12135"/>
                </a:cubicBezTo>
                <a:cubicBezTo>
                  <a:pt x="16660" y="11858"/>
                  <a:pt x="16664" y="11574"/>
                  <a:pt x="16673" y="11291"/>
                </a:cubicBezTo>
                <a:lnTo>
                  <a:pt x="20598" y="11291"/>
                </a:lnTo>
                <a:cubicBezTo>
                  <a:pt x="20476" y="13747"/>
                  <a:pt x="19450" y="15962"/>
                  <a:pt x="17850" y="17620"/>
                </a:cubicBezTo>
                <a:moveTo>
                  <a:pt x="13714" y="20178"/>
                </a:moveTo>
                <a:cubicBezTo>
                  <a:pt x="13925" y="19957"/>
                  <a:pt x="14127" y="19710"/>
                  <a:pt x="14321" y="19444"/>
                </a:cubicBezTo>
                <a:cubicBezTo>
                  <a:pt x="14339" y="19419"/>
                  <a:pt x="14357" y="19394"/>
                  <a:pt x="14375" y="19369"/>
                </a:cubicBezTo>
                <a:cubicBezTo>
                  <a:pt x="14764" y="18822"/>
                  <a:pt x="15116" y="18192"/>
                  <a:pt x="15420" y="17488"/>
                </a:cubicBezTo>
                <a:cubicBezTo>
                  <a:pt x="15436" y="17450"/>
                  <a:pt x="15451" y="17410"/>
                  <a:pt x="15467" y="17372"/>
                </a:cubicBezTo>
                <a:cubicBezTo>
                  <a:pt x="15485" y="17329"/>
                  <a:pt x="15499" y="17282"/>
                  <a:pt x="15517" y="17239"/>
                </a:cubicBezTo>
                <a:cubicBezTo>
                  <a:pt x="16123" y="17535"/>
                  <a:pt x="16665" y="17890"/>
                  <a:pt x="17142" y="18285"/>
                </a:cubicBezTo>
                <a:cubicBezTo>
                  <a:pt x="16149" y="19129"/>
                  <a:pt x="14989" y="19782"/>
                  <a:pt x="13714" y="20178"/>
                </a:cubicBezTo>
                <a:moveTo>
                  <a:pt x="11291" y="20569"/>
                </a:moveTo>
                <a:lnTo>
                  <a:pt x="11291" y="16221"/>
                </a:lnTo>
                <a:cubicBezTo>
                  <a:pt x="12498" y="16271"/>
                  <a:pt x="13638" y="16493"/>
                  <a:pt x="14652" y="16869"/>
                </a:cubicBezTo>
                <a:cubicBezTo>
                  <a:pt x="13850" y="18909"/>
                  <a:pt x="12654" y="20298"/>
                  <a:pt x="11291" y="20569"/>
                </a:cubicBezTo>
                <a:moveTo>
                  <a:pt x="11291" y="11291"/>
                </a:moveTo>
                <a:lnTo>
                  <a:pt x="15697" y="11291"/>
                </a:lnTo>
                <a:cubicBezTo>
                  <a:pt x="15655" y="12995"/>
                  <a:pt x="15392" y="14581"/>
                  <a:pt x="14971" y="15948"/>
                </a:cubicBezTo>
                <a:cubicBezTo>
                  <a:pt x="13855" y="15534"/>
                  <a:pt x="12608" y="15291"/>
                  <a:pt x="11291" y="15240"/>
                </a:cubicBezTo>
                <a:cubicBezTo>
                  <a:pt x="11291" y="15240"/>
                  <a:pt x="11291" y="11291"/>
                  <a:pt x="11291" y="11291"/>
                </a:cubicBezTo>
                <a:close/>
                <a:moveTo>
                  <a:pt x="11291" y="6360"/>
                </a:moveTo>
                <a:cubicBezTo>
                  <a:pt x="12608" y="6309"/>
                  <a:pt x="13855" y="6066"/>
                  <a:pt x="14971" y="5652"/>
                </a:cubicBezTo>
                <a:cubicBezTo>
                  <a:pt x="15392" y="7019"/>
                  <a:pt x="15655" y="8605"/>
                  <a:pt x="15697" y="10309"/>
                </a:cubicBezTo>
                <a:lnTo>
                  <a:pt x="11291" y="10309"/>
                </a:lnTo>
                <a:cubicBezTo>
                  <a:pt x="11291" y="10309"/>
                  <a:pt x="11291" y="6360"/>
                  <a:pt x="11291" y="6360"/>
                </a:cubicBezTo>
                <a:close/>
                <a:moveTo>
                  <a:pt x="11291" y="1031"/>
                </a:moveTo>
                <a:cubicBezTo>
                  <a:pt x="12654" y="1302"/>
                  <a:pt x="13850" y="2691"/>
                  <a:pt x="14652" y="4731"/>
                </a:cubicBezTo>
                <a:cubicBezTo>
                  <a:pt x="13638" y="5107"/>
                  <a:pt x="12498" y="5329"/>
                  <a:pt x="11291" y="5379"/>
                </a:cubicBezTo>
                <a:cubicBezTo>
                  <a:pt x="11291" y="5379"/>
                  <a:pt x="11291" y="1031"/>
                  <a:pt x="11291" y="1031"/>
                </a:cubicBezTo>
                <a:close/>
                <a:moveTo>
                  <a:pt x="17142" y="3315"/>
                </a:moveTo>
                <a:cubicBezTo>
                  <a:pt x="16665" y="3711"/>
                  <a:pt x="16123" y="4065"/>
                  <a:pt x="15517" y="4361"/>
                </a:cubicBezTo>
                <a:cubicBezTo>
                  <a:pt x="15499" y="4318"/>
                  <a:pt x="15485" y="4271"/>
                  <a:pt x="15467" y="4229"/>
                </a:cubicBezTo>
                <a:cubicBezTo>
                  <a:pt x="15451" y="4190"/>
                  <a:pt x="15436" y="4151"/>
                  <a:pt x="15420" y="4112"/>
                </a:cubicBezTo>
                <a:cubicBezTo>
                  <a:pt x="15116" y="3408"/>
                  <a:pt x="14764" y="2778"/>
                  <a:pt x="14375" y="2231"/>
                </a:cubicBezTo>
                <a:cubicBezTo>
                  <a:pt x="14357" y="2206"/>
                  <a:pt x="14339" y="2181"/>
                  <a:pt x="14321" y="2156"/>
                </a:cubicBezTo>
                <a:cubicBezTo>
                  <a:pt x="14127" y="1890"/>
                  <a:pt x="13925" y="1643"/>
                  <a:pt x="13714" y="1422"/>
                </a:cubicBezTo>
                <a:cubicBezTo>
                  <a:pt x="14989" y="1818"/>
                  <a:pt x="16149" y="2471"/>
                  <a:pt x="17142" y="3315"/>
                </a:cubicBezTo>
                <a:moveTo>
                  <a:pt x="20598" y="10309"/>
                </a:moveTo>
                <a:lnTo>
                  <a:pt x="16673" y="10309"/>
                </a:lnTo>
                <a:cubicBezTo>
                  <a:pt x="16664" y="10027"/>
                  <a:pt x="16660" y="9742"/>
                  <a:pt x="16641" y="9465"/>
                </a:cubicBezTo>
                <a:cubicBezTo>
                  <a:pt x="16632" y="9340"/>
                  <a:pt x="16621" y="9217"/>
                  <a:pt x="16610" y="9093"/>
                </a:cubicBezTo>
                <a:cubicBezTo>
                  <a:pt x="16581" y="8761"/>
                  <a:pt x="16544" y="8434"/>
                  <a:pt x="16499" y="8112"/>
                </a:cubicBezTo>
                <a:cubicBezTo>
                  <a:pt x="16484" y="8005"/>
                  <a:pt x="16471" y="7896"/>
                  <a:pt x="16454" y="7789"/>
                </a:cubicBezTo>
                <a:cubicBezTo>
                  <a:pt x="16320" y="6944"/>
                  <a:pt x="16131" y="6144"/>
                  <a:pt x="15896" y="5397"/>
                </a:cubicBezTo>
                <a:cubicBezTo>
                  <a:pt x="15882" y="5357"/>
                  <a:pt x="15868" y="5317"/>
                  <a:pt x="15855" y="5276"/>
                </a:cubicBezTo>
                <a:cubicBezTo>
                  <a:pt x="16604" y="4918"/>
                  <a:pt x="17270" y="4478"/>
                  <a:pt x="17850" y="3981"/>
                </a:cubicBezTo>
                <a:cubicBezTo>
                  <a:pt x="19450" y="5638"/>
                  <a:pt x="20476" y="7853"/>
                  <a:pt x="20598" y="10309"/>
                </a:cubicBezTo>
                <a:moveTo>
                  <a:pt x="10309" y="5379"/>
                </a:moveTo>
                <a:cubicBezTo>
                  <a:pt x="9101" y="5329"/>
                  <a:pt x="7961" y="5107"/>
                  <a:pt x="6947" y="4731"/>
                </a:cubicBezTo>
                <a:cubicBezTo>
                  <a:pt x="7749" y="2691"/>
                  <a:pt x="8945" y="1302"/>
                  <a:pt x="10309" y="1031"/>
                </a:cubicBezTo>
                <a:cubicBezTo>
                  <a:pt x="10309" y="1031"/>
                  <a:pt x="10309" y="5379"/>
                  <a:pt x="10309" y="5379"/>
                </a:cubicBezTo>
                <a:close/>
                <a:moveTo>
                  <a:pt x="10309" y="10309"/>
                </a:moveTo>
                <a:lnTo>
                  <a:pt x="5903" y="10309"/>
                </a:lnTo>
                <a:cubicBezTo>
                  <a:pt x="5945" y="8605"/>
                  <a:pt x="6207" y="7019"/>
                  <a:pt x="6629" y="5652"/>
                </a:cubicBezTo>
                <a:cubicBezTo>
                  <a:pt x="7745" y="6066"/>
                  <a:pt x="8991" y="6309"/>
                  <a:pt x="10309" y="6360"/>
                </a:cubicBezTo>
                <a:cubicBezTo>
                  <a:pt x="10309" y="6360"/>
                  <a:pt x="10309" y="10309"/>
                  <a:pt x="10309" y="10309"/>
                </a:cubicBezTo>
                <a:close/>
                <a:moveTo>
                  <a:pt x="10309" y="15240"/>
                </a:moveTo>
                <a:cubicBezTo>
                  <a:pt x="8991" y="15291"/>
                  <a:pt x="7745" y="15534"/>
                  <a:pt x="6629" y="15948"/>
                </a:cubicBezTo>
                <a:cubicBezTo>
                  <a:pt x="6207" y="14581"/>
                  <a:pt x="5945" y="12995"/>
                  <a:pt x="5903" y="11291"/>
                </a:cubicBezTo>
                <a:lnTo>
                  <a:pt x="10309" y="11291"/>
                </a:lnTo>
                <a:cubicBezTo>
                  <a:pt x="10309" y="11291"/>
                  <a:pt x="10309" y="15240"/>
                  <a:pt x="10309" y="15240"/>
                </a:cubicBezTo>
                <a:close/>
                <a:moveTo>
                  <a:pt x="10309" y="20569"/>
                </a:moveTo>
                <a:cubicBezTo>
                  <a:pt x="8945" y="20298"/>
                  <a:pt x="7749" y="18909"/>
                  <a:pt x="6947" y="16869"/>
                </a:cubicBezTo>
                <a:cubicBezTo>
                  <a:pt x="7961" y="16493"/>
                  <a:pt x="9101" y="16271"/>
                  <a:pt x="10309" y="16221"/>
                </a:cubicBezTo>
                <a:cubicBezTo>
                  <a:pt x="10309" y="16221"/>
                  <a:pt x="10309" y="20569"/>
                  <a:pt x="10309" y="20569"/>
                </a:cubicBezTo>
                <a:close/>
                <a:moveTo>
                  <a:pt x="4458" y="18285"/>
                </a:moveTo>
                <a:cubicBezTo>
                  <a:pt x="4934" y="17890"/>
                  <a:pt x="5476" y="17535"/>
                  <a:pt x="6083" y="17239"/>
                </a:cubicBezTo>
                <a:cubicBezTo>
                  <a:pt x="6100" y="17282"/>
                  <a:pt x="6115" y="17329"/>
                  <a:pt x="6132" y="17372"/>
                </a:cubicBezTo>
                <a:cubicBezTo>
                  <a:pt x="6149" y="17410"/>
                  <a:pt x="6163" y="17450"/>
                  <a:pt x="6180" y="17488"/>
                </a:cubicBezTo>
                <a:cubicBezTo>
                  <a:pt x="6484" y="18192"/>
                  <a:pt x="6835" y="18822"/>
                  <a:pt x="7224" y="19369"/>
                </a:cubicBezTo>
                <a:cubicBezTo>
                  <a:pt x="7242" y="19394"/>
                  <a:pt x="7261" y="19419"/>
                  <a:pt x="7279" y="19444"/>
                </a:cubicBezTo>
                <a:cubicBezTo>
                  <a:pt x="7472" y="19710"/>
                  <a:pt x="7674" y="19957"/>
                  <a:pt x="7886" y="20178"/>
                </a:cubicBezTo>
                <a:cubicBezTo>
                  <a:pt x="6610" y="19782"/>
                  <a:pt x="5451" y="19129"/>
                  <a:pt x="4458" y="18285"/>
                </a:cubicBezTo>
                <a:moveTo>
                  <a:pt x="1002" y="11291"/>
                </a:moveTo>
                <a:lnTo>
                  <a:pt x="4927" y="11291"/>
                </a:lnTo>
                <a:cubicBezTo>
                  <a:pt x="4935" y="11574"/>
                  <a:pt x="4940" y="11858"/>
                  <a:pt x="4958" y="12135"/>
                </a:cubicBezTo>
                <a:cubicBezTo>
                  <a:pt x="4967" y="12260"/>
                  <a:pt x="4979" y="12383"/>
                  <a:pt x="4989" y="12507"/>
                </a:cubicBezTo>
                <a:cubicBezTo>
                  <a:pt x="5018" y="12839"/>
                  <a:pt x="5055" y="13166"/>
                  <a:pt x="5100" y="13488"/>
                </a:cubicBezTo>
                <a:cubicBezTo>
                  <a:pt x="5116" y="13596"/>
                  <a:pt x="5129" y="13704"/>
                  <a:pt x="5146" y="13811"/>
                </a:cubicBezTo>
                <a:cubicBezTo>
                  <a:pt x="5280" y="14656"/>
                  <a:pt x="5468" y="15456"/>
                  <a:pt x="5704" y="16203"/>
                </a:cubicBezTo>
                <a:cubicBezTo>
                  <a:pt x="5718" y="16244"/>
                  <a:pt x="5731" y="16284"/>
                  <a:pt x="5744" y="16324"/>
                </a:cubicBezTo>
                <a:cubicBezTo>
                  <a:pt x="4996" y="16682"/>
                  <a:pt x="4330" y="17122"/>
                  <a:pt x="3749" y="17620"/>
                </a:cubicBezTo>
                <a:cubicBezTo>
                  <a:pt x="2150" y="15962"/>
                  <a:pt x="1123" y="13747"/>
                  <a:pt x="1002" y="11291"/>
                </a:cubicBezTo>
                <a:moveTo>
                  <a:pt x="3749" y="3981"/>
                </a:moveTo>
                <a:cubicBezTo>
                  <a:pt x="4330" y="4478"/>
                  <a:pt x="4996" y="4918"/>
                  <a:pt x="5744" y="5276"/>
                </a:cubicBezTo>
                <a:cubicBezTo>
                  <a:pt x="5731" y="5317"/>
                  <a:pt x="5718" y="5357"/>
                  <a:pt x="5704" y="5397"/>
                </a:cubicBezTo>
                <a:cubicBezTo>
                  <a:pt x="5469" y="6144"/>
                  <a:pt x="5280" y="6944"/>
                  <a:pt x="5146" y="7789"/>
                </a:cubicBezTo>
                <a:cubicBezTo>
                  <a:pt x="5129" y="7896"/>
                  <a:pt x="5116" y="8005"/>
                  <a:pt x="5100" y="8112"/>
                </a:cubicBezTo>
                <a:cubicBezTo>
                  <a:pt x="5055" y="8434"/>
                  <a:pt x="5018" y="8761"/>
                  <a:pt x="4989" y="9093"/>
                </a:cubicBezTo>
                <a:cubicBezTo>
                  <a:pt x="4979" y="9217"/>
                  <a:pt x="4967" y="9340"/>
                  <a:pt x="4958" y="9465"/>
                </a:cubicBezTo>
                <a:cubicBezTo>
                  <a:pt x="4940" y="9742"/>
                  <a:pt x="4935" y="10027"/>
                  <a:pt x="4927" y="10309"/>
                </a:cubicBezTo>
                <a:lnTo>
                  <a:pt x="1002" y="10309"/>
                </a:lnTo>
                <a:cubicBezTo>
                  <a:pt x="1123" y="7853"/>
                  <a:pt x="2150" y="5638"/>
                  <a:pt x="3749" y="3981"/>
                </a:cubicBezTo>
                <a:moveTo>
                  <a:pt x="7886" y="1422"/>
                </a:moveTo>
                <a:cubicBezTo>
                  <a:pt x="7674" y="1643"/>
                  <a:pt x="7472" y="1890"/>
                  <a:pt x="7279" y="2156"/>
                </a:cubicBezTo>
                <a:cubicBezTo>
                  <a:pt x="7261" y="2181"/>
                  <a:pt x="7242" y="2206"/>
                  <a:pt x="7224" y="2231"/>
                </a:cubicBezTo>
                <a:cubicBezTo>
                  <a:pt x="6835" y="2778"/>
                  <a:pt x="6484" y="3408"/>
                  <a:pt x="6180" y="4112"/>
                </a:cubicBezTo>
                <a:cubicBezTo>
                  <a:pt x="6163" y="4151"/>
                  <a:pt x="6149" y="4190"/>
                  <a:pt x="6132" y="4229"/>
                </a:cubicBezTo>
                <a:cubicBezTo>
                  <a:pt x="6115" y="4271"/>
                  <a:pt x="6100" y="4318"/>
                  <a:pt x="6083" y="4361"/>
                </a:cubicBezTo>
                <a:cubicBezTo>
                  <a:pt x="5476" y="4065"/>
                  <a:pt x="4934" y="3711"/>
                  <a:pt x="4458" y="3315"/>
                </a:cubicBezTo>
                <a:cubicBezTo>
                  <a:pt x="5451" y="2471"/>
                  <a:pt x="6610" y="1818"/>
                  <a:pt x="7886" y="142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rtlCol="0" anchor="ctr"/>
          <a:lstStyle/>
          <a:p>
            <a:pPr algn="ctr" defTabSz="457200" rtl="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ru-RU" noProof="0" dirty="0"/>
          </a:p>
        </p:txBody>
      </p:sp>
      <p:sp>
        <p:nvSpPr>
          <p:cNvPr id="21" name="Прямоугольный треугольник 20">
            <a:extLst>
              <a:ext uri="{FF2B5EF4-FFF2-40B4-BE49-F238E27FC236}">
                <a16:creationId xmlns:a16="http://schemas.microsoft.com/office/drawing/2014/main" id="{FDDD2B84-3CB9-4567-8C91-C538E8A1C89F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4EF3020-1476-41B1-9FE7-B476A25C53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B1B64EC3-B232-415D-8E27-EB3E24D13922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2261CE2F-F199-4242-AC6C-692676B81FF1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Рисунок 24">
            <a:extLst>
              <a:ext uri="{FF2B5EF4-FFF2-40B4-BE49-F238E27FC236}">
                <a16:creationId xmlns:a16="http://schemas.microsoft.com/office/drawing/2014/main" id="{89C0506D-0CA6-4583-9D04-24E7F4D16A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prstGeom prst="rect">
            <a:avLst/>
          </a:pr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839051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B16155-303B-403D-8B49-D4CEE47D6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53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915EF5-4ABE-4759-AC09-679CD6083A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6971" y="6356350"/>
            <a:ext cx="7402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 rtl="0"/>
            <a:fld id="{8699F50C-BE38-4BD0-BA84-9B090E1F2B9B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AA2D2B61-D240-024D-AD60-4162EF152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10835122" cy="114796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64885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85" r:id="rId3"/>
    <p:sldLayoutId id="2147483706" r:id="rId4"/>
    <p:sldLayoutId id="2147483708" r:id="rId5"/>
    <p:sldLayoutId id="2147483704" r:id="rId6"/>
    <p:sldLayoutId id="2147483689" r:id="rId7"/>
    <p:sldLayoutId id="2147483668" r:id="rId8"/>
    <p:sldLayoutId id="2147483707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692" r:id="rId17"/>
    <p:sldLayoutId id="2147483697" r:id="rId18"/>
    <p:sldLayoutId id="2147483674" r:id="rId1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IN"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E7A40"/>
        </a:buClr>
        <a:buFont typeface="Arial" panose="020B0604020202020204" pitchFamily="34" charset="0"/>
        <a:buChar char="•"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IN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ducation.apkpro.ru/courses/2004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638ACE-163E-40EB-A458-E794C67EA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2399" y="1706913"/>
            <a:ext cx="7742620" cy="3444174"/>
          </a:xfr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4800" dirty="0"/>
              <a:t>Установочный семинар для участников </a:t>
            </a:r>
            <a:br>
              <a:rPr lang="ru-RU" sz="4800" dirty="0"/>
            </a:br>
            <a:r>
              <a:rPr lang="ru-RU" sz="4800" dirty="0"/>
              <a:t>Всероссийского конкурса «Директор года» </a:t>
            </a:r>
            <a:br>
              <a:rPr lang="ru-RU" sz="4800" dirty="0"/>
            </a:br>
            <a:r>
              <a:rPr lang="ru-RU" sz="4800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98069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F3BAA9A-E88F-4568-8611-7A015CFA8BBC}"/>
              </a:ext>
            </a:extLst>
          </p:cNvPr>
          <p:cNvSpPr/>
          <p:nvPr/>
        </p:nvSpPr>
        <p:spPr>
          <a:xfrm>
            <a:off x="0" y="2943536"/>
            <a:ext cx="2665228" cy="362570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AutoShape 4" descr="Системный подход в изучении менеджмента - Теория менеджмента"/>
          <p:cNvSpPr>
            <a:spLocks noChangeAspect="1" noChangeArrowheads="1"/>
          </p:cNvSpPr>
          <p:nvPr/>
        </p:nvSpPr>
        <p:spPr bwMode="auto">
          <a:xfrm>
            <a:off x="155575" y="-43322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988565" y="160338"/>
            <a:ext cx="851338" cy="7725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8</a:t>
            </a:r>
            <a:endParaRPr lang="ru-RU" b="1" dirty="0"/>
          </a:p>
        </p:txBody>
      </p:sp>
      <p:sp>
        <p:nvSpPr>
          <p:cNvPr id="11" name="Заголовок 7"/>
          <p:cNvSpPr>
            <a:spLocks noGrp="1"/>
          </p:cNvSpPr>
          <p:nvPr>
            <p:ph type="title"/>
          </p:nvPr>
        </p:nvSpPr>
        <p:spPr>
          <a:xfrm>
            <a:off x="17148" y="160338"/>
            <a:ext cx="7378262" cy="93284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>
                <a:solidFill>
                  <a:srgbClr val="FFC000"/>
                </a:solidFill>
              </a:rPr>
              <a:t>Конкурсные испытания </a:t>
            </a:r>
            <a:br>
              <a:rPr lang="ru-RU" sz="3600" dirty="0">
                <a:solidFill>
                  <a:srgbClr val="FFC000"/>
                </a:solidFill>
              </a:rPr>
            </a:br>
            <a:r>
              <a:rPr lang="ru-RU" sz="3600" dirty="0">
                <a:solidFill>
                  <a:srgbClr val="FFC000"/>
                </a:solidFill>
              </a:rPr>
              <a:t>второго очного тура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3BDCF76-2B29-4DAF-97ED-6E82B257652E}"/>
              </a:ext>
            </a:extLst>
          </p:cNvPr>
          <p:cNvSpPr/>
          <p:nvPr/>
        </p:nvSpPr>
        <p:spPr>
          <a:xfrm>
            <a:off x="4388597" y="1284214"/>
            <a:ext cx="5721080" cy="1872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Цель испытания: </a:t>
            </a: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демонстрация лауреатом Конкурса профессионального мастерства в области презентации и трансляции своего педагогического опыта в ситуации профессионального взаимодействия.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DAEAF2F-2197-4E69-999B-9355D550EA8F}"/>
              </a:ext>
            </a:extLst>
          </p:cNvPr>
          <p:cNvSpPr/>
          <p:nvPr/>
        </p:nvSpPr>
        <p:spPr>
          <a:xfrm rot="2246826">
            <a:off x="7460716" y="111323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второй тур</a:t>
            </a:r>
          </a:p>
          <a:p>
            <a:pPr algn="ctr"/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очного этапа</a:t>
            </a:r>
          </a:p>
        </p:txBody>
      </p:sp>
      <p:pic>
        <p:nvPicPr>
          <p:cNvPr id="12" name="Picture 6" descr="Экзамен иконка">
            <a:extLst>
              <a:ext uri="{FF2B5EF4-FFF2-40B4-BE49-F238E27FC236}">
                <a16:creationId xmlns:a16="http://schemas.microsoft.com/office/drawing/2014/main" id="{0D1B7B7B-23A1-463F-AC81-096943A09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72" y="2360610"/>
            <a:ext cx="462607" cy="46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D87DA58-5D52-423C-8C0B-57544E22693D}"/>
              </a:ext>
            </a:extLst>
          </p:cNvPr>
          <p:cNvSpPr/>
          <p:nvPr/>
        </p:nvSpPr>
        <p:spPr>
          <a:xfrm>
            <a:off x="922153" y="1734320"/>
            <a:ext cx="2383986" cy="4456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chemeClr val="accent1"/>
                </a:solidFill>
              </a:rPr>
              <a:t>20 + 10 минут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E11BDD6-85D7-4962-B8BA-700A9413AB30}"/>
              </a:ext>
            </a:extLst>
          </p:cNvPr>
          <p:cNvSpPr/>
          <p:nvPr/>
        </p:nvSpPr>
        <p:spPr>
          <a:xfrm>
            <a:off x="969303" y="2276926"/>
            <a:ext cx="17491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</a:rPr>
              <a:t>60 баллов</a:t>
            </a:r>
            <a:endParaRPr lang="ru-RU" sz="2800" dirty="0"/>
          </a:p>
        </p:txBody>
      </p:sp>
      <p:pic>
        <p:nvPicPr>
          <p:cNvPr id="16" name="Picture 4" descr="Время иконка">
            <a:extLst>
              <a:ext uri="{FF2B5EF4-FFF2-40B4-BE49-F238E27FC236}">
                <a16:creationId xmlns:a16="http://schemas.microsoft.com/office/drawing/2014/main" id="{43BC4CDD-41E9-4288-8BCA-3145FB641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48460"/>
            <a:ext cx="446004" cy="49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E8AC3E1-5485-4BF6-B120-C4F43F9107C7}"/>
              </a:ext>
            </a:extLst>
          </p:cNvPr>
          <p:cNvSpPr/>
          <p:nvPr/>
        </p:nvSpPr>
        <p:spPr>
          <a:xfrm>
            <a:off x="88936" y="1109225"/>
            <a:ext cx="37158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КИ «Мастер-класс»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D593DF1-074F-49A0-967E-A40F2EBE4C00}"/>
              </a:ext>
            </a:extLst>
          </p:cNvPr>
          <p:cNvSpPr/>
          <p:nvPr/>
        </p:nvSpPr>
        <p:spPr>
          <a:xfrm>
            <a:off x="4355774" y="3377986"/>
            <a:ext cx="7950491" cy="1281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Цель испытания: </a:t>
            </a: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демонстрация лауреатами Конкурса способности применять эффективные стратегии взаимодействия в ситуации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командной работы.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556600D-574C-4316-A633-94E6308507DC}"/>
              </a:ext>
            </a:extLst>
          </p:cNvPr>
          <p:cNvSpPr/>
          <p:nvPr/>
        </p:nvSpPr>
        <p:spPr>
          <a:xfrm>
            <a:off x="435446" y="3572491"/>
            <a:ext cx="3114479" cy="79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chemeClr val="accent1"/>
                </a:solidFill>
              </a:rPr>
              <a:t>до 60 минут </a:t>
            </a:r>
          </a:p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chemeClr val="accent1"/>
                </a:solidFill>
              </a:rPr>
              <a:t>на группу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520BC12-0876-4B90-99D7-FFCE4F82FFA9}"/>
              </a:ext>
            </a:extLst>
          </p:cNvPr>
          <p:cNvSpPr/>
          <p:nvPr/>
        </p:nvSpPr>
        <p:spPr>
          <a:xfrm>
            <a:off x="1072249" y="4359336"/>
            <a:ext cx="17491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</a:rPr>
              <a:t>50 баллов</a:t>
            </a:r>
            <a:endParaRPr lang="ru-RU" sz="2800" dirty="0"/>
          </a:p>
        </p:txBody>
      </p:sp>
      <p:pic>
        <p:nvPicPr>
          <p:cNvPr id="22" name="Picture 4" descr="Время иконка">
            <a:extLst>
              <a:ext uri="{FF2B5EF4-FFF2-40B4-BE49-F238E27FC236}">
                <a16:creationId xmlns:a16="http://schemas.microsoft.com/office/drawing/2014/main" id="{FF736729-0E3A-4E8E-9DA9-0A4FF00EB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616222"/>
            <a:ext cx="446004" cy="49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2C4783A-EACB-492D-96D8-0C09E37610BA}"/>
              </a:ext>
            </a:extLst>
          </p:cNvPr>
          <p:cNvSpPr/>
          <p:nvPr/>
        </p:nvSpPr>
        <p:spPr>
          <a:xfrm>
            <a:off x="88936" y="3076987"/>
            <a:ext cx="33639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КИ «Блицтурнир»</a:t>
            </a:r>
          </a:p>
        </p:txBody>
      </p:sp>
      <p:pic>
        <p:nvPicPr>
          <p:cNvPr id="24" name="Picture 6" descr="Экзамен иконка">
            <a:extLst>
              <a:ext uri="{FF2B5EF4-FFF2-40B4-BE49-F238E27FC236}">
                <a16:creationId xmlns:a16="http://schemas.microsoft.com/office/drawing/2014/main" id="{68BFB867-C55D-4EC0-A6E4-AA691F215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34" y="4368042"/>
            <a:ext cx="462607" cy="46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38CF8FF-FC1A-47A9-AF44-6363F21C7FC9}"/>
              </a:ext>
            </a:extLst>
          </p:cNvPr>
          <p:cNvSpPr/>
          <p:nvPr/>
        </p:nvSpPr>
        <p:spPr>
          <a:xfrm>
            <a:off x="4388597" y="4932465"/>
            <a:ext cx="7293567" cy="986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Цель испытания: </a:t>
            </a: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демонстрация лауреатами Конкурса компетенций в области педагогического проектирования.</a:t>
            </a:r>
          </a:p>
        </p:txBody>
      </p:sp>
      <p:pic>
        <p:nvPicPr>
          <p:cNvPr id="26" name="Picture 6" descr="Экзамен иконка">
            <a:extLst>
              <a:ext uri="{FF2B5EF4-FFF2-40B4-BE49-F238E27FC236}">
                <a16:creationId xmlns:a16="http://schemas.microsoft.com/office/drawing/2014/main" id="{216A48CB-1B9F-4D2F-A0EC-301757518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03" y="6361642"/>
            <a:ext cx="429447" cy="46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0E07C2B-89E0-45C7-B2C9-08735EADD76B}"/>
              </a:ext>
            </a:extLst>
          </p:cNvPr>
          <p:cNvSpPr/>
          <p:nvPr/>
        </p:nvSpPr>
        <p:spPr>
          <a:xfrm>
            <a:off x="1035942" y="6204053"/>
            <a:ext cx="17491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</a:rPr>
              <a:t>40 баллов</a:t>
            </a:r>
            <a:endParaRPr lang="ru-RU" sz="2800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5F41F34-3213-42F9-BC3F-1AEF33068EB4}"/>
              </a:ext>
            </a:extLst>
          </p:cNvPr>
          <p:cNvSpPr/>
          <p:nvPr/>
        </p:nvSpPr>
        <p:spPr>
          <a:xfrm>
            <a:off x="155575" y="5036352"/>
            <a:ext cx="4330609" cy="803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ru-RU" sz="32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КИ «Образовательный </a:t>
            </a:r>
          </a:p>
          <a:p>
            <a:pPr>
              <a:lnSpc>
                <a:spcPct val="70000"/>
              </a:lnSpc>
            </a:pPr>
            <a:r>
              <a:rPr lang="ru-RU" sz="32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форсаж» </a:t>
            </a:r>
          </a:p>
        </p:txBody>
      </p:sp>
      <p:pic>
        <p:nvPicPr>
          <p:cNvPr id="30" name="Picture 4" descr="Время иконка">
            <a:extLst>
              <a:ext uri="{FF2B5EF4-FFF2-40B4-BE49-F238E27FC236}">
                <a16:creationId xmlns:a16="http://schemas.microsoft.com/office/drawing/2014/main" id="{75072DB9-7AD2-4A56-88B5-80D9FE6B2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54" y="5767944"/>
            <a:ext cx="446004" cy="49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0488D51-C026-484F-820F-F065F68DF515}"/>
              </a:ext>
            </a:extLst>
          </p:cNvPr>
          <p:cNvSpPr/>
          <p:nvPr/>
        </p:nvSpPr>
        <p:spPr>
          <a:xfrm>
            <a:off x="751364" y="5808368"/>
            <a:ext cx="382772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chemeClr val="accent1"/>
                </a:solidFill>
              </a:rPr>
              <a:t>до 35 минут на группу </a:t>
            </a:r>
          </a:p>
        </p:txBody>
      </p:sp>
    </p:spTree>
    <p:extLst>
      <p:ext uri="{BB962C8B-B14F-4D97-AF65-F5344CB8AC3E}">
        <p14:creationId xmlns:p14="http://schemas.microsoft.com/office/powerpoint/2010/main" val="1792444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8B6C5EAB-81FF-4827-A160-22F4363C6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2767" y="-406070"/>
            <a:ext cx="3731895" cy="1616252"/>
          </a:xfrm>
        </p:spPr>
        <p:txBody>
          <a:bodyPr rtlCol="0"/>
          <a:lstStyle/>
          <a:p>
            <a:pPr algn="r" rtl="0"/>
            <a:r>
              <a:rPr lang="ru-RU" dirty="0"/>
              <a:t>Контакты:</a:t>
            </a:r>
          </a:p>
        </p:txBody>
      </p:sp>
      <p:grpSp>
        <p:nvGrpSpPr>
          <p:cNvPr id="20" name="Группа 19" descr="Сгруппированный текст названия и инициалов компании">
            <a:extLst>
              <a:ext uri="{FF2B5EF4-FFF2-40B4-BE49-F238E27FC236}">
                <a16:creationId xmlns:a16="http://schemas.microsoft.com/office/drawing/2014/main" id="{82C4EAC6-3E04-4614-86BA-A23C851754D9}"/>
              </a:ext>
            </a:extLst>
          </p:cNvPr>
          <p:cNvGrpSpPr/>
          <p:nvPr/>
        </p:nvGrpSpPr>
        <p:grpSpPr>
          <a:xfrm>
            <a:off x="2955850" y="2855631"/>
            <a:ext cx="1881541" cy="1118752"/>
            <a:chOff x="2955850" y="2902286"/>
            <a:chExt cx="1881541" cy="1118752"/>
          </a:xfrm>
        </p:grpSpPr>
        <p:sp>
          <p:nvSpPr>
            <p:cNvPr id="21" name="Надпись 20">
              <a:extLst>
                <a:ext uri="{FF2B5EF4-FFF2-40B4-BE49-F238E27FC236}">
                  <a16:creationId xmlns:a16="http://schemas.microsoft.com/office/drawing/2014/main" id="{A20626FA-81E3-4C45-BF2D-D52CF6D96238}"/>
                </a:ext>
              </a:extLst>
            </p:cNvPr>
            <p:cNvSpPr txBox="1"/>
            <p:nvPr/>
          </p:nvSpPr>
          <p:spPr>
            <a:xfrm>
              <a:off x="3238428" y="2902286"/>
              <a:ext cx="129554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rtl="0"/>
              <a:r>
                <a:rPr lang="ru-RU" sz="60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FR</a:t>
              </a:r>
            </a:p>
          </p:txBody>
        </p:sp>
        <p:sp>
          <p:nvSpPr>
            <p:cNvPr id="22" name="Надпись 21">
              <a:extLst>
                <a:ext uri="{FF2B5EF4-FFF2-40B4-BE49-F238E27FC236}">
                  <a16:creationId xmlns:a16="http://schemas.microsoft.com/office/drawing/2014/main" id="{D6E86452-6AEA-4380-9682-AB26317ADB62}"/>
                </a:ext>
              </a:extLst>
            </p:cNvPr>
            <p:cNvSpPr txBox="1"/>
            <p:nvPr/>
          </p:nvSpPr>
          <p:spPr>
            <a:xfrm>
              <a:off x="2955850" y="3713261"/>
              <a:ext cx="18815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rtl="0"/>
              <a:r>
                <a:rPr lang="ru-RU" sz="1400" dirty="0">
                  <a:solidFill>
                    <a:schemeClr val="bg1"/>
                  </a:solidFill>
                  <a:cs typeface="Calibri Light" panose="020F0302020204030204" pitchFamily="34" charset="0"/>
                </a:rPr>
                <a:t>FABRIKAM RESIDENCES</a:t>
              </a:r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73CD56B-1808-414F-B411-13F19B232426}"/>
              </a:ext>
            </a:extLst>
          </p:cNvPr>
          <p:cNvSpPr/>
          <p:nvPr/>
        </p:nvSpPr>
        <p:spPr>
          <a:xfrm>
            <a:off x="7793241" y="1474876"/>
            <a:ext cx="4351133" cy="29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  <a:buClr>
                <a:schemeClr val="accent1"/>
              </a:buClr>
              <a:defRPr/>
            </a:pPr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Диденко </a:t>
            </a:r>
          </a:p>
          <a:p>
            <a:pPr>
              <a:lnSpc>
                <a:spcPts val="2800"/>
              </a:lnSpc>
              <a:buClr>
                <a:schemeClr val="accent1"/>
              </a:buClr>
              <a:defRPr/>
            </a:pPr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Вера Валентиновна,</a:t>
            </a:r>
          </a:p>
          <a:p>
            <a:pPr>
              <a:lnSpc>
                <a:spcPts val="2800"/>
              </a:lnSpc>
              <a:buClr>
                <a:schemeClr val="accent1"/>
              </a:buClr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старший преподаватель </a:t>
            </a:r>
          </a:p>
          <a:p>
            <a:pPr>
              <a:lnSpc>
                <a:spcPts val="2800"/>
              </a:lnSpc>
              <a:buClr>
                <a:schemeClr val="accent1"/>
              </a:buClr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центра управления образованием</a:t>
            </a:r>
          </a:p>
          <a:p>
            <a:pPr>
              <a:lnSpc>
                <a:spcPts val="2800"/>
              </a:lnSpc>
              <a:buClr>
                <a:schemeClr val="accent1"/>
              </a:buClr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ТОИПКРО</a:t>
            </a:r>
          </a:p>
          <a:p>
            <a:pPr>
              <a:lnSpc>
                <a:spcPts val="2800"/>
              </a:lnSpc>
              <a:buClr>
                <a:schemeClr val="accent1"/>
              </a:buClr>
              <a:defRPr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Е-</a:t>
            </a:r>
            <a:r>
              <a:rPr lang="en-US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mail</a:t>
            </a: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v.v.didenko@bk.ru</a:t>
            </a: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ts val="2800"/>
              </a:lnSpc>
              <a:buClr>
                <a:schemeClr val="accent1"/>
              </a:buClr>
              <a:defRPr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Тел: 90-20-43, 8 923 425 5734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C2588B-C5F6-41EB-8582-B356EB963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273"/>
            <a:ext cx="744491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4EC53E-6B56-46C2-BE0E-68BE41070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241" y="4741440"/>
            <a:ext cx="2109537" cy="210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955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2B32A86-40BD-478C-9508-3F40C1840FE2}"/>
              </a:ext>
            </a:extLst>
          </p:cNvPr>
          <p:cNvSpPr/>
          <p:nvPr/>
        </p:nvSpPr>
        <p:spPr>
          <a:xfrm>
            <a:off x="0" y="3232298"/>
            <a:ext cx="2665228" cy="362570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1067393" y="78831"/>
            <a:ext cx="851338" cy="7725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2</a:t>
            </a:r>
            <a:endParaRPr lang="ru-RU" b="1" dirty="0"/>
          </a:p>
        </p:txBody>
      </p:sp>
      <p:sp>
        <p:nvSpPr>
          <p:cNvPr id="11" name="Заголовок 7"/>
          <p:cNvSpPr txBox="1">
            <a:spLocks/>
          </p:cNvSpPr>
          <p:nvPr/>
        </p:nvSpPr>
        <p:spPr>
          <a:xfrm>
            <a:off x="567436" y="586122"/>
            <a:ext cx="6762185" cy="1260871"/>
          </a:xfrm>
          <a:prstGeom prst="rect">
            <a:avLst/>
          </a:prstGeom>
        </p:spPr>
        <p:txBody>
          <a:bodyPr vert="horz" lIns="91440" tIns="45720" rIns="91440" bIns="0" rtlCol="0" anchor="b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100" dirty="0"/>
              <a:t>Цель проведения Конкурса:</a:t>
            </a:r>
          </a:p>
          <a:p>
            <a:pPr algn="just"/>
            <a:r>
              <a:rPr lang="ru-RU" sz="5400" b="0" dirty="0"/>
              <a:t> 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CEFA5E7-87E0-4640-88EA-65C541582218}"/>
              </a:ext>
            </a:extLst>
          </p:cNvPr>
          <p:cNvSpPr/>
          <p:nvPr/>
        </p:nvSpPr>
        <p:spPr>
          <a:xfrm>
            <a:off x="1460204" y="1918673"/>
            <a:ext cx="844579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00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выявление, поддержка и поощрение эффективных руководителей общеобразовательных организаций, распространение их опыта в области управления общеобразовательной организацией; </a:t>
            </a:r>
          </a:p>
          <a:p>
            <a:pPr indent="7200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повышение профессионального мастерства и развитие среды профессионального общения руководителей общеобразовательных организаций; </a:t>
            </a:r>
          </a:p>
          <a:p>
            <a:pPr indent="7200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формирование и развитие экспертного сообщества, компетентного в области управления общеобразовательной организацией.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3E18D16-5642-4CE2-8366-FB9A28097562}"/>
              </a:ext>
            </a:extLst>
          </p:cNvPr>
          <p:cNvCxnSpPr>
            <a:cxnSpLocks/>
          </p:cNvCxnSpPr>
          <p:nvPr/>
        </p:nvCxnSpPr>
        <p:spPr>
          <a:xfrm>
            <a:off x="0" y="5587586"/>
            <a:ext cx="2143866" cy="158425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Параллелограмм 9">
            <a:extLst>
              <a:ext uri="{FF2B5EF4-FFF2-40B4-BE49-F238E27FC236}">
                <a16:creationId xmlns:a16="http://schemas.microsoft.com/office/drawing/2014/main" id="{71C54345-9B00-4041-A1B6-E02E0DD4B6EA}"/>
              </a:ext>
            </a:extLst>
          </p:cNvPr>
          <p:cNvSpPr/>
          <p:nvPr/>
        </p:nvSpPr>
        <p:spPr>
          <a:xfrm rot="6617067">
            <a:off x="499277" y="6083550"/>
            <a:ext cx="637673" cy="1109650"/>
          </a:xfrm>
          <a:prstGeom prst="parallelogram">
            <a:avLst>
              <a:gd name="adj" fmla="val 589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009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2B32A86-40BD-478C-9508-3F40C1840FE2}"/>
              </a:ext>
            </a:extLst>
          </p:cNvPr>
          <p:cNvSpPr/>
          <p:nvPr/>
        </p:nvSpPr>
        <p:spPr>
          <a:xfrm>
            <a:off x="0" y="3232298"/>
            <a:ext cx="2665228" cy="362570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1067393" y="78831"/>
            <a:ext cx="851338" cy="7725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2</a:t>
            </a:r>
            <a:endParaRPr lang="ru-RU" b="1" dirty="0"/>
          </a:p>
        </p:txBody>
      </p:sp>
      <p:sp>
        <p:nvSpPr>
          <p:cNvPr id="11" name="Заголовок 7"/>
          <p:cNvSpPr txBox="1">
            <a:spLocks/>
          </p:cNvSpPr>
          <p:nvPr/>
        </p:nvSpPr>
        <p:spPr>
          <a:xfrm>
            <a:off x="493008" y="219625"/>
            <a:ext cx="6762185" cy="1260871"/>
          </a:xfrm>
          <a:prstGeom prst="rect">
            <a:avLst/>
          </a:prstGeom>
        </p:spPr>
        <p:txBody>
          <a:bodyPr vert="horz" lIns="91440" tIns="45720" rIns="91440" bIns="0" rtlCol="0" anchor="b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100" dirty="0"/>
              <a:t>Условия участия в Конкурсе</a:t>
            </a:r>
          </a:p>
          <a:p>
            <a:r>
              <a:rPr lang="ru-RU" sz="5400" b="0" dirty="0"/>
              <a:t> 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CEFA5E7-87E0-4640-88EA-65C541582218}"/>
              </a:ext>
            </a:extLst>
          </p:cNvPr>
          <p:cNvSpPr/>
          <p:nvPr/>
        </p:nvSpPr>
        <p:spPr>
          <a:xfrm>
            <a:off x="354785" y="1334253"/>
            <a:ext cx="8445794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700"/>
              </a:lnSpc>
              <a:spcAft>
                <a:spcPts val="600"/>
              </a:spcAft>
            </a:pPr>
            <a:r>
              <a:rPr lang="ru-RU" sz="2400" b="1" dirty="0">
                <a:solidFill>
                  <a:schemeClr val="accent1"/>
                </a:solidFill>
                <a:highlight>
                  <a:srgbClr val="F2F2F2"/>
                </a:highlight>
                <a:latin typeface="+mj-lt"/>
                <a:ea typeface="+mj-ea"/>
                <a:cs typeface="+mj-cs"/>
              </a:rPr>
              <a:t>Участники Конкурса:</a:t>
            </a:r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руководители образовательных организаций общего образования, осуществляющих свою деятельность на территории РФ, независимо от их организационно-правовых форм, являющиеся гражданами РФ, со стажем работы в должности директора ОО не менее 3 лет.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3E18D16-5642-4CE2-8366-FB9A28097562}"/>
              </a:ext>
            </a:extLst>
          </p:cNvPr>
          <p:cNvCxnSpPr>
            <a:cxnSpLocks/>
          </p:cNvCxnSpPr>
          <p:nvPr/>
        </p:nvCxnSpPr>
        <p:spPr>
          <a:xfrm>
            <a:off x="0" y="5577625"/>
            <a:ext cx="1843723" cy="131921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3786E14-D1BC-4D65-A1F6-E349BBA4EB65}"/>
              </a:ext>
            </a:extLst>
          </p:cNvPr>
          <p:cNvSpPr/>
          <p:nvPr/>
        </p:nvSpPr>
        <p:spPr>
          <a:xfrm>
            <a:off x="1147218" y="3271137"/>
            <a:ext cx="10860293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</a:pPr>
            <a:r>
              <a:rPr lang="ru-RU" sz="2400" b="1" dirty="0">
                <a:solidFill>
                  <a:schemeClr val="accent1"/>
                </a:solidFill>
                <a:highlight>
                  <a:srgbClr val="F2F2F2"/>
                </a:highlight>
                <a:latin typeface="+mj-lt"/>
                <a:ea typeface="+mj-ea"/>
                <a:cs typeface="+mj-cs"/>
              </a:rPr>
              <a:t>Условия участия: </a:t>
            </a:r>
          </a:p>
          <a:p>
            <a:pPr marL="342900" indent="-342900">
              <a:lnSpc>
                <a:spcPts val="27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регистрация на электронной странице Конкурса </a:t>
            </a: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2"/>
              </a:rPr>
              <a:t>https://education.apkpro.ru/courses/2004</a:t>
            </a: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с 25 апреля по 04 мая 2025 года;</a:t>
            </a:r>
          </a:p>
          <a:p>
            <a:pPr marL="342900" indent="-342900">
              <a:lnSpc>
                <a:spcPts val="27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заполнение регистрационной формы и прикрепление документов: </a:t>
            </a:r>
          </a:p>
          <a:p>
            <a:pPr lvl="2">
              <a:lnSpc>
                <a:spcPts val="2700"/>
              </a:lnSpc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скан-копия справки о занимаемой должности, заверенной учредителем общеобразовательной организации, с указанием стажа работы в занимаемой должности; </a:t>
            </a:r>
          </a:p>
          <a:p>
            <a:pPr lvl="2">
              <a:lnSpc>
                <a:spcPts val="2700"/>
              </a:lnSpc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скан-копия заявления участника Конкурса (Прил. 1);</a:t>
            </a:r>
          </a:p>
          <a:p>
            <a:pPr lvl="2">
              <a:lnSpc>
                <a:spcPts val="2700"/>
              </a:lnSpc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скан-копия согласия участника Конкурса на обработку персональных данных (Прил. 2), заполненное в соответствии с требованиями (Прил. 3). </a:t>
            </a:r>
          </a:p>
        </p:txBody>
      </p:sp>
      <p:sp>
        <p:nvSpPr>
          <p:cNvPr id="15" name="Параллелограмм 14">
            <a:extLst>
              <a:ext uri="{FF2B5EF4-FFF2-40B4-BE49-F238E27FC236}">
                <a16:creationId xmlns:a16="http://schemas.microsoft.com/office/drawing/2014/main" id="{4B02D68D-3774-47E7-88C0-F3A3A84410AF}"/>
              </a:ext>
            </a:extLst>
          </p:cNvPr>
          <p:cNvSpPr/>
          <p:nvPr/>
        </p:nvSpPr>
        <p:spPr>
          <a:xfrm rot="6617067">
            <a:off x="499277" y="6083550"/>
            <a:ext cx="637673" cy="1109650"/>
          </a:xfrm>
          <a:prstGeom prst="parallelogram">
            <a:avLst>
              <a:gd name="adj" fmla="val 589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12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2B32A86-40BD-478C-9508-3F40C1840FE2}"/>
              </a:ext>
            </a:extLst>
          </p:cNvPr>
          <p:cNvSpPr/>
          <p:nvPr/>
        </p:nvSpPr>
        <p:spPr>
          <a:xfrm>
            <a:off x="0" y="3232298"/>
            <a:ext cx="2665228" cy="362570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1067393" y="78831"/>
            <a:ext cx="851338" cy="7725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3</a:t>
            </a:r>
            <a:endParaRPr lang="ru-RU" b="1" dirty="0"/>
          </a:p>
        </p:txBody>
      </p:sp>
      <p:sp>
        <p:nvSpPr>
          <p:cNvPr id="11" name="Заголовок 7"/>
          <p:cNvSpPr txBox="1">
            <a:spLocks/>
          </p:cNvSpPr>
          <p:nvPr/>
        </p:nvSpPr>
        <p:spPr>
          <a:xfrm>
            <a:off x="360660" y="78831"/>
            <a:ext cx="6786097" cy="1260871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Структура конкурсных испытаний</a:t>
            </a:r>
            <a:endParaRPr lang="ru-RU" sz="2000" b="0" dirty="0"/>
          </a:p>
        </p:txBody>
      </p:sp>
      <p:sp>
        <p:nvSpPr>
          <p:cNvPr id="10" name="Заголовок 7">
            <a:extLst>
              <a:ext uri="{FF2B5EF4-FFF2-40B4-BE49-F238E27FC236}">
                <a16:creationId xmlns:a16="http://schemas.microsoft.com/office/drawing/2014/main" id="{97976176-5792-4652-A81B-43307CF9BE63}"/>
              </a:ext>
            </a:extLst>
          </p:cNvPr>
          <p:cNvSpPr txBox="1">
            <a:spLocks/>
          </p:cNvSpPr>
          <p:nvPr/>
        </p:nvSpPr>
        <p:spPr>
          <a:xfrm>
            <a:off x="112707" y="1569794"/>
            <a:ext cx="5120309" cy="741421"/>
          </a:xfrm>
          <a:prstGeom prst="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ru-RU" sz="3200" dirty="0"/>
              <a:t>Отборочный заочный этап.</a:t>
            </a:r>
          </a:p>
          <a:p>
            <a:pPr algn="ctr">
              <a:lnSpc>
                <a:spcPct val="70000"/>
              </a:lnSpc>
            </a:pPr>
            <a:r>
              <a:rPr lang="ru-RU" sz="3200" dirty="0"/>
              <a:t>Первый тур</a:t>
            </a:r>
            <a:endParaRPr lang="ru-RU" sz="2800" b="0" dirty="0"/>
          </a:p>
        </p:txBody>
      </p:sp>
      <p:sp>
        <p:nvSpPr>
          <p:cNvPr id="12" name="Нашивка 2">
            <a:extLst>
              <a:ext uri="{FF2B5EF4-FFF2-40B4-BE49-F238E27FC236}">
                <a16:creationId xmlns:a16="http://schemas.microsoft.com/office/drawing/2014/main" id="{746F8E48-24F1-4C33-A143-5FD37D6A62D2}"/>
              </a:ext>
            </a:extLst>
          </p:cNvPr>
          <p:cNvSpPr/>
          <p:nvPr/>
        </p:nvSpPr>
        <p:spPr>
          <a:xfrm rot="5400000">
            <a:off x="2367910" y="2207063"/>
            <a:ext cx="594629" cy="977043"/>
          </a:xfrm>
          <a:prstGeom prst="chevron">
            <a:avLst>
              <a:gd name="adj" fmla="val 648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AA5A327-925A-4F7F-AFF3-E8CD0E5B2B23}"/>
              </a:ext>
            </a:extLst>
          </p:cNvPr>
          <p:cNvSpPr/>
          <p:nvPr/>
        </p:nvSpPr>
        <p:spPr>
          <a:xfrm>
            <a:off x="5698677" y="1553031"/>
            <a:ext cx="6022426" cy="80393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70000"/>
              </a:lnSpc>
              <a:spcBef>
                <a:spcPct val="0"/>
              </a:spcBef>
            </a:pPr>
            <a:r>
              <a:rPr lang="ru-RU" sz="32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Заключительного очный этап.</a:t>
            </a:r>
          </a:p>
          <a:p>
            <a:pPr algn="ctr">
              <a:lnSpc>
                <a:spcPct val="70000"/>
              </a:lnSpc>
              <a:spcBef>
                <a:spcPct val="0"/>
              </a:spcBef>
            </a:pPr>
            <a:r>
              <a:rPr lang="ru-RU" sz="32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Первый тур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2A8C44E-0207-4683-A0DF-A9483DDDA48F}"/>
              </a:ext>
            </a:extLst>
          </p:cNvPr>
          <p:cNvSpPr/>
          <p:nvPr/>
        </p:nvSpPr>
        <p:spPr>
          <a:xfrm>
            <a:off x="5792583" y="3986519"/>
            <a:ext cx="6022426" cy="80393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70000"/>
              </a:lnSpc>
              <a:spcBef>
                <a:spcPct val="0"/>
              </a:spcBef>
            </a:pPr>
            <a:r>
              <a:rPr lang="ru-RU" sz="32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Заключительного очный этап.</a:t>
            </a:r>
          </a:p>
          <a:p>
            <a:pPr algn="ctr">
              <a:lnSpc>
                <a:spcPct val="70000"/>
              </a:lnSpc>
              <a:spcBef>
                <a:spcPct val="0"/>
              </a:spcBef>
            </a:pPr>
            <a:r>
              <a:rPr lang="ru-RU" sz="32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Второй тур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DD26CC-E7BC-4EF0-A788-D5E165A116A1}"/>
              </a:ext>
            </a:extLst>
          </p:cNvPr>
          <p:cNvSpPr/>
          <p:nvPr/>
        </p:nvSpPr>
        <p:spPr>
          <a:xfrm>
            <a:off x="24129" y="2945886"/>
            <a:ext cx="53323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КИ «Профессиональное тестирование»</a:t>
            </a:r>
          </a:p>
          <a:p>
            <a:pPr algn="ctr"/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12 – 25 мая 2025</a:t>
            </a:r>
          </a:p>
        </p:txBody>
      </p:sp>
      <p:sp>
        <p:nvSpPr>
          <p:cNvPr id="17" name="Заголовок 7">
            <a:extLst>
              <a:ext uri="{FF2B5EF4-FFF2-40B4-BE49-F238E27FC236}">
                <a16:creationId xmlns:a16="http://schemas.microsoft.com/office/drawing/2014/main" id="{39D208CD-4FAB-4767-8F86-FDA64C615141}"/>
              </a:ext>
            </a:extLst>
          </p:cNvPr>
          <p:cNvSpPr txBox="1">
            <a:spLocks/>
          </p:cNvSpPr>
          <p:nvPr/>
        </p:nvSpPr>
        <p:spPr>
          <a:xfrm>
            <a:off x="130150" y="4017778"/>
            <a:ext cx="5085419" cy="741421"/>
          </a:xfrm>
          <a:prstGeom prst="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ru-RU" sz="3200" dirty="0"/>
              <a:t>Отборочный заочный этап.</a:t>
            </a:r>
          </a:p>
          <a:p>
            <a:pPr algn="ctr">
              <a:lnSpc>
                <a:spcPct val="70000"/>
              </a:lnSpc>
            </a:pPr>
            <a:r>
              <a:rPr lang="ru-RU" sz="3200" dirty="0"/>
              <a:t>Второй тур</a:t>
            </a:r>
            <a:endParaRPr lang="ru-RU" sz="2800" b="0" dirty="0"/>
          </a:p>
        </p:txBody>
      </p:sp>
      <p:sp>
        <p:nvSpPr>
          <p:cNvPr id="19" name="Нашивка 2">
            <a:extLst>
              <a:ext uri="{FF2B5EF4-FFF2-40B4-BE49-F238E27FC236}">
                <a16:creationId xmlns:a16="http://schemas.microsoft.com/office/drawing/2014/main" id="{FA2A50D9-C948-4473-AC92-33F6F7E953B0}"/>
              </a:ext>
            </a:extLst>
          </p:cNvPr>
          <p:cNvSpPr/>
          <p:nvPr/>
        </p:nvSpPr>
        <p:spPr>
          <a:xfrm rot="5400000">
            <a:off x="2375546" y="4670587"/>
            <a:ext cx="594629" cy="977043"/>
          </a:xfrm>
          <a:prstGeom prst="chevron">
            <a:avLst>
              <a:gd name="adj" fmla="val 648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95536C7-9588-4222-B594-58FFF73211D9}"/>
              </a:ext>
            </a:extLst>
          </p:cNvPr>
          <p:cNvSpPr/>
          <p:nvPr/>
        </p:nvSpPr>
        <p:spPr>
          <a:xfrm>
            <a:off x="727323" y="5450010"/>
            <a:ext cx="387580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КИ «Марафон публикаций» </a:t>
            </a:r>
          </a:p>
          <a:p>
            <a:pPr algn="ctr"/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КИ «Групповая работа»</a:t>
            </a:r>
          </a:p>
          <a:p>
            <a:pPr algn="ctr"/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 – 29 июня 2025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C3E0D2-EA99-4296-B9E4-D58928B0690B}"/>
              </a:ext>
            </a:extLst>
          </p:cNvPr>
          <p:cNvSpPr/>
          <p:nvPr/>
        </p:nvSpPr>
        <p:spPr>
          <a:xfrm>
            <a:off x="6769454" y="3034167"/>
            <a:ext cx="38808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КИ «Траектория движения» </a:t>
            </a:r>
          </a:p>
          <a:p>
            <a:pPr algn="ctr"/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КИ «За и Против»</a:t>
            </a:r>
          </a:p>
        </p:txBody>
      </p:sp>
      <p:sp>
        <p:nvSpPr>
          <p:cNvPr id="21" name="Нашивка 2">
            <a:extLst>
              <a:ext uri="{FF2B5EF4-FFF2-40B4-BE49-F238E27FC236}">
                <a16:creationId xmlns:a16="http://schemas.microsoft.com/office/drawing/2014/main" id="{BB6ABB86-55D0-4C9C-8B56-BAF72384333A}"/>
              </a:ext>
            </a:extLst>
          </p:cNvPr>
          <p:cNvSpPr/>
          <p:nvPr/>
        </p:nvSpPr>
        <p:spPr>
          <a:xfrm rot="5400000">
            <a:off x="8506482" y="2285306"/>
            <a:ext cx="594629" cy="977043"/>
          </a:xfrm>
          <a:prstGeom prst="chevron">
            <a:avLst>
              <a:gd name="adj" fmla="val 648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84FD35E-379F-4E0E-BF36-22B71A7F4309}"/>
              </a:ext>
            </a:extLst>
          </p:cNvPr>
          <p:cNvSpPr/>
          <p:nvPr/>
        </p:nvSpPr>
        <p:spPr>
          <a:xfrm>
            <a:off x="5822731" y="545000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КИ «Мастер-класс»</a:t>
            </a:r>
          </a:p>
          <a:p>
            <a:pPr algn="ctr"/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КИ «Блицтурнир» </a:t>
            </a:r>
          </a:p>
          <a:p>
            <a:pPr algn="ctr"/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КИ «Образовательный форсаж»</a:t>
            </a:r>
          </a:p>
        </p:txBody>
      </p:sp>
      <p:sp>
        <p:nvSpPr>
          <p:cNvPr id="22" name="Нашивка 2">
            <a:extLst>
              <a:ext uri="{FF2B5EF4-FFF2-40B4-BE49-F238E27FC236}">
                <a16:creationId xmlns:a16="http://schemas.microsoft.com/office/drawing/2014/main" id="{4D1BFAD4-7D8C-4099-86BF-B0484793387F}"/>
              </a:ext>
            </a:extLst>
          </p:cNvPr>
          <p:cNvSpPr/>
          <p:nvPr/>
        </p:nvSpPr>
        <p:spPr>
          <a:xfrm rot="5400000">
            <a:off x="8547991" y="4664173"/>
            <a:ext cx="594629" cy="977043"/>
          </a:xfrm>
          <a:prstGeom prst="chevron">
            <a:avLst>
              <a:gd name="adj" fmla="val 648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837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F3BAA9A-E88F-4568-8611-7A015CFA8BBC}"/>
              </a:ext>
            </a:extLst>
          </p:cNvPr>
          <p:cNvSpPr/>
          <p:nvPr/>
        </p:nvSpPr>
        <p:spPr>
          <a:xfrm>
            <a:off x="0" y="3232298"/>
            <a:ext cx="2665228" cy="362570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AutoShape 4" descr="Системный подход в изучении менеджмента - Теория менеджмен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988565" y="160338"/>
            <a:ext cx="851338" cy="7725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4</a:t>
            </a:r>
            <a:endParaRPr lang="ru-RU" b="1" dirty="0"/>
          </a:p>
        </p:txBody>
      </p:sp>
      <p:sp>
        <p:nvSpPr>
          <p:cNvPr id="11" name="Заголовок 7"/>
          <p:cNvSpPr>
            <a:spLocks noGrp="1"/>
          </p:cNvSpPr>
          <p:nvPr>
            <p:ph type="title"/>
          </p:nvPr>
        </p:nvSpPr>
        <p:spPr>
          <a:xfrm>
            <a:off x="17148" y="160338"/>
            <a:ext cx="7378262" cy="93284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>
                <a:solidFill>
                  <a:srgbClr val="FFC000"/>
                </a:solidFill>
              </a:rPr>
              <a:t>Конкурсное испытание «Профессиональное тестирование»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3BDCF76-2B29-4DAF-97ED-6E82B257652E}"/>
              </a:ext>
            </a:extLst>
          </p:cNvPr>
          <p:cNvSpPr/>
          <p:nvPr/>
        </p:nvSpPr>
        <p:spPr>
          <a:xfrm>
            <a:off x="0" y="1293624"/>
            <a:ext cx="99380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Цель испытания: </a:t>
            </a: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демонстрация конкурсантом компетенций по различным направлениям профессиональной деятельности.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8B12621-E979-424F-9DAD-7516A6AFF76B}"/>
              </a:ext>
            </a:extLst>
          </p:cNvPr>
          <p:cNvSpPr/>
          <p:nvPr/>
        </p:nvSpPr>
        <p:spPr>
          <a:xfrm>
            <a:off x="3970421" y="2124621"/>
            <a:ext cx="822157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Вопросы по тематическим блокам: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управление кадрами (трудовое законодательство, формирование эффективной педагогической команды);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актуальные вопросы в сфере государственной политики;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управление ресурсами (ФХД);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управление процессами (нормативно-правовое регулирование образовательной деятельности);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управление результатами (формирование ВСОКО);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управление информацией (представление публичной информации об ОО, взаимодействие с различными категориями участников образовательных отношений). </a:t>
            </a:r>
          </a:p>
        </p:txBody>
      </p:sp>
      <p:pic>
        <p:nvPicPr>
          <p:cNvPr id="1028" name="Picture 4" descr="Время иконка">
            <a:extLst>
              <a:ext uri="{FF2B5EF4-FFF2-40B4-BE49-F238E27FC236}">
                <a16:creationId xmlns:a16="http://schemas.microsoft.com/office/drawing/2014/main" id="{3D629777-A11D-45BC-AC66-8A0D7A0F6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92" y="2472909"/>
            <a:ext cx="758825" cy="84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Экзамен иконка">
            <a:extLst>
              <a:ext uri="{FF2B5EF4-FFF2-40B4-BE49-F238E27FC236}">
                <a16:creationId xmlns:a16="http://schemas.microsoft.com/office/drawing/2014/main" id="{0C583601-A639-47AE-8A94-E9DC9615B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64" y="3816041"/>
            <a:ext cx="931713" cy="93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0CE9A07-E1C6-4084-86BE-13B5A8D7E352}"/>
              </a:ext>
            </a:extLst>
          </p:cNvPr>
          <p:cNvSpPr/>
          <p:nvPr/>
        </p:nvSpPr>
        <p:spPr>
          <a:xfrm>
            <a:off x="1264243" y="2643249"/>
            <a:ext cx="15937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</a:rPr>
              <a:t>60 минут</a:t>
            </a:r>
            <a:endParaRPr lang="ru-RU" sz="28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6C5046A-058A-4C06-88C6-71881881A247}"/>
              </a:ext>
            </a:extLst>
          </p:cNvPr>
          <p:cNvSpPr/>
          <p:nvPr/>
        </p:nvSpPr>
        <p:spPr>
          <a:xfrm>
            <a:off x="1309675" y="3940502"/>
            <a:ext cx="19319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</a:rPr>
              <a:t>100 баллов</a:t>
            </a:r>
            <a:endParaRPr lang="ru-RU" sz="28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DAEAF2F-2197-4E69-999B-9355D550EA8F}"/>
              </a:ext>
            </a:extLst>
          </p:cNvPr>
          <p:cNvSpPr/>
          <p:nvPr/>
        </p:nvSpPr>
        <p:spPr>
          <a:xfrm rot="2246826">
            <a:off x="7460716" y="111323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первый тур отборочного </a:t>
            </a:r>
          </a:p>
          <a:p>
            <a:pPr algn="ctr"/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заочного этапа</a:t>
            </a:r>
          </a:p>
        </p:txBody>
      </p:sp>
      <p:pic>
        <p:nvPicPr>
          <p:cNvPr id="1032" name="Picture 8" descr="Сигнал иконка">
            <a:extLst>
              <a:ext uri="{FF2B5EF4-FFF2-40B4-BE49-F238E27FC236}">
                <a16:creationId xmlns:a16="http://schemas.microsoft.com/office/drawing/2014/main" id="{12BCCA49-FF06-40AD-93F9-219558C9D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50" y="5393988"/>
            <a:ext cx="980508" cy="98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97D22F2-26F3-46FD-A0D5-0EC3A33084D4}"/>
              </a:ext>
            </a:extLst>
          </p:cNvPr>
          <p:cNvSpPr/>
          <p:nvPr/>
        </p:nvSpPr>
        <p:spPr>
          <a:xfrm>
            <a:off x="1309675" y="5393988"/>
            <a:ext cx="185627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до 1 июня </a:t>
            </a:r>
          </a:p>
          <a:p>
            <a:pPr algn="ctr"/>
            <a:r>
              <a:rPr lang="ru-RU" sz="2800" b="1" dirty="0">
                <a:solidFill>
                  <a:schemeClr val="accent1"/>
                </a:solidFill>
              </a:rPr>
              <a:t>2025 года </a:t>
            </a:r>
          </a:p>
        </p:txBody>
      </p:sp>
    </p:spTree>
    <p:extLst>
      <p:ext uri="{BB962C8B-B14F-4D97-AF65-F5344CB8AC3E}">
        <p14:creationId xmlns:p14="http://schemas.microsoft.com/office/powerpoint/2010/main" val="135015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F3BAA9A-E88F-4568-8611-7A015CFA8BBC}"/>
              </a:ext>
            </a:extLst>
          </p:cNvPr>
          <p:cNvSpPr/>
          <p:nvPr/>
        </p:nvSpPr>
        <p:spPr>
          <a:xfrm>
            <a:off x="77296" y="3232298"/>
            <a:ext cx="2665228" cy="362570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AutoShape 4" descr="Системный подход в изучении менеджмента - Теория менеджмен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988565" y="160338"/>
            <a:ext cx="851338" cy="7725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5</a:t>
            </a:r>
            <a:endParaRPr lang="ru-RU" b="1" dirty="0"/>
          </a:p>
        </p:txBody>
      </p:sp>
      <p:sp>
        <p:nvSpPr>
          <p:cNvPr id="11" name="Заголовок 7"/>
          <p:cNvSpPr>
            <a:spLocks noGrp="1"/>
          </p:cNvSpPr>
          <p:nvPr>
            <p:ph type="title"/>
          </p:nvPr>
        </p:nvSpPr>
        <p:spPr>
          <a:xfrm>
            <a:off x="17148" y="160338"/>
            <a:ext cx="7378262" cy="93284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>
                <a:solidFill>
                  <a:srgbClr val="FFC000"/>
                </a:solidFill>
              </a:rPr>
              <a:t>Конкурсное испытание </a:t>
            </a:r>
            <a:br>
              <a:rPr lang="ru-RU" sz="3600" dirty="0">
                <a:solidFill>
                  <a:srgbClr val="FFC000"/>
                </a:solidFill>
              </a:rPr>
            </a:br>
            <a:r>
              <a:rPr lang="ru-RU" sz="3600" dirty="0">
                <a:solidFill>
                  <a:srgbClr val="FFC000"/>
                </a:solidFill>
              </a:rPr>
              <a:t>«Марафон публикаций»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3BDCF76-2B29-4DAF-97ED-6E82B257652E}"/>
              </a:ext>
            </a:extLst>
          </p:cNvPr>
          <p:cNvSpPr/>
          <p:nvPr/>
        </p:nvSpPr>
        <p:spPr>
          <a:xfrm>
            <a:off x="17147" y="1282379"/>
            <a:ext cx="105345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Цель испытания: </a:t>
            </a: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демонстрация конкурсантом компетенций в области обработки и представления информации о себе и своей профессиональной деятельности в публичном пространстве, позиционирования своей ОО как привлекательной для обучающихся и родителей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8B12621-E979-424F-9DAD-7516A6AFF76B}"/>
              </a:ext>
            </a:extLst>
          </p:cNvPr>
          <p:cNvSpPr/>
          <p:nvPr/>
        </p:nvSpPr>
        <p:spPr>
          <a:xfrm>
            <a:off x="4298619" y="2958217"/>
            <a:ext cx="82215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Темы публикаций: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«Я в конкурсе «Директор года России»;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«Один день из жизни директора школы»;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«Директор школы управляет будущим страны»;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«Моя команда: работаем на результат»;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«Я вдохновляюсь и вдохновляю».</a:t>
            </a:r>
          </a:p>
        </p:txBody>
      </p:sp>
      <p:pic>
        <p:nvPicPr>
          <p:cNvPr id="1030" name="Picture 6" descr="Экзамен иконка">
            <a:extLst>
              <a:ext uri="{FF2B5EF4-FFF2-40B4-BE49-F238E27FC236}">
                <a16:creationId xmlns:a16="http://schemas.microsoft.com/office/drawing/2014/main" id="{0C583601-A639-47AE-8A94-E9DC9615B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65" y="4238296"/>
            <a:ext cx="931713" cy="93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0CE9A07-E1C6-4084-86BE-13B5A8D7E352}"/>
              </a:ext>
            </a:extLst>
          </p:cNvPr>
          <p:cNvSpPr/>
          <p:nvPr/>
        </p:nvSpPr>
        <p:spPr>
          <a:xfrm>
            <a:off x="1460382" y="3130888"/>
            <a:ext cx="2339615" cy="7903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chemeClr val="accent1"/>
                </a:solidFill>
              </a:rPr>
              <a:t>не менее </a:t>
            </a:r>
          </a:p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chemeClr val="accent1"/>
                </a:solidFill>
              </a:rPr>
              <a:t>5 публикаций</a:t>
            </a:r>
            <a:endParaRPr lang="ru-RU" sz="28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6C5046A-058A-4C06-88C6-71881881A247}"/>
              </a:ext>
            </a:extLst>
          </p:cNvPr>
          <p:cNvSpPr/>
          <p:nvPr/>
        </p:nvSpPr>
        <p:spPr>
          <a:xfrm>
            <a:off x="1742600" y="4323563"/>
            <a:ext cx="17491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</a:rPr>
              <a:t>50 баллов</a:t>
            </a:r>
            <a:endParaRPr lang="ru-RU" sz="28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DAEAF2F-2197-4E69-999B-9355D550EA8F}"/>
              </a:ext>
            </a:extLst>
          </p:cNvPr>
          <p:cNvSpPr/>
          <p:nvPr/>
        </p:nvSpPr>
        <p:spPr>
          <a:xfrm rot="2246826">
            <a:off x="7460716" y="111323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второй тур отборочного </a:t>
            </a:r>
          </a:p>
          <a:p>
            <a:pPr algn="ctr"/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заочного этапа</a:t>
            </a:r>
          </a:p>
        </p:txBody>
      </p:sp>
      <p:pic>
        <p:nvPicPr>
          <p:cNvPr id="2050" name="Picture 2" descr="Отчет иконка">
            <a:extLst>
              <a:ext uri="{FF2B5EF4-FFF2-40B4-BE49-F238E27FC236}">
                <a16:creationId xmlns:a16="http://schemas.microsoft.com/office/drawing/2014/main" id="{662B346B-DFCD-4484-9F2A-90DE000B5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29" y="3074249"/>
            <a:ext cx="931713" cy="93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3D28C0A-3C9E-4C17-B845-D721D5BA19BD}"/>
              </a:ext>
            </a:extLst>
          </p:cNvPr>
          <p:cNvSpPr/>
          <p:nvPr/>
        </p:nvSpPr>
        <p:spPr>
          <a:xfrm>
            <a:off x="2845307" y="6433334"/>
            <a:ext cx="92693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*Технические требования к публикациям указаны в Порядке проведения Конкурса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6FB123A-6BFE-4CE4-89B8-AE7ABE00933C}"/>
              </a:ext>
            </a:extLst>
          </p:cNvPr>
          <p:cNvCxnSpPr>
            <a:cxnSpLocks/>
          </p:cNvCxnSpPr>
          <p:nvPr/>
        </p:nvCxnSpPr>
        <p:spPr>
          <a:xfrm>
            <a:off x="2959768" y="6433334"/>
            <a:ext cx="923223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E62292-9F1C-48A6-B862-054FB618CB74}"/>
              </a:ext>
            </a:extLst>
          </p:cNvPr>
          <p:cNvSpPr/>
          <p:nvPr/>
        </p:nvSpPr>
        <p:spPr>
          <a:xfrm>
            <a:off x="77296" y="5328501"/>
            <a:ext cx="11912465" cy="986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Критерии оценки: </a:t>
            </a: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актуальность и информационная насыщенность; </a:t>
            </a:r>
            <a:r>
              <a:rPr lang="ru-RU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проявленность</a:t>
            </a: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профессиональной и гражданской позиции; нестандартность содержательного решения; культура представления информации в публичном пространстве; рефлексивная культура. </a:t>
            </a:r>
          </a:p>
        </p:txBody>
      </p:sp>
    </p:spTree>
    <p:extLst>
      <p:ext uri="{BB962C8B-B14F-4D97-AF65-F5344CB8AC3E}">
        <p14:creationId xmlns:p14="http://schemas.microsoft.com/office/powerpoint/2010/main" val="4021272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F3BAA9A-E88F-4568-8611-7A015CFA8BBC}"/>
              </a:ext>
            </a:extLst>
          </p:cNvPr>
          <p:cNvSpPr/>
          <p:nvPr/>
        </p:nvSpPr>
        <p:spPr>
          <a:xfrm>
            <a:off x="15068" y="3071960"/>
            <a:ext cx="2665228" cy="362570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AutoShape 4" descr="Системный подход в изучении менеджмента - Теория менеджмен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988565" y="160338"/>
            <a:ext cx="851338" cy="7725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6</a:t>
            </a:r>
            <a:endParaRPr lang="ru-RU" b="1" dirty="0"/>
          </a:p>
        </p:txBody>
      </p:sp>
      <p:sp>
        <p:nvSpPr>
          <p:cNvPr id="11" name="Заголовок 7"/>
          <p:cNvSpPr>
            <a:spLocks noGrp="1"/>
          </p:cNvSpPr>
          <p:nvPr>
            <p:ph type="title"/>
          </p:nvPr>
        </p:nvSpPr>
        <p:spPr>
          <a:xfrm>
            <a:off x="17148" y="160338"/>
            <a:ext cx="7378262" cy="93284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>
                <a:solidFill>
                  <a:srgbClr val="FFC000"/>
                </a:solidFill>
              </a:rPr>
              <a:t>Конкурсное испытание </a:t>
            </a:r>
            <a:br>
              <a:rPr lang="ru-RU" sz="3600" dirty="0">
                <a:solidFill>
                  <a:srgbClr val="FFC000"/>
                </a:solidFill>
              </a:rPr>
            </a:br>
            <a:r>
              <a:rPr lang="ru-RU" sz="3600" dirty="0">
                <a:solidFill>
                  <a:srgbClr val="FFC000"/>
                </a:solidFill>
              </a:rPr>
              <a:t>«Групповая работа»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3BDCF76-2B29-4DAF-97ED-6E82B257652E}"/>
              </a:ext>
            </a:extLst>
          </p:cNvPr>
          <p:cNvSpPr/>
          <p:nvPr/>
        </p:nvSpPr>
        <p:spPr>
          <a:xfrm>
            <a:off x="17147" y="1282379"/>
            <a:ext cx="105345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Цель испытания: </a:t>
            </a: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демонстрация конкурсантом способности находить в командном взаимодействии эффективное решение профессиональной</a:t>
            </a:r>
          </a:p>
          <a:p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задачи.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8B12621-E979-424F-9DAD-7516A6AFF76B}"/>
              </a:ext>
            </a:extLst>
          </p:cNvPr>
          <p:cNvSpPr/>
          <p:nvPr/>
        </p:nvSpPr>
        <p:spPr>
          <a:xfrm>
            <a:off x="3856710" y="2362350"/>
            <a:ext cx="8221579" cy="368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Критерии оценки конкурсного испытания: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1. по направлению «Я – Команда»: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умение организовать эффективную коммуникацию в команде;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способность проектировать достижение командного результата;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умение принимать решение с учётом мнения команды;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культура командной работы.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2. по направлению «Я – Лидер»: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точность понимания задачи и сообразность её решения;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умение предъявить свою профессиональную позицию;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наличие и вариативность аргументации собственной позиции;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убедительность и оригинальность суждений;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умение управлять собственным поведением;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владение навыками самопрезентации.</a:t>
            </a:r>
          </a:p>
        </p:txBody>
      </p:sp>
      <p:pic>
        <p:nvPicPr>
          <p:cNvPr id="1030" name="Picture 6" descr="Экзамен иконка">
            <a:extLst>
              <a:ext uri="{FF2B5EF4-FFF2-40B4-BE49-F238E27FC236}">
                <a16:creationId xmlns:a16="http://schemas.microsoft.com/office/drawing/2014/main" id="{0C583601-A639-47AE-8A94-E9DC9615B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96" y="4087048"/>
            <a:ext cx="931713" cy="93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0CE9A07-E1C6-4084-86BE-13B5A8D7E352}"/>
              </a:ext>
            </a:extLst>
          </p:cNvPr>
          <p:cNvSpPr/>
          <p:nvPr/>
        </p:nvSpPr>
        <p:spPr>
          <a:xfrm>
            <a:off x="1291569" y="2740241"/>
            <a:ext cx="1679819" cy="7903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chemeClr val="accent1"/>
                </a:solidFill>
              </a:rPr>
              <a:t>45 минут </a:t>
            </a:r>
          </a:p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chemeClr val="accent1"/>
                </a:solidFill>
              </a:rPr>
              <a:t>на группу</a:t>
            </a:r>
            <a:endParaRPr lang="ru-RU" sz="28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6C5046A-058A-4C06-88C6-71881881A247}"/>
              </a:ext>
            </a:extLst>
          </p:cNvPr>
          <p:cNvSpPr/>
          <p:nvPr/>
        </p:nvSpPr>
        <p:spPr>
          <a:xfrm>
            <a:off x="1393094" y="4113683"/>
            <a:ext cx="19319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</a:rPr>
              <a:t>100 баллов</a:t>
            </a:r>
            <a:endParaRPr lang="ru-RU" sz="28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DAEAF2F-2197-4E69-999B-9355D550EA8F}"/>
              </a:ext>
            </a:extLst>
          </p:cNvPr>
          <p:cNvSpPr/>
          <p:nvPr/>
        </p:nvSpPr>
        <p:spPr>
          <a:xfrm rot="2246826">
            <a:off x="7460716" y="111323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второй тур отборочного </a:t>
            </a:r>
          </a:p>
          <a:p>
            <a:pPr algn="ctr"/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заочного этапа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3D28C0A-3C9E-4C17-B845-D721D5BA19BD}"/>
              </a:ext>
            </a:extLst>
          </p:cNvPr>
          <p:cNvSpPr/>
          <p:nvPr/>
        </p:nvSpPr>
        <p:spPr>
          <a:xfrm>
            <a:off x="2635832" y="6333150"/>
            <a:ext cx="9442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*Конкурсное испытание проводится в режиме видео-конференц-связи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6FB123A-6BFE-4CE4-89B8-AE7ABE00933C}"/>
              </a:ext>
            </a:extLst>
          </p:cNvPr>
          <p:cNvCxnSpPr>
            <a:cxnSpLocks/>
          </p:cNvCxnSpPr>
          <p:nvPr/>
        </p:nvCxnSpPr>
        <p:spPr>
          <a:xfrm flipV="1">
            <a:off x="2635832" y="6292028"/>
            <a:ext cx="9400593" cy="4112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5" name="Picture 4" descr="Время иконка">
            <a:extLst>
              <a:ext uri="{FF2B5EF4-FFF2-40B4-BE49-F238E27FC236}">
                <a16:creationId xmlns:a16="http://schemas.microsoft.com/office/drawing/2014/main" id="{A79261E4-61CD-471C-832E-0D852E055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16" y="2772777"/>
            <a:ext cx="758825" cy="84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Сигнал иконка">
            <a:extLst>
              <a:ext uri="{FF2B5EF4-FFF2-40B4-BE49-F238E27FC236}">
                <a16:creationId xmlns:a16="http://schemas.microsoft.com/office/drawing/2014/main" id="{33C1B623-9819-4485-BD3C-DF39272B4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97" y="5427602"/>
            <a:ext cx="980508" cy="98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F7CC60B-99C5-4D30-926F-8227F938BC68}"/>
              </a:ext>
            </a:extLst>
          </p:cNvPr>
          <p:cNvSpPr/>
          <p:nvPr/>
        </p:nvSpPr>
        <p:spPr>
          <a:xfrm>
            <a:off x="1172668" y="5471712"/>
            <a:ext cx="2372790" cy="79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chemeClr val="accent1"/>
                </a:solidFill>
              </a:rPr>
              <a:t>не позднее</a:t>
            </a:r>
          </a:p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chemeClr val="accent1"/>
                </a:solidFill>
              </a:rPr>
              <a:t> 7 июля 2025 </a:t>
            </a:r>
          </a:p>
        </p:txBody>
      </p:sp>
    </p:spTree>
    <p:extLst>
      <p:ext uri="{BB962C8B-B14F-4D97-AF65-F5344CB8AC3E}">
        <p14:creationId xmlns:p14="http://schemas.microsoft.com/office/powerpoint/2010/main" val="634137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F3BAA9A-E88F-4568-8611-7A015CFA8BBC}"/>
              </a:ext>
            </a:extLst>
          </p:cNvPr>
          <p:cNvSpPr/>
          <p:nvPr/>
        </p:nvSpPr>
        <p:spPr>
          <a:xfrm>
            <a:off x="0" y="3232298"/>
            <a:ext cx="2665228" cy="362570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AutoShape 4" descr="Системный подход в изучении менеджмента - Теория менеджмен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988565" y="160338"/>
            <a:ext cx="851338" cy="7725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7</a:t>
            </a:r>
            <a:endParaRPr lang="ru-RU" b="1" dirty="0"/>
          </a:p>
        </p:txBody>
      </p:sp>
      <p:sp>
        <p:nvSpPr>
          <p:cNvPr id="11" name="Заголовок 7"/>
          <p:cNvSpPr>
            <a:spLocks noGrp="1"/>
          </p:cNvSpPr>
          <p:nvPr>
            <p:ph type="title"/>
          </p:nvPr>
        </p:nvSpPr>
        <p:spPr>
          <a:xfrm>
            <a:off x="17148" y="160338"/>
            <a:ext cx="7378262" cy="93284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>
                <a:solidFill>
                  <a:srgbClr val="FFC000"/>
                </a:solidFill>
              </a:rPr>
              <a:t>Конкурсное испытание </a:t>
            </a:r>
            <a:br>
              <a:rPr lang="ru-RU" sz="3600" dirty="0">
                <a:solidFill>
                  <a:srgbClr val="FFC000"/>
                </a:solidFill>
              </a:rPr>
            </a:br>
            <a:r>
              <a:rPr lang="ru-RU" sz="3600" dirty="0">
                <a:solidFill>
                  <a:srgbClr val="FFC000"/>
                </a:solidFill>
              </a:rPr>
              <a:t>«Траектория движения»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3BDCF76-2B29-4DAF-97ED-6E82B257652E}"/>
              </a:ext>
            </a:extLst>
          </p:cNvPr>
          <p:cNvSpPr/>
          <p:nvPr/>
        </p:nvSpPr>
        <p:spPr>
          <a:xfrm>
            <a:off x="17148" y="1282379"/>
            <a:ext cx="96562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Цель испытания: </a:t>
            </a: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демонстрация конкурсантом навыков управления развитием образовательной организации в соответствии с государственной политикой в сфере образования.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8B12621-E979-424F-9DAD-7516A6AFF76B}"/>
              </a:ext>
            </a:extLst>
          </p:cNvPr>
          <p:cNvSpPr/>
          <p:nvPr/>
        </p:nvSpPr>
        <p:spPr>
          <a:xfrm>
            <a:off x="5635757" y="2482708"/>
            <a:ext cx="6617341" cy="371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Конкурсное испытание включает в себя: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предъявление группе участников вводных данных для прохождения конкурсного испытания – до 3 минут;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обсуждение полученных вводных данных группой участников – до 15 минут;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публичное представление каждым участником эффективного управленческого решения стратегической задачи развития образовательной организации на определённый период (период определяется конкурсантом самостоятельно) – до 3 минут (на каждого участника);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ответы участников на вопросы жюри – до 12 минут.</a:t>
            </a:r>
          </a:p>
        </p:txBody>
      </p:sp>
      <p:pic>
        <p:nvPicPr>
          <p:cNvPr id="1030" name="Picture 6" descr="Экзамен иконка">
            <a:extLst>
              <a:ext uri="{FF2B5EF4-FFF2-40B4-BE49-F238E27FC236}">
                <a16:creationId xmlns:a16="http://schemas.microsoft.com/office/drawing/2014/main" id="{0C583601-A639-47AE-8A94-E9DC9615B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007" y="6057154"/>
            <a:ext cx="718842" cy="71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6C5046A-058A-4C06-88C6-71881881A247}"/>
              </a:ext>
            </a:extLst>
          </p:cNvPr>
          <p:cNvSpPr/>
          <p:nvPr/>
        </p:nvSpPr>
        <p:spPr>
          <a:xfrm>
            <a:off x="5062985" y="6252776"/>
            <a:ext cx="17491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</a:rPr>
              <a:t>50 баллов</a:t>
            </a:r>
            <a:endParaRPr lang="ru-RU" sz="28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DAEAF2F-2197-4E69-999B-9355D550EA8F}"/>
              </a:ext>
            </a:extLst>
          </p:cNvPr>
          <p:cNvSpPr/>
          <p:nvPr/>
        </p:nvSpPr>
        <p:spPr>
          <a:xfrm rot="2246826">
            <a:off x="7460716" y="111323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первый тур</a:t>
            </a:r>
          </a:p>
          <a:p>
            <a:pPr algn="ctr"/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очного этапа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49F9099-EAC8-4E79-B3E5-2C0B96F3C31B}"/>
              </a:ext>
            </a:extLst>
          </p:cNvPr>
          <p:cNvSpPr/>
          <p:nvPr/>
        </p:nvSpPr>
        <p:spPr>
          <a:xfrm>
            <a:off x="57115" y="2560203"/>
            <a:ext cx="5513506" cy="371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Критерии оценки :</a:t>
            </a:r>
          </a:p>
          <a:p>
            <a:pPr>
              <a:lnSpc>
                <a:spcPct val="80000"/>
              </a:lnSpc>
            </a:pPr>
            <a:r>
              <a:rPr lang="ru-RU" dirty="0"/>
              <a:t> </a:t>
            </a: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структурная и содержательная полнота представления решения задачи развития образовательной организации; 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ru-RU" sz="2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проявленность</a:t>
            </a: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стратегического, аналитического и критического мышления; 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ориентированность на конвергентный подход в управлении образовательной организацией;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сформированность гражданской и профессиональной позиции; 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культура представления информации в публичном пространстве</a:t>
            </a:r>
          </a:p>
        </p:txBody>
      </p:sp>
    </p:spTree>
    <p:extLst>
      <p:ext uri="{BB962C8B-B14F-4D97-AF65-F5344CB8AC3E}">
        <p14:creationId xmlns:p14="http://schemas.microsoft.com/office/powerpoint/2010/main" val="1980261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F3BAA9A-E88F-4568-8611-7A015CFA8BBC}"/>
              </a:ext>
            </a:extLst>
          </p:cNvPr>
          <p:cNvSpPr/>
          <p:nvPr/>
        </p:nvSpPr>
        <p:spPr>
          <a:xfrm>
            <a:off x="0" y="3232298"/>
            <a:ext cx="2665228" cy="362570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AutoShape 4" descr="Системный подход в изучении менеджмента - Теория менеджмен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988565" y="160338"/>
            <a:ext cx="851338" cy="7725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8</a:t>
            </a:r>
            <a:endParaRPr lang="ru-RU" b="1" dirty="0"/>
          </a:p>
        </p:txBody>
      </p:sp>
      <p:sp>
        <p:nvSpPr>
          <p:cNvPr id="11" name="Заголовок 7"/>
          <p:cNvSpPr>
            <a:spLocks noGrp="1"/>
          </p:cNvSpPr>
          <p:nvPr>
            <p:ph type="title"/>
          </p:nvPr>
        </p:nvSpPr>
        <p:spPr>
          <a:xfrm>
            <a:off x="17148" y="160338"/>
            <a:ext cx="7378262" cy="93284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>
                <a:solidFill>
                  <a:srgbClr val="FFC000"/>
                </a:solidFill>
              </a:rPr>
              <a:t>Конкурсное испытание </a:t>
            </a:r>
            <a:br>
              <a:rPr lang="ru-RU" sz="3600" dirty="0">
                <a:solidFill>
                  <a:srgbClr val="FFC000"/>
                </a:solidFill>
              </a:rPr>
            </a:br>
            <a:r>
              <a:rPr lang="ru-RU" sz="3600" dirty="0">
                <a:solidFill>
                  <a:srgbClr val="FFC000"/>
                </a:solidFill>
              </a:rPr>
              <a:t>«За и Против»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3BDCF76-2B29-4DAF-97ED-6E82B257652E}"/>
              </a:ext>
            </a:extLst>
          </p:cNvPr>
          <p:cNvSpPr/>
          <p:nvPr/>
        </p:nvSpPr>
        <p:spPr>
          <a:xfrm>
            <a:off x="17148" y="1282379"/>
            <a:ext cx="96562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Цель испытания: </a:t>
            </a:r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демонстрация конкурсантом способности</a:t>
            </a:r>
          </a:p>
          <a:p>
            <a:r>
              <a:rPr lang="ru-RU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вести профессиональную дискуссию по вопросам, связанным с управлением образовательной организацией.</a:t>
            </a:r>
          </a:p>
          <a:p>
            <a:endParaRPr lang="ru-RU" sz="24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DAEAF2F-2197-4E69-999B-9355D550EA8F}"/>
              </a:ext>
            </a:extLst>
          </p:cNvPr>
          <p:cNvSpPr/>
          <p:nvPr/>
        </p:nvSpPr>
        <p:spPr>
          <a:xfrm rot="2246826">
            <a:off x="7460716" y="111323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первый тур</a:t>
            </a:r>
          </a:p>
          <a:p>
            <a:pPr algn="ctr"/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очного этапа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49F9099-EAC8-4E79-B3E5-2C0B96F3C31B}"/>
              </a:ext>
            </a:extLst>
          </p:cNvPr>
          <p:cNvSpPr/>
          <p:nvPr/>
        </p:nvSpPr>
        <p:spPr>
          <a:xfrm>
            <a:off x="4388307" y="4190054"/>
            <a:ext cx="7883207" cy="182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Критерии оценки :</a:t>
            </a:r>
          </a:p>
          <a:p>
            <a:pPr>
              <a:lnSpc>
                <a:spcPct val="80000"/>
              </a:lnSpc>
            </a:pPr>
            <a:r>
              <a:rPr lang="ru-RU" dirty="0"/>
              <a:t> </a:t>
            </a: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ценностная ориентированность;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содержательность и глубина аргументации;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логичность и структурированность;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культура оппонирования;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сформированность эмоционального интеллекта.</a:t>
            </a:r>
          </a:p>
        </p:txBody>
      </p:sp>
      <p:pic>
        <p:nvPicPr>
          <p:cNvPr id="12" name="Picture 6" descr="Экзамен иконка">
            <a:extLst>
              <a:ext uri="{FF2B5EF4-FFF2-40B4-BE49-F238E27FC236}">
                <a16:creationId xmlns:a16="http://schemas.microsoft.com/office/drawing/2014/main" id="{0D1B7B7B-23A1-463F-AC81-096943A09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88" y="4834869"/>
            <a:ext cx="931713" cy="93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D87DA58-5D52-423C-8C0B-57544E22693D}"/>
              </a:ext>
            </a:extLst>
          </p:cNvPr>
          <p:cNvSpPr/>
          <p:nvPr/>
        </p:nvSpPr>
        <p:spPr>
          <a:xfrm>
            <a:off x="1326335" y="3402790"/>
            <a:ext cx="2315442" cy="7903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chemeClr val="accent1"/>
                </a:solidFill>
              </a:rPr>
              <a:t>25 минут </a:t>
            </a:r>
          </a:p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chemeClr val="accent1"/>
                </a:solidFill>
              </a:rPr>
              <a:t>на дискуссию</a:t>
            </a:r>
            <a:endParaRPr lang="ru-RU" sz="28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E11BDD6-85D7-4962-B8BA-700A9413AB30}"/>
              </a:ext>
            </a:extLst>
          </p:cNvPr>
          <p:cNvSpPr/>
          <p:nvPr/>
        </p:nvSpPr>
        <p:spPr>
          <a:xfrm>
            <a:off x="1483986" y="4861504"/>
            <a:ext cx="17491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</a:rPr>
              <a:t>50 баллов</a:t>
            </a:r>
            <a:endParaRPr lang="ru-RU" sz="2800" dirty="0"/>
          </a:p>
        </p:txBody>
      </p:sp>
      <p:pic>
        <p:nvPicPr>
          <p:cNvPr id="16" name="Picture 4" descr="Время иконка">
            <a:extLst>
              <a:ext uri="{FF2B5EF4-FFF2-40B4-BE49-F238E27FC236}">
                <a16:creationId xmlns:a16="http://schemas.microsoft.com/office/drawing/2014/main" id="{43BC4CDD-41E9-4288-8BCA-3145FB641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87" y="3338442"/>
            <a:ext cx="758825" cy="84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AD41250-D4D4-479A-B8C3-5B8FCC95C536}"/>
              </a:ext>
            </a:extLst>
          </p:cNvPr>
          <p:cNvSpPr/>
          <p:nvPr/>
        </p:nvSpPr>
        <p:spPr>
          <a:xfrm>
            <a:off x="4388307" y="2649806"/>
            <a:ext cx="6096000" cy="1280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Формат конкурсного испытания: </a:t>
            </a:r>
          </a:p>
          <a:p>
            <a:pPr>
              <a:lnSpc>
                <a:spcPct val="80000"/>
              </a:lnSpc>
            </a:pPr>
            <a:r>
              <a:rPr lang="ru-RU" sz="2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система (не менее двух) дуальных дискуссий (дискуссия, проходящая между двумя участниками) по заданным темам/сюжетам.</a:t>
            </a:r>
          </a:p>
        </p:txBody>
      </p:sp>
    </p:spTree>
    <p:extLst>
      <p:ext uri="{BB962C8B-B14F-4D97-AF65-F5344CB8AC3E}">
        <p14:creationId xmlns:p14="http://schemas.microsoft.com/office/powerpoint/2010/main" val="10887025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14">
      <a:dk1>
        <a:srgbClr val="3F3F3F"/>
      </a:dk1>
      <a:lt1>
        <a:srgbClr val="FFFFFF"/>
      </a:lt1>
      <a:dk2>
        <a:srgbClr val="F2F2F2"/>
      </a:dk2>
      <a:lt2>
        <a:srgbClr val="A5A5A5"/>
      </a:lt2>
      <a:accent1>
        <a:srgbClr val="00194C"/>
      </a:accent1>
      <a:accent2>
        <a:srgbClr val="EAB200"/>
      </a:accent2>
      <a:accent3>
        <a:srgbClr val="F2F2F2"/>
      </a:accent3>
      <a:accent4>
        <a:srgbClr val="954F72"/>
      </a:accent4>
      <a:accent5>
        <a:srgbClr val="00843B"/>
      </a:accent5>
      <a:accent6>
        <a:srgbClr val="014067"/>
      </a:accent6>
      <a:hlink>
        <a:srgbClr val="00194C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951641_Hexagon presentation light_AAS_v4" id="{358289A0-A26B-433F-AD2B-1F8832C96153}" vid="{92CDC91D-95BF-4897-87D6-494563DF797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Status xmlns="71af3243-3dd4-4a8d-8c0d-dd76da1f02a5">Not started</Statu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7f9b5e87859ce6d7eedbdc6e4e4205c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5e0075ee7624d6a846e01eb6183742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57EF8E-3088-4B8D-AE89-9AA6B62E96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9220B3-790D-4FDF-A046-BB08A9FCEE9A}">
  <ds:schemaRefs>
    <ds:schemaRef ds:uri="http://schemas.microsoft.com/office/infopath/2007/PartnerControls"/>
    <ds:schemaRef ds:uri="71af3243-3dd4-4a8d-8c0d-dd76da1f02a5"/>
    <ds:schemaRef ds:uri="http://purl.org/dc/dcmitype/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16c05727-aa75-4e4a-9b5f-8a80a1165891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8C7978F-257A-4BE0-A03A-F72747BCF3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TF00951641</Template>
  <TotalTime>0</TotalTime>
  <Words>1014</Words>
  <Application>Microsoft Office PowerPoint</Application>
  <PresentationFormat>Широкоэкранный</PresentationFormat>
  <Paragraphs>159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CiscoSans ExtraLight</vt:lpstr>
      <vt:lpstr>Gill Sans SemiBold</vt:lpstr>
      <vt:lpstr>Times New Roman</vt:lpstr>
      <vt:lpstr>Wingdings</vt:lpstr>
      <vt:lpstr>Тема Office</vt:lpstr>
      <vt:lpstr>Установочный семинар для участников  Всероссийского конкурса «Директор года»  2025</vt:lpstr>
      <vt:lpstr>Презентация PowerPoint</vt:lpstr>
      <vt:lpstr>Презентация PowerPoint</vt:lpstr>
      <vt:lpstr>Презентация PowerPoint</vt:lpstr>
      <vt:lpstr>Конкурсное испытание «Профессиональное тестирование»</vt:lpstr>
      <vt:lpstr>Конкурсное испытание  «Марафон публикаций»</vt:lpstr>
      <vt:lpstr>Конкурсное испытание  «Групповая работа»</vt:lpstr>
      <vt:lpstr>Конкурсное испытание  «Траектория движения» </vt:lpstr>
      <vt:lpstr>Конкурсное испытание  «За и Против»</vt:lpstr>
      <vt:lpstr>Конкурсные испытания  второго очного тура</vt:lpstr>
      <vt:lpstr>Контакты: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2019-06-16T18:33:06Z</dcterms:created>
  <dcterms:modified xsi:type="dcterms:W3CDTF">2025-05-06T07:14:36Z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f42aa342-8706-4288-bd11-ebb85995028c_Enabled">
    <vt:lpwstr>True</vt:lpwstr>
  </property>
  <property fmtid="{D5CDD505-2E9C-101B-9397-08002B2CF9AE}" pid="4" name="MSIP_Label_f42aa342-8706-4288-bd11-ebb85995028c_SiteId">
    <vt:lpwstr>72f988bf-86f1-41af-91ab-2d7cd011db47</vt:lpwstr>
  </property>
  <property fmtid="{D5CDD505-2E9C-101B-9397-08002B2CF9AE}" pid="5" name="MSIP_Label_f42aa342-8706-4288-bd11-ebb85995028c_Owner">
    <vt:lpwstr>v-abdarl@microsoft.com</vt:lpwstr>
  </property>
  <property fmtid="{D5CDD505-2E9C-101B-9397-08002B2CF9AE}" pid="6" name="MSIP_Label_f42aa342-8706-4288-bd11-ebb85995028c_SetDate">
    <vt:lpwstr>2019-09-17T00:22:56.7659324Z</vt:lpwstr>
  </property>
  <property fmtid="{D5CDD505-2E9C-101B-9397-08002B2CF9AE}" pid="7" name="MSIP_Label_f42aa342-8706-4288-bd11-ebb85995028c_Name">
    <vt:lpwstr>General</vt:lpwstr>
  </property>
  <property fmtid="{D5CDD505-2E9C-101B-9397-08002B2CF9AE}" pid="8" name="MSIP_Label_f42aa342-8706-4288-bd11-ebb85995028c_Application">
    <vt:lpwstr>Microsoft Azure Information Protection</vt:lpwstr>
  </property>
  <property fmtid="{D5CDD505-2E9C-101B-9397-08002B2CF9AE}" pid="9" name="MSIP_Label_f42aa342-8706-4288-bd11-ebb85995028c_ActionId">
    <vt:lpwstr>6013971f-27a3-458d-bf5e-621050f896fd</vt:lpwstr>
  </property>
  <property fmtid="{D5CDD505-2E9C-101B-9397-08002B2CF9AE}" pid="10" name="MSIP_Label_f42aa342-8706-4288-bd11-ebb85995028c_Extended_MSFT_Method">
    <vt:lpwstr>Automatic</vt:lpwstr>
  </property>
  <property fmtid="{D5CDD505-2E9C-101B-9397-08002B2CF9AE}" pid="11" name="Sensitivity">
    <vt:lpwstr>General</vt:lpwstr>
  </property>
</Properties>
</file>