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331" r:id="rId2"/>
    <p:sldId id="336" r:id="rId3"/>
    <p:sldId id="360" r:id="rId4"/>
    <p:sldId id="362" r:id="rId5"/>
    <p:sldId id="361" r:id="rId6"/>
    <p:sldId id="392" r:id="rId7"/>
    <p:sldId id="393" r:id="rId8"/>
    <p:sldId id="391" r:id="rId9"/>
    <p:sldId id="394" r:id="rId10"/>
    <p:sldId id="363" r:id="rId11"/>
    <p:sldId id="364" r:id="rId12"/>
    <p:sldId id="366" r:id="rId13"/>
    <p:sldId id="395" r:id="rId14"/>
    <p:sldId id="397" r:id="rId15"/>
    <p:sldId id="396" r:id="rId16"/>
    <p:sldId id="388" r:id="rId17"/>
    <p:sldId id="389" r:id="rId18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38F3AA64-6924-4FD3-89F2-A48604912540}">
          <p14:sldIdLst>
            <p14:sldId id="331"/>
            <p14:sldId id="336"/>
            <p14:sldId id="360"/>
            <p14:sldId id="362"/>
            <p14:sldId id="361"/>
            <p14:sldId id="392"/>
            <p14:sldId id="393"/>
            <p14:sldId id="391"/>
            <p14:sldId id="394"/>
            <p14:sldId id="363"/>
            <p14:sldId id="364"/>
          </p14:sldIdLst>
        </p14:section>
        <p14:section name="Раздел без заголовка" id="{D33B9E09-AE55-497D-A95E-358173A4BC62}">
          <p14:sldIdLst>
            <p14:sldId id="366"/>
          </p14:sldIdLst>
        </p14:section>
        <p14:section name="Раздел без заголовка" id="{1705A095-C8D4-404D-B181-178F4827E5A8}">
          <p14:sldIdLst>
            <p14:sldId id="395"/>
            <p14:sldId id="397"/>
            <p14:sldId id="396"/>
            <p14:sldId id="388"/>
            <p14:sldId id="389"/>
          </p14:sldIdLst>
        </p14:section>
      </p14:sectionLst>
    </p:ext>
    <p:ext uri="{EFAFB233-063F-42B5-8137-9DF3F51BA10A}">
      <p15:sldGuideLst xmlns:p15="http://schemas.microsoft.com/office/powerpoint/2012/main">
        <p15:guide id="2" pos="5927" userDrawn="1">
          <p15:clr>
            <a:srgbClr val="A4A3A4"/>
          </p15:clr>
        </p15:guide>
        <p15:guide id="3" orient="horz" pos="82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62AE"/>
    <a:srgbClr val="005BAB"/>
    <a:srgbClr val="00A0E3"/>
    <a:srgbClr val="000000"/>
    <a:srgbClr val="4DBCEC"/>
    <a:srgbClr val="109EB4"/>
    <a:srgbClr val="F38221"/>
    <a:srgbClr val="60BFCE"/>
    <a:srgbClr val="CC3399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Светлый стиль 2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35" autoAdjust="0"/>
    <p:restoredTop sz="99091" autoAdjust="0"/>
  </p:normalViewPr>
  <p:slideViewPr>
    <p:cSldViewPr snapToGrid="0">
      <p:cViewPr varScale="1">
        <p:scale>
          <a:sx n="115" d="100"/>
          <a:sy n="115" d="100"/>
        </p:scale>
        <p:origin x="378" y="114"/>
      </p:cViewPr>
      <p:guideLst>
        <p:guide pos="5927"/>
        <p:guide orient="horz" pos="82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26" tIns="45713" rIns="91426" bIns="45713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95" y="0"/>
            <a:ext cx="2946400" cy="496888"/>
          </a:xfrm>
          <a:prstGeom prst="rect">
            <a:avLst/>
          </a:prstGeom>
        </p:spPr>
        <p:txBody>
          <a:bodyPr vert="horz" lIns="91426" tIns="45713" rIns="91426" bIns="45713" rtlCol="0"/>
          <a:lstStyle>
            <a:lvl1pPr algn="r">
              <a:defRPr sz="1200"/>
            </a:lvl1pPr>
          </a:lstStyle>
          <a:p>
            <a:fld id="{4049F8CC-6230-4FDB-AC8F-876D6ECFB848}" type="datetimeFigureOut">
              <a:rPr lang="ru-RU" smtClean="0"/>
              <a:pPr/>
              <a:t>03.04.2024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6" tIns="45713" rIns="91426" bIns="45713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6795"/>
            <a:ext cx="5438775" cy="3908425"/>
          </a:xfrm>
          <a:prstGeom prst="rect">
            <a:avLst/>
          </a:prstGeom>
        </p:spPr>
        <p:txBody>
          <a:bodyPr vert="horz" lIns="91426" tIns="45713" rIns="91426" bIns="45713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26" tIns="45713" rIns="91426" bIns="45713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95" y="9429750"/>
            <a:ext cx="2946400" cy="496888"/>
          </a:xfrm>
          <a:prstGeom prst="rect">
            <a:avLst/>
          </a:prstGeom>
        </p:spPr>
        <p:txBody>
          <a:bodyPr vert="horz" lIns="91426" tIns="45713" rIns="91426" bIns="45713" rtlCol="0" anchor="b"/>
          <a:lstStyle>
            <a:lvl1pPr algn="r">
              <a:defRPr sz="1200"/>
            </a:lvl1pPr>
          </a:lstStyle>
          <a:p>
            <a:fld id="{130E7CBB-965E-4FF4-9DCC-483F45EC02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9754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6C527-C1F3-470F-BD2A-DA51C60D7E81}" type="datetime1">
              <a:rPr lang="ru-RU" smtClean="0"/>
              <a:pPr/>
              <a:t>03.04.2024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0120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CA4C7-EEEC-43ED-98AA-233D714748C7}" type="datetime1">
              <a:rPr lang="ru-RU" smtClean="0"/>
              <a:pPr/>
              <a:t>03.04.2024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0726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2C31F-647A-49AB-864C-DFDADDA3B899}" type="datetime1">
              <a:rPr lang="ru-RU" smtClean="0"/>
              <a:pPr/>
              <a:t>03.04.2024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5286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6DDB8-BF99-407D-B603-A57840DBD216}" type="datetime1">
              <a:rPr lang="ru-RU" smtClean="0"/>
              <a:pPr/>
              <a:t>03.04.2024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3280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F1BCC-2030-432C-9B7F-9FA8EDD4A233}" type="datetime1">
              <a:rPr lang="ru-RU" smtClean="0"/>
              <a:pPr/>
              <a:t>03.04.2024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795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9277A-6203-4AD5-B51B-E5329829D82B}" type="datetime1">
              <a:rPr lang="ru-RU" smtClean="0"/>
              <a:pPr/>
              <a:t>03.04.2024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2583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33107-8C5E-4321-8EEF-662912BA36C4}" type="datetime1">
              <a:rPr lang="ru-RU" smtClean="0"/>
              <a:pPr/>
              <a:t>03.04.2024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7225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A13E0-577B-4B89-8ABD-41224FF83BFC}" type="datetime1">
              <a:rPr lang="ru-RU" smtClean="0"/>
              <a:pPr/>
              <a:t>03.04.2024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2220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69203-89BF-4B43-A7EF-8D97F2D8DC9F}" type="datetime1">
              <a:rPr lang="ru-RU" smtClean="0"/>
              <a:pPr/>
              <a:t>03.04.2024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9684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DFAE7-7B19-4D14-9B1D-D65D5D2A95B3}" type="datetime1">
              <a:rPr lang="ru-RU" smtClean="0"/>
              <a:pPr/>
              <a:t>03.04.2024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57614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53975-22B9-45F8-BA86-71ADD24DD10A}" type="datetime1">
              <a:rPr lang="ru-RU" smtClean="0"/>
              <a:pPr/>
              <a:t>03.04.2024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4137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9A4ED-ADED-4B0A-A827-04794C998060}" type="datetime1">
              <a:rPr lang="ru-RU" smtClean="0"/>
              <a:pPr/>
              <a:t>03.04.2024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9A2F11-600D-44D7-A0E2-CE2D3B9D58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3630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jp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extBox 82"/>
          <p:cNvSpPr txBox="1"/>
          <p:nvPr/>
        </p:nvSpPr>
        <p:spPr>
          <a:xfrm>
            <a:off x="768867" y="4567047"/>
            <a:ext cx="5423725" cy="14157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ru-RU" sz="2000" b="1" i="1" dirty="0" smtClean="0">
              <a:solidFill>
                <a:srgbClr val="005BA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Сорокина Ольга Анатольевна,</a:t>
            </a:r>
            <a:endParaRPr lang="ru-RU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 школы</a:t>
            </a:r>
            <a:endParaRPr lang="ru-RU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1" name="Прямоугольник 120"/>
          <p:cNvSpPr/>
          <p:nvPr/>
        </p:nvSpPr>
        <p:spPr>
          <a:xfrm>
            <a:off x="0" y="6286500"/>
            <a:ext cx="12192000" cy="571500"/>
          </a:xfrm>
          <a:prstGeom prst="rect">
            <a:avLst/>
          </a:prstGeom>
          <a:solidFill>
            <a:srgbClr val="F382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6" name="Line 91"/>
          <p:cNvSpPr>
            <a:spLocks noChangeShapeType="1"/>
          </p:cNvSpPr>
          <p:nvPr/>
        </p:nvSpPr>
        <p:spPr bwMode="auto">
          <a:xfrm flipV="1">
            <a:off x="0" y="1547813"/>
            <a:ext cx="12192000" cy="4261"/>
          </a:xfrm>
          <a:prstGeom prst="line">
            <a:avLst/>
          </a:prstGeom>
          <a:noFill/>
          <a:ln w="25400">
            <a:solidFill>
              <a:srgbClr val="F7931D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E868DB7-E448-4C52-8557-A036920104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67" y="160257"/>
            <a:ext cx="1372754" cy="12474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E51B50-303D-478D-A808-6923C1BBA76F}"/>
              </a:ext>
            </a:extLst>
          </p:cNvPr>
          <p:cNvSpPr txBox="1"/>
          <p:nvPr/>
        </p:nvSpPr>
        <p:spPr>
          <a:xfrm>
            <a:off x="339725" y="1694431"/>
            <a:ext cx="115125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общеобразовательное учреждение 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«Средняя общеобразовательная школа № 2 имени Героя Советского Союза 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Феоктиста Андреевича Трифонова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г. Колпашево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7824" y="2894760"/>
            <a:ext cx="4779367" cy="309215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39725" y="2894760"/>
            <a:ext cx="6638591" cy="20490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Школьный музей- территория сотворчества учащихся, педагогов и родителей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366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831850" y="2516613"/>
            <a:ext cx="10515600" cy="2045862"/>
          </a:xfrm>
        </p:spPr>
        <p:txBody>
          <a:bodyPr/>
          <a:lstStyle/>
          <a:p>
            <a:r>
              <a:rPr lang="ru-RU" dirty="0" smtClean="0"/>
              <a:t>Ре</a:t>
            </a:r>
            <a:endParaRPr lang="ru-RU" dirty="0"/>
          </a:p>
        </p:txBody>
      </p:sp>
      <p:sp>
        <p:nvSpPr>
          <p:cNvPr id="10" name="Объект 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Сертификат </a:t>
            </a: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  <a:pPr/>
              <a:t>10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6286500"/>
            <a:ext cx="12192000" cy="571500"/>
          </a:xfrm>
          <a:prstGeom prst="rect">
            <a:avLst/>
          </a:prstGeom>
          <a:solidFill>
            <a:srgbClr val="F382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9801225" y="6441864"/>
            <a:ext cx="16383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ru-RU">
                <a:solidFill>
                  <a:schemeClr val="bg1"/>
                </a:solidFill>
              </a:rPr>
              <a:t>СЛАЙД </a:t>
            </a:r>
            <a:fld id="{59FD1884-234F-4F16-AF67-8B36556FD7FB}" type="slidenum">
              <a:rPr lang="ru-RU" smtClean="0">
                <a:solidFill>
                  <a:schemeClr val="bg1"/>
                </a:solidFill>
              </a:rPr>
              <a:pPr algn="r"/>
              <a:t>10</a:t>
            </a:fld>
            <a:endParaRPr lang="ru-RU">
              <a:solidFill>
                <a:schemeClr val="bg1"/>
              </a:solidFill>
            </a:endParaRPr>
          </a:p>
        </p:txBody>
      </p:sp>
      <p:cxnSp>
        <p:nvCxnSpPr>
          <p:cNvPr id="53" name="Прямая соединительная линия 52"/>
          <p:cNvCxnSpPr/>
          <p:nvPr/>
        </p:nvCxnSpPr>
        <p:spPr>
          <a:xfrm>
            <a:off x="0" y="1266825"/>
            <a:ext cx="12189600" cy="1588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956" y="17037"/>
            <a:ext cx="1371719" cy="12497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853" t="-4864" r="-853" b="16237"/>
          <a:stretch/>
        </p:blipFill>
        <p:spPr>
          <a:xfrm>
            <a:off x="329956" y="2297384"/>
            <a:ext cx="11509118" cy="394635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41441" y="1374087"/>
            <a:ext cx="11413412" cy="83995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Творческий продукт деятельности музея и всего школьного сообщества!</a:t>
            </a:r>
            <a:endParaRPr lang="ru-RU" sz="28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2782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1266825"/>
            <a:ext cx="10515600" cy="586038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выпускники- участники СВО! Гордимся! Ждем!</a:t>
            </a:r>
            <a:endParaRPr lang="ru-RU" sz="32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5879" y="1954797"/>
            <a:ext cx="5738700" cy="4518859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  <a:pPr/>
              <a:t>11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6286500"/>
            <a:ext cx="12192000" cy="571500"/>
          </a:xfrm>
          <a:prstGeom prst="rect">
            <a:avLst/>
          </a:prstGeom>
          <a:solidFill>
            <a:srgbClr val="F382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9801225" y="6441864"/>
            <a:ext cx="16383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ru-RU">
                <a:solidFill>
                  <a:schemeClr val="bg1"/>
                </a:solidFill>
              </a:rPr>
              <a:t>СЛАЙД </a:t>
            </a:r>
            <a:fld id="{59FD1884-234F-4F16-AF67-8B36556FD7FB}" type="slidenum">
              <a:rPr lang="ru-RU" smtClean="0">
                <a:solidFill>
                  <a:schemeClr val="bg1"/>
                </a:solidFill>
              </a:rPr>
              <a:pPr algn="r"/>
              <a:t>11</a:t>
            </a:fld>
            <a:endParaRPr lang="ru-RU">
              <a:solidFill>
                <a:schemeClr val="bg1"/>
              </a:solidFill>
            </a:endParaRPr>
          </a:p>
        </p:txBody>
      </p:sp>
      <p:cxnSp>
        <p:nvCxnSpPr>
          <p:cNvPr id="53" name="Прямая соединительная линия 52"/>
          <p:cNvCxnSpPr/>
          <p:nvPr/>
        </p:nvCxnSpPr>
        <p:spPr>
          <a:xfrm>
            <a:off x="0" y="1266825"/>
            <a:ext cx="12189600" cy="1588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956" y="17037"/>
            <a:ext cx="1371719" cy="124978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9115" y="2148758"/>
            <a:ext cx="5873702" cy="4005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03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бъект 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Сертификат </a:t>
            </a: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  <a:pPr/>
              <a:t>12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6286500"/>
            <a:ext cx="12192000" cy="571500"/>
          </a:xfrm>
          <a:prstGeom prst="rect">
            <a:avLst/>
          </a:prstGeom>
          <a:solidFill>
            <a:srgbClr val="F382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9801225" y="6441864"/>
            <a:ext cx="16383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ru-RU">
                <a:solidFill>
                  <a:schemeClr val="bg1"/>
                </a:solidFill>
              </a:rPr>
              <a:t>СЛАЙД </a:t>
            </a:r>
            <a:fld id="{59FD1884-234F-4F16-AF67-8B36556FD7FB}" type="slidenum">
              <a:rPr lang="ru-RU" smtClean="0">
                <a:solidFill>
                  <a:schemeClr val="bg1"/>
                </a:solidFill>
              </a:rPr>
              <a:pPr algn="r"/>
              <a:t>12</a:t>
            </a:fld>
            <a:endParaRPr lang="ru-RU">
              <a:solidFill>
                <a:schemeClr val="bg1"/>
              </a:solidFill>
            </a:endParaRPr>
          </a:p>
        </p:txBody>
      </p:sp>
      <p:cxnSp>
        <p:nvCxnSpPr>
          <p:cNvPr id="53" name="Прямая соединительная линия 52"/>
          <p:cNvCxnSpPr/>
          <p:nvPr/>
        </p:nvCxnSpPr>
        <p:spPr>
          <a:xfrm>
            <a:off x="0" y="1266825"/>
            <a:ext cx="12189600" cy="1588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956" y="17037"/>
            <a:ext cx="1371719" cy="124978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75" y="2060107"/>
            <a:ext cx="4928135" cy="346455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5249" y="3336316"/>
            <a:ext cx="3715351" cy="281365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29956" y="1356045"/>
            <a:ext cx="11557244" cy="5373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Поисково-исследовательская деятельность школьного музея</a:t>
            </a:r>
            <a:endParaRPr lang="ru-RU" sz="28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084" y="1963270"/>
            <a:ext cx="3092115" cy="432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465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11141242" cy="721372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Наша школа носит имя Героя Советского Союза!</a:t>
            </a:r>
            <a:endParaRPr lang="ru-RU" sz="36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87834"/>
            <a:ext cx="3564788" cy="456374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8097" y="1652909"/>
            <a:ext cx="5547841" cy="412735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4658" y="2151562"/>
            <a:ext cx="3249450" cy="4255377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  <a:pPr/>
              <a:t>13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6286500"/>
            <a:ext cx="12192000" cy="571500"/>
          </a:xfrm>
          <a:prstGeom prst="rect">
            <a:avLst/>
          </a:prstGeom>
          <a:solidFill>
            <a:srgbClr val="F382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9801225" y="6441864"/>
            <a:ext cx="16383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ru-RU">
                <a:solidFill>
                  <a:schemeClr val="bg1"/>
                </a:solidFill>
              </a:rPr>
              <a:t>СЛАЙД </a:t>
            </a:r>
            <a:fld id="{59FD1884-234F-4F16-AF67-8B36556FD7FB}" type="slidenum">
              <a:rPr lang="ru-RU" smtClean="0">
                <a:solidFill>
                  <a:schemeClr val="bg1"/>
                </a:solidFill>
              </a:rPr>
              <a:pPr algn="r"/>
              <a:t>13</a:t>
            </a:fld>
            <a:endParaRPr lang="ru-RU">
              <a:solidFill>
                <a:schemeClr val="bg1"/>
              </a:solidFill>
            </a:endParaRPr>
          </a:p>
        </p:txBody>
      </p:sp>
      <p:cxnSp>
        <p:nvCxnSpPr>
          <p:cNvPr id="53" name="Прямая соединительная линия 52"/>
          <p:cNvCxnSpPr/>
          <p:nvPr/>
        </p:nvCxnSpPr>
        <p:spPr>
          <a:xfrm>
            <a:off x="0" y="1266825"/>
            <a:ext cx="12189600" cy="1588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956" y="17037"/>
            <a:ext cx="1371719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645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11141242" cy="721372"/>
          </a:xfrm>
        </p:spPr>
        <p:txBody>
          <a:bodyPr>
            <a:normAutofit/>
          </a:bodyPr>
          <a:lstStyle/>
          <a:p>
            <a:r>
              <a:rPr lang="ru-RU" sz="4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Образовательное сотрудничество</a:t>
            </a:r>
            <a:endParaRPr lang="ru-RU" sz="4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2006" y="1780747"/>
            <a:ext cx="6774333" cy="470844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68947" y="2010422"/>
            <a:ext cx="4958081" cy="3881120"/>
          </a:xfrm>
          <a:prstGeom prst="rect">
            <a:avLst/>
          </a:prstGeom>
        </p:spPr>
      </p:pic>
      <p:sp>
        <p:nvSpPr>
          <p:cNvPr id="10" name="Подзаголовок 9"/>
          <p:cNvSpPr>
            <a:spLocks noGrp="1"/>
          </p:cNvSpPr>
          <p:nvPr>
            <p:ph type="subTitle" idx="1"/>
          </p:nvPr>
        </p:nvSpPr>
        <p:spPr>
          <a:xfrm>
            <a:off x="329956" y="1661783"/>
            <a:ext cx="11497086" cy="4622105"/>
          </a:xfrm>
        </p:spPr>
        <p:txBody>
          <a:bodyPr>
            <a:normAutofit/>
          </a:bodyPr>
          <a:lstStyle/>
          <a:p>
            <a:pPr algn="l"/>
            <a:endParaRPr lang="ru-RU" sz="28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  <a:pPr/>
              <a:t>14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6286500"/>
            <a:ext cx="12192000" cy="571500"/>
          </a:xfrm>
          <a:prstGeom prst="rect">
            <a:avLst/>
          </a:prstGeom>
          <a:solidFill>
            <a:srgbClr val="F382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9801225" y="6441864"/>
            <a:ext cx="16383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ru-RU">
                <a:solidFill>
                  <a:schemeClr val="bg1"/>
                </a:solidFill>
              </a:rPr>
              <a:t>СЛАЙД </a:t>
            </a:r>
            <a:fld id="{59FD1884-234F-4F16-AF67-8B36556FD7FB}" type="slidenum">
              <a:rPr lang="ru-RU" smtClean="0">
                <a:solidFill>
                  <a:schemeClr val="bg1"/>
                </a:solidFill>
              </a:rPr>
              <a:pPr algn="r"/>
              <a:t>14</a:t>
            </a:fld>
            <a:endParaRPr lang="ru-RU">
              <a:solidFill>
                <a:schemeClr val="bg1"/>
              </a:solidFill>
            </a:endParaRPr>
          </a:p>
        </p:txBody>
      </p:sp>
      <p:cxnSp>
        <p:nvCxnSpPr>
          <p:cNvPr id="53" name="Прямая соединительная линия 52"/>
          <p:cNvCxnSpPr/>
          <p:nvPr/>
        </p:nvCxnSpPr>
        <p:spPr>
          <a:xfrm>
            <a:off x="0" y="1266825"/>
            <a:ext cx="12189600" cy="1588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956" y="17037"/>
            <a:ext cx="1371719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5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11141242" cy="703826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Школьный музей – новые горизонты!</a:t>
            </a:r>
            <a:endParaRPr lang="ru-RU" sz="36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379" y="1825699"/>
            <a:ext cx="3426595" cy="448890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9557" y="2730658"/>
            <a:ext cx="2580043" cy="352941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7974" y="1863889"/>
            <a:ext cx="3375769" cy="441252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6323" y="2385833"/>
            <a:ext cx="2956692" cy="3857910"/>
          </a:xfrm>
          <a:prstGeom prst="rect">
            <a:avLst/>
          </a:prstGeom>
        </p:spPr>
      </p:pic>
      <p:sp>
        <p:nvSpPr>
          <p:cNvPr id="10" name="Подзаголовок 9"/>
          <p:cNvSpPr>
            <a:spLocks noGrp="1"/>
          </p:cNvSpPr>
          <p:nvPr>
            <p:ph type="subTitle" idx="1"/>
          </p:nvPr>
        </p:nvSpPr>
        <p:spPr>
          <a:xfrm>
            <a:off x="346257" y="2964221"/>
            <a:ext cx="11497086" cy="3207911"/>
          </a:xfrm>
        </p:spPr>
        <p:txBody>
          <a:bodyPr>
            <a:normAutofit/>
          </a:bodyPr>
          <a:lstStyle/>
          <a:p>
            <a:pPr algn="l"/>
            <a:endParaRPr lang="ru-RU" sz="28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  <a:pPr/>
              <a:t>15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6286500"/>
            <a:ext cx="12192000" cy="571500"/>
          </a:xfrm>
          <a:prstGeom prst="rect">
            <a:avLst/>
          </a:prstGeom>
          <a:solidFill>
            <a:srgbClr val="F382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9801225" y="6441864"/>
            <a:ext cx="16383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ru-RU">
                <a:solidFill>
                  <a:schemeClr val="bg1"/>
                </a:solidFill>
              </a:rPr>
              <a:t>СЛАЙД </a:t>
            </a:r>
            <a:fld id="{59FD1884-234F-4F16-AF67-8B36556FD7FB}" type="slidenum">
              <a:rPr lang="ru-RU" smtClean="0">
                <a:solidFill>
                  <a:schemeClr val="bg1"/>
                </a:solidFill>
              </a:rPr>
              <a:pPr algn="r"/>
              <a:t>15</a:t>
            </a:fld>
            <a:endParaRPr lang="ru-RU">
              <a:solidFill>
                <a:schemeClr val="bg1"/>
              </a:solidFill>
            </a:endParaRPr>
          </a:p>
        </p:txBody>
      </p:sp>
      <p:cxnSp>
        <p:nvCxnSpPr>
          <p:cNvPr id="53" name="Прямая соединительная линия 52"/>
          <p:cNvCxnSpPr/>
          <p:nvPr/>
        </p:nvCxnSpPr>
        <p:spPr>
          <a:xfrm>
            <a:off x="0" y="1266825"/>
            <a:ext cx="12189600" cy="1588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9956" y="17037"/>
            <a:ext cx="1371719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223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  <a:pPr/>
              <a:t>16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6286500"/>
            <a:ext cx="12192000" cy="571500"/>
          </a:xfrm>
          <a:prstGeom prst="rect">
            <a:avLst/>
          </a:prstGeom>
          <a:solidFill>
            <a:srgbClr val="F382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9801225" y="6441864"/>
            <a:ext cx="16383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ru-RU">
                <a:solidFill>
                  <a:schemeClr val="bg1"/>
                </a:solidFill>
              </a:rPr>
              <a:t>СЛАЙД </a:t>
            </a:r>
            <a:fld id="{59FD1884-234F-4F16-AF67-8B36556FD7FB}" type="slidenum">
              <a:rPr lang="ru-RU" smtClean="0">
                <a:solidFill>
                  <a:schemeClr val="bg1"/>
                </a:solidFill>
              </a:rPr>
              <a:pPr algn="r"/>
              <a:t>16</a:t>
            </a:fld>
            <a:endParaRPr lang="ru-RU">
              <a:solidFill>
                <a:schemeClr val="bg1"/>
              </a:solidFill>
            </a:endParaRPr>
          </a:p>
        </p:txBody>
      </p:sp>
      <p:cxnSp>
        <p:nvCxnSpPr>
          <p:cNvPr id="53" name="Прямая соединительная линия 52"/>
          <p:cNvCxnSpPr/>
          <p:nvPr/>
        </p:nvCxnSpPr>
        <p:spPr>
          <a:xfrm>
            <a:off x="0" y="1266825"/>
            <a:ext cx="12189600" cy="1588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1504706" y="714356"/>
            <a:ext cx="4842119" cy="3013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500"/>
              </a:lnSpc>
            </a:pP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327072" y="2020110"/>
            <a:ext cx="1102070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Большинство задач решаются удивительно просто:</a:t>
            </a:r>
          </a:p>
          <a:p>
            <a:r>
              <a:rPr lang="ru-RU" sz="6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надо </a:t>
            </a:r>
            <a:r>
              <a:rPr lang="ru-RU" sz="60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делать вместе!</a:t>
            </a:r>
            <a:endParaRPr lang="ru-RU" sz="60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C7D427D-1FE7-E548-CD1D-8932F7FBB1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10" y="75582"/>
            <a:ext cx="1264696" cy="10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53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  <a:pPr/>
              <a:t>17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6286500"/>
            <a:ext cx="12192000" cy="571500"/>
          </a:xfrm>
          <a:prstGeom prst="rect">
            <a:avLst/>
          </a:prstGeom>
          <a:solidFill>
            <a:srgbClr val="F382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9801225" y="6441864"/>
            <a:ext cx="16383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ru-RU">
                <a:solidFill>
                  <a:schemeClr val="bg1"/>
                </a:solidFill>
              </a:rPr>
              <a:t>СЛАЙД </a:t>
            </a:r>
            <a:fld id="{59FD1884-234F-4F16-AF67-8B36556FD7FB}" type="slidenum">
              <a:rPr lang="ru-RU" smtClean="0">
                <a:solidFill>
                  <a:schemeClr val="bg1"/>
                </a:solidFill>
              </a:rPr>
              <a:pPr algn="r"/>
              <a:t>17</a:t>
            </a:fld>
            <a:endParaRPr lang="ru-RU">
              <a:solidFill>
                <a:schemeClr val="bg1"/>
              </a:solidFill>
            </a:endParaRPr>
          </a:p>
        </p:txBody>
      </p:sp>
      <p:cxnSp>
        <p:nvCxnSpPr>
          <p:cNvPr id="53" name="Прямая соединительная линия 52"/>
          <p:cNvCxnSpPr/>
          <p:nvPr/>
        </p:nvCxnSpPr>
        <p:spPr>
          <a:xfrm>
            <a:off x="0" y="1266825"/>
            <a:ext cx="12189600" cy="1588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1504706" y="714356"/>
            <a:ext cx="4842119" cy="3013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500"/>
              </a:lnSpc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207986" y="2413197"/>
            <a:ext cx="974090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ВСТРЕЧУ!</a:t>
            </a:r>
          </a:p>
          <a:p>
            <a:pPr algn="ctr"/>
            <a:endParaRPr lang="ru-RU" sz="40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ВСЕМ ЭНЕРГИИ И ВДОХНОВЕНИЯ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9E22AB6-3547-097C-7B72-32F3634E61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07" y="65518"/>
            <a:ext cx="1292888" cy="110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750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122362"/>
            <a:ext cx="11141242" cy="790659"/>
          </a:xfrm>
        </p:spPr>
        <p:txBody>
          <a:bodyPr>
            <a:normAutofit/>
          </a:bodyPr>
          <a:lstStyle/>
          <a:p>
            <a:pPr algn="l"/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«Школа </a:t>
            </a:r>
            <a:r>
              <a:rPr lang="ru-RU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Минпросвещения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России»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одзаголовок 9"/>
          <p:cNvSpPr>
            <a:spLocks noGrp="1"/>
          </p:cNvSpPr>
          <p:nvPr>
            <p:ph type="subTitle" idx="1"/>
          </p:nvPr>
        </p:nvSpPr>
        <p:spPr>
          <a:xfrm>
            <a:off x="329956" y="1982871"/>
            <a:ext cx="11497086" cy="4301017"/>
          </a:xfrm>
        </p:spPr>
        <p:txBody>
          <a:bodyPr>
            <a:normAutofit lnSpcReduction="10000"/>
          </a:bodyPr>
          <a:lstStyle/>
          <a:p>
            <a:r>
              <a:rPr lang="ru-RU" sz="3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ключевое направление: ТВОРЧЕСТВО</a:t>
            </a:r>
          </a:p>
          <a:p>
            <a:pPr algn="l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Школа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полного дня: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внеурочная деятельность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дополнительное образование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Система конкурсов,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фестивалей, олимпиад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конференций</a:t>
            </a:r>
          </a:p>
          <a:p>
            <a:pPr algn="l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«Большая перемена»</a:t>
            </a:r>
          </a:p>
          <a:p>
            <a:pPr algn="l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Школьный хор</a:t>
            </a:r>
          </a:p>
          <a:p>
            <a:pPr algn="l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Школьный театр</a:t>
            </a:r>
          </a:p>
          <a:p>
            <a:pPr algn="l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Школьный музыкальный коллектив</a:t>
            </a:r>
          </a:p>
          <a:p>
            <a:pPr algn="l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Школьный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пресс-центр (телевидение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газета, журнал)</a:t>
            </a:r>
          </a:p>
          <a:p>
            <a:pPr algn="l"/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Школьный музей и 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музейная педагогика</a:t>
            </a:r>
            <a:endParaRPr lang="ru-RU" sz="28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  <a:pPr/>
              <a:t>2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6286500"/>
            <a:ext cx="12192000" cy="571500"/>
          </a:xfrm>
          <a:prstGeom prst="rect">
            <a:avLst/>
          </a:prstGeom>
          <a:solidFill>
            <a:srgbClr val="F382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9801225" y="6441864"/>
            <a:ext cx="16383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ru-RU">
                <a:solidFill>
                  <a:schemeClr val="bg1"/>
                </a:solidFill>
              </a:rPr>
              <a:t>СЛАЙД </a:t>
            </a:r>
            <a:fld id="{59FD1884-234F-4F16-AF67-8B36556FD7FB}" type="slidenum">
              <a:rPr lang="ru-RU" smtClean="0">
                <a:solidFill>
                  <a:schemeClr val="bg1"/>
                </a:solidFill>
              </a:rPr>
              <a:pPr algn="r"/>
              <a:t>2</a:t>
            </a:fld>
            <a:endParaRPr lang="ru-RU">
              <a:solidFill>
                <a:schemeClr val="bg1"/>
              </a:solidFill>
            </a:endParaRPr>
          </a:p>
        </p:txBody>
      </p:sp>
      <p:cxnSp>
        <p:nvCxnSpPr>
          <p:cNvPr id="53" name="Прямая соединительная линия 52"/>
          <p:cNvCxnSpPr/>
          <p:nvPr/>
        </p:nvCxnSpPr>
        <p:spPr>
          <a:xfrm>
            <a:off x="0" y="1266825"/>
            <a:ext cx="12189600" cy="1588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956" y="17037"/>
            <a:ext cx="1371719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920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" name="Объект 1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370" y="1710664"/>
            <a:ext cx="3226945" cy="4153561"/>
          </a:xfr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  <a:pPr/>
              <a:t>3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6286500"/>
            <a:ext cx="12192000" cy="571500"/>
          </a:xfrm>
          <a:prstGeom prst="rect">
            <a:avLst/>
          </a:prstGeom>
          <a:solidFill>
            <a:srgbClr val="F382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9801225" y="6441864"/>
            <a:ext cx="16383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ru-RU">
                <a:solidFill>
                  <a:schemeClr val="bg1"/>
                </a:solidFill>
              </a:rPr>
              <a:t>СЛАЙД </a:t>
            </a:r>
            <a:fld id="{59FD1884-234F-4F16-AF67-8B36556FD7FB}" type="slidenum">
              <a:rPr lang="ru-RU" smtClean="0">
                <a:solidFill>
                  <a:schemeClr val="bg1"/>
                </a:solidFill>
              </a:rPr>
              <a:pPr algn="r"/>
              <a:t>3</a:t>
            </a:fld>
            <a:endParaRPr lang="ru-RU">
              <a:solidFill>
                <a:schemeClr val="bg1"/>
              </a:solidFill>
            </a:endParaRPr>
          </a:p>
        </p:txBody>
      </p:sp>
      <p:cxnSp>
        <p:nvCxnSpPr>
          <p:cNvPr id="53" name="Прямая соединительная линия 52"/>
          <p:cNvCxnSpPr/>
          <p:nvPr/>
        </p:nvCxnSpPr>
        <p:spPr>
          <a:xfrm>
            <a:off x="0" y="1266825"/>
            <a:ext cx="12189600" cy="1588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956" y="17037"/>
            <a:ext cx="1371719" cy="124978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2" t="8422" r="9512" b="8245"/>
          <a:stretch/>
        </p:blipFill>
        <p:spPr>
          <a:xfrm>
            <a:off x="8191099" y="1423777"/>
            <a:ext cx="3670945" cy="4619544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867" y="1433512"/>
            <a:ext cx="3332022" cy="4584037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223184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329957" y="1352340"/>
            <a:ext cx="11701622" cy="1287094"/>
          </a:xfrm>
        </p:spPr>
        <p:txBody>
          <a:bodyPr>
            <a:normAutofit fontScale="90000"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ru-RU" sz="2200" b="1" u="sng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200" b="1" u="sng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700" b="1" u="sng" dirty="0" smtClean="0">
                <a:solidFill>
                  <a:srgbClr val="2162A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Концепция школьного музея: </a:t>
            </a:r>
            <a:r>
              <a:rPr lang="ru-RU" sz="2700" dirty="0" smtClean="0">
                <a:solidFill>
                  <a:srgbClr val="2162A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формирование </a:t>
            </a:r>
            <a:r>
              <a:rPr lang="ru-RU" sz="2700" dirty="0">
                <a:solidFill>
                  <a:srgbClr val="2162A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ценностного отношения обучающихся к культурно-историческому наследию через включенность в различные виды деятельности и эффективное использование его предметно-пространственной среды</a:t>
            </a:r>
            <a:br>
              <a:rPr lang="ru-RU" sz="2700" dirty="0">
                <a:solidFill>
                  <a:srgbClr val="2162A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2700" dirty="0">
              <a:solidFill>
                <a:srgbClr val="2162A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  <a:pPr/>
              <a:t>4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84768" y="6343376"/>
            <a:ext cx="12192000" cy="571500"/>
          </a:xfrm>
          <a:prstGeom prst="rect">
            <a:avLst/>
          </a:prstGeom>
          <a:solidFill>
            <a:srgbClr val="F382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9801225" y="6441864"/>
            <a:ext cx="16383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ru-RU">
                <a:solidFill>
                  <a:schemeClr val="bg1"/>
                </a:solidFill>
              </a:rPr>
              <a:t>СЛАЙД </a:t>
            </a:r>
            <a:fld id="{59FD1884-234F-4F16-AF67-8B36556FD7FB}" type="slidenum">
              <a:rPr lang="ru-RU" smtClean="0">
                <a:solidFill>
                  <a:schemeClr val="bg1"/>
                </a:solidFill>
              </a:rPr>
              <a:pPr algn="r"/>
              <a:t>4</a:t>
            </a:fld>
            <a:endParaRPr lang="ru-RU">
              <a:solidFill>
                <a:schemeClr val="bg1"/>
              </a:solidFill>
            </a:endParaRPr>
          </a:p>
        </p:txBody>
      </p:sp>
      <p:cxnSp>
        <p:nvCxnSpPr>
          <p:cNvPr id="53" name="Прямая соединительная линия 52"/>
          <p:cNvCxnSpPr/>
          <p:nvPr/>
        </p:nvCxnSpPr>
        <p:spPr>
          <a:xfrm>
            <a:off x="0" y="1266825"/>
            <a:ext cx="12189600" cy="1588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956" y="17037"/>
            <a:ext cx="1371719" cy="1249788"/>
          </a:xfrm>
          <a:prstGeom prst="rect">
            <a:avLst/>
          </a:prstGeom>
        </p:spPr>
      </p:pic>
      <p:pic>
        <p:nvPicPr>
          <p:cNvPr id="12" name="Объект 11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68002" y="2683300"/>
            <a:ext cx="4997529" cy="3559334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6312" y="2359582"/>
            <a:ext cx="4864972" cy="382164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2770" y="3234088"/>
            <a:ext cx="4061861" cy="280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363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23843" y="1376361"/>
            <a:ext cx="11785170" cy="936554"/>
          </a:xfrm>
        </p:spPr>
        <p:txBody>
          <a:bodyPr>
            <a:no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Галерея выпускников с 1967 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года - 56 лет школьной истории!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2" name="Объект 1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364705" y="2068764"/>
            <a:ext cx="5644308" cy="3954362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  <a:pPr/>
              <a:t>5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6286500"/>
            <a:ext cx="12192000" cy="571500"/>
          </a:xfrm>
          <a:prstGeom prst="rect">
            <a:avLst/>
          </a:prstGeom>
          <a:solidFill>
            <a:srgbClr val="F382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9801225" y="6441864"/>
            <a:ext cx="16383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ru-RU">
                <a:solidFill>
                  <a:schemeClr val="bg1"/>
                </a:solidFill>
              </a:rPr>
              <a:t>СЛАЙД </a:t>
            </a:r>
            <a:fld id="{59FD1884-234F-4F16-AF67-8B36556FD7FB}" type="slidenum">
              <a:rPr lang="ru-RU" smtClean="0">
                <a:solidFill>
                  <a:schemeClr val="bg1"/>
                </a:solidFill>
              </a:rPr>
              <a:pPr algn="r"/>
              <a:t>5</a:t>
            </a:fld>
            <a:endParaRPr lang="ru-RU">
              <a:solidFill>
                <a:schemeClr val="bg1"/>
              </a:solidFill>
            </a:endParaRPr>
          </a:p>
        </p:txBody>
      </p:sp>
      <p:cxnSp>
        <p:nvCxnSpPr>
          <p:cNvPr id="53" name="Прямая соединительная линия 52"/>
          <p:cNvCxnSpPr/>
          <p:nvPr/>
        </p:nvCxnSpPr>
        <p:spPr>
          <a:xfrm>
            <a:off x="0" y="1266825"/>
            <a:ext cx="12189600" cy="1588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956" y="17037"/>
            <a:ext cx="1371719" cy="124978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471" y="2456937"/>
            <a:ext cx="5870957" cy="3566189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767039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1266825"/>
            <a:ext cx="10515600" cy="98308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Музей – центр патриотического и гражданского воспитания школы</a:t>
            </a:r>
            <a:endParaRPr lang="ru-RU" sz="32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735359" y="1896430"/>
            <a:ext cx="3373221" cy="4320783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  <a:pPr/>
              <a:t>6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6286500"/>
            <a:ext cx="12192000" cy="571500"/>
          </a:xfrm>
          <a:prstGeom prst="rect">
            <a:avLst/>
          </a:prstGeom>
          <a:solidFill>
            <a:srgbClr val="F382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9801225" y="6441864"/>
            <a:ext cx="16383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ru-RU">
                <a:solidFill>
                  <a:schemeClr val="bg1"/>
                </a:solidFill>
              </a:rPr>
              <a:t>СЛАЙД </a:t>
            </a:r>
            <a:fld id="{59FD1884-234F-4F16-AF67-8B36556FD7FB}" type="slidenum">
              <a:rPr lang="ru-RU" smtClean="0">
                <a:solidFill>
                  <a:schemeClr val="bg1"/>
                </a:solidFill>
              </a:rPr>
              <a:pPr algn="r"/>
              <a:t>6</a:t>
            </a:fld>
            <a:endParaRPr lang="ru-RU">
              <a:solidFill>
                <a:schemeClr val="bg1"/>
              </a:solidFill>
            </a:endParaRPr>
          </a:p>
        </p:txBody>
      </p:sp>
      <p:cxnSp>
        <p:nvCxnSpPr>
          <p:cNvPr id="53" name="Прямая соединительная линия 52"/>
          <p:cNvCxnSpPr/>
          <p:nvPr/>
        </p:nvCxnSpPr>
        <p:spPr>
          <a:xfrm>
            <a:off x="0" y="1266825"/>
            <a:ext cx="12189600" cy="1588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956" y="17037"/>
            <a:ext cx="1371719" cy="124978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4413" y="2953299"/>
            <a:ext cx="4316187" cy="3196676"/>
          </a:xfrm>
          <a:prstGeom prst="rect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991" y="2405636"/>
            <a:ext cx="4440947" cy="3330710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40317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90887" y="1433512"/>
            <a:ext cx="10948637" cy="366412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Музей – точка притяжения и совместной деятельности</a:t>
            </a:r>
            <a:endParaRPr lang="ru-RU" sz="32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664036"/>
            <a:ext cx="6392522" cy="4994597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  <a:pPr/>
              <a:t>7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6286500"/>
            <a:ext cx="12192000" cy="571500"/>
          </a:xfrm>
          <a:prstGeom prst="rect">
            <a:avLst/>
          </a:prstGeom>
          <a:solidFill>
            <a:srgbClr val="F382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9801225" y="6441864"/>
            <a:ext cx="16383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ru-RU">
                <a:solidFill>
                  <a:schemeClr val="bg1"/>
                </a:solidFill>
              </a:rPr>
              <a:t>СЛАЙД </a:t>
            </a:r>
            <a:fld id="{59FD1884-234F-4F16-AF67-8B36556FD7FB}" type="slidenum">
              <a:rPr lang="ru-RU" smtClean="0">
                <a:solidFill>
                  <a:schemeClr val="bg1"/>
                </a:solidFill>
              </a:rPr>
              <a:pPr algn="r"/>
              <a:t>7</a:t>
            </a:fld>
            <a:endParaRPr lang="ru-RU">
              <a:solidFill>
                <a:schemeClr val="bg1"/>
              </a:solidFill>
            </a:endParaRPr>
          </a:p>
        </p:txBody>
      </p:sp>
      <p:cxnSp>
        <p:nvCxnSpPr>
          <p:cNvPr id="53" name="Прямая соединительная линия 52"/>
          <p:cNvCxnSpPr/>
          <p:nvPr/>
        </p:nvCxnSpPr>
        <p:spPr>
          <a:xfrm>
            <a:off x="0" y="1266825"/>
            <a:ext cx="12189600" cy="1588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956" y="17037"/>
            <a:ext cx="1371719" cy="124978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/>
          <a:srcRect l="23131" r="8894"/>
          <a:stretch/>
        </p:blipFill>
        <p:spPr>
          <a:xfrm>
            <a:off x="6306360" y="2175309"/>
            <a:ext cx="5734844" cy="397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21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41421" y="1271026"/>
            <a:ext cx="11285621" cy="50589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2162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встречи выпускников – школьный музей!</a:t>
            </a:r>
            <a:endParaRPr lang="ru-RU" sz="3600" b="1" dirty="0">
              <a:solidFill>
                <a:srgbClr val="2162A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38934" y="2306220"/>
            <a:ext cx="6197360" cy="4146967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  <a:pPr/>
              <a:t>8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6286500"/>
            <a:ext cx="12192000" cy="571500"/>
          </a:xfrm>
          <a:prstGeom prst="rect">
            <a:avLst/>
          </a:prstGeom>
          <a:solidFill>
            <a:srgbClr val="F382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9801225" y="6441864"/>
            <a:ext cx="16383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ru-RU">
                <a:solidFill>
                  <a:schemeClr val="bg1"/>
                </a:solidFill>
              </a:rPr>
              <a:t>СЛАЙД </a:t>
            </a:r>
            <a:fld id="{59FD1884-234F-4F16-AF67-8B36556FD7FB}" type="slidenum">
              <a:rPr lang="ru-RU" smtClean="0">
                <a:solidFill>
                  <a:schemeClr val="bg1"/>
                </a:solidFill>
              </a:rPr>
              <a:pPr algn="r"/>
              <a:t>8</a:t>
            </a:fld>
            <a:endParaRPr lang="ru-RU">
              <a:solidFill>
                <a:schemeClr val="bg1"/>
              </a:solidFill>
            </a:endParaRPr>
          </a:p>
        </p:txBody>
      </p:sp>
      <p:cxnSp>
        <p:nvCxnSpPr>
          <p:cNvPr id="53" name="Прямая соединительная линия 52"/>
          <p:cNvCxnSpPr/>
          <p:nvPr/>
        </p:nvCxnSpPr>
        <p:spPr>
          <a:xfrm>
            <a:off x="0" y="1266825"/>
            <a:ext cx="12189600" cy="1588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956" y="17037"/>
            <a:ext cx="1371719" cy="124978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0603" y="1587917"/>
            <a:ext cx="6151397" cy="429377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175309" y="1849020"/>
            <a:ext cx="2165685" cy="457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055612" y="5757195"/>
            <a:ext cx="2325736" cy="46001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348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  <a:pPr/>
              <a:t>9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6286500"/>
            <a:ext cx="12192000" cy="571500"/>
          </a:xfrm>
          <a:prstGeom prst="rect">
            <a:avLst/>
          </a:prstGeom>
          <a:solidFill>
            <a:srgbClr val="F382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9801225" y="6441864"/>
            <a:ext cx="16383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ru-RU">
                <a:solidFill>
                  <a:schemeClr val="bg1"/>
                </a:solidFill>
              </a:rPr>
              <a:t>СЛАЙД </a:t>
            </a:r>
            <a:fld id="{59FD1884-234F-4F16-AF67-8B36556FD7FB}" type="slidenum">
              <a:rPr lang="ru-RU" smtClean="0">
                <a:solidFill>
                  <a:schemeClr val="bg1"/>
                </a:solidFill>
              </a:rPr>
              <a:pPr algn="r"/>
              <a:t>9</a:t>
            </a:fld>
            <a:endParaRPr lang="ru-RU">
              <a:solidFill>
                <a:schemeClr val="bg1"/>
              </a:solidFill>
            </a:endParaRPr>
          </a:p>
        </p:txBody>
      </p:sp>
      <p:cxnSp>
        <p:nvCxnSpPr>
          <p:cNvPr id="53" name="Прямая соединительная линия 52"/>
          <p:cNvCxnSpPr/>
          <p:nvPr/>
        </p:nvCxnSpPr>
        <p:spPr>
          <a:xfrm>
            <a:off x="0" y="1266825"/>
            <a:ext cx="12189600" cy="1588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C7D427D-1FE7-E548-CD1D-8932F7FBB1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75" y="125129"/>
            <a:ext cx="1189041" cy="10162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23421" t="12994" r="23630" b="6291"/>
          <a:stretch/>
        </p:blipFill>
        <p:spPr>
          <a:xfrm>
            <a:off x="173255" y="1132129"/>
            <a:ext cx="4369869" cy="5027345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6334" y="1851449"/>
            <a:ext cx="4104266" cy="312955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2088" y="3354177"/>
            <a:ext cx="3796183" cy="289739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85563" y="1045398"/>
            <a:ext cx="3139712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145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59116</TotalTime>
  <Words>249</Words>
  <Application>Microsoft Office PowerPoint</Application>
  <PresentationFormat>Широкоэкранный</PresentationFormat>
  <Paragraphs>72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Проект «Школа Минпросвещения России»</vt:lpstr>
      <vt:lpstr>Презентация PowerPoint</vt:lpstr>
      <vt:lpstr> Концепция школьного музея: формирование ценностного отношения обучающихся к культурно-историческому наследию через включенность в различные виды деятельности и эффективное использование его предметно-пространственной среды </vt:lpstr>
      <vt:lpstr>Галерея выпускников с 1967 года - 56 лет школьной истории! </vt:lpstr>
      <vt:lpstr>Музей – центр патриотического и гражданского воспитания школы</vt:lpstr>
      <vt:lpstr>Музей – точка притяжения и совместной деятельности</vt:lpstr>
      <vt:lpstr>Место встречи выпускников – школьный музей!</vt:lpstr>
      <vt:lpstr>Презентация PowerPoint</vt:lpstr>
      <vt:lpstr>Ре</vt:lpstr>
      <vt:lpstr>Наши выпускники- участники СВО! Гордимся! Ждем!</vt:lpstr>
      <vt:lpstr>Презентация PowerPoint</vt:lpstr>
      <vt:lpstr>Наша школа носит имя Героя Советского Союза!</vt:lpstr>
      <vt:lpstr>Образовательное сотрудничество</vt:lpstr>
      <vt:lpstr>Школьный музей – новые горизонты!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ТОИПКРО</dc:creator>
  <cp:lastModifiedBy>School2</cp:lastModifiedBy>
  <cp:revision>821</cp:revision>
  <cp:lastPrinted>2021-07-16T05:59:00Z</cp:lastPrinted>
  <dcterms:created xsi:type="dcterms:W3CDTF">2019-08-15T10:09:47Z</dcterms:created>
  <dcterms:modified xsi:type="dcterms:W3CDTF">2024-04-03T05:15:22Z</dcterms:modified>
</cp:coreProperties>
</file>