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5"/>
  </p:notesMasterIdLst>
  <p:sldIdLst>
    <p:sldId id="367" r:id="rId2"/>
    <p:sldId id="383" r:id="rId3"/>
    <p:sldId id="384" r:id="rId4"/>
    <p:sldId id="370" r:id="rId5"/>
    <p:sldId id="371" r:id="rId6"/>
    <p:sldId id="387" r:id="rId7"/>
    <p:sldId id="372" r:id="rId8"/>
    <p:sldId id="369" r:id="rId9"/>
    <p:sldId id="374" r:id="rId10"/>
    <p:sldId id="375" r:id="rId11"/>
    <p:sldId id="336" r:id="rId12"/>
    <p:sldId id="347" r:id="rId13"/>
    <p:sldId id="390" r:id="rId14"/>
    <p:sldId id="388" r:id="rId15"/>
    <p:sldId id="381" r:id="rId16"/>
    <p:sldId id="380" r:id="rId17"/>
    <p:sldId id="382" r:id="rId18"/>
    <p:sldId id="396" r:id="rId19"/>
    <p:sldId id="397" r:id="rId20"/>
    <p:sldId id="398" r:id="rId21"/>
    <p:sldId id="377" r:id="rId22"/>
    <p:sldId id="341" r:id="rId23"/>
    <p:sldId id="344" r:id="rId24"/>
    <p:sldId id="345" r:id="rId25"/>
    <p:sldId id="353" r:id="rId26"/>
    <p:sldId id="352" r:id="rId27"/>
    <p:sldId id="366" r:id="rId28"/>
    <p:sldId id="346" r:id="rId29"/>
    <p:sldId id="349" r:id="rId30"/>
    <p:sldId id="350" r:id="rId31"/>
    <p:sldId id="351" r:id="rId32"/>
    <p:sldId id="354" r:id="rId33"/>
    <p:sldId id="355" r:id="rId34"/>
    <p:sldId id="356" r:id="rId35"/>
    <p:sldId id="357" r:id="rId36"/>
    <p:sldId id="358" r:id="rId37"/>
    <p:sldId id="359" r:id="rId38"/>
    <p:sldId id="393" r:id="rId39"/>
    <p:sldId id="385" r:id="rId40"/>
    <p:sldId id="360" r:id="rId41"/>
    <p:sldId id="362" r:id="rId42"/>
    <p:sldId id="395" r:id="rId43"/>
    <p:sldId id="365" r:id="rId4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54BFDE"/>
    <a:srgbClr val="50BADB"/>
    <a:srgbClr val="FF6600"/>
    <a:srgbClr val="00A0E3"/>
    <a:srgbClr val="000000"/>
    <a:srgbClr val="4DBCEC"/>
    <a:srgbClr val="109EB4"/>
    <a:srgbClr val="005BAB"/>
    <a:srgbClr val="216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9091" autoAdjust="0"/>
  </p:normalViewPr>
  <p:slideViewPr>
    <p:cSldViewPr snapToGrid="0">
      <p:cViewPr varScale="1">
        <p:scale>
          <a:sx n="88" d="100"/>
          <a:sy n="88" d="100"/>
        </p:scale>
        <p:origin x="293" y="62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026E-084B-4379-8EB0-63CA173E6803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91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4AC7-0EC4-42E1-B3B2-F8455E0BD211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5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3DA3-776E-4F73-8502-EBC3551DB6AE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1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F0E20-1C8C-4DC6-A1E7-DF5A7C587F6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646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C8DA-B9FC-48D5-B3B2-F5727BB0114D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1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BF36-4FC2-4CE8-BD36-203713BB4813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818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26C-627D-4AB3-88FA-0BBFBA4D8559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6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ABF4-B917-4F1D-BD4F-76154F3312B0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9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F1B3-70A2-43E7-BBF3-6C5E0D1B4B72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1954-D340-496D-B7CF-AD4BE8229F7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7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F70A6-4EF5-4B3C-BBAC-4976213D76BD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0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DB51-D204-4BA0-ADC8-AF55A1F5D80B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0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EBA0-8BC4-408F-B439-F0732AA0E35C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6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7380-9D19-41D1-B802-735FFD2BDB2D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699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0CEA-516E-4251-9A5E-D86128CB3B36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20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AA12-9C37-4D59-801D-9D8BBEBADC2B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C1AF-60D3-4EB1-9EFD-C50DC5F4C2E2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1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4178869-DEC7-4BBC-9093-9E3C442E7D9D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5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fif"/><Relationship Id="rId4" Type="http://schemas.openxmlformats.org/officeDocument/2006/relationships/image" Target="../media/image34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00164" y="108858"/>
            <a:ext cx="11687620" cy="26334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38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сети как эффективный инструмент реализации магистральных направлений проекта "Школа </a:t>
            </a:r>
            <a:r>
              <a:rPr lang="ru-RU" sz="3600" b="1" dirty="0" err="1">
                <a:solidFill>
                  <a:srgbClr val="F38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Минпросвещения</a:t>
            </a:r>
            <a:r>
              <a:rPr lang="ru-RU" sz="3600" b="1" dirty="0">
                <a:solidFill>
                  <a:srgbClr val="F38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России</a:t>
            </a:r>
            <a:r>
              <a:rPr lang="ru-RU" sz="3600" b="1" dirty="0" smtClean="0">
                <a:solidFill>
                  <a:srgbClr val="F38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ru-RU" sz="3200" b="1" dirty="0">
              <a:solidFill>
                <a:srgbClr val="F382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0164" y="3102525"/>
            <a:ext cx="5084064" cy="131334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МБОУ Торбеевская ООШ Первомайского района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1563624" y="4610606"/>
            <a:ext cx="4974304" cy="178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Директор школы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Оксана Викторовна Алина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Заместитель директора по УВР Попова Марина Романовна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00" y="308524"/>
            <a:ext cx="11651044" cy="150706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Магистральные направления, которые для нас являются ведущими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092" y="2298170"/>
            <a:ext cx="8534400" cy="36152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</a:p>
          <a:p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</a:t>
            </a:r>
          </a:p>
          <a:p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Учитель. Школьная команда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2024" y="-46565"/>
            <a:ext cx="11274647" cy="89674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команда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6890"/>
          <a:stretch/>
        </p:blipFill>
        <p:spPr>
          <a:xfrm>
            <a:off x="585217" y="585961"/>
            <a:ext cx="10041128" cy="60039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958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" y="191053"/>
            <a:ext cx="2552839" cy="372160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7" y="2174886"/>
            <a:ext cx="2484424" cy="3475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66" y="1866966"/>
            <a:ext cx="3477425" cy="46332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304" y="3575968"/>
            <a:ext cx="3929425" cy="29470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5"/>
          <a:stretch/>
        </p:blipFill>
        <p:spPr>
          <a:xfrm>
            <a:off x="3035188" y="4213041"/>
            <a:ext cx="2911260" cy="25939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97" y="348045"/>
            <a:ext cx="2991143" cy="3988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TextBox 17"/>
          <p:cNvSpPr txBox="1"/>
          <p:nvPr/>
        </p:nvSpPr>
        <p:spPr>
          <a:xfrm>
            <a:off x="117283" y="191053"/>
            <a:ext cx="8875563" cy="523220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профессионального мастерства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9" t="19241" r="27190" b="9625"/>
          <a:stretch/>
        </p:blipFill>
        <p:spPr>
          <a:xfrm>
            <a:off x="8109221" y="74758"/>
            <a:ext cx="3979317" cy="33646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4"/>
          <a:stretch/>
        </p:blipFill>
        <p:spPr>
          <a:xfrm>
            <a:off x="310521" y="3912661"/>
            <a:ext cx="2385968" cy="27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3" y="816512"/>
            <a:ext cx="6111240" cy="45834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83" y="941832"/>
            <a:ext cx="5632704" cy="42245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24" y="3644196"/>
            <a:ext cx="7616952" cy="349320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466344" y="18133"/>
            <a:ext cx="11345343" cy="523220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профессионального мастерства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41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146304"/>
            <a:ext cx="5681472" cy="42611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32" y="963133"/>
            <a:ext cx="5023104" cy="3767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36020" r="26057" b="25295"/>
          <a:stretch/>
        </p:blipFill>
        <p:spPr>
          <a:xfrm>
            <a:off x="779827" y="3045100"/>
            <a:ext cx="3765888" cy="3738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91" y="2380453"/>
            <a:ext cx="6266688" cy="47000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391886" y="18133"/>
            <a:ext cx="8054455" cy="523220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значимых событиях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7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5" y="215716"/>
            <a:ext cx="5614417" cy="4210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70" y="2353183"/>
            <a:ext cx="5559805" cy="4169854"/>
          </a:xfrm>
          <a:effectLst>
            <a:softEdge rad="1270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/>
          <a:stretch/>
        </p:blipFill>
        <p:spPr>
          <a:xfrm>
            <a:off x="296386" y="3372888"/>
            <a:ext cx="6425184" cy="35935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3" y="0"/>
            <a:ext cx="4791456" cy="35935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6386" y="-417270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Прокачай свою  команду 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1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24" y="107356"/>
            <a:ext cx="8534400" cy="150706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«ступени»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635"/>
            <a:ext cx="4819650" cy="3614738"/>
          </a:xfrm>
          <a:effectLst>
            <a:softEdge rad="1270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-282981"/>
            <a:ext cx="7482840" cy="56121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9" y="2936950"/>
            <a:ext cx="5228066" cy="39210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07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24" y="98212"/>
            <a:ext cx="8534400" cy="1507067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ГРАНТЫ ПЕРВЫХ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076" y="1353312"/>
            <a:ext cx="9895396" cy="5270331"/>
          </a:xfrm>
        </p:spPr>
        <p:txBody>
          <a:bodyPr>
            <a:normAutofit/>
          </a:bodyPr>
          <a:lstStyle/>
          <a:p>
            <a:pPr algn="just"/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</a:t>
            </a:r>
          </a:p>
          <a:p>
            <a:pPr algn="just"/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год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24616" y="6137773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616225"/>
            <a:ext cx="5893147" cy="59226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r="39899"/>
          <a:stretch/>
        </p:blipFill>
        <p:spPr>
          <a:xfrm>
            <a:off x="6248746" y="616225"/>
            <a:ext cx="4934365" cy="57903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76072" y="31450"/>
            <a:ext cx="737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Штаб воспитательной работы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2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b="13850"/>
          <a:stretch/>
        </p:blipFill>
        <p:spPr>
          <a:xfrm>
            <a:off x="320040" y="3364696"/>
            <a:ext cx="6376416" cy="31282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/>
          <a:stretch/>
        </p:blipFill>
        <p:spPr>
          <a:xfrm>
            <a:off x="6213719" y="3345920"/>
            <a:ext cx="5859409" cy="3147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" y="421856"/>
            <a:ext cx="6724265" cy="3025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28" y="144018"/>
            <a:ext cx="7543800" cy="33947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576072" y="31450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 - план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04094"/>
            <a:ext cx="100584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Немного о нас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867144" y="700111"/>
            <a:ext cx="5032248" cy="499660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МБОУ Торбеевская ООШ </a:t>
            </a:r>
          </a:p>
          <a:p>
            <a:r>
              <a:rPr lang="ru-RU" dirty="0" smtClean="0"/>
              <a:t> </a:t>
            </a:r>
            <a:r>
              <a:rPr lang="ru-RU" b="1" dirty="0">
                <a:solidFill>
                  <a:schemeClr val="tx1"/>
                </a:solidFill>
              </a:rPr>
              <a:t>является малокомплектной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90 </a:t>
            </a:r>
            <a:r>
              <a:rPr lang="ru-RU" b="1" dirty="0">
                <a:solidFill>
                  <a:schemeClr val="tx1"/>
                </a:solidFill>
              </a:rPr>
              <a:t>обучающихся 1-9 </a:t>
            </a:r>
            <a:r>
              <a:rPr lang="ru-RU" b="1" dirty="0" err="1">
                <a:solidFill>
                  <a:schemeClr val="tx1"/>
                </a:solidFill>
              </a:rPr>
              <a:t>кл</a:t>
            </a:r>
            <a:r>
              <a:rPr lang="ru-RU" b="1" dirty="0" smtClean="0">
                <a:solidFill>
                  <a:schemeClr val="tx1"/>
                </a:solidFill>
              </a:rPr>
              <a:t>.,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2 дошкольные группы с 3 до 5 и с 5 до 7 </a:t>
            </a:r>
            <a:r>
              <a:rPr lang="ru-RU" b="1" dirty="0" smtClean="0">
                <a:solidFill>
                  <a:schemeClr val="tx1"/>
                </a:solidFill>
              </a:rPr>
              <a:t>лет</a:t>
            </a:r>
            <a:r>
              <a:rPr lang="ru-RU" b="1" dirty="0">
                <a:solidFill>
                  <a:schemeClr val="tx1"/>
                </a:solidFill>
              </a:rPr>
              <a:t>;</a:t>
            </a:r>
            <a:endParaRPr lang="ru-RU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директор школы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1 заместитель директора по УВР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13 педагогов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3 воспитателя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9 вспомогательный персонал.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44" y="1470578"/>
            <a:ext cx="7005827" cy="525437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01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7075"/>
          <a:stretch/>
        </p:blipFill>
        <p:spPr>
          <a:xfrm>
            <a:off x="722376" y="694944"/>
            <a:ext cx="10680192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2940" y="627888"/>
            <a:ext cx="9773828" cy="92333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Календарь ВР 2024 год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5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8492" y="966892"/>
            <a:ext cx="9374188" cy="232494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деятельности магистральных  направлений «Творчество», «Воспитание», «Учитель. Школьная команда» через работу социальных сетей школы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165862"/>
            <a:ext cx="6161024" cy="51904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62" y="1264250"/>
            <a:ext cx="4475350" cy="447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056" y="230860"/>
            <a:ext cx="11612880" cy="1077218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Официальная страница МБОУ Торбеевской ООШ в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соцсети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6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8" r="3666"/>
          <a:stretch/>
        </p:blipFill>
        <p:spPr>
          <a:xfrm>
            <a:off x="73152" y="3302702"/>
            <a:ext cx="6765123" cy="35552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26988" y="210157"/>
            <a:ext cx="8319937" cy="707886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Медиацентр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«ОК-</a:t>
            </a: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918043"/>
            <a:ext cx="2902116" cy="29021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58" y="571804"/>
            <a:ext cx="7282395" cy="546179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161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9"/>
          <a:stretch/>
        </p:blipFill>
        <p:spPr>
          <a:xfrm>
            <a:off x="521208" y="1093147"/>
            <a:ext cx="6552161" cy="55253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5926" r="8716" b="2073"/>
          <a:stretch/>
        </p:blipFill>
        <p:spPr>
          <a:xfrm>
            <a:off x="7315201" y="1107214"/>
            <a:ext cx="3959352" cy="56008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26988" y="210157"/>
            <a:ext cx="8319937" cy="707886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Медиацентр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«ОК-</a:t>
            </a: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5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48416" y="618807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9"/>
            <a:ext cx="5125402" cy="451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7828461" y="-16925"/>
            <a:ext cx="4363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Еженедельно 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32" y="883876"/>
            <a:ext cx="4971783" cy="53041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4" y="2738653"/>
            <a:ext cx="7351708" cy="37843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49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75848" y="618807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7407"/>
          <a:stretch/>
        </p:blipFill>
        <p:spPr>
          <a:xfrm>
            <a:off x="150876" y="816350"/>
            <a:ext cx="6080760" cy="60416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5482"/>
          <a:stretch/>
        </p:blipFill>
        <p:spPr>
          <a:xfrm>
            <a:off x="6231636" y="868680"/>
            <a:ext cx="5439086" cy="6004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0" y="70780"/>
            <a:ext cx="12024359" cy="15070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Платформа «Россия  - страна возможностей»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7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8677" y="70780"/>
            <a:ext cx="8534400" cy="1507067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ПРОФОРИЕНТАЦИЯ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27</a:t>
            </a:fld>
            <a:endParaRPr lang="ru-RU"/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041678"/>
              </p:ext>
            </p:extLst>
          </p:nvPr>
        </p:nvGraphicFramePr>
        <p:xfrm>
          <a:off x="416691" y="1810224"/>
          <a:ext cx="11443076" cy="37682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0769">
                  <a:extLst>
                    <a:ext uri="{9D8B030D-6E8A-4147-A177-3AD203B41FA5}">
                      <a16:colId xmlns:a16="http://schemas.microsoft.com/office/drawing/2014/main" val="436664006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3063180165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1835203427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1155372795"/>
                    </a:ext>
                  </a:extLst>
                </a:gridCol>
              </a:tblGrid>
              <a:tr h="208062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Учебный</a:t>
                      </a:r>
                      <a:r>
                        <a:rPr lang="ru-RU" sz="2000" baseline="0" dirty="0" smtClean="0">
                          <a:latin typeface="Astra"/>
                        </a:rPr>
                        <a:t> год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Количество</a:t>
                      </a:r>
                      <a:r>
                        <a:rPr lang="ru-RU" sz="2000" baseline="0" dirty="0" smtClean="0">
                          <a:latin typeface="Astra"/>
                        </a:rPr>
                        <a:t> обучающихся, занимающихся в «ОК-</a:t>
                      </a:r>
                      <a:r>
                        <a:rPr lang="ru-RU" sz="2000" baseline="0" dirty="0" err="1" smtClean="0">
                          <a:latin typeface="Astra"/>
                        </a:rPr>
                        <a:t>тв</a:t>
                      </a:r>
                      <a:r>
                        <a:rPr lang="ru-RU" sz="2000" baseline="0" dirty="0" smtClean="0">
                          <a:latin typeface="Astra"/>
                        </a:rPr>
                        <a:t>»</a:t>
                      </a:r>
                    </a:p>
                    <a:p>
                      <a:r>
                        <a:rPr lang="ru-RU" sz="2000" baseline="0" dirty="0" smtClean="0">
                          <a:latin typeface="Astra"/>
                        </a:rPr>
                        <a:t>человек / %</a:t>
                      </a:r>
                      <a:endParaRPr lang="ru-RU" sz="2000" dirty="0" smtClean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Сдающих</a:t>
                      </a:r>
                      <a:r>
                        <a:rPr lang="ru-RU" sz="2000" baseline="0" dirty="0" smtClean="0">
                          <a:latin typeface="Astra"/>
                        </a:rPr>
                        <a:t> экзамен по ИКТ, кол-во выпускников / %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Количество сдавших экзамен %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654933"/>
                  </a:ext>
                </a:extLst>
              </a:tr>
              <a:tr h="84381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2021-2022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22/23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5/100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100 (высокий</a:t>
                      </a:r>
                      <a:r>
                        <a:rPr lang="ru-RU" sz="2000" baseline="0" dirty="0" smtClean="0">
                          <a:latin typeface="Astra"/>
                        </a:rPr>
                        <a:t> балл)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14725"/>
                  </a:ext>
                </a:extLst>
              </a:tr>
              <a:tr h="84381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2022-2023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31/37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8/100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stra"/>
                        </a:rPr>
                        <a:t>100 (высокий балл)</a:t>
                      </a:r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91116"/>
                  </a:ext>
                </a:extLst>
              </a:tr>
            </a:tbl>
          </a:graphicData>
        </a:graphic>
      </p:graphicFrame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118899"/>
              </p:ext>
            </p:extLst>
          </p:nvPr>
        </p:nvGraphicFramePr>
        <p:xfrm>
          <a:off x="416691" y="5578475"/>
          <a:ext cx="11443076" cy="8438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0769">
                  <a:extLst>
                    <a:ext uri="{9D8B030D-6E8A-4147-A177-3AD203B41FA5}">
                      <a16:colId xmlns:a16="http://schemas.microsoft.com/office/drawing/2014/main" val="436664006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3063180165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1835203427"/>
                    </a:ext>
                  </a:extLst>
                </a:gridCol>
                <a:gridCol w="2860769">
                  <a:extLst>
                    <a:ext uri="{9D8B030D-6E8A-4147-A177-3AD203B41FA5}">
                      <a16:colId xmlns:a16="http://schemas.microsoft.com/office/drawing/2014/main" val="1155372795"/>
                    </a:ext>
                  </a:extLst>
                </a:gridCol>
              </a:tblGrid>
              <a:tr h="843811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Astra"/>
                        </a:rPr>
                        <a:t>2023-2024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Astra"/>
                        </a:rPr>
                        <a:t>16 доп., 18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  <a:latin typeface="Astra"/>
                        </a:rPr>
                        <a:t> школа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Astra"/>
                        </a:rPr>
                        <a:t>5/60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stra"/>
                      </a:endParaRPr>
                    </a:p>
                  </a:txBody>
                  <a:tcPr>
                    <a:solidFill>
                      <a:srgbClr val="54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9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1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/>
          <a:stretch/>
        </p:blipFill>
        <p:spPr>
          <a:xfrm>
            <a:off x="141884" y="728472"/>
            <a:ext cx="5026798" cy="47355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70" y="656400"/>
            <a:ext cx="4807585" cy="48075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конкурсах и проектах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05" y="2386583"/>
            <a:ext cx="3024378" cy="40325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317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49755" y="615182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0"/>
          <a:stretch/>
        </p:blipFill>
        <p:spPr>
          <a:xfrm>
            <a:off x="422416" y="1246273"/>
            <a:ext cx="4643098" cy="53021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1" r="38689"/>
          <a:stretch/>
        </p:blipFill>
        <p:spPr>
          <a:xfrm>
            <a:off x="5417311" y="1246272"/>
            <a:ext cx="5936726" cy="53021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и профилактика 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5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9A2F11-600D-44D7-A0E2-CE2D3B9D58E9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8204" r="14417" b="16175"/>
          <a:stretch/>
        </p:blipFill>
        <p:spPr>
          <a:xfrm>
            <a:off x="0" y="860615"/>
            <a:ext cx="12135967" cy="56782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32593" b="27259"/>
          <a:stretch/>
        </p:blipFill>
        <p:spPr>
          <a:xfrm>
            <a:off x="3143808" y="1630056"/>
            <a:ext cx="8992160" cy="5227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0040" y="139385"/>
            <a:ext cx="621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Современная школа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0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35" y="808570"/>
            <a:ext cx="5523065" cy="4817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0"/>
          <a:stretch/>
        </p:blipFill>
        <p:spPr>
          <a:xfrm>
            <a:off x="2478132" y="1734161"/>
            <a:ext cx="4974317" cy="50495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9777"/>
          <a:stretch/>
        </p:blipFill>
        <p:spPr>
          <a:xfrm>
            <a:off x="41060" y="808570"/>
            <a:ext cx="3437040" cy="35637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26988" y="210157"/>
            <a:ext cx="3942676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Госпаблик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8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66704" y="607123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8000"/>
          <a:stretch/>
        </p:blipFill>
        <p:spPr>
          <a:xfrm>
            <a:off x="0" y="1645053"/>
            <a:ext cx="6144768" cy="52129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0" b="7852"/>
          <a:stretch/>
        </p:blipFill>
        <p:spPr>
          <a:xfrm>
            <a:off x="6261576" y="1737361"/>
            <a:ext cx="5283676" cy="50038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26988" y="210157"/>
            <a:ext cx="11779084" cy="1200329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Школьники сами являются создателями 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медиаконтента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соцсетях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83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8815" r="3600" b="10074"/>
          <a:stretch/>
        </p:blipFill>
        <p:spPr>
          <a:xfrm>
            <a:off x="6958317" y="1981200"/>
            <a:ext cx="5181600" cy="4876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21481" r="4071" b="3111"/>
          <a:stretch/>
        </p:blipFill>
        <p:spPr>
          <a:xfrm>
            <a:off x="2946400" y="1367472"/>
            <a:ext cx="4693920" cy="5171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37296" r="2697" b="5646"/>
          <a:stretch/>
        </p:blipFill>
        <p:spPr>
          <a:xfrm>
            <a:off x="0" y="1184910"/>
            <a:ext cx="4517708" cy="37795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0920717" y="6488668"/>
            <a:ext cx="121920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СЛАЙД 22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Встречи 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5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1" r="4562" b="8000"/>
          <a:stretch/>
        </p:blipFill>
        <p:spPr>
          <a:xfrm>
            <a:off x="7177131" y="2488819"/>
            <a:ext cx="5014869" cy="42875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8221" r="2751" b="8000"/>
          <a:stretch/>
        </p:blipFill>
        <p:spPr>
          <a:xfrm>
            <a:off x="3165978" y="1462814"/>
            <a:ext cx="5506720" cy="50596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611" b="7704"/>
          <a:stretch/>
        </p:blipFill>
        <p:spPr>
          <a:xfrm>
            <a:off x="-105841" y="816483"/>
            <a:ext cx="4823265" cy="45008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Общешкольные событи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6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7" r="3652" b="17333"/>
          <a:stretch/>
        </p:blipFill>
        <p:spPr>
          <a:xfrm>
            <a:off x="0" y="1701927"/>
            <a:ext cx="5257830" cy="4790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73" y="1701927"/>
            <a:ext cx="7336627" cy="48920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 строя и песни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0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14815"/>
          <a:stretch/>
        </p:blipFill>
        <p:spPr>
          <a:xfrm>
            <a:off x="4166884" y="1177755"/>
            <a:ext cx="3086100" cy="5222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7051068" y="1436368"/>
            <a:ext cx="4636371" cy="549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2535" b="6857"/>
          <a:stretch/>
        </p:blipFill>
        <p:spPr>
          <a:xfrm>
            <a:off x="0" y="734822"/>
            <a:ext cx="4368800" cy="47790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5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7" b="13631"/>
          <a:stretch/>
        </p:blipFill>
        <p:spPr>
          <a:xfrm>
            <a:off x="3517465" y="1538784"/>
            <a:ext cx="5220970" cy="4709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6" b="10898"/>
          <a:stretch/>
        </p:blipFill>
        <p:spPr>
          <a:xfrm>
            <a:off x="303530" y="1381759"/>
            <a:ext cx="3086100" cy="4795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70" y="2201863"/>
            <a:ext cx="3149600" cy="31496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939272" y="6008243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988" y="210157"/>
            <a:ext cx="1177908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Советник директора по воспитанию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0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 b="8084"/>
          <a:stretch/>
        </p:blipFill>
        <p:spPr>
          <a:xfrm>
            <a:off x="0" y="1282065"/>
            <a:ext cx="4821594" cy="50031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21777" r="5434" b="6814"/>
          <a:stretch/>
        </p:blipFill>
        <p:spPr>
          <a:xfrm>
            <a:off x="4821594" y="1443990"/>
            <a:ext cx="4947920" cy="48971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12" y="3850336"/>
            <a:ext cx="2369489" cy="2369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7" y="210157"/>
            <a:ext cx="12083204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Первичное отделение РДДМ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«Движение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Первых»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6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" y="3235096"/>
            <a:ext cx="5804081" cy="31504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87184" y="0"/>
            <a:ext cx="4715383" cy="1444752"/>
          </a:xfrm>
        </p:spPr>
        <p:txBody>
          <a:bodyPr/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69" y="1138048"/>
            <a:ext cx="6559486" cy="5526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" y="294920"/>
            <a:ext cx="7101078" cy="26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6" y="4189562"/>
            <a:ext cx="4566311" cy="2668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1" y="4297895"/>
            <a:ext cx="4802060" cy="2307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06" y="379051"/>
            <a:ext cx="4448198" cy="2926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2" y="301977"/>
            <a:ext cx="5313740" cy="3175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45" y="1826894"/>
            <a:ext cx="5462016" cy="30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436" y="0"/>
            <a:ext cx="12001564" cy="150706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самодиагностики МБОУ Торбеевской ООШ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49755" y="6081395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307632" y="1358646"/>
            <a:ext cx="11413300" cy="65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sz="3600" b="1" dirty="0" smtClean="0">
                <a:solidFill>
                  <a:schemeClr val="tx1"/>
                </a:solidFill>
              </a:rPr>
              <a:t>Сумма баллов за весь тест: 143, что соответствует среднему уровню. 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0" y="1828842"/>
            <a:ext cx="10982325" cy="47625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82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b="47853"/>
          <a:stretch/>
        </p:blipFill>
        <p:spPr>
          <a:xfrm>
            <a:off x="359016" y="961829"/>
            <a:ext cx="5849759" cy="29493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26988" y="210157"/>
            <a:ext cx="8752420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Привлекаем аудиторию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0" y="3374136"/>
            <a:ext cx="9702272" cy="32790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196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39272" y="6127940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33926" r="3012" b="7259"/>
          <a:stretch/>
        </p:blipFill>
        <p:spPr>
          <a:xfrm>
            <a:off x="7258304" y="2001742"/>
            <a:ext cx="4754880" cy="4033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41037" r="7192" b="6963"/>
          <a:stretch/>
        </p:blipFill>
        <p:spPr>
          <a:xfrm>
            <a:off x="3089627" y="2997327"/>
            <a:ext cx="4561841" cy="3566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7"/>
          <a:stretch/>
        </p:blipFill>
        <p:spPr>
          <a:xfrm>
            <a:off x="135963" y="3363785"/>
            <a:ext cx="3354437" cy="34340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7" y="1408176"/>
            <a:ext cx="1818100" cy="1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226988" y="210157"/>
            <a:ext cx="8752420" cy="646331"/>
          </a:xfrm>
          <a:prstGeom prst="rect">
            <a:avLst/>
          </a:prstGeom>
          <a:solidFill>
            <a:srgbClr val="50BADB"/>
          </a:solidFill>
          <a:ln/>
          <a:effectLst>
            <a:innerShdw blurRad="25400" dist="12700" dir="13500000">
              <a:srgbClr val="000000">
                <a:alpha val="4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в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соцсети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3" y="146737"/>
            <a:ext cx="9908535" cy="6510095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88" y="2084832"/>
            <a:ext cx="2167128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5056" r="4483" b="4828"/>
          <a:stretch/>
        </p:blipFill>
        <p:spPr>
          <a:xfrm>
            <a:off x="2095279" y="1336964"/>
            <a:ext cx="1872297" cy="1867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2353" y="3083114"/>
            <a:ext cx="200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Департамент</a:t>
            </a:r>
          </a:p>
          <a:p>
            <a:pPr algn="ctr"/>
            <a:r>
              <a:rPr lang="ru-RU" sz="1200" dirty="0" smtClean="0"/>
              <a:t>образования </a:t>
            </a:r>
          </a:p>
          <a:p>
            <a:pPr algn="ctr"/>
            <a:r>
              <a:rPr lang="ru-RU" sz="1200" dirty="0" smtClean="0"/>
              <a:t>Томской области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4057" r="4057" b="4297"/>
          <a:stretch/>
        </p:blipFill>
        <p:spPr>
          <a:xfrm>
            <a:off x="4145666" y="1346084"/>
            <a:ext cx="1848734" cy="1858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2880" y="3139440"/>
            <a:ext cx="200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ТОИПКРО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4148" r="5260" b="4444"/>
          <a:stretch/>
        </p:blipFill>
        <p:spPr>
          <a:xfrm>
            <a:off x="190325" y="1260038"/>
            <a:ext cx="1833786" cy="18639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125" y="3047107"/>
            <a:ext cx="200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Министерство просвещения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3446" y="3175446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Калинюк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Юрий Владимирович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9638" r="12283" b="11685"/>
          <a:stretch/>
        </p:blipFill>
        <p:spPr>
          <a:xfrm>
            <a:off x="6172491" y="1342796"/>
            <a:ext cx="1823430" cy="18434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10491" r="12283" b="12198"/>
          <a:stretch/>
        </p:blipFill>
        <p:spPr>
          <a:xfrm>
            <a:off x="8175940" y="1343602"/>
            <a:ext cx="1806260" cy="17983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23016" y="3139440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Киселева</a:t>
            </a:r>
          </a:p>
          <a:p>
            <a:pPr algn="ctr"/>
            <a:r>
              <a:rPr lang="ru-RU" sz="1200" dirty="0" smtClean="0"/>
              <a:t>Наталья Александровна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11002" r="11429" b="12539"/>
          <a:stretch/>
        </p:blipFill>
        <p:spPr>
          <a:xfrm>
            <a:off x="10124536" y="1342796"/>
            <a:ext cx="1833784" cy="18016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40668" y="3153570"/>
            <a:ext cx="200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Директор</a:t>
            </a:r>
          </a:p>
          <a:p>
            <a:pPr algn="ctr"/>
            <a:r>
              <a:rPr lang="ru-RU" sz="1200" dirty="0" smtClean="0"/>
              <a:t> МБОУ Торбеевской ООШ</a:t>
            </a:r>
          </a:p>
          <a:p>
            <a:pPr algn="ctr"/>
            <a:r>
              <a:rPr lang="ru-RU" sz="1200" dirty="0" smtClean="0"/>
              <a:t>О. В. Алина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5482" r="4963" b="4741"/>
          <a:stretch/>
        </p:blipFill>
        <p:spPr>
          <a:xfrm>
            <a:off x="278064" y="3782717"/>
            <a:ext cx="1764289" cy="17672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833" y="5539323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МБОУ Торбеевская ООШ</a:t>
            </a:r>
          </a:p>
          <a:p>
            <a:pPr algn="ctr"/>
            <a:r>
              <a:rPr lang="ru-RU" sz="1200" dirty="0" err="1" smtClean="0"/>
              <a:t>ВКонтакте</a:t>
            </a:r>
            <a:r>
              <a:rPr lang="ru-RU" sz="1200" dirty="0" smtClean="0"/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0832" r="12283" b="12710"/>
          <a:stretch/>
        </p:blipFill>
        <p:spPr>
          <a:xfrm>
            <a:off x="2212776" y="3779520"/>
            <a:ext cx="1775516" cy="17598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9774" y="5589398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МБОУ Торбеевская ООШ</a:t>
            </a:r>
          </a:p>
          <a:p>
            <a:pPr algn="ctr"/>
            <a:r>
              <a:rPr lang="ru-RU" sz="1200" dirty="0" smtClean="0"/>
              <a:t>Одноклассники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37333" r="20995" b="33185"/>
          <a:stretch/>
        </p:blipFill>
        <p:spPr>
          <a:xfrm>
            <a:off x="4138588" y="3755123"/>
            <a:ext cx="1803819" cy="179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69273" y="5539323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МБОУ Торбеевская ООШ</a:t>
            </a:r>
          </a:p>
          <a:p>
            <a:pPr algn="ctr"/>
            <a:r>
              <a:rPr lang="ru-RU" sz="1200" dirty="0" smtClean="0"/>
              <a:t>Телеграмм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5185" r="4667" b="5037"/>
          <a:stretch/>
        </p:blipFill>
        <p:spPr>
          <a:xfrm>
            <a:off x="6122786" y="3767515"/>
            <a:ext cx="1787377" cy="17814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54678" y="5575029"/>
            <a:ext cx="2245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Заместитель директора по УВР </a:t>
            </a:r>
          </a:p>
          <a:p>
            <a:pPr algn="ctr"/>
            <a:r>
              <a:rPr lang="ru-RU" sz="1200" dirty="0" smtClean="0"/>
              <a:t>МБОУ Торбеевской ООШ</a:t>
            </a:r>
          </a:p>
          <a:p>
            <a:pPr algn="ctr"/>
            <a:r>
              <a:rPr lang="ru-RU" sz="1200" dirty="0" smtClean="0"/>
              <a:t>Попова М. Р.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334" r="5407" b="5334"/>
          <a:stretch/>
        </p:blipFill>
        <p:spPr>
          <a:xfrm>
            <a:off x="8156948" y="3755123"/>
            <a:ext cx="1787940" cy="17938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5334" r="4815" b="4741"/>
          <a:stretch/>
        </p:blipFill>
        <p:spPr>
          <a:xfrm>
            <a:off x="10098649" y="3780918"/>
            <a:ext cx="1796563" cy="18084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24177" y="5562021"/>
            <a:ext cx="2245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Советник директора по </a:t>
            </a:r>
          </a:p>
          <a:p>
            <a:pPr algn="ctr"/>
            <a:r>
              <a:rPr lang="ru-RU" sz="1200" dirty="0" smtClean="0"/>
              <a:t>воспитанию</a:t>
            </a:r>
          </a:p>
          <a:p>
            <a:pPr algn="ctr"/>
            <a:r>
              <a:rPr lang="ru-RU" sz="1200" dirty="0" smtClean="0"/>
              <a:t>Попова М. Н.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96706" y="5609323"/>
            <a:ext cx="239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Председатель первичного</a:t>
            </a:r>
          </a:p>
          <a:p>
            <a:pPr algn="ctr"/>
            <a:r>
              <a:rPr lang="ru-RU" sz="1200" dirty="0" smtClean="0"/>
              <a:t>отделения «Движение Первых» </a:t>
            </a:r>
          </a:p>
          <a:p>
            <a:pPr algn="ctr"/>
            <a:r>
              <a:rPr lang="ru-RU" sz="1200" dirty="0" smtClean="0"/>
              <a:t>Санникова К. А.</a:t>
            </a:r>
          </a:p>
        </p:txBody>
      </p:sp>
    </p:spTree>
    <p:extLst>
      <p:ext uri="{BB962C8B-B14F-4D97-AF65-F5344CB8AC3E}">
        <p14:creationId xmlns:p14="http://schemas.microsoft.com/office/powerpoint/2010/main" val="27582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самодиагностики МБОУ Торбеевской ООШ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673564"/>
              </p:ext>
            </p:extLst>
          </p:nvPr>
        </p:nvGraphicFramePr>
        <p:xfrm>
          <a:off x="539497" y="1381252"/>
          <a:ext cx="10856220" cy="46355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18740">
                  <a:extLst>
                    <a:ext uri="{9D8B030D-6E8A-4147-A177-3AD203B41FA5}">
                      <a16:colId xmlns:a16="http://schemas.microsoft.com/office/drawing/2014/main" val="3081871076"/>
                    </a:ext>
                  </a:extLst>
                </a:gridCol>
                <a:gridCol w="3618740">
                  <a:extLst>
                    <a:ext uri="{9D8B030D-6E8A-4147-A177-3AD203B41FA5}">
                      <a16:colId xmlns:a16="http://schemas.microsoft.com/office/drawing/2014/main" val="4134998424"/>
                    </a:ext>
                  </a:extLst>
                </a:gridCol>
                <a:gridCol w="3618740">
                  <a:extLst>
                    <a:ext uri="{9D8B030D-6E8A-4147-A177-3AD203B41FA5}">
                      <a16:colId xmlns:a16="http://schemas.microsoft.com/office/drawing/2014/main" val="3060951220"/>
                    </a:ext>
                  </a:extLst>
                </a:gridCol>
              </a:tblGrid>
              <a:tr h="811213">
                <a:tc>
                  <a:txBody>
                    <a:bodyPr/>
                    <a:lstStyle/>
                    <a:p>
                      <a:r>
                        <a:rPr lang="ru-RU" dirty="0" smtClean="0"/>
                        <a:t>Магистральное направление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Возможное кол-во баллов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</a:p>
                    <a:p>
                      <a:r>
                        <a:rPr lang="ru-RU" dirty="0" smtClean="0"/>
                        <a:t>МБОУ Торбеевской ООШ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097753"/>
                  </a:ext>
                </a:extLst>
              </a:tr>
              <a:tr h="92710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Знание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15‒28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29‒39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40‒53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29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48271"/>
                  </a:ext>
                </a:extLst>
              </a:tr>
              <a:tr h="92710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Здоровье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 7‒12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13‒19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 20‒22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15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495941"/>
                  </a:ext>
                </a:extLst>
              </a:tr>
              <a:tr h="100435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Творчество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9‒16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17‒24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25‒29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13144"/>
                  </a:ext>
                </a:extLst>
              </a:tr>
              <a:tr h="96572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Воспитание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10‒15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16‒19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 20‒22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9214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930128" y="6117971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1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596197"/>
              </p:ext>
            </p:extLst>
          </p:nvPr>
        </p:nvGraphicFramePr>
        <p:xfrm>
          <a:off x="484631" y="1381252"/>
          <a:ext cx="11146536" cy="47635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715512">
                  <a:extLst>
                    <a:ext uri="{9D8B030D-6E8A-4147-A177-3AD203B41FA5}">
                      <a16:colId xmlns:a16="http://schemas.microsoft.com/office/drawing/2014/main" val="3081871076"/>
                    </a:ext>
                  </a:extLst>
                </a:gridCol>
                <a:gridCol w="3715512">
                  <a:extLst>
                    <a:ext uri="{9D8B030D-6E8A-4147-A177-3AD203B41FA5}">
                      <a16:colId xmlns:a16="http://schemas.microsoft.com/office/drawing/2014/main" val="4134998424"/>
                    </a:ext>
                  </a:extLst>
                </a:gridCol>
                <a:gridCol w="3715512">
                  <a:extLst>
                    <a:ext uri="{9D8B030D-6E8A-4147-A177-3AD203B41FA5}">
                      <a16:colId xmlns:a16="http://schemas.microsoft.com/office/drawing/2014/main" val="3060951220"/>
                    </a:ext>
                  </a:extLst>
                </a:gridCol>
              </a:tblGrid>
              <a:tr h="689889">
                <a:tc>
                  <a:txBody>
                    <a:bodyPr/>
                    <a:lstStyle/>
                    <a:p>
                      <a:r>
                        <a:rPr lang="ru-RU" dirty="0" smtClean="0"/>
                        <a:t>Магистральное направление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Возможное кол-во баллов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</a:p>
                    <a:p>
                      <a:r>
                        <a:rPr lang="ru-RU" dirty="0" smtClean="0"/>
                        <a:t>МБОУ Торбеевской ООШ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097753"/>
                  </a:ext>
                </a:extLst>
              </a:tr>
              <a:tr h="121551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Профориентация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 5‒7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8‒11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12‒14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10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48271"/>
                  </a:ext>
                </a:extLst>
              </a:tr>
              <a:tr h="95270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Учитель. Школьная команда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11‒17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18‒27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 28‒32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495941"/>
                  </a:ext>
                </a:extLst>
              </a:tr>
              <a:tr h="95270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Школьный климат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6‒13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14‒16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17‒19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15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13144"/>
                  </a:ext>
                </a:extLst>
              </a:tr>
              <a:tr h="95270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Образовательная среда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9‒12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13‒15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  16‒21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effectLst/>
                        </a:rPr>
                        <a:t>11</a:t>
                      </a:r>
                      <a:endParaRPr lang="ru-RU" sz="44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92140"/>
                  </a:ext>
                </a:extLst>
              </a:tr>
            </a:tbl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89851" y="0"/>
            <a:ext cx="11415593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самодиагностики МБОУ Торбеевской ООШ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8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7908" y="0"/>
            <a:ext cx="10279444" cy="150706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самодиагностики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408245"/>
              </p:ext>
            </p:extLst>
          </p:nvPr>
        </p:nvGraphicFramePr>
        <p:xfrm>
          <a:off x="674687" y="1673225"/>
          <a:ext cx="10830756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252">
                  <a:extLst>
                    <a:ext uri="{9D8B030D-6E8A-4147-A177-3AD203B41FA5}">
                      <a16:colId xmlns:a16="http://schemas.microsoft.com/office/drawing/2014/main" val="1436367489"/>
                    </a:ext>
                  </a:extLst>
                </a:gridCol>
                <a:gridCol w="3610252">
                  <a:extLst>
                    <a:ext uri="{9D8B030D-6E8A-4147-A177-3AD203B41FA5}">
                      <a16:colId xmlns:a16="http://schemas.microsoft.com/office/drawing/2014/main" val="398182029"/>
                    </a:ext>
                  </a:extLst>
                </a:gridCol>
                <a:gridCol w="3610252">
                  <a:extLst>
                    <a:ext uri="{9D8B030D-6E8A-4147-A177-3AD203B41FA5}">
                      <a16:colId xmlns:a16="http://schemas.microsoft.com/office/drawing/2014/main" val="2033238629"/>
                    </a:ext>
                  </a:extLst>
                </a:gridCol>
              </a:tblGrid>
              <a:tr h="12296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 </a:t>
                      </a:r>
                      <a:r>
                        <a:rPr lang="ru-RU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  <a:r>
                        <a:rPr lang="ru-RU" sz="2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 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94"/>
                  </a:ext>
                </a:extLst>
              </a:tr>
              <a:tr h="498692">
                <a:tc>
                  <a:txBody>
                    <a:bodyPr/>
                    <a:lstStyle/>
                    <a:p>
                      <a:r>
                        <a:rPr lang="ru-RU" sz="4400" dirty="0" smtClean="0"/>
                        <a:t>72 -123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solidFill>
                            <a:srgbClr val="FF0000"/>
                          </a:solidFill>
                        </a:rPr>
                        <a:t>124</a:t>
                      </a:r>
                      <a:r>
                        <a:rPr lang="ru-RU" sz="4400" baseline="0" dirty="0" smtClean="0">
                          <a:solidFill>
                            <a:srgbClr val="FF0000"/>
                          </a:solidFill>
                        </a:rPr>
                        <a:t> – 173</a:t>
                      </a:r>
                      <a:endParaRPr lang="ru-RU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smtClean="0"/>
                        <a:t>174 – 212</a:t>
                      </a:r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887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62856" y="3972983"/>
            <a:ext cx="3618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 балла 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7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4672" y="217085"/>
            <a:ext cx="8534400" cy="111794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задача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0747" y="1688909"/>
            <a:ext cx="10821233" cy="422452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Укрепить показатели по магистральным направлениям, в которых хорошие показатели;</a:t>
            </a:r>
          </a:p>
          <a:p>
            <a:pPr marL="0" indent="0">
              <a:buNone/>
            </a:pPr>
            <a:endParaRPr lang="ru-RU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показатели по магистральным направлениям: «Знание», «Школьный климат».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4441612"/>
            <a:ext cx="5846190" cy="2327996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Проектирование программы развития образовательной организации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участника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проекта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«Школа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минпросвещения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r="14164"/>
          <a:stretch/>
        </p:blipFill>
        <p:spPr>
          <a:xfrm>
            <a:off x="99950" y="172973"/>
            <a:ext cx="7242048" cy="4483418"/>
          </a:xfr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49755" y="6099683"/>
            <a:ext cx="1142245" cy="6699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30" y="1783081"/>
            <a:ext cx="5930136" cy="44604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14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57604</TotalTime>
  <Words>524</Words>
  <Application>Microsoft Office PowerPoint</Application>
  <PresentationFormat>Широкоэкранный</PresentationFormat>
  <Paragraphs>208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Astra</vt:lpstr>
      <vt:lpstr>Calibri</vt:lpstr>
      <vt:lpstr>Century Gothic</vt:lpstr>
      <vt:lpstr>Times New Roman</vt:lpstr>
      <vt:lpstr>Wingdings 3</vt:lpstr>
      <vt:lpstr>Сектор</vt:lpstr>
      <vt:lpstr>Социальные сети как эффективный инструмент реализации магистральных направлений проекта "Школа Минпросвещения России"</vt:lpstr>
      <vt:lpstr>Немного о нас</vt:lpstr>
      <vt:lpstr>Презентация PowerPoint</vt:lpstr>
      <vt:lpstr>По результатам самодиагностики МБОУ Торбеевской ООШ</vt:lpstr>
      <vt:lpstr>Результаты самодиагностики МБОУ Торбеевской ООШ </vt:lpstr>
      <vt:lpstr>Презентация PowerPoint</vt:lpstr>
      <vt:lpstr>Анализ самодиагностики</vt:lpstr>
      <vt:lpstr>Наша задача</vt:lpstr>
      <vt:lpstr>Проектирование программы развития образовательной организации - участника Федерального проекта «Школа минпросвещения России»</vt:lpstr>
      <vt:lpstr>Магистральные направления, которые для нас являются ведущими</vt:lpstr>
      <vt:lpstr>Наша команда</vt:lpstr>
      <vt:lpstr>Презентация PowerPoint</vt:lpstr>
      <vt:lpstr>Презентация PowerPoint</vt:lpstr>
      <vt:lpstr>Презентация PowerPoint</vt:lpstr>
      <vt:lpstr>Прокачай свою  команду </vt:lpstr>
      <vt:lpstr>«ступени»</vt:lpstr>
      <vt:lpstr>ГРАНТЫ ПЕРВЫХ</vt:lpstr>
      <vt:lpstr>Презентация PowerPoint</vt:lpstr>
      <vt:lpstr>Презентация PowerPoint</vt:lpstr>
      <vt:lpstr>Презентация PowerPoint</vt:lpstr>
      <vt:lpstr>О деятельности магистральных  направлений «Творчество», «Воспитание», «Учитель. Школьная команда» через работу социальных сетей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ПРОФОРИЕНТАЦИЯ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О. В. Алина</cp:lastModifiedBy>
  <cp:revision>817</cp:revision>
  <cp:lastPrinted>2021-07-16T05:59:00Z</cp:lastPrinted>
  <dcterms:created xsi:type="dcterms:W3CDTF">2019-08-15T10:09:47Z</dcterms:created>
  <dcterms:modified xsi:type="dcterms:W3CDTF">2024-04-03T04:58:06Z</dcterms:modified>
</cp:coreProperties>
</file>