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414" r:id="rId3"/>
    <p:sldId id="410" r:id="rId4"/>
    <p:sldId id="415" r:id="rId5"/>
    <p:sldId id="416" r:id="rId6"/>
    <p:sldId id="266" r:id="rId7"/>
    <p:sldId id="424" r:id="rId8"/>
    <p:sldId id="425" r:id="rId9"/>
    <p:sldId id="426" r:id="rId10"/>
    <p:sldId id="418" r:id="rId11"/>
    <p:sldId id="428" r:id="rId12"/>
    <p:sldId id="429" r:id="rId13"/>
    <p:sldId id="430" r:id="rId14"/>
    <p:sldId id="421" r:id="rId15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9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orient="horz" pos="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6D8"/>
    <a:srgbClr val="7522CC"/>
    <a:srgbClr val="1D7BD6"/>
    <a:srgbClr val="B90EC6"/>
    <a:srgbClr val="6151D0"/>
    <a:srgbClr val="4364D1"/>
    <a:srgbClr val="B710C6"/>
    <a:srgbClr val="7225CB"/>
    <a:srgbClr val="4366D2"/>
    <a:srgbClr val="EEF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462" y="108"/>
      </p:cViewPr>
      <p:guideLst>
        <p:guide orient="horz" pos="3249"/>
        <p:guide pos="438"/>
        <p:guide orient="horz"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RU-TOM_oo1_2023-2024_org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522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90-4EDF-8A6E-24AB253F60EF}"/>
              </c:ext>
            </c:extLst>
          </c:dPt>
          <c:dPt>
            <c:idx val="1"/>
            <c:bubble3D val="0"/>
            <c:spPr>
              <a:solidFill>
                <a:srgbClr val="B90EC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90-4EDF-8A6E-24AB253F60EF}"/>
              </c:ext>
            </c:extLst>
          </c:dPt>
          <c:dPt>
            <c:idx val="2"/>
            <c:bubble3D val="0"/>
            <c:spPr>
              <a:solidFill>
                <a:srgbClr val="1D7BD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090-4EDF-8A6E-24AB253F60EF}"/>
              </c:ext>
            </c:extLst>
          </c:dPt>
          <c:dPt>
            <c:idx val="3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090-4EDF-8A6E-24AB253F60EF}"/>
              </c:ext>
            </c:extLst>
          </c:dPt>
          <c:dLbls>
            <c:dLbl>
              <c:idx val="0"/>
              <c:layout>
                <c:manualLayout>
                  <c:x val="-4.3440972215144591E-2"/>
                  <c:y val="0.1224384592072043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90-4EDF-8A6E-24AB253F60EF}"/>
                </c:ext>
              </c:extLst>
            </c:dLbl>
            <c:dLbl>
              <c:idx val="1"/>
              <c:layout>
                <c:manualLayout>
                  <c:x val="-8.5176730718663815E-2"/>
                  <c:y val="-7.655573602634374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90-4EDF-8A6E-24AB253F60EF}"/>
                </c:ext>
              </c:extLst>
            </c:dLbl>
            <c:dLbl>
              <c:idx val="2"/>
              <c:layout>
                <c:manualLayout>
                  <c:x val="0.13231171688840601"/>
                  <c:y val="-2.115842152590153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875109361329817E-2"/>
                      <c:h val="7.40048118985126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090-4EDF-8A6E-24AB253F60EF}"/>
                </c:ext>
              </c:extLst>
            </c:dLbl>
            <c:dLbl>
              <c:idx val="3"/>
              <c:layout>
                <c:manualLayout>
                  <c:x val="3.7612861324402606E-2"/>
                  <c:y val="0.1256065945605725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319553805774263E-2"/>
                      <c:h val="6.47455526392534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090-4EDF-8A6E-24AB253F60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Лист2!$A$7:$A$10</c:f>
              <c:strCache>
                <c:ptCount val="4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базовый уровень</c:v>
                </c:pt>
                <c:pt idx="3">
                  <c:v>ниже базового</c:v>
                </c:pt>
              </c:strCache>
            </c:strRef>
          </c:cat>
          <c:val>
            <c:numRef>
              <c:f>Лист2!$B$7:$B$10</c:f>
              <c:numCache>
                <c:formatCode>General</c:formatCode>
                <c:ptCount val="4"/>
                <c:pt idx="0">
                  <c:v>28</c:v>
                </c:pt>
                <c:pt idx="1">
                  <c:v>122</c:v>
                </c:pt>
                <c:pt idx="2">
                  <c:v>94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090-4EDF-8A6E-24AB253F60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Лист1!$L$13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Лист1!$M$12:$P$12</c:f>
              <c:strCache>
                <c:ptCount val="4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  <c:pt idx="3">
                  <c:v>Высокий</c:v>
                </c:pt>
              </c:strCache>
            </c:strRef>
          </c:cat>
          <c:val>
            <c:numRef>
              <c:f>Лист1!$M$13:$P$13</c:f>
              <c:numCache>
                <c:formatCode>General</c:formatCode>
                <c:ptCount val="4"/>
                <c:pt idx="0">
                  <c:v>94</c:v>
                </c:pt>
                <c:pt idx="1">
                  <c:v>24</c:v>
                </c:pt>
                <c:pt idx="2">
                  <c:v>122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38-4619-92DA-A51091DF058F}"/>
            </c:ext>
          </c:extLst>
        </c:ser>
        <c:ser>
          <c:idx val="1"/>
          <c:order val="1"/>
          <c:tx>
            <c:strRef>
              <c:f>Лист1!$L$14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38-4619-92DA-A51091DF058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738-4619-92DA-A51091DF058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38-4619-92DA-A51091DF058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738-4619-92DA-A51091DF05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Лист1!$M$12:$P$12</c:f>
              <c:strCache>
                <c:ptCount val="4"/>
                <c:pt idx="0">
                  <c:v>Ниже базового</c:v>
                </c:pt>
                <c:pt idx="1">
                  <c:v>Базовый</c:v>
                </c:pt>
                <c:pt idx="2">
                  <c:v>Средний</c:v>
                </c:pt>
                <c:pt idx="3">
                  <c:v>Высокий</c:v>
                </c:pt>
              </c:strCache>
            </c:strRef>
          </c:cat>
          <c:val>
            <c:numRef>
              <c:f>Лист1!$M$14:$P$14</c:f>
              <c:numCache>
                <c:formatCode>General</c:formatCode>
                <c:ptCount val="4"/>
                <c:pt idx="0">
                  <c:v>47</c:v>
                </c:pt>
                <c:pt idx="1">
                  <c:v>47</c:v>
                </c:pt>
                <c:pt idx="2">
                  <c:v>137</c:v>
                </c:pt>
                <c:pt idx="3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738-4619-92DA-A51091DF05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78971408"/>
        <c:axId val="378972976"/>
      </c:barChart>
      <c:catAx>
        <c:axId val="37897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972976"/>
        <c:crosses val="autoZero"/>
        <c:auto val="1"/>
        <c:lblAlgn val="ctr"/>
        <c:lblOffset val="100"/>
        <c:noMultiLvlLbl val="0"/>
      </c:catAx>
      <c:valAx>
        <c:axId val="378972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Количество ОО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8971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91E3DDF-B372-4998-91E6-DE5D8A54F4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ADAE4BE-A273-4226-AAFA-2EF9B7E0A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E54BC-141A-450A-9293-3BAC3BFD0EC9}" type="datetimeFigureOut">
              <a:rPr lang="ru-RU" smtClean="0"/>
              <a:t>10.09.2024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BD20FF-5037-4D9E-BE65-F09DC8C7F1E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EE2862-6619-48AA-9D70-60523C3918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3DFBEF-F1C8-463A-BD5A-F0FF4FEDB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4614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D192454-3566-468B-AE9E-30028DA50930}" type="datetimeFigureOut">
              <a:rPr lang="ru-RU" smtClean="0"/>
              <a:pPr/>
              <a:t>10.09.2024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E71B731-8A13-44A0-AC4D-A31090CA98C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5257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1EBA33B5-8A28-A0CA-AD50-94F2EDAC0565}"/>
              </a:ext>
            </a:extLst>
          </p:cNvPr>
          <p:cNvSpPr/>
          <p:nvPr userDrawn="1"/>
        </p:nvSpPr>
        <p:spPr>
          <a:xfrm>
            <a:off x="4902967" y="1819656"/>
            <a:ext cx="9393989" cy="7003332"/>
          </a:xfrm>
          <a:prstGeom prst="parallelogram">
            <a:avLst>
              <a:gd name="adj" fmla="val 98998"/>
            </a:avLst>
          </a:prstGeom>
          <a:gradFill>
            <a:gsLst>
              <a:gs pos="55000">
                <a:srgbClr val="5857CF"/>
              </a:gs>
              <a:gs pos="35000">
                <a:srgbClr val="1A7DD6"/>
              </a:gs>
              <a:gs pos="75000">
                <a:srgbClr val="7225CB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6467D98F-B515-0F7B-A4EF-F43A2F049A9F}"/>
              </a:ext>
            </a:extLst>
          </p:cNvPr>
          <p:cNvSpPr/>
          <p:nvPr userDrawn="1"/>
        </p:nvSpPr>
        <p:spPr>
          <a:xfrm flipH="1">
            <a:off x="6096000" y="-2255647"/>
            <a:ext cx="8902700" cy="6353771"/>
          </a:xfrm>
          <a:prstGeom prst="parallelogram">
            <a:avLst>
              <a:gd name="adj" fmla="val 98998"/>
            </a:avLst>
          </a:prstGeom>
          <a:gradFill>
            <a:gsLst>
              <a:gs pos="48000">
                <a:srgbClr val="8236CA"/>
              </a:gs>
              <a:gs pos="37000">
                <a:srgbClr val="B90EC6"/>
              </a:gs>
              <a:gs pos="82000">
                <a:srgbClr val="4D5ED0"/>
              </a:gs>
            </a:gsLst>
            <a:lin ang="0" scaled="1"/>
          </a:gra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E4F964D-87EF-7035-9BCA-B6759C074C44}"/>
              </a:ext>
            </a:extLst>
          </p:cNvPr>
          <p:cNvCxnSpPr>
            <a:cxnSpLocks/>
          </p:cNvCxnSpPr>
          <p:nvPr userDrawn="1"/>
        </p:nvCxnSpPr>
        <p:spPr>
          <a:xfrm flipH="1">
            <a:off x="2387600" y="5545055"/>
            <a:ext cx="2159000" cy="2189515"/>
          </a:xfrm>
          <a:prstGeom prst="line">
            <a:avLst/>
          </a:prstGeom>
          <a:ln w="25400">
            <a:gradFill>
              <a:gsLst>
                <a:gs pos="15000">
                  <a:srgbClr val="0D8FD7"/>
                </a:gs>
                <a:gs pos="30000">
                  <a:srgbClr val="8E21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459B79B-58E6-FA3F-C1D9-98420F525018}"/>
              </a:ext>
            </a:extLst>
          </p:cNvPr>
          <p:cNvCxnSpPr>
            <a:cxnSpLocks/>
          </p:cNvCxnSpPr>
          <p:nvPr userDrawn="1"/>
        </p:nvCxnSpPr>
        <p:spPr>
          <a:xfrm flipH="1">
            <a:off x="-536112" y="2214034"/>
            <a:ext cx="1198033" cy="1214966"/>
          </a:xfrm>
          <a:prstGeom prst="line">
            <a:avLst/>
          </a:prstGeom>
          <a:ln w="25400">
            <a:gradFill>
              <a:gsLst>
                <a:gs pos="15000">
                  <a:srgbClr val="0D8FD7"/>
                </a:gs>
                <a:gs pos="30000">
                  <a:srgbClr val="8E21B5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B610FA7D-E257-C7F5-8380-2BE78318635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72562" y="5071139"/>
            <a:ext cx="1198033" cy="1214966"/>
          </a:xfrm>
          <a:prstGeom prst="line">
            <a:avLst/>
          </a:prstGeom>
          <a:ln w="12700">
            <a:gradFill flip="none" rotWithShape="1">
              <a:gsLst>
                <a:gs pos="15000">
                  <a:srgbClr val="0D8FD7"/>
                </a:gs>
                <a:gs pos="30000">
                  <a:srgbClr val="8E21B5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388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EE90A6E-B26F-5AD8-0CC5-B318395E1EF3}"/>
              </a:ext>
            </a:extLst>
          </p:cNvPr>
          <p:cNvSpPr/>
          <p:nvPr userDrawn="1"/>
        </p:nvSpPr>
        <p:spPr>
          <a:xfrm>
            <a:off x="708613" y="333311"/>
            <a:ext cx="10093158" cy="1442720"/>
          </a:xfrm>
          <a:prstGeom prst="rect">
            <a:avLst/>
          </a:prstGeom>
          <a:gradFill>
            <a:gsLst>
              <a:gs pos="0">
                <a:srgbClr val="0199DA"/>
              </a:gs>
              <a:gs pos="46000">
                <a:srgbClr val="3B6CD3"/>
              </a:gs>
              <a:gs pos="64000">
                <a:srgbClr val="644FD0"/>
              </a:gs>
              <a:gs pos="93000">
                <a:srgbClr val="A61CC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C1BFF493-8B5D-B24E-696E-D631CD0151A1}"/>
              </a:ext>
            </a:extLst>
          </p:cNvPr>
          <p:cNvSpPr/>
          <p:nvPr userDrawn="1"/>
        </p:nvSpPr>
        <p:spPr>
          <a:xfrm>
            <a:off x="-2233033" y="333929"/>
            <a:ext cx="4703304" cy="2585103"/>
          </a:xfrm>
          <a:prstGeom prst="parallelogram">
            <a:avLst>
              <a:gd name="adj" fmla="val 98998"/>
            </a:avLst>
          </a:prstGeom>
          <a:gradFill flip="none" rotWithShape="1">
            <a:gsLst>
              <a:gs pos="37000">
                <a:srgbClr val="408ADC"/>
              </a:gs>
              <a:gs pos="54000">
                <a:srgbClr val="4563D1"/>
              </a:gs>
            </a:gsLst>
            <a:lin ang="2700000" scaled="1"/>
            <a:tileRect/>
          </a:gradFill>
          <a:ln>
            <a:noFill/>
          </a:ln>
          <a:effectLst>
            <a:outerShdw blurRad="177800" dist="38100" dir="9480000" algn="b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56E21E34-359A-7F78-5FA9-01F0A538C1FB}"/>
              </a:ext>
            </a:extLst>
          </p:cNvPr>
          <p:cNvSpPr/>
          <p:nvPr userDrawn="1"/>
        </p:nvSpPr>
        <p:spPr>
          <a:xfrm>
            <a:off x="9008108" y="-2009511"/>
            <a:ext cx="5914479" cy="3785542"/>
          </a:xfrm>
          <a:prstGeom prst="parallelogram">
            <a:avLst>
              <a:gd name="adj" fmla="val 98998"/>
            </a:avLst>
          </a:prstGeom>
          <a:gradFill>
            <a:gsLst>
              <a:gs pos="44000">
                <a:srgbClr val="6C2DA8"/>
              </a:gs>
              <a:gs pos="26000">
                <a:srgbClr val="8A20B1"/>
              </a:gs>
              <a:gs pos="68000">
                <a:srgbClr val="6231A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4A8DC-1B7E-523F-5E02-6D8ADF2433C3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75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 userDrawn="1"/>
        </p:nvSpPr>
        <p:spPr>
          <a:xfrm>
            <a:off x="5030325" y="-23149"/>
            <a:ext cx="7192541" cy="7037407"/>
          </a:xfrm>
          <a:custGeom>
            <a:avLst/>
            <a:gdLst>
              <a:gd name="connsiteX0" fmla="*/ 2476983 w 7662441"/>
              <a:gd name="connsiteY0" fmla="*/ 11574 h 7037407"/>
              <a:gd name="connsiteX1" fmla="*/ 2395960 w 7662441"/>
              <a:gd name="connsiteY1" fmla="*/ 11574 h 7037407"/>
              <a:gd name="connsiteX2" fmla="*/ 7662441 w 7662441"/>
              <a:gd name="connsiteY2" fmla="*/ 0 h 7037407"/>
              <a:gd name="connsiteX3" fmla="*/ 7650866 w 7662441"/>
              <a:gd name="connsiteY3" fmla="*/ 7037407 h 7037407"/>
              <a:gd name="connsiteX4" fmla="*/ 0 w 7662441"/>
              <a:gd name="connsiteY4" fmla="*/ 6933235 h 7037407"/>
              <a:gd name="connsiteX5" fmla="*/ 2476983 w 7662441"/>
              <a:gd name="connsiteY5" fmla="*/ 11574 h 7037407"/>
              <a:gd name="connsiteX0" fmla="*/ 2108683 w 7662441"/>
              <a:gd name="connsiteY0" fmla="*/ 36974 h 7037407"/>
              <a:gd name="connsiteX1" fmla="*/ 2395960 w 7662441"/>
              <a:gd name="connsiteY1" fmla="*/ 11574 h 7037407"/>
              <a:gd name="connsiteX2" fmla="*/ 7662441 w 7662441"/>
              <a:gd name="connsiteY2" fmla="*/ 0 h 7037407"/>
              <a:gd name="connsiteX3" fmla="*/ 7650866 w 7662441"/>
              <a:gd name="connsiteY3" fmla="*/ 7037407 h 7037407"/>
              <a:gd name="connsiteX4" fmla="*/ 0 w 7662441"/>
              <a:gd name="connsiteY4" fmla="*/ 6933235 h 7037407"/>
              <a:gd name="connsiteX5" fmla="*/ 2108683 w 7662441"/>
              <a:gd name="connsiteY5" fmla="*/ 36974 h 7037407"/>
              <a:gd name="connsiteX0" fmla="*/ 1638783 w 7192541"/>
              <a:gd name="connsiteY0" fmla="*/ 36974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638783 w 7192541"/>
              <a:gd name="connsiteY5" fmla="*/ 36974 h 7037407"/>
              <a:gd name="connsiteX0" fmla="*/ 1600683 w 7192541"/>
              <a:gd name="connsiteY0" fmla="*/ 0 h 7038533"/>
              <a:gd name="connsiteX1" fmla="*/ 1926060 w 7192541"/>
              <a:gd name="connsiteY1" fmla="*/ 12700 h 7038533"/>
              <a:gd name="connsiteX2" fmla="*/ 7192541 w 7192541"/>
              <a:gd name="connsiteY2" fmla="*/ 1126 h 7038533"/>
              <a:gd name="connsiteX3" fmla="*/ 7180966 w 7192541"/>
              <a:gd name="connsiteY3" fmla="*/ 7038533 h 7038533"/>
              <a:gd name="connsiteX4" fmla="*/ 0 w 7192541"/>
              <a:gd name="connsiteY4" fmla="*/ 6934361 h 7038533"/>
              <a:gd name="connsiteX5" fmla="*/ 1600683 w 7192541"/>
              <a:gd name="connsiteY5" fmla="*/ 0 h 7038533"/>
              <a:gd name="connsiteX0" fmla="*/ 1562583 w 7192541"/>
              <a:gd name="connsiteY0" fmla="*/ 30624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562583 w 7192541"/>
              <a:gd name="connsiteY5" fmla="*/ 30624 h 7037407"/>
              <a:gd name="connsiteX0" fmla="*/ 1575283 w 7192541"/>
              <a:gd name="connsiteY0" fmla="*/ 17924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575283 w 7192541"/>
              <a:gd name="connsiteY5" fmla="*/ 17924 h 7037407"/>
              <a:gd name="connsiteX0" fmla="*/ 1575283 w 7192541"/>
              <a:gd name="connsiteY0" fmla="*/ 10667 h 7037407"/>
              <a:gd name="connsiteX1" fmla="*/ 1926060 w 7192541"/>
              <a:gd name="connsiteY1" fmla="*/ 11574 h 7037407"/>
              <a:gd name="connsiteX2" fmla="*/ 7192541 w 7192541"/>
              <a:gd name="connsiteY2" fmla="*/ 0 h 7037407"/>
              <a:gd name="connsiteX3" fmla="*/ 7180966 w 7192541"/>
              <a:gd name="connsiteY3" fmla="*/ 7037407 h 7037407"/>
              <a:gd name="connsiteX4" fmla="*/ 0 w 7192541"/>
              <a:gd name="connsiteY4" fmla="*/ 6933235 h 7037407"/>
              <a:gd name="connsiteX5" fmla="*/ 1575283 w 7192541"/>
              <a:gd name="connsiteY5" fmla="*/ 10667 h 7037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92541" h="7037407">
                <a:moveTo>
                  <a:pt x="1575283" y="10667"/>
                </a:moveTo>
                <a:lnTo>
                  <a:pt x="1926060" y="11574"/>
                </a:lnTo>
                <a:lnTo>
                  <a:pt x="7192541" y="0"/>
                </a:lnTo>
                <a:cubicBezTo>
                  <a:pt x="7188683" y="2345802"/>
                  <a:pt x="7184824" y="4691605"/>
                  <a:pt x="7180966" y="7037407"/>
                </a:cubicBezTo>
                <a:lnTo>
                  <a:pt x="0" y="6933235"/>
                </a:lnTo>
                <a:lnTo>
                  <a:pt x="1575283" y="10667"/>
                </a:lnTo>
                <a:close/>
              </a:path>
            </a:pathLst>
          </a:custGeom>
          <a:gradFill flip="none" rotWithShape="1">
            <a:gsLst>
              <a:gs pos="8000">
                <a:srgbClr val="0199DA"/>
              </a:gs>
              <a:gs pos="24000">
                <a:srgbClr val="3B6CD3"/>
              </a:gs>
              <a:gs pos="40000">
                <a:srgbClr val="644FD0"/>
              </a:gs>
              <a:gs pos="65000">
                <a:srgbClr val="A61CC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ACE0F2-25D8-D44E-79F5-50257C0E78B2}"/>
              </a:ext>
            </a:extLst>
          </p:cNvPr>
          <p:cNvSpPr txBox="1"/>
          <p:nvPr userDrawn="1"/>
        </p:nvSpPr>
        <p:spPr>
          <a:xfrm>
            <a:off x="11277599" y="1395647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43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F9ACAB-D28D-7AFF-1DD2-1E132DE5BA32}"/>
              </a:ext>
            </a:extLst>
          </p:cNvPr>
          <p:cNvSpPr/>
          <p:nvPr userDrawn="1"/>
        </p:nvSpPr>
        <p:spPr>
          <a:xfrm flipH="1">
            <a:off x="6138332" y="1341438"/>
            <a:ext cx="6053667" cy="5516562"/>
          </a:xfrm>
          <a:prstGeom prst="rect">
            <a:avLst/>
          </a:prstGeom>
          <a:gradFill flip="none" rotWithShape="1">
            <a:gsLst>
              <a:gs pos="17000">
                <a:srgbClr val="B710C6"/>
              </a:gs>
              <a:gs pos="63000">
                <a:srgbClr val="7225CB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E2BDA6-311E-AE6F-1E7F-D210557F9751}"/>
              </a:ext>
            </a:extLst>
          </p:cNvPr>
          <p:cNvSpPr/>
          <p:nvPr userDrawn="1"/>
        </p:nvSpPr>
        <p:spPr>
          <a:xfrm>
            <a:off x="0" y="1341438"/>
            <a:ext cx="6062133" cy="5516562"/>
          </a:xfrm>
          <a:prstGeom prst="rect">
            <a:avLst/>
          </a:prstGeom>
          <a:gradFill flip="none" rotWithShape="1">
            <a:gsLst>
              <a:gs pos="49000">
                <a:srgbClr val="4366D2"/>
              </a:gs>
              <a:gs pos="74000">
                <a:srgbClr val="0296D8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C3AE1B-876B-0949-262E-98D1C2BF4209}"/>
              </a:ext>
            </a:extLst>
          </p:cNvPr>
          <p:cNvSpPr txBox="1"/>
          <p:nvPr userDrawn="1"/>
        </p:nvSpPr>
        <p:spPr>
          <a:xfrm>
            <a:off x="11277599" y="879773"/>
            <a:ext cx="78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6CBA965-582B-40F8-A653-4281B1ECBD15}" type="slidenum">
              <a:rPr lang="ru-RU" sz="2400" b="1" kern="120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+mn-cs"/>
              </a:rPr>
              <a:pPr algn="r"/>
              <a:t>‹#›</a:t>
            </a:fld>
            <a:endParaRPr lang="ru-RU" sz="2400" b="1" kern="12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507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AC74B9-0BF9-3844-87F0-675E77B3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1103C8B-D9D1-2E40-927B-AE7AB470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61E4D5-30B1-A44E-BA63-0E56806D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1D962-E59F-6646-8FBD-5F53A0D98D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994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5F827-7777-CA7D-FA99-C30112A00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609B00-78E2-DF86-F414-FABD4F56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A84562-29D8-7F3C-1795-F0CD7E8F8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0F704-0D12-7881-CDA4-3C59B8205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F19653-6AAC-5A70-180E-B0223F23A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7A7D0BFA-31FF-4593-97A9-6BE861E8BE3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150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74" r:id="rId4"/>
    <p:sldLayoutId id="2147483675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sas.ficto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rgbClr val="FAFBFD"/>
            </a:gs>
            <a:gs pos="63000">
              <a:srgbClr val="EEF3F7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19F6A4A-EB20-B291-F046-4921130242AF}"/>
              </a:ext>
            </a:extLst>
          </p:cNvPr>
          <p:cNvSpPr txBox="1"/>
          <p:nvPr/>
        </p:nvSpPr>
        <p:spPr>
          <a:xfrm>
            <a:off x="71059" y="2599936"/>
            <a:ext cx="10198885" cy="17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3600">
                <a:latin typeface="Montserrat Medium" panose="00000600000000000000" pitchFamily="2" charset="-52"/>
              </a:defRPr>
            </a:lvl1pPr>
          </a:lstStyle>
          <a:p>
            <a:pPr>
              <a:lnSpc>
                <a:spcPct val="87000"/>
              </a:lnSpc>
              <a:defRPr sz="11600">
                <a:solidFill>
                  <a:schemeClr val="accent1">
                    <a:lumOff val="16847"/>
                  </a:schemeClr>
                </a:solidFill>
                <a:latin typeface="Muller Bold"/>
                <a:ea typeface="Muller Bold"/>
                <a:cs typeface="Muller Bold"/>
                <a:sym typeface="Muller Bold"/>
              </a:defRPr>
            </a:pPr>
            <a:r>
              <a:rPr lang="ru-RU" sz="3000" b="1" dirty="0">
                <a:solidFill>
                  <a:srgbClr val="4364D1"/>
                </a:solidFill>
                <a:latin typeface="Arial" panose="020B0604020202020204" pitchFamily="34" charset="0"/>
                <a:sym typeface="Muller Bold"/>
              </a:rPr>
              <a:t>Анализ результатов самодиагностики в июне 2024 года, региональные и муниципальные мероприятия дорожной карты на второе полугодие </a:t>
            </a:r>
            <a:r>
              <a:rPr lang="ru-RU" sz="3000" b="1">
                <a:solidFill>
                  <a:srgbClr val="4364D1"/>
                </a:solidFill>
                <a:latin typeface="Arial" panose="020B0604020202020204" pitchFamily="34" charset="0"/>
                <a:sym typeface="Muller Bold"/>
              </a:rPr>
              <a:t>2024 года </a:t>
            </a:r>
            <a:endParaRPr lang="ru-RU" sz="3000" b="1" dirty="0">
              <a:solidFill>
                <a:srgbClr val="4364D1"/>
              </a:solidFill>
              <a:latin typeface="Arial" panose="020B0604020202020204" pitchFamily="34" charset="0"/>
              <a:sym typeface="Muller Bold"/>
            </a:endParaRPr>
          </a:p>
          <a:p>
            <a:pPr>
              <a:spcBef>
                <a:spcPts val="1200"/>
              </a:spcBef>
            </a:pPr>
            <a:endParaRPr lang="ru-RU" sz="2400" dirty="0">
              <a:solidFill>
                <a:srgbClr val="4364D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Рисунок 9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F2D602F0-0203-8695-89E3-B1B8BCAF5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38" y="225039"/>
            <a:ext cx="1609815" cy="132034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91D0A66-BFDE-C806-D662-979CBABC5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80510"/>
            <a:ext cx="4897949" cy="162629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EE978C2-599E-2365-D66D-0DE6253B36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79671" y="387233"/>
            <a:ext cx="946427" cy="64146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BBD1D0-2A2D-4718-9927-A1AC193696D1}"/>
              </a:ext>
            </a:extLst>
          </p:cNvPr>
          <p:cNvSpPr/>
          <p:nvPr/>
        </p:nvSpPr>
        <p:spPr>
          <a:xfrm>
            <a:off x="71059" y="5576329"/>
            <a:ext cx="6430327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Бутакова Екатерина Сергеевна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старший преподаватель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центр управления образованием ТОИПКРО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BA117EAE-EA5D-4B67-9D96-2D66F4E3ABA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291762" y="275242"/>
            <a:ext cx="1546783" cy="115815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1B555E9-56D7-4BBC-8633-C42F3A7886CE}"/>
              </a:ext>
            </a:extLst>
          </p:cNvPr>
          <p:cNvSpPr/>
          <p:nvPr/>
        </p:nvSpPr>
        <p:spPr>
          <a:xfrm>
            <a:off x="0" y="4431621"/>
            <a:ext cx="6430327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Чащина Юлия Алексеевна</a:t>
            </a:r>
          </a:p>
          <a:p>
            <a:pPr>
              <a:lnSpc>
                <a:spcPct val="90000"/>
              </a:lnSpc>
            </a:pPr>
            <a:r>
              <a:rPr lang="ru-RU" sz="2200" b="1" dirty="0">
                <a:solidFill>
                  <a:srgbClr val="4364D1"/>
                </a:solidFill>
                <a:latin typeface="Arial" panose="020B0604020202020204" pitchFamily="34" charset="0"/>
              </a:rPr>
              <a:t>Заместитель Ректора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752713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D3EF82-9973-437D-869C-B76B3ED48F46}"/>
              </a:ext>
            </a:extLst>
          </p:cNvPr>
          <p:cNvSpPr/>
          <p:nvPr/>
        </p:nvSpPr>
        <p:spPr>
          <a:xfrm>
            <a:off x="642373" y="481746"/>
            <a:ext cx="10722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МЕРОПРИЯТИЯ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ПРОЕКТА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НА 2 ПОЛУГОДИЕ 2024 ГОДА (ТОИПКРО)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16DC7E-70F2-4E3B-9A10-62436F27C8D3}"/>
              </a:ext>
            </a:extLst>
          </p:cNvPr>
          <p:cNvSpPr/>
          <p:nvPr/>
        </p:nvSpPr>
        <p:spPr>
          <a:xfrm>
            <a:off x="827906" y="1934112"/>
            <a:ext cx="9486867" cy="4329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Организация и проведение процедуры самодиагностики с использованием таблиц в формате *.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</a:rPr>
              <a:t>xlsx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для одной ОО, не прошедших самодиагностику в установленные сроки (таблица 3) и трех ОО, прошедшей вариант самодиагностики, не соответствующий специфике ОО (таблица 4), с целью определения уровня соответствия статусу проекта «Школа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Минпросвещения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России» до 15.10.2024 года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Организация и проведение семинаров-совещаний по вопросам достижения показателей (в т.ч. «критических») в рамках магистральных направлений и ключевых условий проекта с обязательным участием представителей общеобразовательных организаций региона, показавших по результатам самодиагностики уровень «ниже базового» и находящихся в «зоне риска» 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>
              <a:defRPr/>
            </a:pP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0296D8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D12A775-1481-464A-A47A-3B6F64DAE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90702" y="1081910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41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D3EF82-9973-437D-869C-B76B3ED48F46}"/>
              </a:ext>
            </a:extLst>
          </p:cNvPr>
          <p:cNvSpPr/>
          <p:nvPr/>
        </p:nvSpPr>
        <p:spPr>
          <a:xfrm>
            <a:off x="642373" y="481746"/>
            <a:ext cx="107223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МЕРОПРИЯТИЯ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ПРОЕКТА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НА 2 ПОЛУГОДИЕ 2024 ГОДА (МОУО)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16DC7E-70F2-4E3B-9A10-62436F27C8D3}"/>
              </a:ext>
            </a:extLst>
          </p:cNvPr>
          <p:cNvSpPr/>
          <p:nvPr/>
        </p:nvSpPr>
        <p:spPr>
          <a:xfrm>
            <a:off x="827906" y="1934112"/>
            <a:ext cx="9486867" cy="4329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Проанализировать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причины обнуления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«критических» показателей в рамках магистральных направлений и ключевых условий проекта и корректность заполнения формы самодиагностики общеобразовательными организациями, показавших по результатам самодиагностики уровень «Ниже базового» и находящихся в «зоне риска»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Разработать план мероприятий на 2 полугодие 2024 года, позволяющий обеспечить положительную динамику по уровням соответствия статусу «Школа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Минпросвещения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России» муниципальных общеобразовательных организаций в срок до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01.10.2024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Обеспечить контроль размещения утвержденных программ развития ОО муниципальных общеобразовательных организаций до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15.09.2024,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 которые не выгрузили их в установленные сроки, в сервис автоматизированной самодиагностики и разработанного цифрового конструктора программ развития общеобразовательных организаций ФГАНУ «Федеральный институт цифровой трансформации в сфере образования» (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https://sas.ficto.ru/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).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>
              <a:defRPr/>
            </a:pP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0296D8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DAA1C75-5F23-4A94-AAB5-FB635021EC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90702" y="1081910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1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D3EF82-9973-437D-869C-B76B3ED48F46}"/>
              </a:ext>
            </a:extLst>
          </p:cNvPr>
          <p:cNvSpPr/>
          <p:nvPr/>
        </p:nvSpPr>
        <p:spPr>
          <a:xfrm>
            <a:off x="642373" y="481746"/>
            <a:ext cx="107223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МЕРОПРИЯТИЯ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ПРОЕКТА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НА 2 ПОЛУГОДИЕ 2024 ГОДА (Подведомственные)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16DC7E-70F2-4E3B-9A10-62436F27C8D3}"/>
              </a:ext>
            </a:extLst>
          </p:cNvPr>
          <p:cNvSpPr/>
          <p:nvPr/>
        </p:nvSpPr>
        <p:spPr>
          <a:xfrm>
            <a:off x="827906" y="1934112"/>
            <a:ext cx="9486867" cy="4329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Руководителям общеобразовательных организаций, в отношении которых Департамент образования Томской области выполняет функции и полномочия учредителя, подготовить программы развития своих ОО для прохождения процедуры защиты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в октябре 2024 года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>
              <a:defRPr/>
            </a:pP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0296D8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79C3883-58F7-4F76-80A3-B37EB0F0BA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90702" y="1081910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93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D3EF82-9973-437D-869C-B76B3ED48F46}"/>
              </a:ext>
            </a:extLst>
          </p:cNvPr>
          <p:cNvSpPr/>
          <p:nvPr/>
        </p:nvSpPr>
        <p:spPr>
          <a:xfrm>
            <a:off x="642373" y="481746"/>
            <a:ext cx="107223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МЕРОПРИЯТИЯ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 ПРОЕКТА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НА 2 ПОЛУГОДИЕ 2024 ГОДА (ОО)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16DC7E-70F2-4E3B-9A10-62436F27C8D3}"/>
              </a:ext>
            </a:extLst>
          </p:cNvPr>
          <p:cNvSpPr/>
          <p:nvPr/>
        </p:nvSpPr>
        <p:spPr>
          <a:xfrm>
            <a:off x="827906" y="1934112"/>
            <a:ext cx="9486867" cy="43299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lvl="0" indent="-457200" algn="just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Руководителям общеобразовательных организаций Томской области при актуализации программы развития соответствующей общеобразовательной организации рекомендуется особое внимание уделить: </a:t>
            </a:r>
          </a:p>
          <a:p>
            <a:pPr lvl="0" algn="just"/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достижению ненулевых значений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«критических» показателей, обнуленных по результатам самодиагностики;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обеспечению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положительной динамики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в достижении ненулевых значений «критических» показателей.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dirty="0">
              <a:solidFill>
                <a:schemeClr val="tx1"/>
              </a:solidFill>
            </a:endParaRPr>
          </a:p>
          <a:p>
            <a:pPr lvl="0">
              <a:defRPr/>
            </a:pP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ru-RU" sz="26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sz="2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rgbClr val="0296D8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0D948A5-8908-4E8F-A438-4F5B610FF0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590702" y="1081910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0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80CA97-D9EB-4F72-95E8-2FD71D73FE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5" t="22416" r="56927" b="5168"/>
          <a:stretch/>
        </p:blipFill>
        <p:spPr>
          <a:xfrm>
            <a:off x="0" y="0"/>
            <a:ext cx="12279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65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A02DA37-228D-465E-9161-1A55F54A738E}"/>
              </a:ext>
            </a:extLst>
          </p:cNvPr>
          <p:cNvSpPr/>
          <p:nvPr/>
        </p:nvSpPr>
        <p:spPr>
          <a:xfrm>
            <a:off x="0" y="0"/>
            <a:ext cx="12192000" cy="3999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F206B3-96A2-4DED-A559-70C8936324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48" t="25514" r="68037" b="408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A4E7758-92DC-44FE-B837-279517B629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9562" y="5699846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03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58AEFC-85FC-4869-A411-66744757496D}"/>
              </a:ext>
            </a:extLst>
          </p:cNvPr>
          <p:cNvSpPr/>
          <p:nvPr/>
        </p:nvSpPr>
        <p:spPr>
          <a:xfrm>
            <a:off x="0" y="0"/>
            <a:ext cx="12192000" cy="3999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7E46DA6-539C-4C1A-8C86-22497055B6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061" t="50000" r="28437" b="13676"/>
          <a:stretch/>
        </p:blipFill>
        <p:spPr>
          <a:xfrm>
            <a:off x="0" y="61957"/>
            <a:ext cx="12196009" cy="6734086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772A7BC-3696-49C6-BA40-7623BC569D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543617" y="5637889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8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F88B8BE-5168-4F59-ADB0-D581BFD2AF97}"/>
              </a:ext>
            </a:extLst>
          </p:cNvPr>
          <p:cNvSpPr/>
          <p:nvPr/>
        </p:nvSpPr>
        <p:spPr>
          <a:xfrm>
            <a:off x="0" y="0"/>
            <a:ext cx="12192000" cy="3999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9ACBCB-9C73-4762-B647-F7ADB1927A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04" t="29750" r="60747" b="13178"/>
          <a:stretch/>
        </p:blipFill>
        <p:spPr>
          <a:xfrm>
            <a:off x="0" y="81185"/>
            <a:ext cx="12221941" cy="67768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C6B800-6CAC-4388-A286-3CD3455568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467417" y="1103989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8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F23852-4875-40A8-99A9-6F0F8EE40B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9" t="13053" r="57103" b="15171"/>
          <a:stretch/>
        </p:blipFill>
        <p:spPr>
          <a:xfrm>
            <a:off x="-1" y="0"/>
            <a:ext cx="12311063" cy="6858000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4D673757-B97A-4E83-9AAD-41EA94DC05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45217" y="1205589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03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rgbClr val="EEF3F7"/>
            </a:gs>
            <a:gs pos="87000">
              <a:schemeClr val="bg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1B09CF-A326-1DEB-248E-808F4A820E9F}"/>
              </a:ext>
            </a:extLst>
          </p:cNvPr>
          <p:cNvSpPr/>
          <p:nvPr/>
        </p:nvSpPr>
        <p:spPr>
          <a:xfrm>
            <a:off x="938853" y="680983"/>
            <a:ext cx="11014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РЕЗУЛЬТАТЫ САМОДИАГНОСТИКИ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– июнь 2024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1D2E0F6-1C57-4164-A16F-0099D3E961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442012"/>
              </p:ext>
            </p:extLst>
          </p:nvPr>
        </p:nvGraphicFramePr>
        <p:xfrm>
          <a:off x="1550606" y="1845689"/>
          <a:ext cx="9090788" cy="49046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6333">
                  <a:extLst>
                    <a:ext uri="{9D8B030D-6E8A-4147-A177-3AD203B41FA5}">
                      <a16:colId xmlns:a16="http://schemas.microsoft.com/office/drawing/2014/main" val="79960211"/>
                    </a:ext>
                  </a:extLst>
                </a:gridCol>
                <a:gridCol w="619992">
                  <a:extLst>
                    <a:ext uri="{9D8B030D-6E8A-4147-A177-3AD203B41FA5}">
                      <a16:colId xmlns:a16="http://schemas.microsoft.com/office/drawing/2014/main" val="1947029930"/>
                    </a:ext>
                  </a:extLst>
                </a:gridCol>
                <a:gridCol w="1589070">
                  <a:extLst>
                    <a:ext uri="{9D8B030D-6E8A-4147-A177-3AD203B41FA5}">
                      <a16:colId xmlns:a16="http://schemas.microsoft.com/office/drawing/2014/main" val="1567277298"/>
                    </a:ext>
                  </a:extLst>
                </a:gridCol>
                <a:gridCol w="1576342">
                  <a:extLst>
                    <a:ext uri="{9D8B030D-6E8A-4147-A177-3AD203B41FA5}">
                      <a16:colId xmlns:a16="http://schemas.microsoft.com/office/drawing/2014/main" val="3557518048"/>
                    </a:ext>
                  </a:extLst>
                </a:gridCol>
                <a:gridCol w="1589070">
                  <a:extLst>
                    <a:ext uri="{9D8B030D-6E8A-4147-A177-3AD203B41FA5}">
                      <a16:colId xmlns:a16="http://schemas.microsoft.com/office/drawing/2014/main" val="2405127146"/>
                    </a:ext>
                  </a:extLst>
                </a:gridCol>
                <a:gridCol w="1419981">
                  <a:extLst>
                    <a:ext uri="{9D8B030D-6E8A-4147-A177-3AD203B41FA5}">
                      <a16:colId xmlns:a16="http://schemas.microsoft.com/office/drawing/2014/main" val="2619672924"/>
                    </a:ext>
                  </a:extLst>
                </a:gridCol>
              </a:tblGrid>
              <a:tr h="18165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Муниципальный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Количество школ (только юр. лица)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Доля школ, верно выбравших вариант самодиагностики и прошедших её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extLst>
                  <a:ext uri="{0D108BD9-81ED-4DB2-BD59-A6C34878D82A}">
                    <a16:rowId xmlns:a16="http://schemas.microsoft.com/office/drawing/2014/main" val="821690228"/>
                  </a:ext>
                </a:extLst>
              </a:tr>
              <a:tr h="1816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всего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прошедших самодиагностику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 прошедших самодиагностику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568277"/>
                  </a:ext>
                </a:extLst>
              </a:tr>
              <a:tr h="5449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верно выбрали вариант 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(из табл.1)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неверно выбрали вариант 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(из табл.1)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941763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Александровский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189578239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Асиновский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336591604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Бакчарский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040111762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Верхнекетский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345176370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г. Кедровый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1819141774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г. Томск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503164364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г.о</a:t>
                      </a:r>
                      <a:r>
                        <a:rPr lang="ru-RU" sz="1100" dirty="0">
                          <a:effectLst/>
                        </a:rPr>
                        <a:t>. Стрежевой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4177382926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ЗАТО Северск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562056933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Зырянский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365600889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Каргасокский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50066971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Кожевниковский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86%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390233900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Колпашевский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785856051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Кривошеинский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725403785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Молчановский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88%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407578588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Парабельский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084403543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Первомайский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306850220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Подведомственные ОО ДО ТО 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91,6%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22056481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Тегульдетский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454531221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Томский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345218398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Чаинский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200935981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Шегарский район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666699001"/>
                  </a:ext>
                </a:extLst>
              </a:tr>
              <a:tr h="1816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ИТОГО: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295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291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98,9%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5786" marR="55786" marT="0" marB="0" anchor="ctr"/>
                </a:tc>
                <a:extLst>
                  <a:ext uri="{0D108BD9-81ED-4DB2-BD59-A6C34878D82A}">
                    <a16:rowId xmlns:a16="http://schemas.microsoft.com/office/drawing/2014/main" val="2289597808"/>
                  </a:ext>
                </a:extLst>
              </a:tr>
            </a:tbl>
          </a:graphicData>
        </a:graphic>
      </p:graphicFrame>
      <p:pic>
        <p:nvPicPr>
          <p:cNvPr id="9" name="Picture 4">
            <a:extLst>
              <a:ext uri="{FF2B5EF4-FFF2-40B4-BE49-F238E27FC236}">
                <a16:creationId xmlns:a16="http://schemas.microsoft.com/office/drawing/2014/main" id="{6AC4FBC2-F2B7-44BF-A9EE-A1FB60C9A4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641394" y="1002389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21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rgbClr val="EEF3F7"/>
            </a:gs>
            <a:gs pos="87000">
              <a:schemeClr val="bg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1B09CF-A326-1DEB-248E-808F4A820E9F}"/>
              </a:ext>
            </a:extLst>
          </p:cNvPr>
          <p:cNvSpPr/>
          <p:nvPr/>
        </p:nvSpPr>
        <p:spPr>
          <a:xfrm>
            <a:off x="938853" y="680983"/>
            <a:ext cx="10722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РЕЗУЛЬТАТЫ САМОДИАГНОСТИКИ - 2023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EDE829-3ED5-4FCD-8914-C9135A7B526C}"/>
              </a:ext>
            </a:extLst>
          </p:cNvPr>
          <p:cNvSpPr txBox="1"/>
          <p:nvPr/>
        </p:nvSpPr>
        <p:spPr>
          <a:xfrm>
            <a:off x="579310" y="3429000"/>
            <a:ext cx="4161126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6600" b="1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98,9%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школ прошли самодиагностику </a:t>
            </a:r>
          </a:p>
          <a:p>
            <a:pPr algn="ctr">
              <a:lnSpc>
                <a:spcPct val="90000"/>
              </a:lnSpc>
            </a:pPr>
            <a:r>
              <a:rPr lang="ru-RU" dirty="0">
                <a:latin typeface="Arial" panose="020B0604020202020204" pitchFamily="34" charset="0"/>
              </a:rPr>
              <a:t>с использованием автоматизированного сервиса ФГАНУ «ФИЦТО»</a:t>
            </a:r>
          </a:p>
          <a:p>
            <a:pPr algn="ctr">
              <a:lnSpc>
                <a:spcPct val="90000"/>
              </a:lnSpc>
            </a:pPr>
            <a:endParaRPr lang="ru-RU" sz="6600" dirty="0">
              <a:gradFill flip="none" rotWithShape="1">
                <a:gsLst>
                  <a:gs pos="25000">
                    <a:srgbClr val="0296D8"/>
                  </a:gs>
                  <a:gs pos="57000">
                    <a:srgbClr val="7225CB"/>
                  </a:gs>
                  <a:gs pos="100000">
                    <a:srgbClr val="B90EC6"/>
                  </a:gs>
                </a:gsLst>
                <a:lin ang="5400000" scaled="1"/>
                <a:tileRect/>
              </a:gradFill>
              <a:latin typeface="Arial" panose="020B0604020202020204" pitchFamily="34" charset="0"/>
            </a:endParaRP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CBF42A9-AA84-0AE2-F5F2-203ADD9EA1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535931"/>
              </p:ext>
            </p:extLst>
          </p:nvPr>
        </p:nvGraphicFramePr>
        <p:xfrm>
          <a:off x="5147355" y="2321959"/>
          <a:ext cx="6893958" cy="4762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72BA2F0-D7C1-4146-ECE4-DD31F15419D4}"/>
              </a:ext>
            </a:extLst>
          </p:cNvPr>
          <p:cNvSpPr txBox="1"/>
          <p:nvPr/>
        </p:nvSpPr>
        <p:spPr>
          <a:xfrm>
            <a:off x="3683237" y="1897571"/>
            <a:ext cx="7977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РАСПРЕДЕЛЕНИЕ ШКОЛ РЕГИОНА </a:t>
            </a:r>
          </a:p>
          <a:p>
            <a:pPr algn="ctr"/>
            <a:r>
              <a:rPr lang="ru-RU" sz="2400" b="1" dirty="0">
                <a:gradFill flip="none" rotWithShape="1">
                  <a:gsLst>
                    <a:gs pos="25000">
                      <a:srgbClr val="0296D8"/>
                    </a:gs>
                    <a:gs pos="57000">
                      <a:srgbClr val="7225CB"/>
                    </a:gs>
                    <a:gs pos="100000">
                      <a:srgbClr val="B90EC6"/>
                    </a:gs>
                  </a:gsLst>
                  <a:lin ang="5400000" scaled="1"/>
                  <a:tileRect/>
                </a:gradFill>
                <a:latin typeface="Arial" panose="020B0604020202020204" pitchFamily="34" charset="0"/>
              </a:rPr>
              <a:t>ПО УРОВНЯМ СООТВЕТСТВИЯ СТАТУСУ ПРОЕКТА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54D50AD-41A4-464C-9A13-00363A96F1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45217" y="951611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09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4000">
              <a:srgbClr val="EEF3F7"/>
            </a:gs>
            <a:gs pos="87000">
              <a:schemeClr val="bg1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1B09CF-A326-1DEB-248E-808F4A820E9F}"/>
              </a:ext>
            </a:extLst>
          </p:cNvPr>
          <p:cNvSpPr/>
          <p:nvPr/>
        </p:nvSpPr>
        <p:spPr>
          <a:xfrm>
            <a:off x="734841" y="230794"/>
            <a:ext cx="107223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</a:rPr>
              <a:t>Распределение результатов самодиагностики ОО Томской области по уровням соответствия статусу проекта в 2023 и 2024 гг.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0F45D38C-6AEB-47A4-AD15-8A8AE4ABD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4307504"/>
              </p:ext>
            </p:extLst>
          </p:nvPr>
        </p:nvGraphicFramePr>
        <p:xfrm>
          <a:off x="2228837" y="2172970"/>
          <a:ext cx="7975478" cy="4276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4">
            <a:extLst>
              <a:ext uri="{FF2B5EF4-FFF2-40B4-BE49-F238E27FC236}">
                <a16:creationId xmlns:a16="http://schemas.microsoft.com/office/drawing/2014/main" id="{94DD5496-6160-49C1-BAE1-E0914AEAD4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645217" y="1014816"/>
            <a:ext cx="1546783" cy="115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16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8C40190-0C07-474C-9167-ECC57BFAA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216390"/>
              </p:ext>
            </p:extLst>
          </p:nvPr>
        </p:nvGraphicFramePr>
        <p:xfrm>
          <a:off x="1023057" y="1859734"/>
          <a:ext cx="9093710" cy="4516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68407">
                  <a:extLst>
                    <a:ext uri="{9D8B030D-6E8A-4147-A177-3AD203B41FA5}">
                      <a16:colId xmlns:a16="http://schemas.microsoft.com/office/drawing/2014/main" val="208625570"/>
                    </a:ext>
                  </a:extLst>
                </a:gridCol>
                <a:gridCol w="554476">
                  <a:extLst>
                    <a:ext uri="{9D8B030D-6E8A-4147-A177-3AD203B41FA5}">
                      <a16:colId xmlns:a16="http://schemas.microsoft.com/office/drawing/2014/main" val="4083255848"/>
                    </a:ext>
                  </a:extLst>
                </a:gridCol>
                <a:gridCol w="398834">
                  <a:extLst>
                    <a:ext uri="{9D8B030D-6E8A-4147-A177-3AD203B41FA5}">
                      <a16:colId xmlns:a16="http://schemas.microsoft.com/office/drawing/2014/main" val="1557288189"/>
                    </a:ext>
                  </a:extLst>
                </a:gridCol>
                <a:gridCol w="469607">
                  <a:extLst>
                    <a:ext uri="{9D8B030D-6E8A-4147-A177-3AD203B41FA5}">
                      <a16:colId xmlns:a16="http://schemas.microsoft.com/office/drawing/2014/main" val="394099972"/>
                    </a:ext>
                  </a:extLst>
                </a:gridCol>
                <a:gridCol w="338396">
                  <a:extLst>
                    <a:ext uri="{9D8B030D-6E8A-4147-A177-3AD203B41FA5}">
                      <a16:colId xmlns:a16="http://schemas.microsoft.com/office/drawing/2014/main" val="1670473841"/>
                    </a:ext>
                  </a:extLst>
                </a:gridCol>
                <a:gridCol w="338396">
                  <a:extLst>
                    <a:ext uri="{9D8B030D-6E8A-4147-A177-3AD203B41FA5}">
                      <a16:colId xmlns:a16="http://schemas.microsoft.com/office/drawing/2014/main" val="242295217"/>
                    </a:ext>
                  </a:extLst>
                </a:gridCol>
                <a:gridCol w="312970">
                  <a:extLst>
                    <a:ext uri="{9D8B030D-6E8A-4147-A177-3AD203B41FA5}">
                      <a16:colId xmlns:a16="http://schemas.microsoft.com/office/drawing/2014/main" val="799799547"/>
                    </a:ext>
                  </a:extLst>
                </a:gridCol>
                <a:gridCol w="306312">
                  <a:extLst>
                    <a:ext uri="{9D8B030D-6E8A-4147-A177-3AD203B41FA5}">
                      <a16:colId xmlns:a16="http://schemas.microsoft.com/office/drawing/2014/main" val="354463034"/>
                    </a:ext>
                  </a:extLst>
                </a:gridCol>
                <a:gridCol w="306312">
                  <a:extLst>
                    <a:ext uri="{9D8B030D-6E8A-4147-A177-3AD203B41FA5}">
                      <a16:colId xmlns:a16="http://schemas.microsoft.com/office/drawing/2014/main" val="1991095917"/>
                    </a:ext>
                  </a:extLst>
                </a:gridCol>
              </a:tblGrid>
              <a:tr h="28375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Тип ОО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 gridSpan="8">
                  <a:txBody>
                    <a:bodyPr/>
                    <a:lstStyle/>
                    <a:p>
                      <a:pPr marL="279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ОО с обнуленными критическими показателями по КУ или МН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743542"/>
                  </a:ext>
                </a:extLst>
              </a:tr>
              <a:tr h="283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279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Ключевое условие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279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Магистральное направление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478553"/>
                  </a:ext>
                </a:extLst>
              </a:tr>
              <a:tr h="5901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Учитель. Школьная команда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Образовательная среда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Школьный климат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44450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Воспитание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Здоровье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Знание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24765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Профориентация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tc>
                  <a:txBody>
                    <a:bodyPr/>
                    <a:lstStyle/>
                    <a:p>
                      <a:pPr marL="27940"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Творчество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vert="vert270" anchor="ctr"/>
                </a:tc>
                <a:extLst>
                  <a:ext uri="{0D108BD9-81ED-4DB2-BD59-A6C34878D82A}">
                    <a16:rowId xmlns:a16="http://schemas.microsoft.com/office/drawing/2014/main" val="1996256461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 Самодиагностика школы, осуществляющей обучение по программам: НОО, ООО, СОО (в школе ОБУЧАЮТСЯ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2570870167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 Самодиагностика школы, осуществляющей обучение по программам: НОО, ООО, СОО (в школе ОТСУТСТВУЮТ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2510140339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3. Самодиагностика школы, осуществляющей обучение по программе НОО (в школе ОБУЧАЮТСЯ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1833481586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4. Самодиагностика школы, осуществляющей обучение по программе НОО (в школе ОТСУТСТВУЮТ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3719712527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5. Самодиагностика школы, осуществляющей обучение по программам: НОО, ООО (в школе ОБУЧАЮТСЯ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1768928037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6. Самодиагностика школы, осуществляющей обучение по программам: НОО, ООО (в школе ОТСУТСТВУЮТ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1399651859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7. Самодиагностика школы, осуществляющей обучение по программе ООО (в школе ОБУЧАЮТСЯ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2045485497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 9. Самодиагностика школы, осуществляющей обучение по программам: ООО, СОО (в школе ОБУЧАЮТСЯ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2486436167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10. Самодиагностика школы, осуществляющей обучение по программам: ООО, СОО (в школе ОТСУТСТВУЮТ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120394034"/>
                  </a:ext>
                </a:extLst>
              </a:tr>
              <a:tr h="2302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12. Самодиагностика школы, осуществляющей обучение по программе СОО (в школе ОТСУТСТВУЮТ лица с ОВЗ, с инвалидностью)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1404931167"/>
                  </a:ext>
                </a:extLst>
              </a:tr>
              <a:tr h="181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15. Самодиагностика КОРРЕКЦИОННОЙ школы, осуществляющей обучение по программам: НОО, ООО, СОО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2009426316"/>
                  </a:ext>
                </a:extLst>
              </a:tr>
              <a:tr h="181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17. Самодиагностика КОРРЕКЦИОННОЙ школы, осуществляющей обучение по программам: НОО, ООО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1823066876"/>
                  </a:ext>
                </a:extLst>
              </a:tr>
              <a:tr h="1814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18. Самодиагностика КОРРЕКЦИОННОЙ школы, осуществляющей обучение по программе ООО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446553414"/>
                  </a:ext>
                </a:extLst>
              </a:tr>
              <a:tr h="3224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Общее количество ОО, получивших «ноль» по одному или нескольким критическим показателям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564" marR="50564" marT="0" marB="0" anchor="ctr"/>
                </a:tc>
                <a:extLst>
                  <a:ext uri="{0D108BD9-81ED-4DB2-BD59-A6C34878D82A}">
                    <a16:rowId xmlns:a16="http://schemas.microsoft.com/office/drawing/2014/main" val="2215183409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69FDAB-36BE-4BE7-87B4-E670D1C880D2}"/>
              </a:ext>
            </a:extLst>
          </p:cNvPr>
          <p:cNvSpPr/>
          <p:nvPr/>
        </p:nvSpPr>
        <p:spPr>
          <a:xfrm>
            <a:off x="869004" y="377466"/>
            <a:ext cx="1043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</a:rPr>
              <a:t>Статистика по наличию «нулевых» показателей в разрезе ключевых условий и магистральных направлений, выявленных в процессе самодиагностики ОО Томской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56058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1032</TotalTime>
  <Words>1115</Words>
  <Application>Microsoft Office PowerPoint</Application>
  <PresentationFormat>Широкоэкранный</PresentationFormat>
  <Paragraphs>345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Muller 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Екатерина Сергеевна Бутакова</cp:lastModifiedBy>
  <cp:revision>67</cp:revision>
  <dcterms:created xsi:type="dcterms:W3CDTF">2023-01-17T13:35:31Z</dcterms:created>
  <dcterms:modified xsi:type="dcterms:W3CDTF">2024-09-10T03:09:09Z</dcterms:modified>
</cp:coreProperties>
</file>