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89" r:id="rId3"/>
    <p:sldId id="292" r:id="rId4"/>
    <p:sldId id="290" r:id="rId5"/>
    <p:sldId id="291" r:id="rId6"/>
  </p:sldIdLst>
  <p:sldSz cx="18288000" cy="10287000"/>
  <p:notesSz cx="6858000" cy="9144000"/>
  <p:embeddedFontLst>
    <p:embeddedFont>
      <p:font typeface="Arimo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lear Sans Bold" panose="020B0604020202020204" charset="0"/>
      <p:regular r:id="rId13"/>
    </p:embeddedFont>
    <p:embeddedFont>
      <p:font typeface="Rubik Medium" panose="020B0604020202020204" charset="-79"/>
      <p:regular r:id="rId14"/>
    </p:embeddedFont>
    <p:embeddedFont>
      <p:font typeface="Rubik Medium Bold" panose="020B0604020202020204" charset="-79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69"/>
    <a:srgbClr val="F78425"/>
    <a:srgbClr val="0F9DB4"/>
    <a:srgbClr val="243762"/>
    <a:srgbClr val="F3FAFB"/>
    <a:srgbClr val="F9A159"/>
    <a:srgbClr val="EEF8FA"/>
    <a:srgbClr val="000000"/>
    <a:srgbClr val="FF9800"/>
    <a:srgbClr val="F6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395" autoAdjust="0"/>
  </p:normalViewPr>
  <p:slideViewPr>
    <p:cSldViewPr>
      <p:cViewPr>
        <p:scale>
          <a:sx n="66" d="100"/>
          <a:sy n="66" d="100"/>
        </p:scale>
        <p:origin x="15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86EFD-9549-4737-B142-0ABDE5834DC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6F60D-D0A2-4B9E-81B8-EAEA389D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4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9239250"/>
            <a:ext cx="7589385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127557" y="-208880"/>
            <a:ext cx="18543114" cy="417760"/>
            <a:chOff x="0" y="0"/>
            <a:chExt cx="6764578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9A1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17110" y="2340799"/>
            <a:ext cx="7749031" cy="6771084"/>
            <a:chOff x="-1789407" y="35983"/>
            <a:chExt cx="10332041" cy="9028114"/>
          </a:xfrm>
        </p:grpSpPr>
        <p:sp>
          <p:nvSpPr>
            <p:cNvPr id="8" name="TextBox 8"/>
            <p:cNvSpPr txBox="1"/>
            <p:nvPr/>
          </p:nvSpPr>
          <p:spPr>
            <a:xfrm>
              <a:off x="-1789407" y="35983"/>
              <a:ext cx="10332041" cy="90281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</a:pPr>
              <a:r>
                <a:rPr lang="ru-RU" sz="6000" spc="-60" dirty="0">
                  <a:solidFill>
                    <a:srgbClr val="0070C0"/>
                  </a:solidFill>
                  <a:latin typeface="Rubik Medium Bold"/>
                </a:rPr>
                <a:t>Проект «Школа </a:t>
              </a:r>
              <a:r>
                <a:rPr lang="ru-RU" sz="6000" spc="-60" dirty="0" err="1">
                  <a:solidFill>
                    <a:srgbClr val="0070C0"/>
                  </a:solidFill>
                  <a:latin typeface="Rubik Medium Bold"/>
                </a:rPr>
                <a:t>Минпросвещения</a:t>
              </a:r>
              <a:r>
                <a:rPr lang="ru-RU" sz="6000" spc="-60" dirty="0">
                  <a:solidFill>
                    <a:srgbClr val="0070C0"/>
                  </a:solidFill>
                  <a:latin typeface="Rubik Medium Bold"/>
                </a:rPr>
                <a:t> России» на территории Томской области: первые итоги и перспективы на 2024 год</a:t>
              </a:r>
              <a:endParaRPr lang="en-US" sz="6000" spc="-60" dirty="0">
                <a:solidFill>
                  <a:srgbClr val="0070C0"/>
                </a:solidFill>
                <a:latin typeface="Rubik Medium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100364"/>
              <a:ext cx="8542634" cy="69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endParaRPr lang="en-US" sz="3125" dirty="0">
                <a:solidFill>
                  <a:srgbClr val="243762"/>
                </a:solidFill>
                <a:latin typeface="Rubik Medium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55114" y="10078120"/>
            <a:ext cx="18543114" cy="417760"/>
            <a:chOff x="0" y="0"/>
            <a:chExt cx="6764578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5C3CF"/>
            </a:solidFill>
          </p:spPr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9F106A-22E1-4357-B3F4-FFD93259F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2242" r="66250" b="18888"/>
          <a:stretch/>
        </p:blipFill>
        <p:spPr>
          <a:xfrm>
            <a:off x="9124682" y="876300"/>
            <a:ext cx="8839200" cy="9006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27557" y="-208880"/>
            <a:ext cx="18543114" cy="417760"/>
            <a:chOff x="0" y="0"/>
            <a:chExt cx="6764578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9A15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255114" y="10078120"/>
            <a:ext cx="18543114" cy="417760"/>
            <a:chOff x="0" y="0"/>
            <a:chExt cx="6764578" cy="152400"/>
          </a:xfrm>
          <a:solidFill>
            <a:srgbClr val="65C3CF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TextBox 8"/>
          <p:cNvSpPr txBox="1"/>
          <p:nvPr/>
        </p:nvSpPr>
        <p:spPr>
          <a:xfrm>
            <a:off x="5562600" y="420452"/>
            <a:ext cx="8498701" cy="647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>
                <a:solidFill>
                  <a:srgbClr val="F9A159"/>
                </a:solidFill>
                <a:latin typeface="Clear Sans Bold"/>
              </a:rPr>
              <a:t>План работы на </a:t>
            </a:r>
            <a:r>
              <a:rPr lang="ru-RU" sz="4405">
                <a:solidFill>
                  <a:srgbClr val="F9A159"/>
                </a:solidFill>
                <a:latin typeface="Clear Sans Bold"/>
              </a:rPr>
              <a:t>2024 год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D549E0-CE3A-4AE8-828E-FCF2C28F7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11482" r="68333" b="18889"/>
          <a:stretch/>
        </p:blipFill>
        <p:spPr>
          <a:xfrm>
            <a:off x="14061301" y="876299"/>
            <a:ext cx="3693299" cy="51054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9A8690-3FA2-4CB1-AC6D-C8EC0560C838}"/>
              </a:ext>
            </a:extLst>
          </p:cNvPr>
          <p:cNvSpPr txBox="1"/>
          <p:nvPr/>
        </p:nvSpPr>
        <p:spPr>
          <a:xfrm>
            <a:off x="685800" y="1743318"/>
            <a:ext cx="1318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Организация и проведение процедуры самодиагностики общеобразовательных организаций, не прошедших самодиагностику в 2023 году (29 ОО)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ighlight>
                  <a:srgbClr val="FFC269"/>
                </a:highlight>
                <a:latin typeface="Clear Sans Bold" panose="020B0604020202020204" charset="0"/>
                <a:cs typeface="Clear Sans Bold" panose="020B0604020202020204" charset="0"/>
              </a:rPr>
              <a:t>до 15.02</a:t>
            </a: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6826C293-5D8B-4BED-9965-7FAC11CED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66308"/>
              </p:ext>
            </p:extLst>
          </p:nvPr>
        </p:nvGraphicFramePr>
        <p:xfrm>
          <a:off x="2209800" y="2550870"/>
          <a:ext cx="9144000" cy="7621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178">
                  <a:extLst>
                    <a:ext uri="{9D8B030D-6E8A-4147-A177-3AD203B41FA5}">
                      <a16:colId xmlns:a16="http://schemas.microsoft.com/office/drawing/2014/main" val="3111515319"/>
                    </a:ext>
                  </a:extLst>
                </a:gridCol>
                <a:gridCol w="2589581">
                  <a:extLst>
                    <a:ext uri="{9D8B030D-6E8A-4147-A177-3AD203B41FA5}">
                      <a16:colId xmlns:a16="http://schemas.microsoft.com/office/drawing/2014/main" val="2294214343"/>
                    </a:ext>
                  </a:extLst>
                </a:gridCol>
                <a:gridCol w="5819241">
                  <a:extLst>
                    <a:ext uri="{9D8B030D-6E8A-4147-A177-3AD203B41FA5}">
                      <a16:colId xmlns:a16="http://schemas.microsoft.com/office/drawing/2014/main" val="3926288246"/>
                    </a:ext>
                  </a:extLst>
                </a:gridCol>
              </a:tblGrid>
              <a:tr h="24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Муниципальный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общеобразовательной организации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extLst>
                  <a:ext uri="{0D108BD9-81ED-4DB2-BD59-A6C34878D82A}">
                    <a16:rowId xmlns:a16="http://schemas.microsoft.com/office/drawing/2014/main" val="1921029782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Александровский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МКОУ ООШ п. Октябрьский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3819051420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Асиновский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МБОУ-вечерняя (сменная) ООШ № 9 города Асино Томской 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1841357177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МКОУ «ОШ ОВЗ № 10 города Асино»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732878746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Бакчарский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МКОУ «Крыловская школа-интернат»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915404546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ЗАТО Северск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«СОШ №84»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431102585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Кожевниковский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МКОУ «Елгайская ООШ»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821311085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МКОУ «Песочнодубровская СОШ»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2661817113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МКОУ «Уртамская СОШ»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52409949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Колпашевский</a:t>
                      </a:r>
                      <a:r>
                        <a:rPr lang="ru-RU" sz="1400" dirty="0">
                          <a:effectLst/>
                        </a:rPr>
                        <a:t>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МАОУ «СОШ № 4 им. Е.А. Жданова» г. Колпашево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2991152449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МКОУ «Новогоренская СОШ»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3887896469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«Озеренская СОШ»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723422457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МКОУ «Копыловская ООШ»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3619475733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МКОУ «Мараксинская ООШ»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2715883647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МКОУ «Старо-Короткинская ООШ»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1806280321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Молчановский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МАОУ «Сулзатская СОШ»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3148339999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МАОУ «Молчановская СОШ №1»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403236854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«Наргинская СОШ»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4248938757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«Сарафановская СОШ»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1545990657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Первомайский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Ореховская СОШ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4071193575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Томский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«Зоркальцевская СОШ» Томского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1948341605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«НОШ мкр. «Южные Ворота» Томского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1741728639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«Курлекская СОШ» Томского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4177709965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Чаинский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«Варгатёрская ООШ»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3618020355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«Гореловская ООШ»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2637559930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«Коломиногривская СОШ»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3871441655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«Новоколоминская СОШ»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3140198776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МКОУ «Чаинская школа-интернат»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2709771619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Шегарский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МКОУ «</a:t>
                      </a:r>
                      <a:r>
                        <a:rPr lang="ru-RU" sz="1400" dirty="0" err="1">
                          <a:effectLst/>
                        </a:rPr>
                        <a:t>Трубачевская</a:t>
                      </a:r>
                      <a:r>
                        <a:rPr lang="ru-RU" sz="1400" dirty="0">
                          <a:effectLst/>
                        </a:rPr>
                        <a:t> ООШ»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1404869089"/>
                  </a:ext>
                </a:extLst>
              </a:tr>
              <a:tr h="47235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Подведомственные ОО ДОО ТО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ОГКОУ «Александровская школа-интернат»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extLst>
                  <a:ext uri="{0D108BD9-81ED-4DB2-BD59-A6C34878D82A}">
                    <a16:rowId xmlns:a16="http://schemas.microsoft.com/office/drawing/2014/main" val="259806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28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27557" y="-208880"/>
            <a:ext cx="18543114" cy="417760"/>
            <a:chOff x="0" y="0"/>
            <a:chExt cx="6764578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9A15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255114" y="10078120"/>
            <a:ext cx="18543114" cy="417760"/>
            <a:chOff x="0" y="0"/>
            <a:chExt cx="6764578" cy="152400"/>
          </a:xfrm>
          <a:solidFill>
            <a:srgbClr val="65C3CF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TextBox 8"/>
          <p:cNvSpPr txBox="1"/>
          <p:nvPr/>
        </p:nvSpPr>
        <p:spPr>
          <a:xfrm>
            <a:off x="5562600" y="420452"/>
            <a:ext cx="8498701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>
                <a:solidFill>
                  <a:srgbClr val="F9A159"/>
                </a:solidFill>
                <a:latin typeface="Clear Sans Bold"/>
              </a:rPr>
              <a:t>План работы на 2024 год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9A8690-3FA2-4CB1-AC6D-C8EC0560C838}"/>
              </a:ext>
            </a:extLst>
          </p:cNvPr>
          <p:cNvSpPr txBox="1"/>
          <p:nvPr/>
        </p:nvSpPr>
        <p:spPr>
          <a:xfrm>
            <a:off x="685800" y="1743318"/>
            <a:ext cx="13182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2. Организация и проведение проектных сессий по разработке / актуализации программ развития общеобразовательных организаций с учетом результатов самодиагностики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Верхнекетский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Каргасокский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Колпашевский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Парабельский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Чаинский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 районы,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 г. Кедровый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ighlight>
                  <a:srgbClr val="FFC269"/>
                </a:highlight>
                <a:latin typeface="Clear Sans Bold" panose="020B0604020202020204" charset="0"/>
                <a:cs typeface="Clear Sans Bold" panose="020B0604020202020204" charset="0"/>
              </a:rPr>
              <a:t>16.02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Бакчарский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Кожевниковский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Кривошеинский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Молчановский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Шегарский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 районы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ighlight>
                  <a:srgbClr val="FFC269"/>
                </a:highlight>
                <a:latin typeface="Clear Sans Bold" panose="020B0604020202020204" charset="0"/>
                <a:cs typeface="Clear Sans Bold" panose="020B0604020202020204" charset="0"/>
              </a:rPr>
              <a:t>19.02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Асиновский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 Зырянский Первомайский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Тегульдетский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 районы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ighlight>
                  <a:srgbClr val="FFC269"/>
                </a:highlight>
                <a:latin typeface="Clear Sans Bold" panose="020B0604020202020204" charset="0"/>
                <a:cs typeface="Clear Sans Bold" panose="020B0604020202020204" charset="0"/>
              </a:rPr>
              <a:t>29.02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 г. Томск, ЗАТО Северск, Томский район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ighlight>
                  <a:srgbClr val="FFC269"/>
                </a:highlight>
                <a:latin typeface="Clear Sans Bold" panose="020B0604020202020204" charset="0"/>
                <a:cs typeface="Clear Sans Bold" panose="020B0604020202020204" charset="0"/>
              </a:rPr>
              <a:t>05.03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г.о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. Стрежевой, Александровский район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ighlight>
                  <a:srgbClr val="FFC269"/>
                </a:highlight>
                <a:latin typeface="Clear Sans Bold" panose="020B0604020202020204" charset="0"/>
                <a:cs typeface="Clear Sans Bold" panose="020B0604020202020204" charset="0"/>
              </a:rPr>
              <a:t>20.03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3. Организация и проведение семинаров по проектированию программ развития 94 ОО уровня соответствия «Ниже базового» в рамках проекта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ighlight>
                  <a:srgbClr val="FFC269"/>
                </a:highlight>
                <a:latin typeface="Clear Sans Bold" panose="020B0604020202020204" charset="0"/>
                <a:cs typeface="Clear Sans Bold" panose="020B0604020202020204" charset="0"/>
              </a:rPr>
              <a:t>Апрель-май 2024 г.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E12530-A220-4276-86AF-01F1F18C7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2242" r="66250" b="18888"/>
          <a:stretch/>
        </p:blipFill>
        <p:spPr>
          <a:xfrm>
            <a:off x="15621000" y="7353300"/>
            <a:ext cx="2381518" cy="242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1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27557" y="-208880"/>
            <a:ext cx="18543114" cy="417760"/>
            <a:chOff x="0" y="0"/>
            <a:chExt cx="6764578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9A15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255114" y="10078120"/>
            <a:ext cx="18543114" cy="417760"/>
            <a:chOff x="0" y="0"/>
            <a:chExt cx="6764578" cy="152400"/>
          </a:xfrm>
          <a:solidFill>
            <a:srgbClr val="65C3CF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TextBox 8"/>
          <p:cNvSpPr txBox="1"/>
          <p:nvPr/>
        </p:nvSpPr>
        <p:spPr>
          <a:xfrm>
            <a:off x="5562600" y="420452"/>
            <a:ext cx="8498701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>
                <a:solidFill>
                  <a:srgbClr val="F9A159"/>
                </a:solidFill>
                <a:latin typeface="Clear Sans Bold"/>
              </a:rPr>
              <a:t>План работы на 2024 год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9A8690-3FA2-4CB1-AC6D-C8EC0560C838}"/>
              </a:ext>
            </a:extLst>
          </p:cNvPr>
          <p:cNvSpPr txBox="1"/>
          <p:nvPr/>
        </p:nvSpPr>
        <p:spPr>
          <a:xfrm>
            <a:off x="685800" y="1743318"/>
            <a:ext cx="131826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4. Разработка / актуализация общеобразовательными организациями программ развития на основании результатов самодиагностики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ighlight>
                  <a:srgbClr val="FFC269"/>
                </a:highlight>
                <a:latin typeface="Clear Sans Bold" panose="020B0604020202020204" charset="0"/>
                <a:cs typeface="Clear Sans Bold" panose="020B0604020202020204" charset="0"/>
              </a:rPr>
              <a:t>до 31.05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5. Организация презентации и защиты общеобразовательными организациями программ развития на муниципальном уровне с приглашением специалистов ДОО ТО, ТОИПКРО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highlight>
                <a:srgbClr val="FFC269"/>
              </a:highlight>
              <a:latin typeface="Clear Sans Bold" panose="020B0604020202020204" charset="0"/>
              <a:cs typeface="Clear Sans Bold" panose="020B0604020202020204" charset="0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6. Организация и проведение ежегодной процедуры самодиагностики общеобразовательных организаций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ighlight>
                  <a:srgbClr val="FFC269"/>
                </a:highlight>
                <a:latin typeface="Clear Sans Bold" panose="020B0604020202020204" charset="0"/>
                <a:cs typeface="Clear Sans Bold" panose="020B0604020202020204" charset="0"/>
              </a:rPr>
              <a:t>Согласно отдельному графику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highlight>
                <a:srgbClr val="FFC269"/>
              </a:highlight>
              <a:latin typeface="Clear Sans Bold" panose="020B0604020202020204" charset="0"/>
              <a:cs typeface="Clear Sans Bold" panose="020B0604020202020204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7. Сопровождение, оказание методической помощи муниципальным координаторам, управленческим командам общеобразовательных организаций по разработке / актуализации программ развития общеобразовательных организаций, направленных на повышение качества условий организации образовательной деятельности, на основе дефицитов, выявленных по итогам проведенной самодиагностики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ighlight>
                  <a:srgbClr val="FFC269"/>
                </a:highlight>
                <a:latin typeface="Clear Sans Bold" panose="020B0604020202020204" charset="0"/>
                <a:cs typeface="Clear Sans Bold" panose="020B0604020202020204" charset="0"/>
              </a:rPr>
              <a:t>Еженедельно, ср. 11.00-12.00, Е.С. Бутакова, 90 20 43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highlight>
                <a:srgbClr val="FFC269"/>
              </a:highlight>
              <a:latin typeface="Clear Sans Bold" panose="020B0604020202020204" charset="0"/>
              <a:cs typeface="Clear Sans Bold" panose="020B0604020202020204" charset="0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14088D-A6D8-43AB-8CFE-9B2672648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2242" r="66250" b="18888"/>
          <a:stretch/>
        </p:blipFill>
        <p:spPr>
          <a:xfrm>
            <a:off x="15621000" y="7353300"/>
            <a:ext cx="2381518" cy="242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27557" y="-208880"/>
            <a:ext cx="18543114" cy="417760"/>
            <a:chOff x="0" y="0"/>
            <a:chExt cx="6764578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9A15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255114" y="10078120"/>
            <a:ext cx="18543114" cy="417760"/>
            <a:chOff x="0" y="0"/>
            <a:chExt cx="6764578" cy="152400"/>
          </a:xfrm>
          <a:solidFill>
            <a:srgbClr val="65C3CF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TextBox 8"/>
          <p:cNvSpPr txBox="1"/>
          <p:nvPr/>
        </p:nvSpPr>
        <p:spPr>
          <a:xfrm>
            <a:off x="1351349" y="591494"/>
            <a:ext cx="11851501" cy="645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>
                <a:solidFill>
                  <a:srgbClr val="F9A159"/>
                </a:solidFill>
                <a:latin typeface="Clear Sans Bold"/>
              </a:rPr>
              <a:t>Мероприятия по сопровождению проекта 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9A8690-3FA2-4CB1-AC6D-C8EC0560C838}"/>
              </a:ext>
            </a:extLst>
          </p:cNvPr>
          <p:cNvSpPr txBox="1"/>
          <p:nvPr/>
        </p:nvSpPr>
        <p:spPr>
          <a:xfrm>
            <a:off x="685800" y="1743318"/>
            <a:ext cx="13182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4. Цикл семинаров-совещаний (в формате вебинаров) для управленческих команд ОО региона «Прокачай свою управленческую команду» по магистральным направлениям и ключевым условиям проекта «Школа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Минпросвещения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 России» на 2024 год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ighlight>
                  <a:srgbClr val="FFC269"/>
                </a:highlight>
                <a:latin typeface="Clear Sans Bold" panose="020B0604020202020204" charset="0"/>
                <a:cs typeface="Clear Sans Bold" panose="020B0604020202020204" charset="0"/>
              </a:rPr>
              <a:t>Сроки проведения: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1 полугодие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Магистральные направления: «Знание», «Здоровье», «Воспитание», «Творчество», «Профориентация»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Ключевые условия: «Учитель. Школьная команда», «Школьный климат», «Образовательная среда»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КПК ЦУО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Час директора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367C63-44CF-454A-98D4-E5191D42C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2242" r="66250" b="18888"/>
          <a:stretch/>
        </p:blipFill>
        <p:spPr>
          <a:xfrm>
            <a:off x="15621000" y="7353300"/>
            <a:ext cx="2381518" cy="242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6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9378</TotalTime>
  <Words>572</Words>
  <Application>Microsoft Office PowerPoint</Application>
  <PresentationFormat>Произвольный</PresentationFormat>
  <Paragraphs>121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Clear Sans Bold</vt:lpstr>
      <vt:lpstr>Rubik Medium Bold</vt:lpstr>
      <vt:lpstr>Times New Roman</vt:lpstr>
      <vt:lpstr>Arimo</vt:lpstr>
      <vt:lpstr>Rubik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Замятина О.М., ректор ТОИПКРО</dc:title>
  <dc:creator>Оксана Михайловна Замятина</dc:creator>
  <cp:lastModifiedBy>Екатерина Сергеевна Бутакова</cp:lastModifiedBy>
  <cp:revision>125</cp:revision>
  <dcterms:created xsi:type="dcterms:W3CDTF">2006-08-16T00:00:00Z</dcterms:created>
  <dcterms:modified xsi:type="dcterms:W3CDTF">2024-01-31T03:20:50Z</dcterms:modified>
  <dc:identifier>DAE8akq4gE8</dc:identifier>
</cp:coreProperties>
</file>