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1" r:id="rId3"/>
    <p:sldId id="285" r:id="rId4"/>
    <p:sldId id="290" r:id="rId5"/>
    <p:sldId id="287" r:id="rId6"/>
    <p:sldId id="297" r:id="rId7"/>
    <p:sldId id="289" r:id="rId8"/>
    <p:sldId id="292" r:id="rId9"/>
    <p:sldId id="293" r:id="rId10"/>
    <p:sldId id="294" r:id="rId11"/>
    <p:sldId id="301" r:id="rId12"/>
    <p:sldId id="295" r:id="rId13"/>
    <p:sldId id="278" r:id="rId14"/>
    <p:sldId id="276" r:id="rId15"/>
    <p:sldId id="277" r:id="rId16"/>
    <p:sldId id="288" r:id="rId17"/>
    <p:sldId id="298" r:id="rId18"/>
    <p:sldId id="28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132F"/>
    <a:srgbClr val="B11F43"/>
    <a:srgbClr val="EFE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842" autoAdjust="0"/>
  </p:normalViewPr>
  <p:slideViewPr>
    <p:cSldViewPr snapToGrid="0">
      <p:cViewPr varScale="1">
        <p:scale>
          <a:sx n="114" d="100"/>
          <a:sy n="114" d="100"/>
        </p:scale>
        <p:origin x="7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896933027331525E-2"/>
          <c:y val="6.4359352629128203E-2"/>
          <c:w val="0.88080765059454391"/>
          <c:h val="0.383453868686353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Выпускники ТГПУ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</c:v>
                </c:pt>
                <c:pt idx="4">
                  <c:v>2019г.</c:v>
                </c:pt>
                <c:pt idx="5">
                  <c:v>2020г.</c:v>
                </c:pt>
                <c:pt idx="6">
                  <c:v>2021г.</c:v>
                </c:pt>
                <c:pt idx="7">
                  <c:v>2022г.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B6-486C-B627-D3E44FB2B90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Выпускники ТГУ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</c:v>
                </c:pt>
                <c:pt idx="4">
                  <c:v>2019г.</c:v>
                </c:pt>
                <c:pt idx="5">
                  <c:v>2020г.</c:v>
                </c:pt>
                <c:pt idx="6">
                  <c:v>2021г.</c:v>
                </c:pt>
                <c:pt idx="7">
                  <c:v>2022г.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B6-486C-B627-D3E44FB2B90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Выпускники ТГПК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</c:v>
                </c:pt>
                <c:pt idx="4">
                  <c:v>2019г.</c:v>
                </c:pt>
                <c:pt idx="5">
                  <c:v>2020г.</c:v>
                </c:pt>
                <c:pt idx="6">
                  <c:v>2021г.</c:v>
                </c:pt>
                <c:pt idx="7">
                  <c:v>2022г.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5B6-486C-B627-D3E44FB2B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118920"/>
        <c:axId val="303112648"/>
      </c:barChart>
      <c:catAx>
        <c:axId val="303118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112648"/>
        <c:crosses val="autoZero"/>
        <c:auto val="1"/>
        <c:lblAlgn val="ctr"/>
        <c:lblOffset val="100"/>
        <c:noMultiLvlLbl val="0"/>
      </c:catAx>
      <c:valAx>
        <c:axId val="303112648"/>
        <c:scaling>
          <c:orientation val="minMax"/>
          <c:max val="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1189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069378070510332E-2"/>
          <c:y val="0.75403160920748402"/>
          <c:w val="0.94013635770466131"/>
          <c:h val="0.216842878563814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ED7D31">
          <a:lumMod val="50000"/>
        </a:srgbClr>
      </a:solidFill>
    </a:ln>
    <a:effectLst/>
  </c:spPr>
  <c:txPr>
    <a:bodyPr/>
    <a:lstStyle/>
    <a:p>
      <a:pPr>
        <a:defRPr sz="2000" baseline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14:50:07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14:50:07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878BB-2C98-4473-AC27-E72CE7E7F8AF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CCD1D-8222-41F0-AEA3-A4F5D3927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89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B5A6A8-1C9D-9923-0C59-C6B49ABC8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CBCD206-ACBA-940C-78B0-61F0A0588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49C065D-8748-1D89-827D-EB82D44FC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9B4C-948C-4BE9-A896-00ECE23514F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084FD79-1355-CB6A-CF28-C9448EF3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5FB8D08-E54D-9412-98B3-9CDF5BE6C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A6A-D674-4A70-8AF3-8894CF547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634745-C87C-87CE-D753-9130B612B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D2E81C2-E7F0-3598-11B7-CCEBF3FF3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FB9454E-23BE-FEEE-4062-4D832E18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9B4C-948C-4BE9-A896-00ECE23514F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B6851D-6CD6-A80B-CFB2-19EB4637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D73620A-49F6-1EB4-EF56-80FE1A7F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A6A-D674-4A70-8AF3-8894CF547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5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DCE88A4-9B06-4841-F135-6B231C403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3A9F057-B0B4-3F43-F87B-C8781723C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9E6A213-D874-A969-D04E-C8F60373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9B4C-948C-4BE9-A896-00ECE23514F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6A602E9-4F6F-4BEC-0B36-C844B12D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E36DC17-B03D-B12F-F64B-39A9CE7B7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A6A-D674-4A70-8AF3-8894CF547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26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A887C5-C2DB-FB94-7011-78B22B60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7A33B38-04F7-2141-4CEC-564E49BE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51DCD3B-42B1-0AF4-4776-60243BAD7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9B4C-948C-4BE9-A896-00ECE23514F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46B6710-F2BC-C085-E517-CD2976A2A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44207EF-AB45-8F3C-4616-513597D6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A6A-D674-4A70-8AF3-8894CF547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D14223-D16A-039A-D11F-91CCB993B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95EB81E-CE7E-29B8-75CF-018DA17C0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E26ABB0-25F7-02CA-7128-7B68136FE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9B4C-948C-4BE9-A896-00ECE23514F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6BBC662-8AE5-1E80-6A75-C59CC8889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2C8E202-5F55-AC92-0861-7B6B56478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A6A-D674-4A70-8AF3-8894CF547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02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67859A-0792-9E00-C52D-843D7D4D2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3E7A4AC-9F85-45D9-B80A-24462BC27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755AA33-7CF9-527F-EF51-A66B9E190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D893D2F-CF72-63FE-19BB-BEA945CA7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9B4C-948C-4BE9-A896-00ECE23514F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6C0B4AA-C9C6-1CDF-7181-F33B00EA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16FA571-F5E6-21D6-DE67-517F17CF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A6A-D674-4A70-8AF3-8894CF547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74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D36F18-B5B0-2554-3B59-260D1266B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DC49AE8-E7EC-C67B-D594-CE3BE2C80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AC1D70C-DAA9-30EA-AA68-8955F9E0F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7F4054B-B353-B698-84D4-D1FE05E7E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09BAF31-4D74-FFEF-EFB7-AB4DC1DE5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0CE28D2-3DFD-FBA1-DF7D-92F818D51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9B4C-948C-4BE9-A896-00ECE23514F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F1668E3-C0C6-640C-6906-D8795AA2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3C79443-3CC9-A6BD-7B07-B41852C7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A6A-D674-4A70-8AF3-8894CF547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8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383BF1-4319-520D-5846-096DCF5D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DE8900E-55E2-2490-0DAF-313A4FED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9B4C-948C-4BE9-A896-00ECE23514F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2BB34C1-2F11-4811-E0AB-09F6893F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F324E32-F5D7-578B-D10A-8AD5F23B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A6A-D674-4A70-8AF3-8894CF547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53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EB76A0C-A9C4-EDF9-C116-B7496F5A2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9B4C-948C-4BE9-A896-00ECE23514F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30527832-734E-5B55-B5A4-1D766D828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16FE49E-CFF2-63D5-1524-BC290560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A6A-D674-4A70-8AF3-8894CF547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79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3770DA-263E-240F-7287-AED15F9D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7AA151A-95C9-3325-8743-BFB25EBF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52F38E4-4B57-EA24-324D-A327CD437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F684CF7-8303-A3D6-8BD8-80F88E9F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9B4C-948C-4BE9-A896-00ECE23514F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C9284CE-FDD4-36BB-E29B-2662098B4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D38AC40-0464-9893-D0E8-5E633F219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A6A-D674-4A70-8AF3-8894CF547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48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4609DE-4042-A2B7-A758-F9B856BD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9FE4004-C73E-C292-00BB-F553B3F86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142D8F8-030E-83F4-E424-E90E2F1C4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2C34A6B-978C-B793-AE9D-D08823E70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9B4C-948C-4BE9-A896-00ECE23514F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5725379-B997-7231-D2A3-C573575F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10E1125-A7DB-D9CC-5167-B2134AC8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A6A-D674-4A70-8AF3-8894CF547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67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A5ACCF-0E44-4EF0-00D8-AADFF39B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7519C2F-83CB-B1C5-31E8-79C7D0690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5D6425A-5E49-A45D-C051-B76FF4978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19B4C-948C-4BE9-A896-00ECE23514F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86F8AA4-62E7-C7DF-523E-C29201872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F64E40-F607-121C-EBB8-B0AA947B7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49A6A-D674-4A70-8AF3-8894CF547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37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Рукописный ввод 12">
                <a:extLst>
                  <a:ext uri="{FF2B5EF4-FFF2-40B4-BE49-F238E27FC236}">
                    <a16:creationId xmlns="" xmlns:a16="http://schemas.microsoft.com/office/drawing/2014/main" id="{88F2122C-DAAF-9DE3-7377-BC5142329694}"/>
                  </a:ext>
                </a:extLst>
              </p14:cNvPr>
              <p14:cNvContentPartPr/>
              <p14:nvPr/>
            </p14:nvContentPartPr>
            <p14:xfrm>
              <a:off x="-1127562" y="1616082"/>
              <a:ext cx="360" cy="3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88F2122C-DAAF-9DE3-7377-BC51423296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136562" y="160708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1E9C944-07D4-1B87-57F9-5330B9E19499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D871EB39-231F-9F0F-8789-B679D7E33D20}"/>
              </a:ext>
            </a:extLst>
          </p:cNvPr>
          <p:cNvSpPr/>
          <p:nvPr/>
        </p:nvSpPr>
        <p:spPr>
          <a:xfrm>
            <a:off x="5747329" y="175193"/>
            <a:ext cx="6444670" cy="3826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2EB71487-2F8E-B476-674D-216D87B6F504}"/>
              </a:ext>
            </a:extLst>
          </p:cNvPr>
          <p:cNvSpPr/>
          <p:nvPr/>
        </p:nvSpPr>
        <p:spPr>
          <a:xfrm>
            <a:off x="4253949" y="5764696"/>
            <a:ext cx="6427304" cy="1093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5429C23-8B90-2666-772E-F951E12CBBC6}"/>
              </a:ext>
            </a:extLst>
          </p:cNvPr>
          <p:cNvSpPr txBox="1"/>
          <p:nvPr/>
        </p:nvSpPr>
        <p:spPr>
          <a:xfrm>
            <a:off x="5747329" y="366066"/>
            <a:ext cx="60600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создать среду для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ребёнка. Из опыта работы МБОУ «Клюквинская СОШИ» Верхнекетского района»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4849370-77C8-D44E-F859-DA522900F5B2}"/>
              </a:ext>
            </a:extLst>
          </p:cNvPr>
          <p:cNvSpPr txBox="1"/>
          <p:nvPr/>
        </p:nvSpPr>
        <p:spPr>
          <a:xfrm>
            <a:off x="6190488" y="2853215"/>
            <a:ext cx="6001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Чумаченко Татьяна Ивановна, директор МБОУ «Клюквинская СОШИ»  Верхнекетского района Томской области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8" t="7943" r="22657" b="51585"/>
          <a:stretch/>
        </p:blipFill>
        <p:spPr bwMode="auto">
          <a:xfrm>
            <a:off x="776303" y="221677"/>
            <a:ext cx="4490937" cy="559356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Documents and Settings\Татьяна\Рабочий стол\Школа 2010 цветы\Изображение 1371.jpg">
            <a:extLst>
              <a:ext uri="{FF2B5EF4-FFF2-40B4-BE49-F238E27FC236}">
                <a16:creationId xmlns="" xmlns:a16="http://schemas.microsoft.com/office/drawing/2014/main" id="{7D25F950-0312-4D29-98CE-0B19E241D366}"/>
              </a:ext>
            </a:extLst>
          </p:cNvPr>
          <p:cNvPicPr/>
          <p:nvPr/>
        </p:nvPicPr>
        <p:blipFill>
          <a:blip r:embed="rId5" cstate="print">
            <a:lum bright="-10000"/>
          </a:blip>
          <a:srcRect b="12251"/>
          <a:stretch>
            <a:fillRect/>
          </a:stretch>
        </p:blipFill>
        <p:spPr bwMode="auto">
          <a:xfrm>
            <a:off x="2708702" y="3955274"/>
            <a:ext cx="3719530" cy="2713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22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sun9-64.userapi.com/impg/N-ak0YBGV00zBWjwc9VUdnQGAlYA7MoH4pnemQ/VF9NcnjTxBs.jpg?size=1280x960&amp;quality=95&amp;sign=479884279a06a21833cebb1d960ff5ed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9882" r="7413"/>
          <a:stretch/>
        </p:blipFill>
        <p:spPr bwMode="auto">
          <a:xfrm>
            <a:off x="6203275" y="469082"/>
            <a:ext cx="4928598" cy="386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8" name="Picture 4" descr="http://ver-uover.edu.tomsk.ru/wp-content/uploads/2022/12/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1" t="5454" b="6625"/>
          <a:stretch/>
        </p:blipFill>
        <p:spPr bwMode="auto">
          <a:xfrm>
            <a:off x="472356" y="456998"/>
            <a:ext cx="4672844" cy="387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108" y="3071363"/>
            <a:ext cx="3399911" cy="2404299"/>
          </a:xfrm>
          <a:prstGeom prst="rect">
            <a:avLst/>
          </a:prstGeom>
        </p:spPr>
      </p:pic>
      <p:pic>
        <p:nvPicPr>
          <p:cNvPr id="1026" name="Picture 2" descr="http://ver-uover.edu.tomsk.ru/wp-content/uploads/2022/12/po-pedagoge-logoti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31" y="24825"/>
            <a:ext cx="2178561" cy="17362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72356" y="5588689"/>
            <a:ext cx="4971550" cy="946404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олимпиада школьников по педагогике, 2022г.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https://sun9-38.userapi.com/impg/7Z-t3l2e7nSQnqxMa-HvA8y-X5Yn7wuTg3yR_g/26Kbh6q-Mvo.jpg?size=1036x1280&amp;quality=95&amp;sign=f0ff9448308d45991c75e803b268606b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17" y="2577220"/>
            <a:ext cx="2345927" cy="289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160323" y="5572792"/>
            <a:ext cx="4971550" cy="946404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олимпиада школьников по педагогике, 2023г.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76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86497" y="376099"/>
            <a:ext cx="98978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9544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методические разработки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совместных уроков (занятий) педагогов-кураторов и обучающихся психолого-педагогических групп представлены на межмуниципальной конференции «Грани педагогического мастерства» в рамках работы секции «Наставничество».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954463" algn="l"/>
              </a:tabLs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9544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методические разработки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на региональном конкурсе «Проба пера». По итогам конкурса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ученица заняла 3 место.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88" y="2506523"/>
            <a:ext cx="4182042" cy="4151066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4" b="12640"/>
          <a:stretch/>
        </p:blipFill>
        <p:spPr>
          <a:xfrm>
            <a:off x="1185673" y="2506523"/>
            <a:ext cx="2965703" cy="4151066"/>
          </a:xfrm>
          <a:prstGeom prst="rect">
            <a:avLst/>
          </a:prstGeom>
          <a:ln w="1905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2" b="13979"/>
          <a:stretch/>
        </p:blipFill>
        <p:spPr>
          <a:xfrm>
            <a:off x="8770842" y="2506523"/>
            <a:ext cx="2851182" cy="4154016"/>
          </a:xfrm>
          <a:prstGeom prst="rect">
            <a:avLst/>
          </a:prstGeom>
          <a:ln w="1905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9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16170334"/>
              </p:ext>
            </p:extLst>
          </p:nvPr>
        </p:nvGraphicFramePr>
        <p:xfrm>
          <a:off x="3111932" y="1431916"/>
          <a:ext cx="8274866" cy="3053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88336" y="316915"/>
            <a:ext cx="8897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2015г. по 2022г.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Клюквинская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СОШИ» трудоустроены 13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педагогов</a:t>
            </a:r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32" y="4901184"/>
            <a:ext cx="2475052" cy="159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28" y="4770523"/>
            <a:ext cx="1847088" cy="1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292" y="4654296"/>
            <a:ext cx="1721040" cy="172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0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9286" t="23733" r="48084" b="16412"/>
          <a:stretch/>
        </p:blipFill>
        <p:spPr>
          <a:xfrm>
            <a:off x="2781398" y="205576"/>
            <a:ext cx="3436522" cy="51128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219042" y="5416210"/>
            <a:ext cx="4556662" cy="13919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«Клюквинская СОШИ»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Базовая образовательная организация ОГБУ «РЦРО» по реализации проекта Федеральной инновационной площадки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«Парк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ЕНОТо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2022-2024 годы»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863" t="2673" r="2714" b="4926"/>
          <a:stretch/>
        </p:blipFill>
        <p:spPr>
          <a:xfrm>
            <a:off x="6979207" y="675217"/>
            <a:ext cx="3453024" cy="2537624"/>
          </a:xfrm>
          <a:prstGeom prst="rect">
            <a:avLst/>
          </a:prstGeom>
          <a:ln>
            <a:solidFill>
              <a:srgbClr val="77132F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537" y="2199549"/>
            <a:ext cx="1787235" cy="1787235"/>
          </a:xfrm>
          <a:prstGeom prst="rect">
            <a:avLst/>
          </a:prstGeom>
          <a:ln>
            <a:solidFill>
              <a:srgbClr val="77132F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6979207" y="3283403"/>
            <a:ext cx="3066990" cy="86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Школьная газета «Клюква в сахаре» выпускается ежемесячно с 2001 года</a:t>
            </a:r>
            <a:endParaRPr lang="ru-RU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84042" y="235900"/>
            <a:ext cx="4113818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Школьный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медиацентр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КлюкваТВ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sun9-71.userapi.com/impg/jMKsswq_LS4ztoy2vAUCUE9tj82Me-BcoQV2xw/zpXnsVaQcFU.jpg?size=864x1152&amp;quality=96&amp;sign=15ee596045562c034d4db9873da12753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5" b="12533"/>
          <a:stretch/>
        </p:blipFill>
        <p:spPr bwMode="auto">
          <a:xfrm>
            <a:off x="8494858" y="4218945"/>
            <a:ext cx="2727357" cy="253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7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2825" y="381862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4849370-77C8-D44E-F859-DA522900F5B2}"/>
              </a:ext>
            </a:extLst>
          </p:cNvPr>
          <p:cNvSpPr txBox="1"/>
          <p:nvPr/>
        </p:nvSpPr>
        <p:spPr>
          <a:xfrm>
            <a:off x="1366572" y="2038649"/>
            <a:ext cx="50506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Естественнонаучное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Физкультурно-спортивное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Туристско-краеведческое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Социально-гуманитарное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4849370-77C8-D44E-F859-DA522900F5B2}"/>
              </a:ext>
            </a:extLst>
          </p:cNvPr>
          <p:cNvSpPr txBox="1"/>
          <p:nvPr/>
        </p:nvSpPr>
        <p:spPr>
          <a:xfrm>
            <a:off x="3191256" y="176667"/>
            <a:ext cx="8860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программ дополнительного образования, реализуемых в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«Клюквинская СОШИ» Верхнекетского района Томской области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45" y="2038649"/>
            <a:ext cx="2633471" cy="1864814"/>
          </a:xfrm>
          <a:prstGeom prst="rect">
            <a:avLst/>
          </a:prstGeom>
          <a:noFill/>
        </p:spPr>
      </p:pic>
      <p:pic>
        <p:nvPicPr>
          <p:cNvPr id="16" name="Рисунок 15" descr="C:\Users\Татьяна\Desktop\Туристический_поход2022_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06" y="2314595"/>
            <a:ext cx="2465187" cy="1891425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</p:pic>
      <p:pic>
        <p:nvPicPr>
          <p:cNvPr id="15" name="Рисунок 14" descr="C:\Users\Татьяна\Desktop\статьяЮнармейцы_фев2023_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0002" r="3889"/>
          <a:stretch/>
        </p:blipFill>
        <p:spPr bwMode="auto">
          <a:xfrm>
            <a:off x="7430516" y="3637901"/>
            <a:ext cx="2679193" cy="151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6" b="58209"/>
          <a:stretch/>
        </p:blipFill>
        <p:spPr bwMode="auto">
          <a:xfrm>
            <a:off x="9685084" y="4610156"/>
            <a:ext cx="2172209" cy="1969186"/>
          </a:xfrm>
          <a:prstGeom prst="rect">
            <a:avLst/>
          </a:prstGeom>
          <a:noFill/>
        </p:spPr>
      </p:pic>
      <p:pic>
        <p:nvPicPr>
          <p:cNvPr id="19" name="Рисунок 18" descr="http://ver-klschool.edu.tomsk.ru/images/2022-23%D1%83%D1%87_%D0%B3%D0%BE%D0%B4/%D0%9A%D0%AD%D0%A1-%D0%91%D0%90%D0%A1%D0%9A%D0%95%D0%A2_2023/%D0%9A%D0%AD%D0%A1-%D0%91%D0%90%D0%A1%D0%9A%D0%95%D0%A2_2023_1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6"/>
          <a:stretch/>
        </p:blipFill>
        <p:spPr bwMode="auto">
          <a:xfrm>
            <a:off x="6152234" y="4866663"/>
            <a:ext cx="3239872" cy="1778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6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335484" y="13007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dirty="0"/>
          </a:p>
        </p:txBody>
      </p:sp>
      <p:pic>
        <p:nvPicPr>
          <p:cNvPr id="10" name="Рисунок 9" descr="C:\Users\user\Desktop\2019-2020 год\НАЦИОНАЛЬНЫЙ ПРОЕКТ\ОТКРЫТИЕ ЦЕНТРА САЙТ\Открытие Центра\20190924_1457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489" y="1774491"/>
            <a:ext cx="2344721" cy="171199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75678AD-5B73-40D0-9BD7-165335F3E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090" y="1746651"/>
            <a:ext cx="2556376" cy="1703266"/>
          </a:xfrm>
          <a:prstGeom prst="rect">
            <a:avLst/>
          </a:prstGeom>
          <a:ln>
            <a:solidFill>
              <a:srgbClr val="77132F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45954" y="365777"/>
            <a:ext cx="4983617" cy="1387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сентября 2019г.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базе МБОУ «Клюквинская СОШИ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открыт центр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 цифрового и гуманитарного профилей «Точка роста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ver-klschool.edu.tomsk.ru/images/2022-23%D1%83%D1%87_%D0%B3%D0%BE%D0%B4/%D0%9C%D0%BE%D0%B1%D0%B8%D0%BB%D1%8C%D0%BD%D1%8B%D0%B9_%D0%BA%D0%B2%D0%B0%D0%BD%D1%82%D0%BE%D1%80%D0%B8%D1%83%D0%BC22/%D0%9C%D0%BE%D0%B1%D0%B8%D0%BB%D1%8C%D0%BD%D1%8B%D0%B9_%D0%BA%D0%B2%D0%B0%D0%BD%D1%82%D0%BE%D1%80%D0%B8%D1%83%D0%BC22_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987" y="1980620"/>
            <a:ext cx="2611690" cy="17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762" y="2861324"/>
            <a:ext cx="1177186" cy="1177186"/>
          </a:xfrm>
          <a:prstGeom prst="rect">
            <a:avLst/>
          </a:prstGeom>
          <a:ln>
            <a:solidFill>
              <a:srgbClr val="77132F"/>
            </a:solidFill>
          </a:ln>
        </p:spPr>
      </p:pic>
      <p:pic>
        <p:nvPicPr>
          <p:cNvPr id="16" name="Picture 2" descr="https://sun1-56.userapi.com/impg/ymSUn_Gtmb6pRDoqcJGHdfxBn6UiBaEQu0Sdcw/qlVIMoMot2E.jpg?size=1620x2160&amp;quality=95&amp;sign=41fc083300d838056de32863342f1f27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8" b="33071"/>
          <a:stretch/>
        </p:blipFill>
        <p:spPr bwMode="auto">
          <a:xfrm>
            <a:off x="8942929" y="1980620"/>
            <a:ext cx="3022026" cy="200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041147" y="4286708"/>
            <a:ext cx="3005769" cy="2381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Финал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Межрегионального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хакатона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аддитивным и геоинформационным технологиям, промышленному дизайну «Непарадный Петергоф. Повелитель фонтанов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2023г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команды от Томской области вошли обучающиеся МБОУ «Клюквинская СОШИ».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04600" y="843386"/>
            <a:ext cx="3609292" cy="33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23823" y="365777"/>
            <a:ext cx="60320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сетевому договору с «Детским технопарком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2022-2023 и 2023-2024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центра «Точка роста» МБОУ «Клюквинская СОШИ»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проходят курсы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ГеоКвантов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9220" name="Picture 4" descr="http://ver-klschool.edu.tomsk.ru/images/2023-24%D1%83%D1%87_%D0%B3%D0%BE%D0%B4/%D1%81%D0%BE%D1%80%D0%B5%D0%B2%D0%BD%D0%BE%D0%B2%D0%B0%D0%BD%D0%B8%D1%8F_%D0%BF%D0%BE%D0%91%D0%9F%D0%9B%D0%90_2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4"/>
          <a:stretch/>
        </p:blipFill>
        <p:spPr bwMode="auto">
          <a:xfrm>
            <a:off x="6585843" y="3520819"/>
            <a:ext cx="2017565" cy="204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965011" y="5641362"/>
            <a:ext cx="2783666" cy="53790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соревнования по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БПЛА, 2023г.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6" descr="https://avatars.mds.yandex.net/i?id=ef4a661b645645a8e244df69ae119239_l-7575569-images-thumbs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580" y="919598"/>
            <a:ext cx="762336" cy="76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sun9-65.userapi.com/impg/0UWeSSPmxOa8cNu5hT2dx9EWiTfD_X6n2UmehQ/kpLLOIPWPsE.jpg?size=1040x780&amp;quality=95&amp;sign=b0612d08f50581523244ea92142a0e17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2" y="4107615"/>
            <a:ext cx="3218109" cy="24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sun9-1.userapi.com/impg/kmZjInrE2AAoqH6ZkqDs9B-AtU3l4wot53l0ug/0ABvnh8Sq0I.jpg?size=720x1280&amp;quality=95&amp;sign=e3e7e1925730bcbb0cd7fa8b239e7cd3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1"/>
          <a:stretch/>
        </p:blipFill>
        <p:spPr bwMode="auto">
          <a:xfrm>
            <a:off x="3461535" y="3782452"/>
            <a:ext cx="1899959" cy="274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3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2825" y="381862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dirty="0"/>
          </a:p>
        </p:txBody>
      </p:sp>
      <p:pic>
        <p:nvPicPr>
          <p:cNvPr id="5" name="Picture 6" descr="https://sun9-70.userapi.com/impg/rkGb99SrK4b5WVRk9jBg2NuxTEXKmFwPJVF6aw/kZRgc5yWENA.jpg?size=2560x1152&amp;quality=95&amp;sign=10f6ba5988807fa06c7a695060c1b06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97" y="159150"/>
            <a:ext cx="6748106" cy="303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80.userapi.com/impg/yuIm9zwSL54OEyqNI2vkXxsWLgcWGswoc7jwPQ/6VAdvmTs7YA.jpg?size=1600x1200&amp;quality=95&amp;sign=d489eeb2e50a813bec3d0be051864e7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3" y="161695"/>
            <a:ext cx="3422300" cy="25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1" y="2017942"/>
            <a:ext cx="3993503" cy="2995128"/>
          </a:xfrm>
          <a:prstGeom prst="rect">
            <a:avLst/>
          </a:prstGeom>
        </p:spPr>
      </p:pic>
      <p:pic>
        <p:nvPicPr>
          <p:cNvPr id="8" name="Picture 4" descr="https://sun9-41.userapi.com/impg/EDHVm4Uf5_8FM3FayBIpwgon2lDtXuwZARhyAg/tv2IEGYNZ24.jpg?size=1200x1600&amp;quality=95&amp;sign=01f5aa0ed7e0de97cb8b64d99cdd527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6" b="17505"/>
          <a:stretch/>
        </p:blipFill>
        <p:spPr bwMode="auto">
          <a:xfrm>
            <a:off x="4124520" y="3429000"/>
            <a:ext cx="3357596" cy="298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A091D98-060F-99E9-EBB0-0F5792CC4149}"/>
              </a:ext>
            </a:extLst>
          </p:cNvPr>
          <p:cNvSpPr/>
          <p:nvPr/>
        </p:nvSpPr>
        <p:spPr>
          <a:xfrm>
            <a:off x="5764696" y="5764696"/>
            <a:ext cx="6427304" cy="1093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Школьное пространство оформляется обучающимися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32891" y="3274479"/>
            <a:ext cx="4090914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детских инициатив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77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C:\Users\Татьяна\Desktop\Парта_героя2023_8 (1)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5"/>
          <a:stretch/>
        </p:blipFill>
        <p:spPr bwMode="auto">
          <a:xfrm>
            <a:off x="69552" y="410336"/>
            <a:ext cx="3707405" cy="2314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Рисунок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5" b="62314"/>
          <a:stretch/>
        </p:blipFill>
        <p:spPr bwMode="auto">
          <a:xfrm>
            <a:off x="206953" y="2934079"/>
            <a:ext cx="3432601" cy="2351153"/>
          </a:xfrm>
          <a:prstGeom prst="rect">
            <a:avLst/>
          </a:prstGeom>
          <a:noFill/>
        </p:spPr>
      </p:pic>
      <p:pic>
        <p:nvPicPr>
          <p:cNvPr id="8" name="Рисунок 7" descr="http://ver-uover.edu.tomsk.ru/wp-content/uploads/2023/02/Orlyata_Rossii_posvyashhenie2022_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85" y="355472"/>
            <a:ext cx="3615663" cy="242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Татьяна\Desktop\Фасилитационная_сессия_фев2023_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76" y="316833"/>
            <a:ext cx="3661918" cy="240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ver-uover.edu.tomsk.ru/wp-content/uploads/2022/04/image-4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 b="3131"/>
          <a:stretch/>
        </p:blipFill>
        <p:spPr bwMode="auto">
          <a:xfrm>
            <a:off x="8083608" y="2934079"/>
            <a:ext cx="3534054" cy="2424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5293" y="2934079"/>
            <a:ext cx="3590855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4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Рукописный ввод 12">
                <a:extLst>
                  <a:ext uri="{FF2B5EF4-FFF2-40B4-BE49-F238E27FC236}">
                    <a16:creationId xmlns="" xmlns:a16="http://schemas.microsoft.com/office/drawing/2014/main" id="{88F2122C-DAAF-9DE3-7377-BC5142329694}"/>
                  </a:ext>
                </a:extLst>
              </p14:cNvPr>
              <p14:cNvContentPartPr/>
              <p14:nvPr/>
            </p14:nvContentPartPr>
            <p14:xfrm>
              <a:off x="-1127562" y="1616082"/>
              <a:ext cx="360" cy="3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88F2122C-DAAF-9DE3-7377-BC51423296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136562" y="160708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1E9C944-07D4-1B87-57F9-5330B9E19499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D871EB39-231F-9F0F-8789-B679D7E33D20}"/>
              </a:ext>
            </a:extLst>
          </p:cNvPr>
          <p:cNvSpPr/>
          <p:nvPr/>
        </p:nvSpPr>
        <p:spPr>
          <a:xfrm>
            <a:off x="5133692" y="109729"/>
            <a:ext cx="6671212" cy="33192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телефон: 8(38258)24-2-43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89234095386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-mail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tchumachenko2010@yandex.ru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4849370-77C8-D44E-F859-DA522900F5B2}"/>
              </a:ext>
            </a:extLst>
          </p:cNvPr>
          <p:cNvSpPr txBox="1"/>
          <p:nvPr/>
        </p:nvSpPr>
        <p:spPr>
          <a:xfrm>
            <a:off x="5468541" y="2569465"/>
            <a:ext cx="6001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Чумаченко Татьяна Ивановна, директор МБОУ «Клюквинская СОШИ»  Верхнекетского района Томской области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8" t="7943" r="22657" b="51585"/>
          <a:stretch/>
        </p:blipFill>
        <p:spPr bwMode="auto">
          <a:xfrm>
            <a:off x="705915" y="155449"/>
            <a:ext cx="3958483" cy="482803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83" y="3602737"/>
            <a:ext cx="2737104" cy="27614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874" y="3602737"/>
            <a:ext cx="2761488" cy="276148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053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75537" y="266012"/>
            <a:ext cx="4918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Магистральное направление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«Профориентация»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547543"/>
              </p:ext>
            </p:extLst>
          </p:nvPr>
        </p:nvGraphicFramePr>
        <p:xfrm>
          <a:off x="2226439" y="1588460"/>
          <a:ext cx="9965561" cy="547365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23868">
                  <a:extLst>
                    <a:ext uri="{9D8B030D-6E8A-4147-A177-3AD203B41FA5}">
                      <a16:colId xmlns="" xmlns:a16="http://schemas.microsoft.com/office/drawing/2014/main" val="1461907786"/>
                    </a:ext>
                  </a:extLst>
                </a:gridCol>
                <a:gridCol w="9541693">
                  <a:extLst>
                    <a:ext uri="{9D8B030D-6E8A-4147-A177-3AD203B41FA5}">
                      <a16:colId xmlns="" xmlns:a16="http://schemas.microsoft.com/office/drawing/2014/main" val="1462696674"/>
                    </a:ext>
                  </a:extLst>
                </a:gridCol>
              </a:tblGrid>
              <a:tr h="523984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</a:t>
                      </a: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утверждённого </a:t>
                      </a:r>
                      <a:r>
                        <a:rPr lang="ru-RU" sz="1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календарного плана </a:t>
                      </a:r>
                      <a:r>
                        <a:rPr lang="ru-RU" sz="1400" b="1" kern="12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профориентационной</a:t>
                      </a:r>
                      <a:r>
                        <a:rPr lang="ru-RU" sz="1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деятельности в школе (в соответствии с календарным планом </a:t>
                      </a:r>
                      <a:r>
                        <a:rPr lang="ru-RU" sz="1400" b="1" kern="12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профориентационной</a:t>
                      </a:r>
                      <a:r>
                        <a:rPr lang="ru-RU" sz="1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деятельности, разработанным в субъекте РФ)(критический показатель)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552759496"/>
                  </a:ext>
                </a:extLst>
              </a:tr>
              <a:tr h="293690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заместителя директора, ответственного за реализацию </a:t>
                      </a:r>
                      <a:r>
                        <a:rPr lang="ru-RU" sz="14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профориентационной</a:t>
                      </a: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деятельности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2650859190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соглашений с региональными предприятиями/организациями, оказывающими содействие в реализации профориентационных мероприятий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3666115387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профильных предпрофессиональных классов (инженерные, медицинские, космические, IT, педагогические, предпринимательские и др.)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1412538470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и использование дополнительных материалов по профориентации, в том числе мультимедийных, в учебных предметах общеобразовательного цикла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592622090"/>
                  </a:ext>
                </a:extLst>
              </a:tr>
              <a:tr h="285491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 обучающимися экскурсий на предприятиях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24733556"/>
                  </a:ext>
                </a:extLst>
              </a:tr>
              <a:tr h="293690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обучающихся в моделирующих профессиональных пробах (онлайн) и тестированиях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1175606554"/>
                  </a:ext>
                </a:extLst>
              </a:tr>
              <a:tr h="285491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 обучающимися экскурсий в организациях СПО и ВО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4030829648"/>
                  </a:ext>
                </a:extLst>
              </a:tr>
              <a:tr h="285491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 обучающимися профессиональных проб на региональных площадках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3681939407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 обучающимися занятий по программам дополнительного образования, в том числе кружков, секций и др., направленных на профориентацию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878732912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Прохождение обучающимися профессионального обучения по программам профессиональной подготовки по профессиям рабочих и должностям служащих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611057815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родительских собраний на тему профессиональной ориентации, в том числе о кадровых потребностях современного рынка труда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1926111876"/>
                  </a:ext>
                </a:extLst>
              </a:tr>
              <a:tr h="336874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обучающихся 6‒11 классов в мероприятиях проекта Билет в будущее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699704772"/>
                  </a:ext>
                </a:extLst>
              </a:tr>
              <a:tr h="336874">
                <a:tc>
                  <a:txBody>
                    <a:bodyPr/>
                    <a:lstStyle/>
                    <a:p>
                      <a:pPr marL="850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944" marR="72944" marT="36472" marB="36472"/>
                </a:tc>
                <a:tc>
                  <a:txBody>
                    <a:bodyPr/>
                    <a:lstStyle/>
                    <a:p>
                      <a:pPr marL="80645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обучающихся в чемпионатах по профессиональному мастерству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6" marR="5066" marT="5066" marB="0" anchor="b"/>
                </a:tc>
                <a:extLst>
                  <a:ext uri="{0D108BD9-81ED-4DB2-BD59-A6C34878D82A}">
                    <a16:rowId xmlns="" xmlns:a16="http://schemas.microsoft.com/office/drawing/2014/main" val="1695691643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81" t="17580" r="14667" b="25015"/>
          <a:stretch/>
        </p:blipFill>
        <p:spPr>
          <a:xfrm>
            <a:off x="7983424" y="40422"/>
            <a:ext cx="3767063" cy="1457625"/>
          </a:xfrm>
          <a:prstGeom prst="rect">
            <a:avLst/>
          </a:prstGeom>
        </p:spPr>
      </p:pic>
      <p:pic>
        <p:nvPicPr>
          <p:cNvPr id="9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63" y="5066850"/>
            <a:ext cx="2310002" cy="169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63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1" y="0"/>
            <a:ext cx="209397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сентября 2023 года.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00787" y="380033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A091D98-060F-99E9-EBB0-0F5792CC4149}"/>
              </a:ext>
            </a:extLst>
          </p:cNvPr>
          <p:cNvSpPr/>
          <p:nvPr/>
        </p:nvSpPr>
        <p:spPr>
          <a:xfrm>
            <a:off x="4032504" y="5431536"/>
            <a:ext cx="8159496" cy="1426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Профориентация в школе –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комплекс действий для выявления у школьников склонностей и талантов к определённым видам профессиональной деятельности.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12225" t="17663" r="13102" b="6033"/>
          <a:stretch/>
        </p:blipFill>
        <p:spPr>
          <a:xfrm>
            <a:off x="3281556" y="344327"/>
            <a:ext cx="8696198" cy="4998520"/>
          </a:xfrm>
          <a:prstGeom prst="rect">
            <a:avLst/>
          </a:prstGeom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42" y="4687303"/>
            <a:ext cx="2796260" cy="205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2825" y="381862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A091D98-060F-99E9-EBB0-0F5792CC4149}"/>
              </a:ext>
            </a:extLst>
          </p:cNvPr>
          <p:cNvSpPr/>
          <p:nvPr/>
        </p:nvSpPr>
        <p:spPr>
          <a:xfrm>
            <a:off x="5910816" y="4443103"/>
            <a:ext cx="6281184" cy="24148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2024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11 класса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классным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руководителем,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интеллектуальной игре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«Достижения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в XXI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веке». Главный приз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путёвка на Международную выставку -форум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«Россия»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проходит на ВДНХ в Москве.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42" t="7164" r="1714" b="6305"/>
          <a:stretch/>
        </p:blipFill>
        <p:spPr>
          <a:xfrm>
            <a:off x="4802999" y="93305"/>
            <a:ext cx="7151651" cy="3598154"/>
          </a:xfrm>
          <a:prstGeom prst="rect">
            <a:avLst/>
          </a:prstGeom>
        </p:spPr>
      </p:pic>
      <p:pic>
        <p:nvPicPr>
          <p:cNvPr id="2050" name="Picture 2" descr="https://sun9-54.userapi.com/impg/-HfZxCbh6fyS7iZq5aQtd0_xoYKBYtXzBirScw/HdDU7C718Bw.jpg?size=604x453&amp;quality=95&amp;sign=32e096cf8ca960ff06e7e7b001e520a0&amp;c_uniq_tag=BQzQtB5JUSXxGnpq5c4QvcMjolQITEowdtXnPKFWOHY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6" r="6046"/>
          <a:stretch/>
        </p:blipFill>
        <p:spPr bwMode="auto">
          <a:xfrm>
            <a:off x="220888" y="1027662"/>
            <a:ext cx="4405752" cy="3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2.userapi.com/impg/boXwWgynumiz9XpBCQ52FjJ-ly6gE9OHwsBtGg/YpRLO21BbFw.jpg?size=830x235&amp;quality=95&amp;sign=a28952c29667550373fc6c33c907de53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1" y="4443103"/>
            <a:ext cx="5674312" cy="160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9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A091D98-060F-99E9-EBB0-0F5792CC4149}"/>
              </a:ext>
            </a:extLst>
          </p:cNvPr>
          <p:cNvSpPr/>
          <p:nvPr/>
        </p:nvSpPr>
        <p:spPr>
          <a:xfrm>
            <a:off x="5257800" y="5504688"/>
            <a:ext cx="6934200" cy="1353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обучающиеся начальных классов МБОУ «Клюквинская СОШИ» и филиала МБОУ «Клюквинская СОШИ» в п. Ягодное – участники проекта «Орлята России»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236" y="82296"/>
            <a:ext cx="214454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47.userapi.com/impg/ckp-jVaybEeexA2FRiCTmMvAGhNJ81BOpb3WAw/nfQRpRqmMuE.jpg?size=2560x1920&amp;quality=96&amp;sign=61901ce645a6640d4fb305594e4d12e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15" y="2513826"/>
            <a:ext cx="3732815" cy="27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5.userapi.com/impg/V_gUgddW-oRkmd5EvhfAux0oDeQZHimrN9l_vw/1b3MgNeer8E.jpg?size=2560x1707&amp;quality=96&amp;sign=78c5e64eec23a3d8363a7b3383175e8e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19129" r="11313" b="7760"/>
          <a:stretch/>
        </p:blipFill>
        <p:spPr bwMode="auto">
          <a:xfrm>
            <a:off x="5596452" y="140958"/>
            <a:ext cx="6202069" cy="397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24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http://ver-klschool.edu.tomsk.ru/images/2022-23%D1%83%D1%87_%D0%B3%D0%BE%D0%B4/%D0%94%D0%B5%D0%BD%D1%8C_%D1%80%D0%B5%D0%B6%D0%B8%D1%81%D1%81%D1%91%D1%80%D0%B013%D0%BE%D1%82%D0%BA2022/%D0%94%D0%B5%D0%BD%D1%8C_%D1%80%D0%B5%D0%B6%D0%B8%D1%81%D1%81%D1%91%D1%80%D0%B013%D0%BE%D1%82%D0%BA2022_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2" y="259360"/>
            <a:ext cx="6708449" cy="302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Татьяна\Desktop\День_дизайнера12окт2022_16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6272"/>
          <a:stretch/>
        </p:blipFill>
        <p:spPr bwMode="auto">
          <a:xfrm>
            <a:off x="5367528" y="1013740"/>
            <a:ext cx="6364224" cy="35308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2875" r="37219" b="10850"/>
          <a:stretch/>
        </p:blipFill>
        <p:spPr>
          <a:xfrm>
            <a:off x="2263576" y="2566083"/>
            <a:ext cx="2926872" cy="392791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A091D98-060F-99E9-EBB0-0F5792CC4149}"/>
              </a:ext>
            </a:extLst>
          </p:cNvPr>
          <p:cNvSpPr/>
          <p:nvPr/>
        </p:nvSpPr>
        <p:spPr>
          <a:xfrm>
            <a:off x="5764696" y="5764696"/>
            <a:ext cx="6427304" cy="1093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профориентации для обучающихся 1-5 классов в рамках осеннего лагеря на базе школы</a:t>
            </a:r>
          </a:p>
        </p:txBody>
      </p:sp>
    </p:spTree>
    <p:extLst>
      <p:ext uri="{BB962C8B-B14F-4D97-AF65-F5344CB8AC3E}">
        <p14:creationId xmlns:p14="http://schemas.microsoft.com/office/powerpoint/2010/main" val="31663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87321" y="429411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A091D98-060F-99E9-EBB0-0F5792CC4149}"/>
              </a:ext>
            </a:extLst>
          </p:cNvPr>
          <p:cNvSpPr/>
          <p:nvPr/>
        </p:nvSpPr>
        <p:spPr>
          <a:xfrm>
            <a:off x="5764696" y="5764696"/>
            <a:ext cx="6427304" cy="1093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2021г. обучающиеся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«Клюквинская СОШИ» принимают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Всероссийском проекте «Билет в будущее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11730"/>
          <a:stretch/>
        </p:blipFill>
        <p:spPr>
          <a:xfrm>
            <a:off x="135577" y="312122"/>
            <a:ext cx="3115504" cy="3666744"/>
          </a:xfrm>
          <a:prstGeom prst="rect">
            <a:avLst/>
          </a:prstGeom>
        </p:spPr>
      </p:pic>
      <p:pic>
        <p:nvPicPr>
          <p:cNvPr id="6" name="Picture 2" descr="http://ver-klschool.edu.tomsk.ru/images/2022-23%D1%83%D1%87_%D0%B3%D0%BE%D0%B4/%D0%A1%D1%82%D1%80%D0%B0%D0%BD%D0%B8%D1%86%D0%B0_%D0%9F%D1%80%D0%BE%D1%84%D0%BE%D1%80%D0%B8%D0%B5%D0%BD%D1%82%D0%B0%D1%86%D0%B8%D0%B823/%D0%A1%D1%82%D1%80%D0%B0%D0%BD%D0%B8%D1%86%D0%B0_%D0%9F%D1%80%D0%BE%D1%84%D0%BE%D1%80%D0%B8%D0%B5%D0%BD%D1%82%D0%B0%D1%86%D0%B8%D0%B823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2"/>
          <a:stretch/>
        </p:blipFill>
        <p:spPr bwMode="auto">
          <a:xfrm>
            <a:off x="2959679" y="1560536"/>
            <a:ext cx="3446393" cy="333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un9-48.userapi.com/impg/a1sQUz_RN0SNJo0vaQRCqev8OobVI8_cU2u81Q/wwd9GbutJeg.jpg?size=1280x854&amp;quality=95&amp;sign=da35b65caa2832cdc838fd69b1d6e8cd&amp;type=albu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456" y="373233"/>
            <a:ext cx="5340236" cy="356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593455" y="4115452"/>
            <a:ext cx="5340237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Трёхдневная осенняя сессия Образовательного проекта «Открытый педагогический класс», 2023г.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86497" y="4968316"/>
            <a:ext cx="431957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пробы, 2023г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25" y="195933"/>
            <a:ext cx="2413696" cy="12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16" y="0"/>
            <a:ext cx="1683458" cy="108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12264" y="192093"/>
            <a:ext cx="82622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психолого-педагогических групп в образовательной организации. Профориентация обучающихся, проявляющих интерес к психолого-педагогической деятельности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1" y="3428998"/>
            <a:ext cx="4234872" cy="318548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>
          <a:xfrm>
            <a:off x="9147810" y="3428998"/>
            <a:ext cx="2730246" cy="31772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03" y="3428998"/>
            <a:ext cx="4236283" cy="31772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887567" y="1801832"/>
            <a:ext cx="3044952" cy="132099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«Будущие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– будущие профессионалы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18984" y="1808906"/>
            <a:ext cx="3057469" cy="131391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психолого-педагогические группы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ученик 8-11 классов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26845" y="1781188"/>
            <a:ext cx="3051211" cy="131391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психолого-педагогических групп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932519" y="2167128"/>
            <a:ext cx="703489" cy="56692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7976453" y="2167128"/>
            <a:ext cx="703489" cy="56692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933" y="122828"/>
            <a:ext cx="1573232" cy="15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F98DADC-E0E0-4E84-985A-A2842B6653A3}"/>
              </a:ext>
            </a:extLst>
          </p:cNvPr>
          <p:cNvSpPr/>
          <p:nvPr/>
        </p:nvSpPr>
        <p:spPr>
          <a:xfrm>
            <a:off x="0" y="0"/>
            <a:ext cx="2086497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4" r="9383"/>
          <a:stretch/>
        </p:blipFill>
        <p:spPr>
          <a:xfrm>
            <a:off x="7010262" y="232641"/>
            <a:ext cx="4629971" cy="3031767"/>
          </a:xfrm>
          <a:prstGeom prst="rect">
            <a:avLst/>
          </a:prstGeom>
          <a:ln w="127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8"/>
          <a:stretch/>
        </p:blipFill>
        <p:spPr bwMode="auto">
          <a:xfrm>
            <a:off x="1776664" y="232642"/>
            <a:ext cx="4947112" cy="3031766"/>
          </a:xfrm>
          <a:prstGeom prst="rect">
            <a:avLst/>
          </a:prstGeom>
          <a:ln w="127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7"/>
          <a:stretch/>
        </p:blipFill>
        <p:spPr>
          <a:xfrm>
            <a:off x="1694368" y="3429000"/>
            <a:ext cx="4947112" cy="3129025"/>
          </a:xfrm>
          <a:prstGeom prst="rect">
            <a:avLst/>
          </a:prstGeom>
          <a:ln w="127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3" t="33696" r="10761"/>
          <a:stretch/>
        </p:blipFill>
        <p:spPr bwMode="auto">
          <a:xfrm>
            <a:off x="7010262" y="3443311"/>
            <a:ext cx="4657482" cy="3129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000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3171</TotalTime>
  <Words>704</Words>
  <Application>Microsoft Office PowerPoint</Application>
  <PresentationFormat>Широкоэкранный</PresentationFormat>
  <Paragraphs>76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Чащина</dc:creator>
  <cp:lastModifiedBy>1</cp:lastModifiedBy>
  <cp:revision>59</cp:revision>
  <dcterms:created xsi:type="dcterms:W3CDTF">2024-02-05T14:46:21Z</dcterms:created>
  <dcterms:modified xsi:type="dcterms:W3CDTF">2024-05-15T06:45:19Z</dcterms:modified>
</cp:coreProperties>
</file>