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9" r:id="rId4"/>
    <p:sldId id="301" r:id="rId5"/>
    <p:sldId id="302" r:id="rId6"/>
    <p:sldId id="303" r:id="rId7"/>
    <p:sldId id="304" r:id="rId8"/>
    <p:sldId id="305" r:id="rId9"/>
    <p:sldId id="306" r:id="rId10"/>
    <p:sldId id="260" r:id="rId11"/>
    <p:sldId id="310" r:id="rId12"/>
    <p:sldId id="307" r:id="rId13"/>
    <p:sldId id="308" r:id="rId14"/>
    <p:sldId id="309" r:id="rId15"/>
    <p:sldId id="261" r:id="rId16"/>
    <p:sldId id="311" r:id="rId17"/>
    <p:sldId id="262" r:id="rId18"/>
    <p:sldId id="321" r:id="rId19"/>
    <p:sldId id="312" r:id="rId20"/>
    <p:sldId id="313" r:id="rId21"/>
    <p:sldId id="314" r:id="rId22"/>
    <p:sldId id="315" r:id="rId23"/>
    <p:sldId id="316" r:id="rId24"/>
    <p:sldId id="317" r:id="rId25"/>
    <p:sldId id="263" r:id="rId26"/>
    <p:sldId id="264" r:id="rId27"/>
    <p:sldId id="265" r:id="rId28"/>
    <p:sldId id="266" r:id="rId29"/>
    <p:sldId id="318" r:id="rId30"/>
    <p:sldId id="322" r:id="rId31"/>
    <p:sldId id="320" r:id="rId32"/>
    <p:sldId id="31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pCat" initials="P" lastIdx="1" clrIdx="0">
    <p:extLst>
      <p:ext uri="{19B8F6BF-5375-455C-9EA6-DF929625EA0E}">
        <p15:presenceInfo xmlns:p15="http://schemas.microsoft.com/office/powerpoint/2012/main" userId="PopC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208AA-B45C-4036-B0BA-394D8B3BB1C4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814CD-D889-47FD-8E66-9907463AC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64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814CD-D889-47FD-8E66-9907463AC45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61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A39C0-8684-4A04-A36B-C5172D2C27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38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814CD-D889-47FD-8E66-9907463AC45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85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5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72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65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8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6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1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4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83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064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9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2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98774-724D-4EA9-8A19-F0B0635D3127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DA602-3EDD-4413-A06D-80D79C2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3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 smtClean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2342" y="2649715"/>
            <a:ext cx="596734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rgbClr val="2162AE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ОСНОВЫ                                              ПРОЕКТИРОВАНИЯ</a:t>
            </a:r>
            <a:endParaRPr lang="ru-RU" sz="4000" b="1" dirty="0">
              <a:solidFill>
                <a:srgbClr val="2162AE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12342" y="4019886"/>
            <a:ext cx="22778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i="1" dirty="0" smtClean="0">
                <a:latin typeface="Proxima Nova Rg" panose="02000506030000020004" pitchFamily="2" charset="0"/>
              </a:rPr>
              <a:t>Попцов Д.А., учитель.</a:t>
            </a:r>
            <a:endParaRPr lang="ru-RU" sz="2000" i="1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67761" y="3819549"/>
            <a:ext cx="17119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д</a:t>
            </a:r>
            <a:r>
              <a:rPr lang="ru-RU" sz="11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ля управленцев…</a:t>
            </a:r>
            <a:endParaRPr lang="ru-RU" sz="11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2453950" y="1026363"/>
            <a:ext cx="4985847" cy="2539738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65334" y="5327382"/>
            <a:ext cx="680185" cy="1353127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3" t="7165" r="7489"/>
          <a:stretch/>
        </p:blipFill>
        <p:spPr>
          <a:xfrm>
            <a:off x="-4040155" y="-761429"/>
            <a:ext cx="8518849" cy="9296733"/>
          </a:xfrm>
          <a:prstGeom prst="rect">
            <a:avLst/>
          </a:prstGeom>
        </p:spPr>
      </p:pic>
      <p:sp>
        <p:nvSpPr>
          <p:cNvPr id="2" name="Пятиугольник 1"/>
          <p:cNvSpPr/>
          <p:nvPr/>
        </p:nvSpPr>
        <p:spPr>
          <a:xfrm>
            <a:off x="0" y="0"/>
            <a:ext cx="7708392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ЦЕЛЕВАЯ АУДИТОРИЯ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27640" y="5480180"/>
            <a:ext cx="363716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С одной стороны </a:t>
            </a:r>
            <a:r>
              <a:rPr lang="ru-RU" sz="1200" dirty="0" smtClean="0">
                <a:effectLst/>
              </a:rPr>
              <a:t>ФГОС в пункте 8.2 требует развития у 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обучающихся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]</a:t>
            </a:r>
            <a:r>
              <a:rPr lang="ru-RU" sz="1200" dirty="0" smtClean="0">
                <a:effectLst/>
              </a:rPr>
              <a:t> навыков эмоционального интеллекта</a:t>
            </a:r>
            <a:r>
              <a:rPr lang="ru-RU" sz="1200" dirty="0" smtClean="0"/>
              <a:t>, с другой стороны </a:t>
            </a:r>
            <a:r>
              <a:rPr lang="ru-RU" sz="1200" dirty="0" smtClean="0">
                <a:effectLst/>
              </a:rPr>
              <a:t>у 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учителей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]</a:t>
            </a:r>
            <a:r>
              <a:rPr lang="ru-RU" sz="1200" dirty="0" smtClean="0">
                <a:effectLst/>
              </a:rPr>
              <a:t> наблюдается дефицит теоретических знаний и методических компетенций по работе с развитием эмоционального интеллекта у 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детей</a:t>
            </a:r>
            <a:r>
              <a:rPr lang="en-US" sz="1200" b="1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]</a:t>
            </a:r>
            <a:r>
              <a:rPr lang="ru-RU" sz="1200" dirty="0" smtClean="0">
                <a:effectLst/>
              </a:rPr>
              <a:t>.</a:t>
            </a:r>
            <a:endParaRPr lang="ru-RU" sz="1200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5665" y="5313785"/>
            <a:ext cx="4034060" cy="1481982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964229" y="6526620"/>
            <a:ext cx="1192955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например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06878" y="5143049"/>
            <a:ext cx="2667718" cy="24622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Black" panose="020B0A04020102020204" pitchFamily="34" charset="0"/>
              </a:rPr>
              <a:t>ФОРМУЛИРОВКА ПРОТИВОРЕЧИЯ</a:t>
            </a:r>
            <a:endParaRPr lang="ru-RU" sz="1000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5149" y="5502873"/>
            <a:ext cx="802993" cy="1177636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36310" y="5540340"/>
            <a:ext cx="650111" cy="1076036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892826" y="5392696"/>
            <a:ext cx="3748946" cy="1381328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273449" y="3613142"/>
            <a:ext cx="3085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КТО 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56313" y="5005235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ДОСТИГАТЬ РЕЗУЛЬТАТА?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61152" y="4723497"/>
            <a:ext cx="3130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КОТОРЫМ ПРИДЁТСЯ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519" y="5812545"/>
            <a:ext cx="1794278" cy="867964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sp>
        <p:nvSpPr>
          <p:cNvPr id="19" name="TextBox 18"/>
          <p:cNvSpPr txBox="1"/>
          <p:nvPr/>
        </p:nvSpPr>
        <p:spPr>
          <a:xfrm>
            <a:off x="3797610" y="1132073"/>
            <a:ext cx="7688323" cy="584775"/>
          </a:xfrm>
          <a:prstGeom prst="rect">
            <a:avLst/>
          </a:prstGeom>
          <a:solidFill>
            <a:srgbClr val="FFABAB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ПСИХОГРАФИЧЕСКИЙ ПОРТРЕТ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84" y="838454"/>
            <a:ext cx="3147633" cy="3147633"/>
          </a:xfrm>
          <a:prstGeom prst="rect">
            <a:avLst/>
          </a:prstGeom>
          <a:effectLst>
            <a:glow rad="50800">
              <a:schemeClr val="accent6">
                <a:lumMod val="40000"/>
                <a:lumOff val="60000"/>
              </a:schemeClr>
            </a:glow>
          </a:effectLst>
        </p:spPr>
      </p:pic>
      <p:sp>
        <p:nvSpPr>
          <p:cNvPr id="22" name="TextBox 21"/>
          <p:cNvSpPr txBox="1"/>
          <p:nvPr/>
        </p:nvSpPr>
        <p:spPr>
          <a:xfrm>
            <a:off x="5455471" y="1818701"/>
            <a:ext cx="1830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ИНТЕРЕСЫ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55471" y="2172540"/>
            <a:ext cx="1334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ЦЕННОСТИ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36473" y="2444926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СТИЛЬ ЖИЗНИ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40274" y="2734805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ХОББИ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11051" y="4441759"/>
            <a:ext cx="1588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ТЕ ЛЮДИ, </a:t>
            </a:r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21350433">
            <a:off x="7264506" y="1343874"/>
            <a:ext cx="4808609" cy="345274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21038148">
            <a:off x="11189101" y="4082991"/>
            <a:ext cx="814632" cy="106316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533216" y="2962831"/>
            <a:ext cx="1675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УБЕЖДЕНИЯ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06878" y="2839945"/>
            <a:ext cx="29908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100" b="1" dirty="0" smtClean="0"/>
              <a:t>Знать для кого – это знать как…</a:t>
            </a:r>
          </a:p>
        </p:txBody>
      </p:sp>
    </p:spTree>
    <p:extLst>
      <p:ext uri="{BB962C8B-B14F-4D97-AF65-F5344CB8AC3E}">
        <p14:creationId xmlns:p14="http://schemas.microsoft.com/office/powerpoint/2010/main" val="320111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0" y="-17744"/>
            <a:ext cx="6739128" cy="813816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НАША АУДИТОРИЯ</a:t>
            </a:r>
            <a:endParaRPr lang="ru-RU" sz="4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5" t="20136" r="20688"/>
          <a:stretch/>
        </p:blipFill>
        <p:spPr>
          <a:xfrm>
            <a:off x="7478922" y="468966"/>
            <a:ext cx="5028537" cy="6430830"/>
          </a:xfrm>
          <a:prstGeom prst="rect">
            <a:avLst/>
          </a:prstGeom>
          <a:effectLst>
            <a:glow rad="2286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5817054" y="5411579"/>
            <a:ext cx="5016553" cy="10916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НЕОСОЗНАННАЯ НЕКОМПЕТЕНТНОСТЬ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2553" y="3965159"/>
            <a:ext cx="5016553" cy="1091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ОСОЗНАННАЯ НЕКОМПЕТЕТНОСТЬ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7359" y="2542237"/>
            <a:ext cx="5016553" cy="1091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ОСОЗНАННАЯ КОМПЕТЕНТНОСТЬ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817" y="990682"/>
            <a:ext cx="4526063" cy="1091682"/>
          </a:xfrm>
          <a:prstGeom prst="rect">
            <a:avLst/>
          </a:prstGeom>
          <a:solidFill>
            <a:srgbClr val="FF9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НЕОСОЗНАННАЯ КОМПЕТЕНТНОСТЬ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91656" y="6420428"/>
            <a:ext cx="3981194" cy="2564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НЕТ ПОНИМАНИЯ О РЕЗУЛЬТАТЕ ДЕЯТЕЛЬНОСТИ</a:t>
            </a:r>
            <a:endParaRPr lang="ru-RU" sz="1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04047" y="4928640"/>
            <a:ext cx="3981194" cy="2564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ЭТАП ОБУЧЕНИЯ И УСТРАНЕНИЯ ДЕФИЦИТОВ</a:t>
            </a:r>
            <a:endParaRPr lang="ru-RU" sz="1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8231" y="3519205"/>
            <a:ext cx="3981194" cy="2564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ЭТАП РЕФЛЕКСИИ РЕЗУЛЬТАТОВ ДЕЯТЕЛЬНОСТИ</a:t>
            </a:r>
            <a:endParaRPr lang="ru-RU" sz="1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040" y="1942043"/>
            <a:ext cx="3785616" cy="422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ПЕДАГОГИКА КАК ПРИВЫЧКА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20271707">
            <a:off x="5221940" y="-19806"/>
            <a:ext cx="4216121" cy="3027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19329495">
            <a:off x="8735843" y="973333"/>
            <a:ext cx="381925" cy="4984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616649">
            <a:off x="5979667" y="1090498"/>
            <a:ext cx="2843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Некомпетентность еще никогда не мешала мне браться за что-нибудь с энтузиазмом</a:t>
            </a:r>
            <a:r>
              <a:rPr lang="ru-RU" b="1" dirty="0" smtClean="0"/>
              <a:t>. </a:t>
            </a:r>
          </a:p>
          <a:p>
            <a:pPr algn="ctr"/>
            <a:r>
              <a:rPr lang="ru-RU" b="1" dirty="0" smtClean="0"/>
              <a:t>(с) В. Аллен</a:t>
            </a:r>
            <a:endParaRPr lang="ru-RU" b="1" dirty="0"/>
          </a:p>
          <a:p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1446322" y="1346737"/>
            <a:ext cx="403743" cy="37956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782820" y="468966"/>
            <a:ext cx="655228" cy="602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9299572" y="4104555"/>
            <a:ext cx="237023" cy="2170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689782" y="2614659"/>
            <a:ext cx="237023" cy="2170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0919483" y="1278973"/>
            <a:ext cx="237023" cy="2170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22" y="3938146"/>
            <a:ext cx="2925512" cy="2919854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</a:schemeClr>
            </a:glow>
          </a:effectLst>
        </p:spPr>
      </p:pic>
      <p:sp>
        <p:nvSpPr>
          <p:cNvPr id="21" name="Овал 20"/>
          <p:cNvSpPr/>
          <p:nvPr/>
        </p:nvSpPr>
        <p:spPr>
          <a:xfrm>
            <a:off x="2771890" y="5536690"/>
            <a:ext cx="532157" cy="466595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201229" y="4003381"/>
            <a:ext cx="264521" cy="275938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201229" y="5957420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57666" y="6452064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380534" y="4633569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1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0" y="0"/>
            <a:ext cx="9180576" cy="649224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ТЕОРИЯ «ТАБЛЕТКИ ОБУЧЕНИЯ»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" y="4846320"/>
            <a:ext cx="1925496" cy="1929384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13599">
            <a:off x="-489966" y="1026335"/>
            <a:ext cx="5446378" cy="4084783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3495040" y="1018556"/>
            <a:ext cx="7355840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Arial Black" panose="020B0A04020102020204" pitchFamily="34" charset="0"/>
              </a:rPr>
              <a:t>«ОБОЛОЧКА» – </a:t>
            </a:r>
            <a:r>
              <a:rPr lang="ru-RU" sz="2000" dirty="0" smtClean="0">
                <a:latin typeface="Arial Black" panose="020B0A04020102020204" pitchFamily="34" charset="0"/>
              </a:rPr>
              <a:t>отношения, которые складываются между учителем и учеником. 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 rot="10800000" flipV="1">
            <a:off x="740664" y="1371476"/>
            <a:ext cx="2754376" cy="93356"/>
          </a:xfrm>
          <a:prstGeom prst="bentConnector3">
            <a:avLst>
              <a:gd name="adj1" fmla="val 100129"/>
            </a:avLst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>
            <a:stCxn id="30" idx="1"/>
          </p:cNvCxnSpPr>
          <p:nvPr/>
        </p:nvCxnSpPr>
        <p:spPr>
          <a:xfrm rot="10800000">
            <a:off x="3291840" y="2976880"/>
            <a:ext cx="782320" cy="1119114"/>
          </a:xfrm>
          <a:prstGeom prst="bentConnector2">
            <a:avLst/>
          </a:prstGeom>
          <a:ln w="254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026802" y="811248"/>
            <a:ext cx="2585964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у</a:t>
            </a:r>
            <a:r>
              <a:rPr lang="ru-RU" dirty="0" smtClean="0">
                <a:latin typeface="Arial Black" panose="020B0A04020102020204" pitchFamily="34" charset="0"/>
              </a:rPr>
              <a:t>читель вне урока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4160" y="3526607"/>
            <a:ext cx="7122160" cy="11387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Black" panose="020B0A04020102020204" pitchFamily="34" charset="0"/>
              </a:rPr>
              <a:t>«АКТИВНОЕ ВЕЩЕСТВО»</a:t>
            </a:r>
            <a:r>
              <a:rPr lang="ru-RU" sz="3200" dirty="0" smtClean="0">
                <a:latin typeface="Arial Black" panose="020B0A04020102020204" pitchFamily="34" charset="0"/>
              </a:rPr>
              <a:t> – </a:t>
            </a:r>
            <a:r>
              <a:rPr lang="ru-RU" dirty="0" smtClean="0">
                <a:latin typeface="Arial Black" panose="020B0A04020102020204" pitchFamily="34" charset="0"/>
              </a:rPr>
              <a:t>предметное содержание в его методическом преломлении в процессе обучения.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45466" y="3334567"/>
            <a:ext cx="2443298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у</a:t>
            </a:r>
            <a:r>
              <a:rPr lang="ru-RU" dirty="0" smtClean="0">
                <a:latin typeface="Arial Black" panose="020B0A04020102020204" pitchFamily="34" charset="0"/>
              </a:rPr>
              <a:t>читель на уроке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65510" y="2161172"/>
            <a:ext cx="7747726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Создание высокой интеллектуальной культуры классы, доверительных отношений и чёткой системы организации деятельности – это базовые условия транспортировки активного вещества в мозг ученика.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96821" y="4983620"/>
            <a:ext cx="75781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«ЧТО», а самое главное, «КАК» усваивают ученики программный материал на уроке. Совокупность наиболее эффективных технологий, методов и приёмов обучения, предметное содержание.</a:t>
            </a:r>
          </a:p>
        </p:txBody>
      </p:sp>
    </p:spTree>
    <p:extLst>
      <p:ext uri="{BB962C8B-B14F-4D97-AF65-F5344CB8AC3E}">
        <p14:creationId xmlns:p14="http://schemas.microsoft.com/office/powerpoint/2010/main" val="103444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0" y="0"/>
            <a:ext cx="9747504" cy="649224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ЧТО ИНТЕРЕСУЕТ ЛАБОРАТОРИЮ?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7520" y="940481"/>
            <a:ext cx="7355840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Arial Black" panose="020B0A04020102020204" pitchFamily="34" charset="0"/>
              </a:rPr>
              <a:t>«ОБОЛОЧКА» – </a:t>
            </a:r>
            <a:r>
              <a:rPr lang="ru-RU" sz="2000" dirty="0" smtClean="0">
                <a:latin typeface="Arial Black" panose="020B0A04020102020204" pitchFamily="34" charset="0"/>
              </a:rPr>
              <a:t>отношения, которые складываются между учителем и учеником. 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9282" y="733173"/>
            <a:ext cx="2585964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у</a:t>
            </a:r>
            <a:r>
              <a:rPr lang="ru-RU" dirty="0" smtClean="0">
                <a:latin typeface="Arial Black" panose="020B0A04020102020204" pitchFamily="34" charset="0"/>
              </a:rPr>
              <a:t>читель вне урока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3487" y="1880446"/>
            <a:ext cx="5795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УПРАВЛЕНИЕ КЛАССОМ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6548" y="3570548"/>
            <a:ext cx="4935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ПОЗИЦИОНИРОВАНИЕ </a:t>
            </a:r>
          </a:p>
          <a:p>
            <a:r>
              <a:rPr lang="ru-RU" sz="1100" dirty="0" smtClean="0">
                <a:latin typeface="Arial Black" panose="020B0A04020102020204" pitchFamily="34" charset="0"/>
              </a:rPr>
              <a:t>В СЕТИ</a:t>
            </a:r>
            <a:endParaRPr lang="ru-RU" sz="11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5681" y="2394753"/>
            <a:ext cx="4655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ЭМОЦИОНАЛЬНЫЙ ИТЕЛЛЕКТ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55176" y="2659100"/>
            <a:ext cx="3430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ЛИДЕРСТВО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64064" y="3225750"/>
            <a:ext cx="600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ЭФФЕКТИВНАЯ КОММУНИКАЦИЯ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9" t="24927" r="23062"/>
          <a:stretch/>
        </p:blipFill>
        <p:spPr>
          <a:xfrm>
            <a:off x="1" y="1880446"/>
            <a:ext cx="4376263" cy="4977554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344468">
            <a:off x="1189579" y="394427"/>
            <a:ext cx="2813939" cy="20205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4269375">
            <a:off x="1412190" y="1981937"/>
            <a:ext cx="366578" cy="4784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78015" y="1141782"/>
            <a:ext cx="1899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Самое сложное умение – это умение быть интересным…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53783" y="4196338"/>
            <a:ext cx="3563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ОБЩАЯ ЭРУДИЦИЯ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3736317"/>
            <a:ext cx="6217919" cy="3497579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405023">
            <a:off x="9369109" y="1895363"/>
            <a:ext cx="2718848" cy="19522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990831" flipH="1">
            <a:off x="9405241" y="3416591"/>
            <a:ext cx="343729" cy="43449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rot="1650108">
            <a:off x="9699639" y="2651845"/>
            <a:ext cx="1899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Ребята!</a:t>
            </a:r>
          </a:p>
          <a:p>
            <a:pPr algn="ctr"/>
            <a:r>
              <a:rPr lang="ru-RU" sz="2000" b="1" dirty="0" smtClean="0"/>
              <a:t>Соберитесь!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52512" y="4602691"/>
            <a:ext cx="3453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ПЕДАГОГИЧЕСКИЙ ТАКТ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51241" y="4827011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 Black" panose="020B0A04020102020204" pitchFamily="34" charset="0"/>
              </a:rPr>
              <a:t>и</a:t>
            </a:r>
            <a:r>
              <a:rPr lang="ru-RU" sz="1200" dirty="0" smtClean="0">
                <a:latin typeface="Arial Black" panose="020B0A04020102020204" pitchFamily="34" charset="0"/>
              </a:rPr>
              <a:t> этикет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705701" y="5761431"/>
            <a:ext cx="403743" cy="37956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610891" y="4104555"/>
            <a:ext cx="655228" cy="602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734090" y="3671483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067450" y="6467067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184097" y="4953337"/>
            <a:ext cx="237023" cy="2170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209690" y="5466474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707595" y="5289060"/>
            <a:ext cx="2656171" cy="1200329"/>
          </a:xfrm>
          <a:prstGeom prst="rect">
            <a:avLst/>
          </a:prstGeom>
          <a:solidFill>
            <a:srgbClr val="FF7A7A"/>
          </a:solidFill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процессе деятельности оболочка растворяется и способствует усвоению активного вещества.</a:t>
            </a:r>
          </a:p>
        </p:txBody>
      </p:sp>
      <p:sp>
        <p:nvSpPr>
          <p:cNvPr id="32" name="Овал 31"/>
          <p:cNvSpPr/>
          <p:nvPr/>
        </p:nvSpPr>
        <p:spPr>
          <a:xfrm>
            <a:off x="4960916" y="6161320"/>
            <a:ext cx="573817" cy="5037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!</a:t>
            </a:r>
            <a:endParaRPr lang="ru-RU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9093804" y="3413911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4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" t="18534" r="45767"/>
          <a:stretch/>
        </p:blipFill>
        <p:spPr>
          <a:xfrm flipH="1">
            <a:off x="-2" y="1581912"/>
            <a:ext cx="3722717" cy="5276088"/>
          </a:xfrm>
          <a:prstGeom prst="rect">
            <a:avLst/>
          </a:prstGeom>
          <a:effectLst>
            <a:glow rad="1905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4275328" y="1048583"/>
            <a:ext cx="7122160" cy="11387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Black" panose="020B0A04020102020204" pitchFamily="34" charset="0"/>
              </a:rPr>
              <a:t>«АКТИВНОЕ ВЕЩЕСТВО»</a:t>
            </a:r>
            <a:r>
              <a:rPr lang="ru-RU" sz="3200" dirty="0" smtClean="0">
                <a:latin typeface="Arial Black" panose="020B0A04020102020204" pitchFamily="34" charset="0"/>
              </a:rPr>
              <a:t> – </a:t>
            </a:r>
            <a:r>
              <a:rPr lang="ru-RU" dirty="0" smtClean="0">
                <a:latin typeface="Arial Black" panose="020B0A04020102020204" pitchFamily="34" charset="0"/>
              </a:rPr>
              <a:t>предметное содержание в его методическом преломлении в процессе обучения.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6634" y="856543"/>
            <a:ext cx="2443298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у</a:t>
            </a:r>
            <a:r>
              <a:rPr lang="ru-RU" dirty="0" smtClean="0">
                <a:latin typeface="Arial Black" panose="020B0A04020102020204" pitchFamily="34" charset="0"/>
              </a:rPr>
              <a:t>читель на уроке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344468">
            <a:off x="1898799" y="430476"/>
            <a:ext cx="2195626" cy="1576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4941824">
            <a:off x="1804956" y="1683123"/>
            <a:ext cx="408345" cy="532926"/>
          </a:xfrm>
          <a:prstGeom prst="rect">
            <a:avLst/>
          </a:prstGeom>
        </p:spPr>
      </p:pic>
      <p:sp>
        <p:nvSpPr>
          <p:cNvPr id="8" name="Пятиугольник 7"/>
          <p:cNvSpPr/>
          <p:nvPr/>
        </p:nvSpPr>
        <p:spPr>
          <a:xfrm>
            <a:off x="0" y="0"/>
            <a:ext cx="9747504" cy="649224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ЧТО ИНТЕРЕСУЕТ ЛАБОРАТОРИЮ?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3835" y="2286072"/>
            <a:ext cx="4503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МНОГОФАКТОРНЫЙ ПОДХОД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3835" y="2559224"/>
            <a:ext cx="24000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Arial Black" panose="020B0A04020102020204" pitchFamily="34" charset="0"/>
              </a:rPr>
              <a:t>К ПРОЕКТИРОВАНИЮ УРОКА</a:t>
            </a:r>
            <a:endParaRPr lang="ru-RU" sz="105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4360" y="2809066"/>
            <a:ext cx="4629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ТЕХНОЛОГИЯ КРИТИЧЕСКОГО МЫШЛЕНИЯ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1266" y="3097821"/>
            <a:ext cx="6005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ТЕХНОЛОГИЯ ПРОБЛЕМОГО ОБУЧЕНИЯ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5818" y="3873648"/>
            <a:ext cx="3248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ФОРМЫ ГРУППОВОЙ РАБОТЫ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7456" y="4120813"/>
            <a:ext cx="3408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ЦИФРОВЫЕ РЕСУРСЫ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5883" y="3494321"/>
            <a:ext cx="4055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ПРОЕКТНАЯ ТЕХНОЛОГИЯ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93570">
            <a:off x="2028233" y="1076485"/>
            <a:ext cx="176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Ещё сложнее быть</a:t>
            </a:r>
          </a:p>
          <a:p>
            <a:pPr algn="ctr"/>
            <a:r>
              <a:rPr lang="ru-RU" sz="1400" b="1" dirty="0" smtClean="0"/>
              <a:t>умным…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7"/>
          <a:stretch/>
        </p:blipFill>
        <p:spPr>
          <a:xfrm>
            <a:off x="7269784" y="2286072"/>
            <a:ext cx="4870827" cy="4571928"/>
          </a:xfrm>
          <a:prstGeom prst="rect">
            <a:avLst/>
          </a:prstGeom>
          <a:effectLst>
            <a:glow rad="127000">
              <a:srgbClr val="F96DEC"/>
            </a:glow>
          </a:effectLst>
        </p:spPr>
      </p:pic>
      <p:sp>
        <p:nvSpPr>
          <p:cNvPr id="18" name="TextBox 17"/>
          <p:cNvSpPr txBox="1"/>
          <p:nvPr/>
        </p:nvSpPr>
        <p:spPr>
          <a:xfrm>
            <a:off x="2249402" y="4495838"/>
            <a:ext cx="4334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ФУНКЦИОНАЛЬНАЯ ГРАМОТНОСТЬ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23621" y="4763711"/>
            <a:ext cx="2829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МОТИВАЦИЯ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25479" y="5480534"/>
            <a:ext cx="4230274" cy="923330"/>
          </a:xfrm>
          <a:prstGeom prst="rect">
            <a:avLst/>
          </a:prstGeom>
          <a:solidFill>
            <a:srgbClr val="FF7A7A"/>
          </a:solidFill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Активное вещество усваивается только в подходящей микрофлоре и пространстве –</a:t>
            </a:r>
            <a:r>
              <a:rPr lang="ru-RU" dirty="0"/>
              <a:t> </a:t>
            </a:r>
            <a:r>
              <a:rPr lang="ru-RU" dirty="0" smtClean="0"/>
              <a:t>активном симбиозе микроорганизмов.</a:t>
            </a:r>
          </a:p>
        </p:txBody>
      </p:sp>
      <p:sp>
        <p:nvSpPr>
          <p:cNvPr id="21" name="Овал 20"/>
          <p:cNvSpPr/>
          <p:nvPr/>
        </p:nvSpPr>
        <p:spPr>
          <a:xfrm>
            <a:off x="6524457" y="6152004"/>
            <a:ext cx="573817" cy="5037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!</a:t>
            </a:r>
            <a:endParaRPr lang="ru-RU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876608" y="3721619"/>
            <a:ext cx="403743" cy="379569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179972" y="3409850"/>
            <a:ext cx="655228" cy="602800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0865428" y="3383184"/>
            <a:ext cx="179305" cy="193127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034257" y="4391026"/>
            <a:ext cx="179305" cy="193127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902605" y="4349430"/>
            <a:ext cx="264521" cy="275938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034866" y="5145634"/>
            <a:ext cx="179305" cy="193127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1726858" y="3045562"/>
            <a:ext cx="338613" cy="333123"/>
          </a:xfrm>
          <a:prstGeom prst="ellipse">
            <a:avLst/>
          </a:prstGeom>
          <a:solidFill>
            <a:srgbClr val="C976C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20366074">
            <a:off x="8965246" y="2010487"/>
            <a:ext cx="1862132" cy="13370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>
            <a:off x="10308874" y="3142728"/>
            <a:ext cx="246114" cy="32120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 rot="19994205">
            <a:off x="9203245" y="2650116"/>
            <a:ext cx="138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Ну и куда это?</a:t>
            </a:r>
          </a:p>
        </p:txBody>
      </p:sp>
    </p:spTree>
    <p:extLst>
      <p:ext uri="{BB962C8B-B14F-4D97-AF65-F5344CB8AC3E}">
        <p14:creationId xmlns:p14="http://schemas.microsoft.com/office/powerpoint/2010/main" val="62092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3" t="7165" r="7489"/>
          <a:stretch/>
        </p:blipFill>
        <p:spPr>
          <a:xfrm>
            <a:off x="-4040155" y="-761429"/>
            <a:ext cx="8518849" cy="9296733"/>
          </a:xfrm>
          <a:prstGeom prst="rect">
            <a:avLst/>
          </a:prstGeom>
        </p:spPr>
      </p:pic>
      <p:sp>
        <p:nvSpPr>
          <p:cNvPr id="4" name="Пятиугольник 3"/>
          <p:cNvSpPr/>
          <p:nvPr/>
        </p:nvSpPr>
        <p:spPr>
          <a:xfrm>
            <a:off x="0" y="0"/>
            <a:ext cx="5430416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ЦЕЛЬ ПРОЕКТА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7640" y="5480180"/>
            <a:ext cx="363716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С одной стороны </a:t>
            </a:r>
            <a:r>
              <a:rPr lang="ru-RU" sz="1200" dirty="0" smtClean="0">
                <a:effectLst/>
              </a:rPr>
              <a:t>ФГОС в пункте 8.2 требует развития у </a:t>
            </a:r>
            <a:r>
              <a:rPr lang="ru-RU" sz="1200" dirty="0" smtClean="0"/>
              <a:t>обучающихся</a:t>
            </a:r>
            <a:r>
              <a:rPr lang="ru-RU" sz="1200" dirty="0" smtClean="0">
                <a:effectLst/>
              </a:rPr>
              <a:t> навыков эмоционального интеллекта</a:t>
            </a:r>
            <a:r>
              <a:rPr lang="ru-RU" sz="1200" dirty="0" smtClean="0"/>
              <a:t>, с другой стороны </a:t>
            </a:r>
            <a:r>
              <a:rPr lang="en-US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у учителей наблюдается дефицит теоретических знаний и методических компетенций по работе с развитием эмоционального интеллекта у детей</a:t>
            </a:r>
            <a:r>
              <a:rPr lang="en-US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]</a:t>
            </a:r>
            <a:r>
              <a:rPr lang="ru-RU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25665" y="5313785"/>
            <a:ext cx="4034060" cy="1481982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964229" y="6526620"/>
            <a:ext cx="1192955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например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6878" y="5143049"/>
            <a:ext cx="2667718" cy="24622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Black" panose="020B0A04020102020204" pitchFamily="34" charset="0"/>
              </a:rPr>
              <a:t>ФОРМУЛИРОВКА ПРОТИВОРЕЧИЯ</a:t>
            </a:r>
            <a:endParaRPr lang="ru-RU" sz="10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7488" y="1124873"/>
            <a:ext cx="3274020" cy="830997"/>
          </a:xfrm>
          <a:prstGeom prst="rect">
            <a:avLst/>
          </a:prstGeom>
          <a:solidFill>
            <a:srgbClr val="FFABAB"/>
          </a:solidFill>
          <a:ln w="254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ВТОРАЯ ЧАСТЬ ПРОТИВОРЕЧИЯ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6947" y="1124873"/>
            <a:ext cx="3933537" cy="830997"/>
          </a:xfrm>
          <a:prstGeom prst="rect">
            <a:avLst/>
          </a:prstGeom>
          <a:solidFill>
            <a:srgbClr val="FFABAB"/>
          </a:solidFill>
          <a:ln w="254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ОТГЛАГОЛЬНОЕ СУЩЕСТВИТЕЛЬНОЕ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82170" y="986373"/>
            <a:ext cx="7441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latin typeface="Arial Black" panose="020B0A04020102020204" pitchFamily="34" charset="0"/>
              </a:rPr>
              <a:t>+</a:t>
            </a:r>
            <a:endParaRPr lang="ru-RU" sz="66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0889" y="2696547"/>
            <a:ext cx="2983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Arial Black" panose="020B0A04020102020204" pitchFamily="34" charset="0"/>
              </a:rPr>
              <a:t>S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</a:rPr>
              <a:t>-</a:t>
            </a:r>
            <a:r>
              <a:rPr lang="ru-RU" sz="3600" dirty="0" smtClean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конкретная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87893" y="3342878"/>
            <a:ext cx="3105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M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</a:rPr>
              <a:t>-</a:t>
            </a:r>
            <a:r>
              <a:rPr lang="ru-RU" sz="2400" dirty="0" smtClean="0">
                <a:latin typeface="Arial Black" panose="020B0A04020102020204" pitchFamily="34" charset="0"/>
              </a:rPr>
              <a:t> измеримая</a:t>
            </a:r>
            <a:r>
              <a:rPr lang="ru-RU" sz="3600" dirty="0" smtClean="0">
                <a:latin typeface="Arial Black" panose="020B0A04020102020204" pitchFamily="34" charset="0"/>
              </a:rPr>
              <a:t>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4514" y="3989209"/>
            <a:ext cx="3102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A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</a:rPr>
              <a:t>-</a:t>
            </a:r>
            <a:r>
              <a:rPr lang="ru-RU" sz="3600" dirty="0" smtClean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достижимая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8450" y="4612372"/>
            <a:ext cx="2882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R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</a:rPr>
              <a:t>-</a:t>
            </a:r>
            <a:r>
              <a:rPr lang="ru-RU" sz="2400" dirty="0" smtClean="0">
                <a:latin typeface="Arial Black" panose="020B0A04020102020204" pitchFamily="34" charset="0"/>
              </a:rPr>
              <a:t> актуальная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4511" y="5266159"/>
            <a:ext cx="3486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T</a:t>
            </a:r>
            <a:r>
              <a:rPr lang="ru-RU" sz="3600" dirty="0" smtClean="0"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</a:rPr>
              <a:t>–</a:t>
            </a:r>
            <a:r>
              <a:rPr lang="ru-RU" sz="2400" dirty="0" smtClean="0">
                <a:latin typeface="Arial Black" panose="020B0A04020102020204" pitchFamily="34" charset="0"/>
              </a:rPr>
              <a:t> ограниченная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81242" y="1040354"/>
            <a:ext cx="8551879" cy="1007307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012643" y="799141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РЕЧЕВАЯ ФОРМУЛА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53305" y="5754425"/>
            <a:ext cx="168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во времени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222728" y="3244358"/>
            <a:ext cx="2229386" cy="6842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650397" y="3914746"/>
            <a:ext cx="2229386" cy="6842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062370" y="4524615"/>
            <a:ext cx="2434275" cy="3421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678865" y="5201069"/>
            <a:ext cx="2229386" cy="6842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315723" y="6113654"/>
            <a:ext cx="2366447" cy="10103"/>
          </a:xfrm>
          <a:prstGeom prst="line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547427" y="2164449"/>
            <a:ext cx="36118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Arial Black" panose="020B0A04020102020204" pitchFamily="34" charset="0"/>
              </a:rPr>
              <a:t>РАЗВИТИЕ</a:t>
            </a:r>
            <a:endParaRPr lang="ru-RU" sz="4400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925260" y="2889309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ВНЕДРЕНИЕ</a:t>
            </a:r>
            <a:endParaRPr lang="ru-RU" sz="4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12962" y="3658750"/>
            <a:ext cx="36808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ОБУЧЕНИЕ</a:t>
            </a:r>
            <a:endParaRPr lang="ru-RU" sz="4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19599" y="4310893"/>
            <a:ext cx="3740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СОЗДАНИЕ</a:t>
            </a:r>
            <a:endParaRPr lang="ru-RU" sz="44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" t="28226" r="3937" b="26987"/>
          <a:stretch/>
        </p:blipFill>
        <p:spPr>
          <a:xfrm>
            <a:off x="5180533" y="2444136"/>
            <a:ext cx="2239347" cy="1082351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37" name="Прямоугольник 36"/>
          <p:cNvSpPr/>
          <p:nvPr/>
        </p:nvSpPr>
        <p:spPr>
          <a:xfrm>
            <a:off x="5101105" y="2415887"/>
            <a:ext cx="2401250" cy="1175933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>
            <a:endCxn id="37" idx="1"/>
          </p:cNvCxnSpPr>
          <p:nvPr/>
        </p:nvCxnSpPr>
        <p:spPr>
          <a:xfrm>
            <a:off x="195943" y="1250302"/>
            <a:ext cx="4905162" cy="175355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5" t="-2" r="60137" b="52781"/>
          <a:stretch/>
        </p:blipFill>
        <p:spPr>
          <a:xfrm flipH="1">
            <a:off x="6884145" y="5589324"/>
            <a:ext cx="611685" cy="1232684"/>
          </a:xfrm>
          <a:prstGeom prst="rect">
            <a:avLst/>
          </a:prstGeom>
        </p:spPr>
      </p:pic>
      <p:cxnSp>
        <p:nvCxnSpPr>
          <p:cNvPr id="48" name="Прямая соединительная линия 47"/>
          <p:cNvCxnSpPr/>
          <p:nvPr/>
        </p:nvCxnSpPr>
        <p:spPr>
          <a:xfrm>
            <a:off x="5124368" y="3591820"/>
            <a:ext cx="2106890" cy="218162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7231258" y="3575962"/>
            <a:ext cx="271097" cy="219747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3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0" y="0"/>
            <a:ext cx="6272784" cy="649224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КАКОВА НАША ЦЕЛЬ?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r="3283"/>
          <a:stretch/>
        </p:blipFill>
        <p:spPr>
          <a:xfrm flipH="1">
            <a:off x="-594362" y="2600325"/>
            <a:ext cx="5753233" cy="4257675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630188" y="968415"/>
            <a:ext cx="836564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Arial Black" panose="020B0A04020102020204" pitchFamily="34" charset="0"/>
              </a:rPr>
              <a:t>Профессиональный рост</a:t>
            </a:r>
            <a:r>
              <a:rPr lang="ru-RU" sz="2000" dirty="0" smtClean="0">
                <a:latin typeface="Arial Black" panose="020B0A04020102020204" pitchFamily="34" charset="0"/>
              </a:rPr>
              <a:t> 100% молодых специалистов МАОУ гимназии №55 им. Е.Г. Вёрсткиной в 2024-2025 учебном году.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13664" y="1955732"/>
            <a:ext cx="4041740" cy="507874"/>
          </a:xfrm>
          <a:prstGeom prst="rect">
            <a:avLst/>
          </a:prstGeom>
          <a:solidFill>
            <a:srgbClr val="FF7A7A"/>
          </a:solidFill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i="1" dirty="0" smtClean="0">
                <a:solidFill>
                  <a:schemeClr val="tx1"/>
                </a:solidFill>
              </a:rPr>
              <a:t>Профессиональный рост мы понимаем как развитие </a:t>
            </a:r>
            <a:r>
              <a:rPr lang="ru-RU" sz="1400" b="1" i="1" dirty="0" smtClean="0">
                <a:solidFill>
                  <a:schemeClr val="tx1"/>
                </a:solidFill>
              </a:rPr>
              <a:t>«оболочки» </a:t>
            </a:r>
            <a:r>
              <a:rPr lang="ru-RU" sz="1400" i="1" dirty="0" smtClean="0">
                <a:solidFill>
                  <a:schemeClr val="tx1"/>
                </a:solidFill>
              </a:rPr>
              <a:t>и </a:t>
            </a:r>
            <a:r>
              <a:rPr lang="ru-RU" sz="1400" b="1" i="1" dirty="0" smtClean="0">
                <a:solidFill>
                  <a:schemeClr val="tx1"/>
                </a:solidFill>
              </a:rPr>
              <a:t>«активного вещества»</a:t>
            </a:r>
            <a:r>
              <a:rPr lang="ru-RU" sz="1400" i="1" dirty="0" smtClean="0">
                <a:solidFill>
                  <a:schemeClr val="tx1"/>
                </a:solidFill>
              </a:rPr>
              <a:t>.</a:t>
            </a:r>
            <a:endParaRPr lang="ru-RU" sz="1400" i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344468">
            <a:off x="2521216" y="2005934"/>
            <a:ext cx="2813939" cy="2020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4269375">
            <a:off x="2743827" y="3593444"/>
            <a:ext cx="366578" cy="4784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900672">
            <a:off x="2947766" y="2711789"/>
            <a:ext cx="19011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Ура!</a:t>
            </a:r>
          </a:p>
          <a:p>
            <a:pPr algn="ctr"/>
            <a:r>
              <a:rPr lang="ru-RU" sz="2400" b="1" dirty="0" smtClean="0"/>
              <a:t>Результаты…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4" t="24155" r="28209" b="3872"/>
          <a:stretch/>
        </p:blipFill>
        <p:spPr>
          <a:xfrm>
            <a:off x="8976690" y="1737936"/>
            <a:ext cx="2770551" cy="5101403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Овал 12"/>
          <p:cNvSpPr/>
          <p:nvPr/>
        </p:nvSpPr>
        <p:spPr>
          <a:xfrm>
            <a:off x="11318406" y="1135136"/>
            <a:ext cx="655228" cy="602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934659" y="1600966"/>
            <a:ext cx="403743" cy="3795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1468916" y="4729162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530916" y="4309304"/>
            <a:ext cx="403743" cy="3795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9876359" y="4922289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1556367" y="2133655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201543" y="3950070"/>
            <a:ext cx="4142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ЭВРИСТИЧЕСКИЙ ПОДХОД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3009" y="4334050"/>
            <a:ext cx="3584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ПЕДАГОГИЧЕСКИЕ ТЕХНОЛОГИИ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12493" y="4582785"/>
            <a:ext cx="2972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СОТРУДНИЧЕСТВО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6095" y="4908609"/>
            <a:ext cx="2440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НАСТАВНИЧЕСТВО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04609" y="5215500"/>
            <a:ext cx="2706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РЕФЛЕКСИЯ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0640" y="5637819"/>
            <a:ext cx="21771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ОБМЕН ОПЫТОМ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84740" y="5939549"/>
            <a:ext cx="1319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СОЦСЕТИ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34772" y="2586878"/>
            <a:ext cx="4136304" cy="9439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ГРУППА УЧИТЕЛЕЙ-ПРЕДМЕТНИКОВ РАБОТАЕТ НАД ОДНИМ УРОКОМ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888948" y="3176840"/>
            <a:ext cx="573817" cy="5037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!</a:t>
            </a:r>
            <a:endParaRPr lang="ru-RU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8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58"/>
          <a:stretch/>
        </p:blipFill>
        <p:spPr>
          <a:xfrm>
            <a:off x="-5336508" y="-2048389"/>
            <a:ext cx="10113782" cy="11448558"/>
          </a:xfrm>
          <a:prstGeom prst="rect">
            <a:avLst/>
          </a:prstGeom>
        </p:spPr>
      </p:pic>
      <p:sp>
        <p:nvSpPr>
          <p:cNvPr id="4" name="Пятиугольник 3"/>
          <p:cNvSpPr/>
          <p:nvPr/>
        </p:nvSpPr>
        <p:spPr>
          <a:xfrm>
            <a:off x="0" y="0"/>
            <a:ext cx="6574536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ЗАДАЧИ ПРОЕКТА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5" y="2733963"/>
            <a:ext cx="1491504" cy="14915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1497" flipH="1">
            <a:off x="3512496" y="5169846"/>
            <a:ext cx="1580832" cy="16584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2" y="4581382"/>
            <a:ext cx="1879450" cy="1879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52" y="5849432"/>
            <a:ext cx="852055" cy="8520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5592">
            <a:off x="2339624" y="3625155"/>
            <a:ext cx="825395" cy="8083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1"/>
          <a:stretch/>
        </p:blipFill>
        <p:spPr>
          <a:xfrm>
            <a:off x="751148" y="2257896"/>
            <a:ext cx="886096" cy="6134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7488" y="1124873"/>
            <a:ext cx="3274020" cy="830997"/>
          </a:xfrm>
          <a:prstGeom prst="rect">
            <a:avLst/>
          </a:prstGeom>
          <a:solidFill>
            <a:srgbClr val="FFABAB"/>
          </a:solidFill>
          <a:ln w="254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СМЫСЛОВЫЕ ШАГИ К ЦЕЛИ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6947" y="1124873"/>
            <a:ext cx="3933537" cy="830997"/>
          </a:xfrm>
          <a:prstGeom prst="rect">
            <a:avLst/>
          </a:prstGeom>
          <a:solidFill>
            <a:srgbClr val="FFABAB"/>
          </a:solidFill>
          <a:ln w="254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ru-RU" sz="4800" dirty="0" smtClean="0">
                <a:latin typeface="Arial Black" panose="020B0A04020102020204" pitchFamily="34" charset="0"/>
              </a:rPr>
              <a:t>ГЛАГОЛЫ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4536" y="1394187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ЧЕРЕЗ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81242" y="1040354"/>
            <a:ext cx="8551879" cy="1007307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012643" y="799141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РЕЧЕВАЯ ФОРМУЛА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30079" y="2086574"/>
            <a:ext cx="33778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ПРОВЕСТИ</a:t>
            </a:r>
            <a:endParaRPr lang="ru-RU" sz="4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28065" y="2647873"/>
            <a:ext cx="2645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ИЗУЧИТЬ</a:t>
            </a:r>
            <a:endParaRPr lang="ru-RU" sz="3600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75274" y="3190090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ПРИГЛАСИТЬ</a:t>
            </a:r>
            <a:endParaRPr lang="ru-RU" sz="28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28065" y="3596108"/>
            <a:ext cx="3134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ВЫЯВИТЬ</a:t>
            </a:r>
            <a:endParaRPr lang="ru-RU" sz="40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7640" y="5480180"/>
            <a:ext cx="363716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С одной стороны </a:t>
            </a:r>
            <a:r>
              <a:rPr lang="ru-RU" sz="1200" dirty="0" smtClean="0">
                <a:effectLst/>
              </a:rPr>
              <a:t>ФГОС в пункте 8.2 требует развития у </a:t>
            </a:r>
            <a:r>
              <a:rPr lang="ru-RU" sz="1200" dirty="0" smtClean="0"/>
              <a:t>обучающихся</a:t>
            </a:r>
            <a:r>
              <a:rPr lang="ru-RU" sz="1200" dirty="0" smtClean="0">
                <a:effectLst/>
              </a:rPr>
              <a:t> навыков эмоционального интеллекта</a:t>
            </a:r>
            <a:r>
              <a:rPr lang="ru-RU" sz="1200" dirty="0" smtClean="0"/>
              <a:t>, с другой стороны </a:t>
            </a:r>
            <a:r>
              <a:rPr lang="en-US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у учителей наблюдается дефицит теоретических знаний и методических компетенций по работе с развитием эмоционального интеллекта у детей</a:t>
            </a:r>
            <a:r>
              <a:rPr lang="en-US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]</a:t>
            </a:r>
            <a:r>
              <a:rPr lang="ru-RU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025665" y="5313785"/>
            <a:ext cx="4034060" cy="1481982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964229" y="6526620"/>
            <a:ext cx="1192955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например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06878" y="5143049"/>
            <a:ext cx="2667718" cy="24622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Black" panose="020B0A04020102020204" pitchFamily="34" charset="0"/>
              </a:rPr>
              <a:t>ФОРМУЛИРОВКА ПРОТИВОРЕЧИЯ</a:t>
            </a:r>
            <a:endParaRPr lang="ru-RU" sz="1000" dirty="0"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36694" y="4203582"/>
            <a:ext cx="3054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СОСТАВИТЬ</a:t>
            </a:r>
            <a:endParaRPr lang="ru-RU" sz="3200" dirty="0">
              <a:effectLst>
                <a:glow rad="228600">
                  <a:srgbClr val="FF0000">
                    <a:alpha val="4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415332" y="4723101"/>
            <a:ext cx="2552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glow rad="228600">
                    <a:srgbClr val="FF66FF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ОРГАНИЗОВАТЬ</a:t>
            </a:r>
            <a:endParaRPr lang="ru-RU" sz="2000" dirty="0">
              <a:effectLst>
                <a:glow rad="228600">
                  <a:srgbClr val="FF66FF">
                    <a:alpha val="4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>
            <a:off x="784683" y="596754"/>
            <a:ext cx="1965109" cy="141101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3786078">
            <a:off x="1204380" y="1905468"/>
            <a:ext cx="285254" cy="37228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 rot="1277363">
            <a:off x="1068140" y="1243695"/>
            <a:ext cx="13350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В гору можно идти по-разному…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705531" y="2739587"/>
            <a:ext cx="3003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ФОРМЫ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87111" y="3295119"/>
            <a:ext cx="3535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СОДЕРЖАНИЕ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7869" y="3811245"/>
            <a:ext cx="199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ТЕХНОЛОГИИ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87111" y="4096486"/>
            <a:ext cx="2380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СРЕДСТВА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40925" y="4522200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ПРОСТРАНСТВО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92516" y="4810417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ВРЕМЯ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92387" y="5099244"/>
            <a:ext cx="2244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КОМАНДА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51" y="5360854"/>
            <a:ext cx="1565155" cy="1565155"/>
          </a:xfrm>
          <a:prstGeom prst="rect">
            <a:avLst/>
          </a:prstGeom>
        </p:spPr>
      </p:pic>
      <p:sp>
        <p:nvSpPr>
          <p:cNvPr id="46" name="Овал 45"/>
          <p:cNvSpPr/>
          <p:nvPr/>
        </p:nvSpPr>
        <p:spPr>
          <a:xfrm>
            <a:off x="6773008" y="531338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701054" y="5029237"/>
            <a:ext cx="117673" cy="11381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6909489" y="533624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6459288" y="5059333"/>
            <a:ext cx="117673" cy="11381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568765" y="4871623"/>
            <a:ext cx="79191" cy="8896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163323" y="4723101"/>
            <a:ext cx="258835" cy="2253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132975" y="4297585"/>
            <a:ext cx="258835" cy="22538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656481" y="4417818"/>
            <a:ext cx="396432" cy="3624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579523" y="3862406"/>
            <a:ext cx="513826" cy="5011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239508" y="5086142"/>
            <a:ext cx="117673" cy="1138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172716" y="4660626"/>
            <a:ext cx="258835" cy="22538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574776" y="4654553"/>
            <a:ext cx="396432" cy="36247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507805" y="4460291"/>
            <a:ext cx="117673" cy="1138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431551" y="3784255"/>
            <a:ext cx="513826" cy="50119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126997" y="5206232"/>
            <a:ext cx="45719" cy="457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409844" y="4936394"/>
            <a:ext cx="117673" cy="11381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772992" y="4315368"/>
            <a:ext cx="258835" cy="22538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2509" y="1805837"/>
            <a:ext cx="1905540" cy="18267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63561" y="298512"/>
            <a:ext cx="5354351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ПРЕДЕЛЬНО КОНКРЕТНО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95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0" y="0"/>
            <a:ext cx="4096512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НАПРИМЕР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3932" y="2290593"/>
            <a:ext cx="8365642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effectLst/>
                <a:latin typeface="Arial Black" panose="020B0A04020102020204" pitchFamily="34" charset="0"/>
              </a:rPr>
              <a:t>Провести комплексную диагностику личностного и предметно-методического профиля 100% молодых специалистов гимназии в сентябре 2024 г. с использованием методики формализованной беседы;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3932" y="3754988"/>
            <a:ext cx="836564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effectLst/>
                <a:latin typeface="Arial Black" panose="020B0A04020102020204" pitchFamily="34" charset="0"/>
              </a:rPr>
              <a:t>Определить не менее трёх основных методических форм работы педагогической лаборатории к ноябрю 2024 г.;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5604" y="874057"/>
            <a:ext cx="836564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Arial Black" panose="020B0A04020102020204" pitchFamily="34" charset="0"/>
              </a:rPr>
              <a:t>Профессиональный рост</a:t>
            </a:r>
            <a:r>
              <a:rPr lang="ru-RU" sz="2000" dirty="0" smtClean="0">
                <a:latin typeface="Arial Black" panose="020B0A04020102020204" pitchFamily="34" charset="0"/>
              </a:rPr>
              <a:t> 100% молодых специалистов МАОУ гимназии №55 им. Е.Г. Вёрсткиной в 2024-2025 учебном году.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47627" y="1554442"/>
            <a:ext cx="1481496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ЦЕЛЬ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88375" y="3119077"/>
            <a:ext cx="126188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ЗАДАЧА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05395" y="4155097"/>
            <a:ext cx="126188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ЗАДАЧА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53932" y="4823954"/>
            <a:ext cx="836564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 Black" panose="020B0A04020102020204" pitchFamily="34" charset="0"/>
              </a:rPr>
              <a:t>Составить подробный технологический план проведения каждой из методических форм к ноябрю 2024 г.;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74920" y="5224063"/>
            <a:ext cx="126188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ЗАДАЧА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53932" y="5692864"/>
            <a:ext cx="7969407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 Black" panose="020B0A04020102020204" pitchFamily="34" charset="0"/>
              </a:rPr>
              <a:t>Организовать и провести не менее трёх </a:t>
            </a:r>
            <a:r>
              <a:rPr lang="ru-RU" sz="1600" b="1" dirty="0" smtClean="0">
                <a:latin typeface="Arial Black" panose="020B0A04020102020204" pitchFamily="34" charset="0"/>
              </a:rPr>
              <a:t>«гексоген-погружений»</a:t>
            </a:r>
            <a:r>
              <a:rPr lang="ru-RU" sz="1600" dirty="0" smtClean="0">
                <a:latin typeface="Arial Black" panose="020B0A04020102020204" pitchFamily="34" charset="0"/>
              </a:rPr>
              <a:t> для 100% молодых специалистов гимназии в ноябре 2024 г.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02475" y="6339195"/>
            <a:ext cx="126188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ЗАДАЧА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8" y="1389888"/>
            <a:ext cx="3103154" cy="5468112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979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80"/>
          <a:stretch/>
        </p:blipFill>
        <p:spPr>
          <a:xfrm>
            <a:off x="-568403" y="1014984"/>
            <a:ext cx="5903783" cy="5843016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2568333" y="4324083"/>
            <a:ext cx="396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ПРЕДМЕТНОЕ СОДЕРЖАНИЕ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2717" y="4628547"/>
            <a:ext cx="3239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ОБРАЗОВАТЕЛЬНЫЕ РЕЗУЛЬТАТЫ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52717" y="5303520"/>
            <a:ext cx="2345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ЗАТРУДНЕНИЯ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" t="31150"/>
          <a:stretch/>
        </p:blipFill>
        <p:spPr>
          <a:xfrm>
            <a:off x="6281793" y="3749040"/>
            <a:ext cx="5910207" cy="3108960"/>
          </a:xfrm>
          <a:prstGeom prst="rect">
            <a:avLst/>
          </a:prstGeom>
          <a:effectLst>
            <a:glow rad="127000">
              <a:schemeClr val="accent5">
                <a:lumMod val="40000"/>
                <a:lumOff val="60000"/>
                <a:alpha val="59000"/>
              </a:schemeClr>
            </a:glow>
          </a:effectLst>
        </p:spPr>
      </p:pic>
      <p:sp>
        <p:nvSpPr>
          <p:cNvPr id="12" name="TextBox 11"/>
          <p:cNvSpPr txBox="1"/>
          <p:nvPr/>
        </p:nvSpPr>
        <p:spPr>
          <a:xfrm>
            <a:off x="2652717" y="4827532"/>
            <a:ext cx="351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ИНФОРМАЦИЯ О КЛАССЕ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2566" y="1064763"/>
            <a:ext cx="7664278" cy="707886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ТЕМАТИЧЕСКИЙ ДОКЛАД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4160" y="1014984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73934" y="5119859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ФОТО КЛАССА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>
            <a:off x="9594519" y="1449739"/>
            <a:ext cx="2975716" cy="21366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flipH="1">
            <a:off x="11195999" y="3501993"/>
            <a:ext cx="343729" cy="43449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931411" y="2114692"/>
            <a:ext cx="5663108" cy="8527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476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«ВЫДАТЬ БАЗУ»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– сообщить аудитории очевидные вещи за 10 минут…</a:t>
            </a:r>
          </a:p>
        </p:txBody>
      </p:sp>
      <p:cxnSp>
        <p:nvCxnSpPr>
          <p:cNvPr id="26" name="Соединительная линия уступом 25"/>
          <p:cNvCxnSpPr>
            <a:stCxn id="5" idx="2"/>
            <a:endCxn id="24" idx="1"/>
          </p:cNvCxnSpPr>
          <p:nvPr/>
        </p:nvCxnSpPr>
        <p:spPr>
          <a:xfrm rot="5400000">
            <a:off x="4128857" y="1575203"/>
            <a:ext cx="768403" cy="1163294"/>
          </a:xfrm>
          <a:prstGeom prst="bentConnector4">
            <a:avLst>
              <a:gd name="adj1" fmla="val 22257"/>
              <a:gd name="adj2" fmla="val 11965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8813" y="5795284"/>
            <a:ext cx="29668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Учитель-спикер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Учитель-модератор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023898" y="2315459"/>
            <a:ext cx="2031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Сжатость придаёт </a:t>
            </a:r>
          </a:p>
          <a:p>
            <a:pPr algn="ctr"/>
            <a:r>
              <a:rPr lang="ru-RU" b="1" dirty="0" smtClean="0"/>
              <a:t>силу языку…</a:t>
            </a:r>
          </a:p>
          <a:p>
            <a:pPr algn="ctr"/>
            <a:r>
              <a:rPr lang="ru-RU" b="1" i="1" dirty="0" smtClean="0"/>
              <a:t>(с) Р. Саути</a:t>
            </a:r>
            <a:endParaRPr lang="ru-RU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3572841" y="5625620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УЧЕБНИК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846072" y="3830633"/>
            <a:ext cx="403743" cy="379569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637808" y="4174905"/>
            <a:ext cx="532157" cy="466595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413281" y="3824159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903902" y="5506895"/>
            <a:ext cx="264521" cy="275938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532880" y="6472392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1650661" y="4174905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350020" y="3631032"/>
            <a:ext cx="179305" cy="193127"/>
          </a:xfrm>
          <a:prstGeom prst="ellipse">
            <a:avLst/>
          </a:prstGeom>
          <a:solidFill>
            <a:srgbClr val="D8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8" t="17552"/>
          <a:stretch/>
        </p:blipFill>
        <p:spPr>
          <a:xfrm>
            <a:off x="-9331" y="1156996"/>
            <a:ext cx="6849976" cy="7124420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5" name="Пятиугольник 4"/>
          <p:cNvSpPr/>
          <p:nvPr/>
        </p:nvSpPr>
        <p:spPr>
          <a:xfrm>
            <a:off x="0" y="0"/>
            <a:ext cx="7342632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СТРУКТУРА ПРОЕКТА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9771" y="11090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ПРОБЛЕМАТИЗАЦИЯ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7954" y="196993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ЦЕЛЬ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2983" y="1682835"/>
            <a:ext cx="313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ЦЕЛЕВАЯ АУДИТОРИЯ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6471" y="2734844"/>
            <a:ext cx="1879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ЗАДАЧИ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07892" y="3191927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ДОРОЖНАЯ КАРТА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82719" y="3502031"/>
            <a:ext cx="1983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РИСКИ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2323" y="4053522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ПАРТНЁРЫ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99263" y="4352812"/>
            <a:ext cx="2608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ЭФФЕКТЫ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02729" y="4834211"/>
            <a:ext cx="4126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РЕЗУЛЬТАТЫ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47830" y="2402668"/>
            <a:ext cx="39100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(ЦЕЛЕВЫЕ ПОКАЗАТЕЛИ)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5084258" y="5438770"/>
            <a:ext cx="217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ДИАГНОСТИКА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3" t="7165"/>
          <a:stretch/>
        </p:blipFill>
        <p:spPr>
          <a:xfrm>
            <a:off x="7507611" y="-742286"/>
            <a:ext cx="9751879" cy="978129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05294" y="4348393"/>
            <a:ext cx="1580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ЛИНЧНОСТНЫЕ</a:t>
            </a:r>
          </a:p>
          <a:p>
            <a:pPr algn="ctr"/>
            <a:r>
              <a:rPr lang="ru-RU" sz="12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ИЗМЕНЕНИЯ</a:t>
            </a:r>
            <a:endParaRPr lang="ru-RU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741" y="2949435"/>
            <a:ext cx="1077539" cy="461665"/>
          </a:xfrm>
          <a:prstGeom prst="rect">
            <a:avLst/>
          </a:prstGeom>
          <a:noFill/>
          <a:effectLst>
            <a:glow rad="127000">
              <a:srgbClr val="FF66FF"/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800" dirty="0" smtClean="0">
                <a:effectLst>
                  <a:glow rad="228600">
                    <a:srgbClr val="FF66FF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ДВУХСЛОЙНАЯ</a:t>
            </a:r>
          </a:p>
          <a:p>
            <a:pPr algn="ctr"/>
            <a:r>
              <a:rPr lang="ru-RU" sz="800" dirty="0" smtClean="0">
                <a:effectLst>
                  <a:glow rad="228600">
                    <a:srgbClr val="FF66FF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ЦЕЛЕВАЯ</a:t>
            </a:r>
          </a:p>
          <a:p>
            <a:pPr algn="ctr"/>
            <a:r>
              <a:rPr lang="ru-RU" sz="800" dirty="0" smtClean="0">
                <a:effectLst>
                  <a:glow rad="228600">
                    <a:srgbClr val="FF66FF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АУДИТОРИЯ</a:t>
            </a:r>
            <a:endParaRPr lang="ru-RU" sz="800" dirty="0" smtClean="0">
              <a:effectLst>
                <a:glow rad="228600">
                  <a:srgbClr val="FF66FF">
                    <a:alpha val="4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984782">
            <a:off x="3470560" y="2862471"/>
            <a:ext cx="1093568" cy="338554"/>
          </a:xfrm>
          <a:prstGeom prst="rect">
            <a:avLst/>
          </a:prstGeom>
          <a:noFill/>
          <a:effectLst>
            <a:glow rad="127000">
              <a:srgbClr val="FF66FF"/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ЦЕЛИ ЗАДАНЫ </a:t>
            </a:r>
          </a:p>
          <a:p>
            <a:pPr algn="ctr"/>
            <a:r>
              <a:rPr lang="ru-RU" sz="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ИЗВНЕ</a:t>
            </a:r>
            <a:endParaRPr lang="ru-RU" sz="800" dirty="0" smtClean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984782">
            <a:off x="358324" y="4726488"/>
            <a:ext cx="1080745" cy="215444"/>
          </a:xfrm>
          <a:prstGeom prst="rect">
            <a:avLst/>
          </a:prstGeom>
          <a:noFill/>
          <a:effectLst>
            <a:glow rad="127000">
              <a:srgbClr val="FF66FF"/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8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ОСОБЫЙ ЯЗЫК</a:t>
            </a:r>
            <a:endParaRPr lang="ru-RU" sz="800" dirty="0" smtClean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0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223" y="1534160"/>
            <a:ext cx="5656139" cy="5323840"/>
          </a:xfrm>
          <a:prstGeom prst="rect">
            <a:avLst/>
          </a:prstGeom>
          <a:effectLst>
            <a:glow rad="2159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2566" y="1064763"/>
            <a:ext cx="6444393" cy="707886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РАКУРСНЫЙ АНАЛИЗ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4160" y="1014984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4993" y="2114692"/>
            <a:ext cx="5705855" cy="11588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476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«ГЕКСОГЕНИТЬ»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– искать новые смыслы в предметном содержании, углублять его, предлагать идеи.</a:t>
            </a:r>
          </a:p>
        </p:txBody>
      </p:sp>
      <p:cxnSp>
        <p:nvCxnSpPr>
          <p:cNvPr id="8" name="Соединительная линия уступом 7"/>
          <p:cNvCxnSpPr>
            <a:stCxn id="5" idx="2"/>
            <a:endCxn id="7" idx="1"/>
          </p:cNvCxnSpPr>
          <p:nvPr/>
        </p:nvCxnSpPr>
        <p:spPr>
          <a:xfrm rot="5400000">
            <a:off x="3464142" y="1673500"/>
            <a:ext cx="921473" cy="1119770"/>
          </a:xfrm>
          <a:prstGeom prst="bentConnector4">
            <a:avLst>
              <a:gd name="adj1" fmla="val 18560"/>
              <a:gd name="adj2" fmla="val 12041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t="19108" r="13302"/>
          <a:stretch/>
        </p:blipFill>
        <p:spPr>
          <a:xfrm>
            <a:off x="7586617" y="3310128"/>
            <a:ext cx="4608577" cy="3547872"/>
          </a:xfrm>
          <a:prstGeom prst="rect">
            <a:avLst/>
          </a:prstGeom>
          <a:effectLst>
            <a:glow rad="127000">
              <a:srgbClr val="FF7A7A"/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>
            <a:off x="9117283" y="1118614"/>
            <a:ext cx="3553688" cy="24335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flipH="1">
            <a:off x="10676542" y="3482021"/>
            <a:ext cx="435169" cy="55008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55897" y="3583957"/>
            <a:ext cx="3666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МЕЖПРЕДМЕТНЫЕ СВЯЗИ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2627" y="4084645"/>
            <a:ext cx="4187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МЕТАПРЕДМЕТ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32627" y="3878218"/>
            <a:ext cx="35686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ВОСПИТАТЕЛЬНЫЙ ПОТЕНЦИАЛ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525253" y="2054706"/>
            <a:ext cx="24446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Креативность – это просто создание связей между вещами</a:t>
            </a:r>
          </a:p>
          <a:p>
            <a:pPr algn="ctr"/>
            <a:r>
              <a:rPr lang="ru-RU" sz="1600" b="1" i="1" dirty="0" smtClean="0"/>
              <a:t>(с) С. Джобс</a:t>
            </a:r>
            <a:endParaRPr lang="ru-RU" sz="1600" b="1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4160160" y="4636090"/>
            <a:ext cx="21836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МЕТОДЫ И ФОРМЫ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35747" y="4884009"/>
            <a:ext cx="1752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СРЕДСТВА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95147" y="5186184"/>
            <a:ext cx="13837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Black" panose="020B0A04020102020204" pitchFamily="34" charset="0"/>
              </a:rPr>
              <a:t>ПРОСТРАНСТВО</a:t>
            </a:r>
            <a:endParaRPr lang="ru-RU" sz="1000" dirty="0"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69490" y="5363021"/>
            <a:ext cx="1422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РАЗДАТКА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9075" y="4058759"/>
            <a:ext cx="2467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Учитель-идеолог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6179" y="5634018"/>
            <a:ext cx="1321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ПРАВИЛА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1847" y="5943094"/>
            <a:ext cx="1725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ОТНОШЕНИЯ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1149237" y="3953289"/>
            <a:ext cx="403743" cy="379569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004193" y="5803295"/>
            <a:ext cx="655228" cy="602800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815268" y="5638991"/>
            <a:ext cx="179305" cy="193127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1463327" y="4730976"/>
            <a:ext cx="179305" cy="193127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5352" y="2753899"/>
            <a:ext cx="5946648" cy="4112639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554919">
            <a:off x="9111937" y="1193084"/>
            <a:ext cx="3553688" cy="24335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2566" y="1064763"/>
            <a:ext cx="5803192" cy="707886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СБОРКА СМЫСЛОВ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4160" y="1014984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85588" y="2072398"/>
            <a:ext cx="4133088" cy="10246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476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«СЦЕПКА»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– </a:t>
            </a:r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«аномальная» связь стержневой идеи с предметным содержанием урока, </a:t>
            </a:r>
            <a:r>
              <a:rPr lang="ru-RU" sz="14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со-думание</a:t>
            </a:r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</p:txBody>
      </p:sp>
      <p:cxnSp>
        <p:nvCxnSpPr>
          <p:cNvPr id="9" name="Соединительная линия уступом 8"/>
          <p:cNvCxnSpPr>
            <a:stCxn id="3" idx="3"/>
            <a:endCxn id="8" idx="1"/>
          </p:cNvCxnSpPr>
          <p:nvPr/>
        </p:nvCxnSpPr>
        <p:spPr>
          <a:xfrm flipH="1">
            <a:off x="5085588" y="1418706"/>
            <a:ext cx="1980170" cy="1166029"/>
          </a:xfrm>
          <a:prstGeom prst="bentConnector5">
            <a:avLst>
              <a:gd name="adj1" fmla="val -11544"/>
              <a:gd name="adj2" fmla="val 43208"/>
              <a:gd name="adj3" fmla="val 11154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15" y="1645920"/>
            <a:ext cx="5340095" cy="5340095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18" name="TextBox 17"/>
          <p:cNvSpPr txBox="1"/>
          <p:nvPr/>
        </p:nvSpPr>
        <p:spPr>
          <a:xfrm>
            <a:off x="3972138" y="3777762"/>
            <a:ext cx="3238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ПРЕЗЕНТАЦИЯ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28067" y="4179276"/>
            <a:ext cx="2090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ДИСКУССИЯ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98171" y="4502442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ОЦЕНКА ИДЕЙ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98171" y="4731863"/>
            <a:ext cx="1587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КРИТИКА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28067" y="5031934"/>
            <a:ext cx="2465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ПРИНЯТИЕ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>
            <a:off x="10437130" y="3552191"/>
            <a:ext cx="456997" cy="55008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74496" y="5416672"/>
            <a:ext cx="995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ПОТОК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326602">
            <a:off x="9569306" y="2089785"/>
            <a:ext cx="2334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Пинки, ты думаешь о том же о чём и я?</a:t>
            </a:r>
          </a:p>
          <a:p>
            <a:pPr algn="ctr"/>
            <a:r>
              <a:rPr lang="ru-RU" b="1" dirty="0" smtClean="0"/>
              <a:t>(с) «Пинки и Брейн»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029175" y="4023982"/>
            <a:ext cx="939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Учитель-</a:t>
            </a:r>
            <a:endParaRPr lang="ru-RU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5533" y="4179276"/>
            <a:ext cx="12314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Arial Black" panose="020B0A04020102020204" pitchFamily="34" charset="0"/>
              </a:rPr>
              <a:t>к</a:t>
            </a:r>
            <a:r>
              <a:rPr lang="ru-RU" sz="1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оммуникатор</a:t>
            </a:r>
            <a:endParaRPr lang="ru-RU" sz="1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463428" y="3552191"/>
            <a:ext cx="655228" cy="602800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638266" y="4593894"/>
            <a:ext cx="264521" cy="275938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0257317" y="4232370"/>
            <a:ext cx="179305" cy="193127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981501" y="6189542"/>
            <a:ext cx="179305" cy="193127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286045" y="4463084"/>
            <a:ext cx="264521" cy="275938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940195" y="3312799"/>
            <a:ext cx="264521" cy="275938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534656" y="3492173"/>
            <a:ext cx="179305" cy="193127"/>
          </a:xfrm>
          <a:prstGeom prst="ellipse">
            <a:avLst/>
          </a:prstGeom>
          <a:solidFill>
            <a:srgbClr val="F4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0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2566" y="1064763"/>
            <a:ext cx="5982728" cy="707886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ТЕХНОЛОГИЗАЦИЯ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4160" y="1014984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/>
          <a:stretch/>
        </p:blipFill>
        <p:spPr>
          <a:xfrm>
            <a:off x="9144" y="2027438"/>
            <a:ext cx="5251470" cy="4653107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979164" y="2027438"/>
            <a:ext cx="5969508" cy="8337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476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«ТЕХНОЛОГИЗАЦИЯ»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– </a:t>
            </a:r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системная организация </a:t>
            </a:r>
            <a:r>
              <a:rPr lang="ru-RU" sz="1400" dirty="0">
                <a:solidFill>
                  <a:schemeClr val="tx1"/>
                </a:solidFill>
                <a:latin typeface="Arial Black" panose="020B0A04020102020204" pitchFamily="34" charset="0"/>
              </a:rPr>
              <a:t>образовательной </a:t>
            </a:r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деятельности.</a:t>
            </a:r>
          </a:p>
        </p:txBody>
      </p:sp>
      <p:cxnSp>
        <p:nvCxnSpPr>
          <p:cNvPr id="7" name="Соединительная линия уступом 6"/>
          <p:cNvCxnSpPr>
            <a:stCxn id="3" idx="2"/>
            <a:endCxn id="6" idx="1"/>
          </p:cNvCxnSpPr>
          <p:nvPr/>
        </p:nvCxnSpPr>
        <p:spPr>
          <a:xfrm rot="5400000">
            <a:off x="3780709" y="1971104"/>
            <a:ext cx="671677" cy="274766"/>
          </a:xfrm>
          <a:prstGeom prst="bentConnector4">
            <a:avLst>
              <a:gd name="adj1" fmla="val 18967"/>
              <a:gd name="adj2" fmla="val 18319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30957" y="3004988"/>
            <a:ext cx="2688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УРОК НА БУМАГЕ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7707" y="3348817"/>
            <a:ext cx="187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ТЕХ. КАРТА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17365" y="3692646"/>
            <a:ext cx="1513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СЦЕНАРИЙ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837" y="3965322"/>
            <a:ext cx="1724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В ГРУППЕ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17365" y="4303876"/>
            <a:ext cx="2383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ИНДИВИДУАЛЬНО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3595" y="4601602"/>
            <a:ext cx="1847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ПРОДУКТ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17186" y="4981999"/>
            <a:ext cx="2445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ЭТАПНОСТЬ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111" y="5354225"/>
            <a:ext cx="2259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СТРУКТУРА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070" y="1973354"/>
            <a:ext cx="7887825" cy="5256496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554919">
            <a:off x="9837882" y="1402419"/>
            <a:ext cx="2696524" cy="184658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4894902">
            <a:off x="9926888" y="2886430"/>
            <a:ext cx="456997" cy="55008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730957" y="5734622"/>
            <a:ext cx="1857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ВИЗУАЛИЗАЦИЯ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887343">
            <a:off x="10182100" y="1970269"/>
            <a:ext cx="1882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Только то, что предано бумаге, может сиять вечно.</a:t>
            </a:r>
          </a:p>
          <a:p>
            <a:pPr algn="ctr"/>
            <a:r>
              <a:rPr lang="ru-RU" sz="1400" b="1" dirty="0" smtClean="0"/>
              <a:t>(с) </a:t>
            </a:r>
            <a:r>
              <a:rPr lang="en-US" sz="1400" b="1" dirty="0" smtClean="0"/>
              <a:t>Genshin Impact</a:t>
            </a:r>
            <a:endParaRPr lang="ru-RU" sz="1400" b="1" dirty="0"/>
          </a:p>
        </p:txBody>
      </p:sp>
      <p:sp>
        <p:nvSpPr>
          <p:cNvPr id="26" name="TextBox 25"/>
          <p:cNvSpPr txBox="1"/>
          <p:nvPr/>
        </p:nvSpPr>
        <p:spPr>
          <a:xfrm rot="1307214">
            <a:off x="384584" y="5565347"/>
            <a:ext cx="2258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Учитель-методист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1427701" y="3362522"/>
            <a:ext cx="655228" cy="602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932286" y="4089494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61747" y="3654796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0281613" y="3400043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160585" y="3019439"/>
            <a:ext cx="257735" cy="25411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62202" y="3626008"/>
            <a:ext cx="118163" cy="1265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9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" y="1999400"/>
            <a:ext cx="3713246" cy="4743209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2566" y="1094154"/>
            <a:ext cx="4810932" cy="646331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ОТКРЫТЫЙ УРОК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4160" y="1014984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2" t="21630"/>
          <a:stretch/>
        </p:blipFill>
        <p:spPr>
          <a:xfrm>
            <a:off x="6634480" y="1483360"/>
            <a:ext cx="5557520" cy="5374640"/>
          </a:xfrm>
          <a:prstGeom prst="rect">
            <a:avLst/>
          </a:prstGeom>
          <a:effectLst>
            <a:glow rad="127000">
              <a:srgbClr val="FF7A7A"/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20442556">
            <a:off x="4466119" y="1179278"/>
            <a:ext cx="3564986" cy="2441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20763984">
            <a:off x="7466900" y="2749568"/>
            <a:ext cx="335862" cy="4042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81702" y="3419810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РЕАЛИЗАЦИ ИДЕИ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6732" y="3689028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ПРАКТИКА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0126" y="4066092"/>
            <a:ext cx="340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ПРЕОДОЛЕНИЕ ВЫЗОВА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1807" y="4325007"/>
            <a:ext cx="3676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ИМПРОВИЗАЦИЯ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336743" y="1893325"/>
            <a:ext cx="403743" cy="379569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546573" y="792754"/>
            <a:ext cx="655228" cy="602800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036948" y="1999400"/>
            <a:ext cx="179305" cy="193127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878177" y="4586617"/>
            <a:ext cx="179305" cy="193127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854844" y="4641256"/>
            <a:ext cx="23567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ЦИФРОВОЙ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ru-RU" sz="1200" dirty="0" smtClean="0">
                <a:latin typeface="Arial Black" panose="020B0A04020102020204" pitchFamily="34" charset="0"/>
              </a:rPr>
              <a:t>КОНТЕНТ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8367" y="5329517"/>
            <a:ext cx="1414170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ЗРИТЕЛИ</a:t>
            </a:r>
          </a:p>
          <a:p>
            <a:r>
              <a:rPr lang="ru-RU" sz="1050" dirty="0" smtClean="0">
                <a:latin typeface="Arial Black" panose="020B0A04020102020204" pitchFamily="34" charset="0"/>
              </a:rPr>
              <a:t>- эксперты</a:t>
            </a:r>
            <a:endParaRPr lang="ru-RU" sz="1050" dirty="0">
              <a:latin typeface="Arial Black" panose="020B0A040201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912322" y="3630143"/>
            <a:ext cx="403743" cy="379569"/>
          </a:xfrm>
          <a:prstGeom prst="ellipse">
            <a:avLst/>
          </a:prstGeom>
          <a:solidFill>
            <a:srgbClr val="FF8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707781" y="5779005"/>
            <a:ext cx="204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САМОАНАЛИЗ</a:t>
            </a:r>
            <a:endParaRPr lang="ru-RU" sz="1050" dirty="0"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0028777">
            <a:off x="4969303" y="2096237"/>
            <a:ext cx="25440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Helvetica" panose="020B0604020202020204" pitchFamily="34" charset="0"/>
              </a:rPr>
              <a:t>Людям свойственно извлекать уроки скорее из единичного, нежели из множественного </a:t>
            </a:r>
            <a:r>
              <a:rPr lang="ru-RU" sz="1200" b="1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примера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(с)Е. Парнов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5414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02" y="2656226"/>
            <a:ext cx="6305124" cy="4201774"/>
          </a:xfrm>
          <a:prstGeom prst="rect">
            <a:avLst/>
          </a:prstGeom>
          <a:effectLst>
            <a:glow rad="2032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10023898" cy="923330"/>
          </a:xfrm>
          <a:prstGeom prst="rect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ГЕКСОГЕН-ПОГРУЖЕНИЕ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2566" y="1094154"/>
            <a:ext cx="6763390" cy="646331"/>
          </a:xfrm>
          <a:prstGeom prst="rect">
            <a:avLst/>
          </a:prstGeom>
          <a:solidFill>
            <a:srgbClr val="FF7A7A">
              <a:alpha val="44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ГРУППОВАЯ РЕФЛЕКСИЯ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0152" y="1093941"/>
            <a:ext cx="883232" cy="804672"/>
          </a:xfrm>
          <a:prstGeom prst="ellipse">
            <a:avLst/>
          </a:prstGeom>
          <a:solidFill>
            <a:srgbClr val="FF7A7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  <a:endParaRPr lang="ru-RU" sz="5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3432"/>
            <a:ext cx="5674731" cy="4544568"/>
          </a:xfrm>
          <a:prstGeom prst="rect">
            <a:avLst/>
          </a:prstGeom>
          <a:effectLst>
            <a:glow rad="127000">
              <a:srgbClr val="FF8383">
                <a:alpha val="40000"/>
              </a:srgbClr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1688965" y="1875190"/>
            <a:ext cx="6336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 Black" panose="020B0A04020102020204" pitchFamily="34" charset="0"/>
              </a:rPr>
              <a:t>ПЕДАГОГИЧЕСКАЯ ФЕМЕНОЛОГИЯ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95344" y="2286894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ЭКСПЕРТИЗА ИДЕИ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3232" y="2545812"/>
            <a:ext cx="2282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ОШИБКИ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1069543">
            <a:off x="8989244" y="578088"/>
            <a:ext cx="3641966" cy="25776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5237047">
            <a:off x="9290800" y="2402052"/>
            <a:ext cx="333731" cy="39793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46433" y="2971366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издержки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938658" y="4797904"/>
            <a:ext cx="407146" cy="4282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803185" y="4321489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978053" y="5135375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271884" y="3067930"/>
            <a:ext cx="571839" cy="57580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1831648" y="3820255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 rot="1015667">
            <a:off x="9340245" y="1672679"/>
            <a:ext cx="26070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Мы себя в рефлексии не оцениваем, а собираем</a:t>
            </a:r>
          </a:p>
          <a:p>
            <a:pPr algn="ctr"/>
            <a:r>
              <a:rPr lang="ru-RU" sz="1600" b="1" dirty="0" smtClean="0"/>
              <a:t>(с) С. Переслегин</a:t>
            </a:r>
            <a:endParaRPr lang="ru-RU" sz="1600" b="1" dirty="0"/>
          </a:p>
        </p:txBody>
      </p:sp>
      <p:sp>
        <p:nvSpPr>
          <p:cNvPr id="23" name="Овал 22"/>
          <p:cNvSpPr/>
          <p:nvPr/>
        </p:nvSpPr>
        <p:spPr>
          <a:xfrm>
            <a:off x="9841270" y="3196755"/>
            <a:ext cx="1118903" cy="10429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0545706" y="4541169"/>
            <a:ext cx="414467" cy="4368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1545252" y="4353760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934245" y="5476152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0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7" r="21170" b="37683"/>
          <a:stretch/>
        </p:blipFill>
        <p:spPr>
          <a:xfrm>
            <a:off x="-18661" y="841617"/>
            <a:ext cx="4665306" cy="5997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" b="1"/>
          <a:stretch/>
        </p:blipFill>
        <p:spPr>
          <a:xfrm>
            <a:off x="1362956" y="3649953"/>
            <a:ext cx="1458752" cy="1440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01" y="2715760"/>
            <a:ext cx="1762963" cy="944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2095" flipH="1">
            <a:off x="2931669" y="5125953"/>
            <a:ext cx="1037070" cy="686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5" y="899167"/>
            <a:ext cx="2321611" cy="1468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655" y="899167"/>
            <a:ext cx="2623127" cy="156694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64655" y="2466110"/>
            <a:ext cx="1440872" cy="30506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653309" y="2466109"/>
            <a:ext cx="1034473" cy="3050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511">
            <a:off x="-29350" y="3816313"/>
            <a:ext cx="1249267" cy="919820"/>
          </a:xfrm>
          <a:prstGeom prst="rect">
            <a:avLst/>
          </a:prstGeom>
        </p:spPr>
      </p:pic>
      <p:sp>
        <p:nvSpPr>
          <p:cNvPr id="13" name="Пятиугольник 12"/>
          <p:cNvSpPr/>
          <p:nvPr/>
        </p:nvSpPr>
        <p:spPr>
          <a:xfrm>
            <a:off x="0" y="0"/>
            <a:ext cx="6574536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ДОРОЖНАЯ КАРТА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6484" y="899167"/>
            <a:ext cx="7337265" cy="830997"/>
          </a:xfrm>
          <a:prstGeom prst="rect">
            <a:avLst/>
          </a:prstGeom>
          <a:solidFill>
            <a:srgbClr val="FFABAB"/>
          </a:solidFill>
          <a:ln w="2540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СТРАТЕГИЧЕСКИЙ ПЛАН ПРОЕКТА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(ДЕКОМПОЗИЦИЯ ЗАДАЧ)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2637" y="1930093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КОМПОНЕНТЫ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6162" y="2342187"/>
            <a:ext cx="1263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ЭТАПЫ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77209" y="2631171"/>
            <a:ext cx="3866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ОТВЕТСТВЕННЫЕ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29496" y="3034753"/>
            <a:ext cx="158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СРОКИ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62626" y="3487100"/>
            <a:ext cx="285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ПОКАЗАТЕЛИ ПРОГРЕССА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02294" y="3739315"/>
            <a:ext cx="2829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МОТИВАЦИЯ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44420" y="4166878"/>
            <a:ext cx="2204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КОНТРОЛЬНЫЕ ТОЧКИ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41234" y="4407254"/>
            <a:ext cx="1590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РЕСУРСЫ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582" y="3118362"/>
            <a:ext cx="5720418" cy="206966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971763" y="3446927"/>
            <a:ext cx="3437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ЖИЗНЕННЫЙ</a:t>
            </a:r>
            <a:r>
              <a:rPr lang="ru-RU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 </a:t>
            </a:r>
            <a:endParaRPr lang="ru-RU" dirty="0">
              <a:effectLst>
                <a:glow rad="228600">
                  <a:srgbClr val="FF0000">
                    <a:alpha val="4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654549" y="4151489"/>
            <a:ext cx="1508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Arial Black" panose="020B0A04020102020204" pitchFamily="34" charset="0"/>
              </a:rPr>
              <a:t>ЦИКЛ</a:t>
            </a:r>
            <a:endParaRPr lang="ru-RU" dirty="0">
              <a:effectLst>
                <a:glow rad="228600">
                  <a:srgbClr val="FF0000">
                    <a:alpha val="40000"/>
                  </a:srgb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4"/>
          <a:stretch/>
        </p:blipFill>
        <p:spPr>
          <a:xfrm>
            <a:off x="5737982" y="3332249"/>
            <a:ext cx="969980" cy="206966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4"/>
          <a:stretch/>
        </p:blipFill>
        <p:spPr>
          <a:xfrm>
            <a:off x="5058282" y="3550825"/>
            <a:ext cx="969980" cy="206966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4"/>
          <a:stretch/>
        </p:blipFill>
        <p:spPr>
          <a:xfrm>
            <a:off x="3866642" y="3841489"/>
            <a:ext cx="969980" cy="206966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762626" y="4899067"/>
            <a:ext cx="3361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ОТЧЁТНОСТЬ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35883" y="5369927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КОНТРОЛЬ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78553" y="5642291"/>
            <a:ext cx="3190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КОММУНИКАЦИЯ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02294" y="599774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ГИБКОСТЬ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96838" y="6298204"/>
            <a:ext cx="2574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ПРОЗРАЧНОСТЬ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940" y="4419840"/>
            <a:ext cx="3017982" cy="243816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t="52400" r="54819" b="20000"/>
          <a:stretch/>
        </p:blipFill>
        <p:spPr>
          <a:xfrm rot="10800000">
            <a:off x="8520004" y="2058729"/>
            <a:ext cx="3696636" cy="132830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t="52400" r="54819" b="20000"/>
          <a:stretch/>
        </p:blipFill>
        <p:spPr>
          <a:xfrm rot="10800000">
            <a:off x="11196754" y="3506819"/>
            <a:ext cx="993441" cy="32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592" y="2001521"/>
            <a:ext cx="4905440" cy="4905440"/>
          </a:xfrm>
          <a:prstGeom prst="rect">
            <a:avLst/>
          </a:prstGeom>
          <a:effectLst>
            <a:glow rad="762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93776"/>
            <a:ext cx="7910259" cy="5886704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  <a:scene3d>
            <a:camera prst="perspectiveLeft"/>
            <a:lightRig rig="threePt" dir="t"/>
          </a:scene3d>
        </p:spPr>
      </p:pic>
      <p:sp>
        <p:nvSpPr>
          <p:cNvPr id="6" name="Пятиугольник 5"/>
          <p:cNvSpPr/>
          <p:nvPr/>
        </p:nvSpPr>
        <p:spPr>
          <a:xfrm>
            <a:off x="1" y="0"/>
            <a:ext cx="3657599" cy="713232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НАПРИМЕР</a:t>
            </a:r>
            <a:endParaRPr lang="ru-RU" sz="4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19769424">
            <a:off x="-229947" y="784617"/>
            <a:ext cx="2827936" cy="20015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833231">
            <a:off x="1068037" y="2963487"/>
            <a:ext cx="674150" cy="8038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9911979">
            <a:off x="393065" y="1606044"/>
            <a:ext cx="1581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 кто такой Попцов Д.А.?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469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58"/>
          <a:stretch/>
        </p:blipFill>
        <p:spPr>
          <a:xfrm>
            <a:off x="-5336508" y="-2048389"/>
            <a:ext cx="10113782" cy="11448558"/>
          </a:xfrm>
          <a:prstGeom prst="rect">
            <a:avLst/>
          </a:prstGeom>
        </p:spPr>
      </p:pic>
      <p:sp>
        <p:nvSpPr>
          <p:cNvPr id="4" name="Пятиугольник 3"/>
          <p:cNvSpPr/>
          <p:nvPr/>
        </p:nvSpPr>
        <p:spPr>
          <a:xfrm>
            <a:off x="1" y="0"/>
            <a:ext cx="3648268" cy="713232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6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РИСКИ</a:t>
            </a:r>
            <a:endParaRPr lang="ru-RU" sz="6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72"/>
          <a:stretch/>
        </p:blipFill>
        <p:spPr>
          <a:xfrm flipH="1">
            <a:off x="2798574" y="3722914"/>
            <a:ext cx="1457739" cy="14310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27443" y="713232"/>
            <a:ext cx="8202887" cy="646331"/>
          </a:xfrm>
          <a:prstGeom prst="rect">
            <a:avLst/>
          </a:prstGeom>
          <a:solidFill>
            <a:srgbClr val="FFABAB"/>
          </a:solidFill>
          <a:ln w="2540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НЕОПРЕДЕЛЁННЫЕ СОБЫТИЯ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67832" y="1525575"/>
            <a:ext cx="1162498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+/-</a:t>
            </a:r>
          </a:p>
        </p:txBody>
      </p:sp>
      <p:cxnSp>
        <p:nvCxnSpPr>
          <p:cNvPr id="10" name="Соединительная линия уступом 9"/>
          <p:cNvCxnSpPr>
            <a:stCxn id="7" idx="3"/>
            <a:endCxn id="8" idx="3"/>
          </p:cNvCxnSpPr>
          <p:nvPr/>
        </p:nvCxnSpPr>
        <p:spPr>
          <a:xfrm>
            <a:off x="11730330" y="1036398"/>
            <a:ext cx="12700" cy="997009"/>
          </a:xfrm>
          <a:prstGeom prst="bentConnector3">
            <a:avLst>
              <a:gd name="adj1" fmla="val 180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27413" y="1525575"/>
            <a:ext cx="214513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ВЕРОЯТНОСТЬ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59698" y="1525575"/>
            <a:ext cx="219322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ПОСЛЕДСТВИЯ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75518" y="3167383"/>
            <a:ext cx="2901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ИСПОЛНИТЕЛИ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6156" y="3555277"/>
            <a:ext cx="2220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НАСЛОЕНИЕ ЗАДАЧ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6714" y="4418747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СРЕДСТВА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26396" y="4670691"/>
            <a:ext cx="2449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МОТИВАЦИЯ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02849" y="5049145"/>
            <a:ext cx="1152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ТЕХНИКА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82359" y="5273711"/>
            <a:ext cx="183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ОБЪЁМЫ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05612" y="2643620"/>
            <a:ext cx="1983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СРОКИ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52927" y="2401206"/>
            <a:ext cx="4817344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 Black" panose="020B0A04020102020204" pitchFamily="34" charset="0"/>
              </a:rPr>
              <a:t>SWOT-</a:t>
            </a:r>
            <a:r>
              <a:rPr lang="ru-RU" sz="4400" dirty="0" smtClean="0">
                <a:latin typeface="Arial Black" panose="020B0A04020102020204" pitchFamily="34" charset="0"/>
              </a:rPr>
              <a:t>АНАЛИЗ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08301" y="5623090"/>
            <a:ext cx="1444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сложность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918446" y="3363175"/>
            <a:ext cx="2074" cy="337194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6144209" y="4885145"/>
            <a:ext cx="5598821" cy="1637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017933" y="3621044"/>
            <a:ext cx="2806688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СИЛЬНЫЕ СТОРОНЫ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78037" y="3606867"/>
            <a:ext cx="2782687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СЛАБЫЕ СТОРОНЫ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79399" y="5507020"/>
            <a:ext cx="2299027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ВОЗМОЖНОСТИ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60540" y="5337743"/>
            <a:ext cx="2185214" cy="707886"/>
          </a:xfrm>
          <a:prstGeom prst="rect">
            <a:avLst/>
          </a:prstGeom>
          <a:solidFill>
            <a:srgbClr val="FFABAB"/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РИСКИ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24939" y="3289951"/>
            <a:ext cx="2899682" cy="2998882"/>
          </a:xfrm>
          <a:prstGeom prst="rect">
            <a:avLst/>
          </a:prstGeom>
          <a:noFill/>
          <a:ln w="508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654904" y="6115716"/>
            <a:ext cx="2303836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ЭФФЕКТЫ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2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0" y="0"/>
            <a:ext cx="10936224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РЕЗУЛЬТАТЫ И ЭФФЕКТЫ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8349" y="932620"/>
            <a:ext cx="9847568" cy="584775"/>
          </a:xfrm>
          <a:prstGeom prst="rect">
            <a:avLst/>
          </a:prstGeom>
          <a:solidFill>
            <a:srgbClr val="FFABAB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РЕЗУЛЬТАТ = ЗАПЛАНИРОВАННЫЙ ИТОГ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62813" y="1517580"/>
            <a:ext cx="856837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ЭФФЕКТ = НЕЗАПЛАНИРОВАННЫЙ ИТОГ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73748" y="2421854"/>
            <a:ext cx="2299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ЦЕЛЕВЫЕ ПОКАЗАТЕЛИ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69150" y="5423472"/>
            <a:ext cx="363716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С одной стороны </a:t>
            </a:r>
            <a:r>
              <a:rPr lang="ru-RU" sz="1200" dirty="0" smtClean="0">
                <a:effectLst/>
              </a:rPr>
              <a:t>ФГОС в пункте 8.2 требует развития у </a:t>
            </a:r>
            <a:r>
              <a:rPr lang="ru-RU" sz="1200" dirty="0" smtClean="0"/>
              <a:t>обучающихся</a:t>
            </a:r>
            <a:r>
              <a:rPr lang="ru-RU" sz="1200" dirty="0" smtClean="0">
                <a:effectLst/>
              </a:rPr>
              <a:t> навыков эмоционального интеллекта</a:t>
            </a:r>
            <a:r>
              <a:rPr lang="ru-RU" sz="1200" dirty="0" smtClean="0"/>
              <a:t>, с другой стороны </a:t>
            </a:r>
            <a:r>
              <a:rPr lang="en-US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[</a:t>
            </a:r>
            <a:r>
              <a:rPr lang="ru-RU" sz="1200" b="1" dirty="0" smtClean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у учителей наблюдается дефицит теоретических знаний и методических компетенций по работе с развитием эмоционального интеллекта у детей</a:t>
            </a:r>
            <a:r>
              <a:rPr lang="en-US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]</a:t>
            </a:r>
            <a:r>
              <a:rPr lang="ru-RU" sz="1200" b="1" dirty="0">
                <a:effectLst>
                  <a:glow rad="101600">
                    <a:schemeClr val="accent2">
                      <a:lumMod val="60000"/>
                      <a:lumOff val="40000"/>
                      <a:alpha val="60000"/>
                    </a:schemeClr>
                  </a:glow>
                </a:effectLst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67175" y="5257077"/>
            <a:ext cx="4034060" cy="1481982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905739" y="6469912"/>
            <a:ext cx="1192955" cy="30777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например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48388" y="5086341"/>
            <a:ext cx="2667718" cy="24622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Black" panose="020B0A04020102020204" pitchFamily="34" charset="0"/>
              </a:rPr>
              <a:t>ФОРМУЛИРОВКА ПРОТИВОРЕЧИЯ</a:t>
            </a:r>
            <a:endParaRPr lang="ru-RU" sz="10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62813" y="2618641"/>
            <a:ext cx="2297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В ЧИСЛАХ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10846" y="3002007"/>
            <a:ext cx="1653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В ПРОЦЕНТАХ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9805" y="3222258"/>
            <a:ext cx="3308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В ДОСТИЖЕНИЯХ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60536" y="3593149"/>
            <a:ext cx="2024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В ДОКУМЕНТАХ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9805" y="3852311"/>
            <a:ext cx="1919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В ЧЕРТАХ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5123" y="4219467"/>
            <a:ext cx="1661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ИЗМЕНЕНИЯ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60383" y="4518011"/>
            <a:ext cx="1220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Arial Black" panose="020B0A04020102020204" pitchFamily="34" charset="0"/>
              </a:rPr>
              <a:t>ИННОВАЦИЯ</a:t>
            </a:r>
            <a:endParaRPr lang="ru-RU" sz="1100" dirty="0">
              <a:latin typeface="Arial Black" panose="020B0A040201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/>
          <a:stretch/>
        </p:blipFill>
        <p:spPr>
          <a:xfrm>
            <a:off x="-9144" y="2047695"/>
            <a:ext cx="4557590" cy="4810305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21" name="Овал 20"/>
          <p:cNvSpPr/>
          <p:nvPr/>
        </p:nvSpPr>
        <p:spPr>
          <a:xfrm>
            <a:off x="1433644" y="4608007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064980" y="2729758"/>
            <a:ext cx="571839" cy="57580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08987" y="3462797"/>
            <a:ext cx="1118903" cy="10429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533028" y="1893697"/>
            <a:ext cx="179305" cy="1931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91644" y="4933513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110540" y="2306291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100%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72408" y="2937233"/>
            <a:ext cx="1502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50%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5504" y="3260449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НЕ МЕНЕЕ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85974" y="3622690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БОЛЕЕ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7884" y="3696130"/>
            <a:ext cx="1021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30%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26461" y="3144554"/>
            <a:ext cx="2072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60%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94715" y="4093019"/>
            <a:ext cx="1688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ДОЛЯ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502167" y="287452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ЧИСЛО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78046" y="4142294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ЧИСЛО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91083" y="2707736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СУММА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634429" y="2371791"/>
            <a:ext cx="5366805" cy="2407830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0106">
            <a:off x="4276092" y="4586913"/>
            <a:ext cx="2786996" cy="1858905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3473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5" t="16769" r="12867" b="5081"/>
          <a:stretch/>
        </p:blipFill>
        <p:spPr>
          <a:xfrm>
            <a:off x="-9144" y="1675892"/>
            <a:ext cx="6951358" cy="5182108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sp>
        <p:nvSpPr>
          <p:cNvPr id="4" name="Пятиугольник 3"/>
          <p:cNvSpPr/>
          <p:nvPr/>
        </p:nvSpPr>
        <p:spPr>
          <a:xfrm>
            <a:off x="0" y="0"/>
            <a:ext cx="10936224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РЕЗУЛЬТАТЫ И ЭФФЕКТЫ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88480" y="857810"/>
            <a:ext cx="9653016" cy="769441"/>
          </a:xfrm>
          <a:prstGeom prst="rect">
            <a:avLst/>
          </a:prstGeom>
          <a:solidFill>
            <a:srgbClr val="FF7A7A"/>
          </a:solidFill>
          <a:ln w="317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ПРОФЕССИОНАЛЬНЫЙ РОСТ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897624" y="1847180"/>
            <a:ext cx="4637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АТТЕСТАЦИЯ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6606922" y="2433124"/>
            <a:ext cx="3909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КОНКУРСЫ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3629981" y="4402322"/>
            <a:ext cx="44350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ИННОВАЦИЯ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5614988" y="3111256"/>
            <a:ext cx="402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ЦИФРОВОЙ КОНТЕНТ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5435680" y="3553728"/>
            <a:ext cx="24460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ОПЫТ,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4611148" y="4152758"/>
            <a:ext cx="2833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КОТОРЫМ МОЖНО ДЕЛИТЬСЯ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609583" y="5914630"/>
            <a:ext cx="48265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СООБЩЕСТВО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29838" r="36166" b="14771"/>
          <a:stretch/>
        </p:blipFill>
        <p:spPr>
          <a:xfrm flipH="1">
            <a:off x="7379650" y="3294752"/>
            <a:ext cx="4872881" cy="3563247"/>
          </a:xfrm>
          <a:prstGeom prst="rect">
            <a:avLst/>
          </a:prstGeom>
          <a:effectLst>
            <a:glow rad="177800">
              <a:schemeClr val="accent6">
                <a:lumMod val="60000"/>
                <a:lumOff val="40000"/>
              </a:schemeClr>
            </a:glow>
          </a:effectLst>
        </p:spPr>
      </p:pic>
      <p:sp>
        <p:nvSpPr>
          <p:cNvPr id="17" name="Овал 16"/>
          <p:cNvSpPr/>
          <p:nvPr/>
        </p:nvSpPr>
        <p:spPr>
          <a:xfrm>
            <a:off x="10166262" y="3294752"/>
            <a:ext cx="655228" cy="602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464738" y="3989739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044510" y="5832570"/>
            <a:ext cx="403743" cy="3795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382147" y="3959440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163741" y="6527968"/>
            <a:ext cx="179305" cy="19312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1141436" y="3517983"/>
            <a:ext cx="403743" cy="3795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 flipH="1">
            <a:off x="2732470" y="5077439"/>
            <a:ext cx="370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КАЧЕСТВО ОБРАЗОВАНИЯ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2460530" y="5421327"/>
            <a:ext cx="2975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ИНТЕГРАЦИЯ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 rot="21414285">
            <a:off x="1204750" y="1639116"/>
            <a:ext cx="1080738" cy="74009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5237047">
            <a:off x="1211445" y="2278376"/>
            <a:ext cx="217165" cy="2589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2254" y="189730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?</a:t>
            </a:r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75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0"/>
          <a:stretch/>
        </p:blipFill>
        <p:spPr>
          <a:xfrm>
            <a:off x="-107563" y="1316437"/>
            <a:ext cx="3886200" cy="5538415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sp>
        <p:nvSpPr>
          <p:cNvPr id="5" name="Пятиугольник 4"/>
          <p:cNvSpPr/>
          <p:nvPr/>
        </p:nvSpPr>
        <p:spPr>
          <a:xfrm>
            <a:off x="0" y="0"/>
            <a:ext cx="7342632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ПРОБЛЕМАТИЗАЦИЯ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0464" y="974736"/>
            <a:ext cx="8959504" cy="707886"/>
          </a:xfrm>
          <a:prstGeom prst="rect">
            <a:avLst/>
          </a:prstGeom>
          <a:solidFill>
            <a:srgbClr val="FFABAB"/>
          </a:solidFill>
          <a:ln w="2540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ПРОБЛЕМА = ПРОТИВОРЕЧИЕ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cxnSp>
        <p:nvCxnSpPr>
          <p:cNvPr id="9" name="Соединительная линия уступом 8"/>
          <p:cNvCxnSpPr>
            <a:endCxn id="7" idx="1"/>
          </p:cNvCxnSpPr>
          <p:nvPr/>
        </p:nvCxnSpPr>
        <p:spPr>
          <a:xfrm rot="16200000" flipV="1">
            <a:off x="2627315" y="1651828"/>
            <a:ext cx="951102" cy="304803"/>
          </a:xfrm>
          <a:prstGeom prst="bentConnector4">
            <a:avLst>
              <a:gd name="adj1" fmla="val 31393"/>
              <a:gd name="adj2" fmla="val 174999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 rot="5400000">
            <a:off x="1762991" y="2832833"/>
            <a:ext cx="2167127" cy="817429"/>
          </a:xfrm>
          <a:prstGeom prst="bentConnector3">
            <a:avLst>
              <a:gd name="adj1" fmla="val 100211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/>
          <p:cNvGrpSpPr/>
          <p:nvPr/>
        </p:nvGrpSpPr>
        <p:grpSpPr>
          <a:xfrm>
            <a:off x="8078177" y="1936757"/>
            <a:ext cx="2794215" cy="1751771"/>
            <a:chOff x="8078177" y="1936757"/>
            <a:chExt cx="2794215" cy="1751771"/>
          </a:xfrm>
        </p:grpSpPr>
        <p:sp>
          <p:nvSpPr>
            <p:cNvPr id="24" name="Овал 23"/>
            <p:cNvSpPr/>
            <p:nvPr/>
          </p:nvSpPr>
          <p:spPr>
            <a:xfrm>
              <a:off x="8078177" y="1936757"/>
              <a:ext cx="2794215" cy="175177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02360" y="2317052"/>
              <a:ext cx="17588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ДЕФИЦИТЫ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490150" y="2613708"/>
              <a:ext cx="1983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НЕДОСТАТКИ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210429" y="2869784"/>
              <a:ext cx="25426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НЕИСПРАВНОСТЬ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743802" y="2322504"/>
            <a:ext cx="1414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Arial Black" panose="020B0A04020102020204" pitchFamily="34" charset="0"/>
              </a:rPr>
              <a:t>VS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93661" y="6344883"/>
            <a:ext cx="305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Black" panose="020B0A04020102020204" pitchFamily="34" charset="0"/>
              </a:rPr>
              <a:t>C </a:t>
            </a:r>
            <a:r>
              <a:rPr lang="ru-RU" b="1" dirty="0" smtClean="0">
                <a:latin typeface="Arial Black" panose="020B0A04020102020204" pitchFamily="34" charset="0"/>
              </a:rPr>
              <a:t>ОДНОЙ СТОРОНЫ…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16967" y="6341712"/>
            <a:ext cx="314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Black" panose="020B0A04020102020204" pitchFamily="34" charset="0"/>
              </a:rPr>
              <a:t>C </a:t>
            </a:r>
            <a:r>
              <a:rPr lang="ru-RU" b="1" dirty="0" smtClean="0">
                <a:latin typeface="Arial Black" panose="020B0A04020102020204" pitchFamily="34" charset="0"/>
              </a:rPr>
              <a:t>ДРУГОЙ СТОРОНЫ…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858922" y="6301318"/>
            <a:ext cx="7201854" cy="418407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221580" y="6264768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 Black" panose="020B0A04020102020204" pitchFamily="34" charset="0"/>
              </a:rPr>
              <a:t>+</a:t>
            </a:r>
            <a:endParaRPr lang="ru-RU" sz="2800" b="1" dirty="0"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8533" y="6062374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</a:rPr>
              <a:t>РЕЧЕВАЯ ФОРМУЛА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4382761" y="1936757"/>
            <a:ext cx="2487168" cy="1636776"/>
            <a:chOff x="4382761" y="1936757"/>
            <a:chExt cx="2487168" cy="1636776"/>
          </a:xfrm>
        </p:grpSpPr>
        <p:sp>
          <p:nvSpPr>
            <p:cNvPr id="21" name="Овал 20"/>
            <p:cNvSpPr/>
            <p:nvPr/>
          </p:nvSpPr>
          <p:spPr>
            <a:xfrm>
              <a:off x="4382761" y="1936757"/>
              <a:ext cx="2487168" cy="163677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51564" y="2149308"/>
              <a:ext cx="1980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ТРЕБОВАНИЯ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40149" y="2740850"/>
              <a:ext cx="2172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ПОТРЕБНОСТИ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51564" y="3022290"/>
              <a:ext cx="1970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РЕАЛЬНОСТЬ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97248" y="2445757"/>
              <a:ext cx="1888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ДОКУМЕНТЫ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9461652" y="3815351"/>
            <a:ext cx="2629425" cy="1574245"/>
            <a:chOff x="9461652" y="3815351"/>
            <a:chExt cx="2629425" cy="1574245"/>
          </a:xfrm>
        </p:grpSpPr>
        <p:sp>
          <p:nvSpPr>
            <p:cNvPr id="32" name="Овал 31"/>
            <p:cNvSpPr/>
            <p:nvPr/>
          </p:nvSpPr>
          <p:spPr>
            <a:xfrm>
              <a:off x="9461652" y="3815351"/>
              <a:ext cx="2629425" cy="157424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691148" y="4085645"/>
              <a:ext cx="2188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>
                  <a:latin typeface="Arial Black" panose="020B0A04020102020204" pitchFamily="34" charset="0"/>
                </a:rPr>
                <a:t>ДИАГНОСТИКИ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797747" y="4375334"/>
              <a:ext cx="19014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dirty="0" smtClean="0">
                  <a:latin typeface="Arial Black" panose="020B0A04020102020204" pitchFamily="34" charset="0"/>
                </a:rPr>
                <a:t>НАБЛЮДЕНИЯ</a:t>
              </a:r>
              <a:endParaRPr lang="ru-RU" sz="1600" dirty="0">
                <a:latin typeface="Arial Black" panose="020B0A040201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796145" y="4635690"/>
              <a:ext cx="19030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ИССЛЕДОВАНИЯ</a:t>
              </a:r>
              <a:endParaRPr lang="ru-RU" sz="1400" dirty="0">
                <a:latin typeface="Arial Black" panose="020B0A040201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995542" y="4843034"/>
              <a:ext cx="15616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СТАТИСТИКА</a:t>
              </a:r>
              <a:endParaRPr lang="ru-RU" sz="1400" dirty="0">
                <a:latin typeface="Arial Black" panose="020B0A04020102020204" pitchFamily="34" charset="0"/>
              </a:endParaRPr>
            </a:p>
          </p:txBody>
        </p:sp>
      </p:grpSp>
      <p:sp>
        <p:nvSpPr>
          <p:cNvPr id="40" name="Дуга 39"/>
          <p:cNvSpPr/>
          <p:nvPr/>
        </p:nvSpPr>
        <p:spPr>
          <a:xfrm rot="1064119">
            <a:off x="10370470" y="2724067"/>
            <a:ext cx="1094210" cy="1184928"/>
          </a:xfrm>
          <a:prstGeom prst="arc">
            <a:avLst>
              <a:gd name="adj1" fmla="val 16200000"/>
              <a:gd name="adj2" fmla="val 1404169"/>
            </a:avLst>
          </a:prstGeom>
          <a:ln w="476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3671315" y="3784018"/>
            <a:ext cx="5398489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 одной стороны </a:t>
            </a:r>
            <a:r>
              <a:rPr lang="en-US" b="1" dirty="0" smtClean="0"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[</a:t>
            </a:r>
            <a:r>
              <a:rPr lang="ru-RU" b="1" dirty="0" smtClean="0"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ФГОС в пункте 8.2 требует развития у обучающихся навыков эмоционального интеллекта</a:t>
            </a:r>
            <a:r>
              <a:rPr lang="en-US" b="1" dirty="0" smtClean="0"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]</a:t>
            </a:r>
            <a:r>
              <a:rPr lang="ru-RU" dirty="0" smtClean="0"/>
              <a:t>, с другой стороны </a:t>
            </a:r>
            <a:r>
              <a:rPr lang="en-US" b="1" dirty="0" smtClean="0"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</a:effectLst>
              </a:rPr>
              <a:t>[</a:t>
            </a:r>
            <a:r>
              <a:rPr lang="ru-RU" b="1" dirty="0" smtClean="0"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</a:effectLst>
              </a:rPr>
              <a:t>у учителей наблюдается дефицит теоретических знаний и методических компетенций по работе с развитием эмоционального интеллекта у детей</a:t>
            </a:r>
            <a:r>
              <a:rPr lang="en-US" b="1" dirty="0" smtClean="0"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</a:effectLst>
              </a:rPr>
              <a:t>]</a:t>
            </a:r>
            <a:r>
              <a:rPr lang="ru-RU" dirty="0" smtClean="0"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</a:effectLst>
              </a:rPr>
              <a:t>.</a:t>
            </a:r>
            <a:endParaRPr lang="ru-RU" dirty="0"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57515" y="5347230"/>
            <a:ext cx="1478290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например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2" t="66175" r="7429" b="24865"/>
          <a:stretch/>
        </p:blipFill>
        <p:spPr>
          <a:xfrm>
            <a:off x="429767" y="1072646"/>
            <a:ext cx="877825" cy="512064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2" t="66175" r="7429" b="24865"/>
          <a:stretch/>
        </p:blipFill>
        <p:spPr>
          <a:xfrm>
            <a:off x="11180242" y="79491"/>
            <a:ext cx="877825" cy="512064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2" t="66175" r="7429" b="24865"/>
          <a:stretch/>
        </p:blipFill>
        <p:spPr>
          <a:xfrm>
            <a:off x="3260546" y="2148792"/>
            <a:ext cx="877825" cy="512064"/>
          </a:xfrm>
          <a:prstGeom prst="rect">
            <a:avLst/>
          </a:prstGeom>
          <a:effectLst>
            <a:glow rad="127000">
              <a:srgbClr val="FFABAB"/>
            </a:glow>
          </a:effectLst>
        </p:spPr>
      </p:pic>
    </p:spTree>
    <p:extLst>
      <p:ext uri="{BB962C8B-B14F-4D97-AF65-F5344CB8AC3E}">
        <p14:creationId xmlns:p14="http://schemas.microsoft.com/office/powerpoint/2010/main" val="230388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0" y="0"/>
            <a:ext cx="4096512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НАПРИМЕР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6692" y="1016561"/>
            <a:ext cx="836564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effectLst/>
                <a:latin typeface="Arial Black" panose="020B0A04020102020204" pitchFamily="34" charset="0"/>
              </a:rPr>
              <a:t>НЕ МЕНЕЕ 100% МОЛОДЫХ СПЕЦИАЛИСТОВ ГИМНАЗИИ ВОВЛЕЧЕНЫ В ДЕЯТЕЛЬНОСТЬ ПЕДАГОГИЧЕСКОЙ ЛАБОРАТОРИИ;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4319" y="1662892"/>
            <a:ext cx="331212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ЦЕЛЕВОЙ ПОКАЗАТЕЛЬ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333" y="2271099"/>
            <a:ext cx="836564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 Black" panose="020B0A04020102020204" pitchFamily="34" charset="0"/>
              </a:rPr>
              <a:t>ЕЖЕМЕСЯЧНО ОРГАНИЗОВАНО И ПРОВЕДЕНО НЕ МЕНЕЕ 2-Х ГЕКСОГЕН-ПОГРУЖЕНИЙ ПРИ УЧАСТИИ БОЛЕЕ 80% СОСТАВА УЧАСТНИКОВ ЛАБОРАТОРИИ;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01971" y="2955841"/>
            <a:ext cx="331212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ЦЕЛЕВОЙ ПОКАЗАТЕЛЬ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6952" y="3638077"/>
            <a:ext cx="836564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 Black" panose="020B0A04020102020204" pitchFamily="34" charset="0"/>
              </a:rPr>
              <a:t>ПО ИТОГАМ ДИАГНОСТИКИ НЕ МЕНЕЕ 100% МОЛОДЫХ СПЕЦИАЛИСТОВ ГИМНАЗИИ ОСВОИЛО РАЗВИТИЯ ТЕХНОЛОГИЮ КРИТИЧЕСКОГО МЫШЛЕНИЯ;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94578" y="4313111"/>
            <a:ext cx="331212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ЦЕЛЕВОЙ ПОКАЗАТЕЛЬ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116" y="4995348"/>
            <a:ext cx="836564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tx1"/>
            </a:solidFill>
            <a:prstDash val="sysDash"/>
          </a:ln>
          <a:effectLst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 Black" panose="020B0A04020102020204" pitchFamily="34" charset="0"/>
              </a:rPr>
              <a:t>ПО ИТОГАМ РАБОТЫ ЛАБОРАТОРИИ НЕ МЕНЕЕ 100% МОЛОДЫХ СПЕЦИАЛИСТОВ ДАЛО ОДИН ОТКРЫТЫЙ УРОК ПО ТЕХНОЛОГИИ ПРОБЛЕМНОГО ОБУЧЕНИЯ;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0741" y="5641679"/>
            <a:ext cx="331212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ЦЕЛЕВОЙ ПОКАЗАТЕЛЬ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86" y="1271016"/>
            <a:ext cx="3103154" cy="5468112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4176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-3765559" y="-552662"/>
            <a:ext cx="10068560" cy="8544560"/>
          </a:xfrm>
          <a:prstGeom prst="ellipse">
            <a:avLst/>
          </a:prstGeom>
          <a:noFill/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ятиугольник 1"/>
          <p:cNvSpPr/>
          <p:nvPr/>
        </p:nvSpPr>
        <p:spPr>
          <a:xfrm>
            <a:off x="0" y="0"/>
            <a:ext cx="10255050" cy="68580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ДИАГНОСТИКА РЕЗУЛЬТАТИВНОСТИ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85800"/>
            <a:ext cx="4197097" cy="565910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3443" y="5664436"/>
            <a:ext cx="3122657" cy="89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Галина Петровна Савиных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(д.п.н. сотрудник ФИРО РАНХиГС) </a:t>
            </a:r>
            <a:endParaRPr lang="ru-RU" sz="11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409196" y="808327"/>
            <a:ext cx="3711924" cy="3343386"/>
          </a:xfrm>
          <a:prstGeom prst="ellipse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76"/>
          <a:stretch/>
        </p:blipFill>
        <p:spPr>
          <a:xfrm>
            <a:off x="11020837" y="871307"/>
            <a:ext cx="1182452" cy="303753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532433" y="938677"/>
            <a:ext cx="1753526" cy="8552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ВКЛЮЧЁНОЕ МЕТОДИЧЕСКОЕ НАБЛЮДЕНИЕ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976285" y="2102958"/>
            <a:ext cx="2060123" cy="63025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ФОРМАЛИЗОВАННАЯ БЕСЕДА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720096" y="2919274"/>
            <a:ext cx="1648038" cy="55189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АНАЛИЗ КИМ-ов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255050" y="3665177"/>
            <a:ext cx="1688937" cy="62410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САМОАНАЛИЗ УРОКОВ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35073" y="5971811"/>
            <a:ext cx="2636423" cy="617593"/>
          </a:xfrm>
          <a:prstGeom prst="rect">
            <a:avLst/>
          </a:prstGeom>
          <a:solidFill>
            <a:srgbClr val="FECE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ПРОЦЕСС ОЦЕНИВАНИЯ…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4088" y="945187"/>
            <a:ext cx="5019534" cy="930663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ПРЕОБЛАДАНИЕ ТРАДИЦИОННОЙ ПАРАГДИГМЫ УРОКА И УРОЧНОЙ ДЕЯТЕЛЬНОСТИ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04477" y="3084571"/>
            <a:ext cx="4275887" cy="88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ПЕДАГОГИЧЕСКИЙ БЛЕФ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05088" y="2141170"/>
            <a:ext cx="3932816" cy="7595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ОСВЕДОМЛЁННОСТЬ, А НЕ ЗНАНИЕ СТАНДАРТА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05088" y="4174074"/>
            <a:ext cx="3143939" cy="726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ДЕЗОРИЕНТАЦИЯ В ЦЕЛЯХ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00808" y="5163151"/>
            <a:ext cx="3355292" cy="5836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«ПЕДАГОГИЧЕСКОЕ НАИТИЕ»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614" y="4733359"/>
            <a:ext cx="1996822" cy="190951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060760" y="4677335"/>
            <a:ext cx="2006211" cy="1972774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4" t="32800"/>
          <a:stretch/>
        </p:blipFill>
        <p:spPr>
          <a:xfrm flipH="1">
            <a:off x="0" y="1780304"/>
            <a:ext cx="4683055" cy="5077695"/>
          </a:xfrm>
          <a:prstGeom prst="rect">
            <a:avLst/>
          </a:prstGeom>
          <a:effectLst>
            <a:glow rad="254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0" y="-344773"/>
            <a:ext cx="516199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600" dirty="0" smtClean="0">
                <a:ln w="0"/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РАД</a:t>
            </a:r>
            <a:endParaRPr lang="ru-RU" sz="16600" dirty="0">
              <a:ln w="0"/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77617" y="2112271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СОТРУДНИЧЕСТВУ</a:t>
            </a:r>
            <a:endParaRPr lang="ru-RU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69" y="369790"/>
            <a:ext cx="2817549" cy="26151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9269" y="301752"/>
            <a:ext cx="2750059" cy="2683222"/>
          </a:xfrm>
          <a:prstGeom prst="rect">
            <a:avLst/>
          </a:prstGeom>
          <a:noFill/>
          <a:ln w="539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813726" y="2868346"/>
            <a:ext cx="3231975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ГЕКСОГЕН-ЦЕНТР В </a:t>
            </a:r>
            <a:r>
              <a:rPr lang="en-US" dirty="0" smtClean="0">
                <a:latin typeface="Arial Black" panose="020B0A04020102020204" pitchFamily="34" charset="0"/>
              </a:rPr>
              <a:t>VK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43799" y="5329762"/>
            <a:ext cx="4670323" cy="1242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Email</a:t>
            </a:r>
            <a:r>
              <a:rPr lang="ru-RU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dilfinss@mail.ru</a:t>
            </a:r>
            <a:endParaRPr lang="ru-RU" sz="2400" b="1" dirty="0">
              <a:solidFill>
                <a:schemeClr val="tx1"/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Тел: 89833496790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Соц. сети: </a:t>
            </a: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vk.com/dilfinss</a:t>
            </a:r>
            <a:r>
              <a:rPr lang="ru-RU" sz="2400" b="1" dirty="0">
                <a:solidFill>
                  <a:schemeClr val="tx1"/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48" y="2072604"/>
            <a:ext cx="2486895" cy="248689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337648" y="2125088"/>
            <a:ext cx="2486895" cy="2434411"/>
          </a:xfrm>
          <a:prstGeom prst="rect">
            <a:avLst/>
          </a:prstGeom>
          <a:noFill/>
          <a:ln w="539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739813" y="4441436"/>
            <a:ext cx="2911374" cy="369332"/>
          </a:xfrm>
          <a:prstGeom prst="rect">
            <a:avLst/>
          </a:prstGeom>
          <a:solidFill>
            <a:srgbClr val="FF7A7A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МОЯ СТРАНИЧКА </a:t>
            </a:r>
            <a:r>
              <a:rPr lang="en-US" dirty="0" smtClean="0">
                <a:latin typeface="Arial Black" panose="020B0A04020102020204" pitchFamily="34" charset="0"/>
              </a:rPr>
              <a:t>VK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87082" y="2440075"/>
            <a:ext cx="407146" cy="4282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481744" y="3417027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88516" y="4382498"/>
            <a:ext cx="407146" cy="4282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442188" y="2847005"/>
            <a:ext cx="264521" cy="2759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984943" y="2966143"/>
            <a:ext cx="407146" cy="4282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79758" y="3500605"/>
            <a:ext cx="438453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/>
                <a:latin typeface="Arial Black" panose="020B0A04020102020204" pitchFamily="34" charset="0"/>
              </a:rPr>
              <a:t>ПРИХОДИТЕ!</a:t>
            </a:r>
          </a:p>
          <a:p>
            <a:r>
              <a:rPr lang="ru-RU" dirty="0" smtClean="0">
                <a:effectLst/>
                <a:latin typeface="Arial Black" panose="020B0A04020102020204" pitchFamily="34" charset="0"/>
              </a:rPr>
              <a:t>БУДЕТ ВЕСЕЛО…</a:t>
            </a:r>
            <a:endParaRPr lang="ru-RU" dirty="0"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70"/>
          <a:stretch/>
        </p:blipFill>
        <p:spPr>
          <a:xfrm>
            <a:off x="-374801" y="-73151"/>
            <a:ext cx="6707897" cy="6931151"/>
          </a:xfrm>
          <a:prstGeom prst="rect">
            <a:avLst/>
          </a:prstGeom>
        </p:spPr>
      </p:pic>
      <p:grpSp>
        <p:nvGrpSpPr>
          <p:cNvPr id="67" name="Группа 66"/>
          <p:cNvGrpSpPr/>
          <p:nvPr/>
        </p:nvGrpSpPr>
        <p:grpSpPr>
          <a:xfrm>
            <a:off x="267990" y="853598"/>
            <a:ext cx="6419088" cy="3017521"/>
            <a:chOff x="384048" y="438911"/>
            <a:chExt cx="6419088" cy="3017521"/>
          </a:xfrm>
        </p:grpSpPr>
        <p:sp>
          <p:nvSpPr>
            <p:cNvPr id="11" name="Овал 10"/>
            <p:cNvSpPr/>
            <p:nvPr/>
          </p:nvSpPr>
          <p:spPr>
            <a:xfrm>
              <a:off x="384048" y="438911"/>
              <a:ext cx="6419088" cy="3017521"/>
            </a:xfrm>
            <a:prstGeom prst="ellipse">
              <a:avLst/>
            </a:prstGeom>
            <a:solidFill>
              <a:srgbClr val="FFA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36157" y="586575"/>
              <a:ext cx="397095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000" dirty="0" smtClean="0">
                  <a:latin typeface="Arial Black" panose="020B0A04020102020204" pitchFamily="34" charset="0"/>
                </a:rPr>
                <a:t>«ШКОЛА</a:t>
              </a:r>
              <a:endParaRPr lang="ru-RU" sz="6000" dirty="0">
                <a:latin typeface="Arial Black" panose="020B0A040201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03023" y="1521183"/>
              <a:ext cx="40591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latin typeface="Arial Black" panose="020B0A04020102020204" pitchFamily="34" charset="0"/>
                </a:rPr>
                <a:t>МИНИСТЕРСТВА</a:t>
              </a:r>
              <a:endParaRPr lang="ru-RU" sz="3200" dirty="0">
                <a:latin typeface="Arial Black" panose="020B0A040201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58575" y="2019823"/>
              <a:ext cx="34099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latin typeface="Arial Black" panose="020B0A04020102020204" pitchFamily="34" charset="0"/>
                </a:rPr>
                <a:t>ПРОСВЕЩЕНИЯ</a:t>
              </a:r>
              <a:endParaRPr lang="ru-RU" sz="2800" dirty="0">
                <a:latin typeface="Arial Black" panose="020B0A040201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2448" y="2434330"/>
              <a:ext cx="35365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latin typeface="Arial Black" panose="020B0A04020102020204" pitchFamily="34" charset="0"/>
                </a:rPr>
                <a:t>РОССИИ»</a:t>
              </a:r>
              <a:endParaRPr lang="ru-RU" sz="4800" dirty="0">
                <a:latin typeface="Arial Black" panose="020B0A04020102020204" pitchFamily="34" charset="0"/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8"/>
          <a:stretch/>
        </p:blipFill>
        <p:spPr>
          <a:xfrm rot="20616259">
            <a:off x="645864" y="5537833"/>
            <a:ext cx="2231281" cy="111763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10987" y="232209"/>
            <a:ext cx="2347117" cy="523220"/>
          </a:xfrm>
          <a:prstGeom prst="rect">
            <a:avLst/>
          </a:prstGeom>
          <a:solidFill>
            <a:srgbClr val="FF8787"/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«ЗНАНИЕ»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8744" y="1159776"/>
            <a:ext cx="351731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«ВОСПИТАНИЕ»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81619" y="1968386"/>
            <a:ext cx="288572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«ЗДОРОВЬЕ»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0982" y="2893953"/>
            <a:ext cx="3408305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«ПРОФОРИЕНТАЦИЯ»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87911" y="3644940"/>
            <a:ext cx="342593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«ТВОРЧЕСТВО»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47117" y="4448176"/>
            <a:ext cx="6144883" cy="523220"/>
          </a:xfrm>
          <a:prstGeom prst="rect">
            <a:avLst/>
          </a:prstGeom>
          <a:solidFill>
            <a:srgbClr val="FFCAFF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«УЧИТЕЛЬ. </a:t>
            </a:r>
            <a:r>
              <a:rPr lang="ru-RU" sz="2400" dirty="0" smtClean="0">
                <a:latin typeface="Arial Black" panose="020B0A04020102020204" pitchFamily="34" charset="0"/>
              </a:rPr>
              <a:t>Школьная команда»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51412" y="5262964"/>
            <a:ext cx="5025735" cy="523220"/>
          </a:xfrm>
          <a:prstGeom prst="rect">
            <a:avLst/>
          </a:prstGeom>
          <a:solidFill>
            <a:srgbClr val="E0D2EA"/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«ШКОЛЬНЫЙ КЛИМАТ»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7071" y="6186294"/>
            <a:ext cx="4570482" cy="400110"/>
          </a:xfrm>
          <a:prstGeom prst="rect">
            <a:avLst/>
          </a:prstGeom>
          <a:solidFill>
            <a:srgbClr val="92D050"/>
          </a:solidFill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«ОБРАЗОВАТЕЛЬНАЯ СРЕДА»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26" name="Прямая соединительная линия 25"/>
          <p:cNvCxnSpPr>
            <a:endCxn id="18" idx="0"/>
          </p:cNvCxnSpPr>
          <p:nvPr/>
        </p:nvCxnSpPr>
        <p:spPr>
          <a:xfrm>
            <a:off x="7505500" y="0"/>
            <a:ext cx="179046" cy="232209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0"/>
            <a:endCxn id="18" idx="2"/>
          </p:cNvCxnSpPr>
          <p:nvPr/>
        </p:nvCxnSpPr>
        <p:spPr>
          <a:xfrm flipH="1" flipV="1">
            <a:off x="7684546" y="755429"/>
            <a:ext cx="1312853" cy="404347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9" idx="2"/>
            <a:endCxn id="20" idx="0"/>
          </p:cNvCxnSpPr>
          <p:nvPr/>
        </p:nvCxnSpPr>
        <p:spPr>
          <a:xfrm flipH="1">
            <a:off x="8924482" y="1682996"/>
            <a:ext cx="72917" cy="28539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2"/>
            <a:endCxn id="21" idx="0"/>
          </p:cNvCxnSpPr>
          <p:nvPr/>
        </p:nvCxnSpPr>
        <p:spPr>
          <a:xfrm flipH="1">
            <a:off x="8305135" y="2491606"/>
            <a:ext cx="619347" cy="402347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1" idx="2"/>
            <a:endCxn id="22" idx="0"/>
          </p:cNvCxnSpPr>
          <p:nvPr/>
        </p:nvCxnSpPr>
        <p:spPr>
          <a:xfrm flipH="1">
            <a:off x="7400880" y="3294063"/>
            <a:ext cx="904255" cy="350877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3" idx="0"/>
            <a:endCxn id="22" idx="2"/>
          </p:cNvCxnSpPr>
          <p:nvPr/>
        </p:nvCxnSpPr>
        <p:spPr>
          <a:xfrm flipH="1" flipV="1">
            <a:off x="7400880" y="4168160"/>
            <a:ext cx="1718679" cy="280016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3" idx="2"/>
            <a:endCxn id="24" idx="0"/>
          </p:cNvCxnSpPr>
          <p:nvPr/>
        </p:nvCxnSpPr>
        <p:spPr>
          <a:xfrm>
            <a:off x="9119559" y="4971396"/>
            <a:ext cx="44721" cy="291568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25" idx="0"/>
            <a:endCxn id="24" idx="2"/>
          </p:cNvCxnSpPr>
          <p:nvPr/>
        </p:nvCxnSpPr>
        <p:spPr>
          <a:xfrm flipV="1">
            <a:off x="8912312" y="5786184"/>
            <a:ext cx="251968" cy="40011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endCxn id="25" idx="2"/>
          </p:cNvCxnSpPr>
          <p:nvPr/>
        </p:nvCxnSpPr>
        <p:spPr>
          <a:xfrm flipH="1" flipV="1">
            <a:off x="8912312" y="6586404"/>
            <a:ext cx="390528" cy="271596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3" t="434" r="7937" b="53795"/>
          <a:stretch/>
        </p:blipFill>
        <p:spPr>
          <a:xfrm rot="19509908">
            <a:off x="9941461" y="-140192"/>
            <a:ext cx="3116425" cy="5016728"/>
          </a:xfrm>
          <a:prstGeom prst="rect">
            <a:avLst/>
          </a:prstGeom>
        </p:spPr>
      </p:pic>
      <p:sp>
        <p:nvSpPr>
          <p:cNvPr id="28" name="Пятиугольник 27"/>
          <p:cNvSpPr/>
          <p:nvPr/>
        </p:nvSpPr>
        <p:spPr>
          <a:xfrm>
            <a:off x="1" y="0"/>
            <a:ext cx="4049486" cy="7315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НАПРИМЕР</a:t>
            </a:r>
            <a:endParaRPr lang="ru-RU" sz="4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360" y="307777"/>
            <a:ext cx="10469533" cy="707886"/>
          </a:xfrm>
          <a:prstGeom prst="rect">
            <a:avLst/>
          </a:prstGeom>
          <a:solidFill>
            <a:srgbClr val="FFCAFF"/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«УЧИТЕЛЬ. ШКОЛЬНАЯ КОМАНДА»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92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КЛЮЧЕВОЕ УСЛОВИЕ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0"/>
          <a:stretch/>
        </p:blipFill>
        <p:spPr>
          <a:xfrm>
            <a:off x="9636413" y="4659398"/>
            <a:ext cx="2600960" cy="21986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11760" y="-182880"/>
            <a:ext cx="11196320" cy="1341120"/>
          </a:xfrm>
          <a:prstGeom prst="rect">
            <a:avLst/>
          </a:prstGeom>
          <a:noFill/>
          <a:ln w="412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86906" y="1550516"/>
            <a:ext cx="5330952" cy="830997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РАЗВИТИЕ ПРОФ. КОМПЕТЕНЦИЙ ПЕДАГОГОВ</a:t>
            </a:r>
            <a:endParaRPr lang="ru-RU" sz="2400" dirty="0"/>
          </a:p>
        </p:txBody>
      </p:sp>
      <p:cxnSp>
        <p:nvCxnSpPr>
          <p:cNvPr id="8" name="Соединительная линия уступом 7"/>
          <p:cNvCxnSpPr>
            <a:stCxn id="6" idx="3"/>
            <a:endCxn id="7" idx="0"/>
          </p:cNvCxnSpPr>
          <p:nvPr/>
        </p:nvCxnSpPr>
        <p:spPr>
          <a:xfrm flipH="1">
            <a:off x="9152382" y="487680"/>
            <a:ext cx="1932178" cy="1062836"/>
          </a:xfrm>
          <a:prstGeom prst="bentConnector4">
            <a:avLst>
              <a:gd name="adj1" fmla="val -11831"/>
              <a:gd name="adj2" fmla="val 81546"/>
            </a:avLst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607298" y="2615372"/>
            <a:ext cx="3210560" cy="36933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НАСТАВНИЧЕСТВО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>
            <a:stCxn id="7" idx="2"/>
            <a:endCxn id="13" idx="0"/>
          </p:cNvCxnSpPr>
          <p:nvPr/>
        </p:nvCxnSpPr>
        <p:spPr>
          <a:xfrm>
            <a:off x="9152382" y="2381513"/>
            <a:ext cx="1060196" cy="233859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7874000" y="3301588"/>
            <a:ext cx="3210560" cy="36933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АДРЕСНАЯ ПОМОЩЬ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>
            <a:stCxn id="17" idx="0"/>
            <a:endCxn id="13" idx="2"/>
          </p:cNvCxnSpPr>
          <p:nvPr/>
        </p:nvCxnSpPr>
        <p:spPr>
          <a:xfrm flipV="1">
            <a:off x="9479280" y="2984704"/>
            <a:ext cx="733298" cy="316884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013750" y="3956891"/>
            <a:ext cx="4804108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КОММУНИКАЦИЯ И КОЛЛЕГИАЛЬНОЕ СОТРУДНИЧЕСТВО</a:t>
            </a:r>
            <a:endParaRPr lang="ru-RU" sz="1600" dirty="0"/>
          </a:p>
        </p:txBody>
      </p:sp>
      <p:cxnSp>
        <p:nvCxnSpPr>
          <p:cNvPr id="23" name="Прямая соединительная линия 22"/>
          <p:cNvCxnSpPr>
            <a:stCxn id="22" idx="0"/>
            <a:endCxn id="17" idx="2"/>
          </p:cNvCxnSpPr>
          <p:nvPr/>
        </p:nvCxnSpPr>
        <p:spPr>
          <a:xfrm flipV="1">
            <a:off x="9415804" y="3670920"/>
            <a:ext cx="63476" cy="285971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810263" y="4915415"/>
            <a:ext cx="3125423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ВЗАИМОПОНИМАНИЕ В КОЛЛЕКТИВЕ</a:t>
            </a:r>
            <a:endParaRPr lang="ru-RU" sz="1600" dirty="0"/>
          </a:p>
        </p:txBody>
      </p:sp>
      <p:cxnSp>
        <p:nvCxnSpPr>
          <p:cNvPr id="27" name="Прямая соединительная линия 26"/>
          <p:cNvCxnSpPr>
            <a:stCxn id="22" idx="2"/>
            <a:endCxn id="26" idx="0"/>
          </p:cNvCxnSpPr>
          <p:nvPr/>
        </p:nvCxnSpPr>
        <p:spPr>
          <a:xfrm flipH="1">
            <a:off x="8372975" y="4541666"/>
            <a:ext cx="1042829" cy="373749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7201964" y="5967907"/>
            <a:ext cx="2342023" cy="36933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ОБЩИЕ ЦЕЛИ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>
            <a:stCxn id="30" idx="0"/>
            <a:endCxn id="26" idx="2"/>
          </p:cNvCxnSpPr>
          <p:nvPr/>
        </p:nvCxnSpPr>
        <p:spPr>
          <a:xfrm flipH="1" flipV="1">
            <a:off x="8372975" y="5500190"/>
            <a:ext cx="1" cy="467717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30" idx="2"/>
          </p:cNvCxnSpPr>
          <p:nvPr/>
        </p:nvCxnSpPr>
        <p:spPr>
          <a:xfrm flipV="1">
            <a:off x="8092440" y="6337239"/>
            <a:ext cx="280536" cy="621345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18" y="2423690"/>
            <a:ext cx="6703851" cy="4471416"/>
          </a:xfrm>
          <a:prstGeom prst="rect">
            <a:avLst/>
          </a:prstGeom>
          <a:effectLst>
            <a:glow rad="63500">
              <a:srgbClr val="FF66FF"/>
            </a:glow>
            <a:softEdge rad="25400"/>
          </a:effectLst>
        </p:spPr>
      </p:pic>
      <p:sp>
        <p:nvSpPr>
          <p:cNvPr id="20" name="Овал 19"/>
          <p:cNvSpPr/>
          <p:nvPr/>
        </p:nvSpPr>
        <p:spPr>
          <a:xfrm>
            <a:off x="3655862" y="2074741"/>
            <a:ext cx="179305" cy="193127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899089" y="2986892"/>
            <a:ext cx="384825" cy="344545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06799" y="2186930"/>
            <a:ext cx="576630" cy="547745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026734" y="2326169"/>
            <a:ext cx="384825" cy="344545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" y="1160655"/>
            <a:ext cx="4163216" cy="5697345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6" name="Овал 5"/>
          <p:cNvSpPr/>
          <p:nvPr/>
        </p:nvSpPr>
        <p:spPr>
          <a:xfrm>
            <a:off x="-2453831" y="-189440"/>
            <a:ext cx="8883510" cy="7662672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-8685"/>
            <a:ext cx="6773008" cy="830997"/>
          </a:xfrm>
          <a:prstGeom prst="rect">
            <a:avLst/>
          </a:prstGeom>
          <a:solidFill>
            <a:srgbClr val="FF8787"/>
          </a:solidFill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НАШИ ДЕФИЦИТЫ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192" y="161764"/>
            <a:ext cx="3319465" cy="4223624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9159586" y="4878540"/>
            <a:ext cx="1107996" cy="923330"/>
          </a:xfrm>
          <a:prstGeom prst="rect">
            <a:avLst/>
          </a:prstGeom>
          <a:solidFill>
            <a:srgbClr val="FF8787"/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23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64471" y="5441025"/>
            <a:ext cx="611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из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72425" y="5709537"/>
            <a:ext cx="1107996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32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7912" y="1161834"/>
            <a:ext cx="368212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НЕЭФФЕКТИВНОСТЬ ДЕЙСТВУЮЩЕЙ СИСТЕМЫ НАСТАВНИЧЕСТВА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8156" y="2498784"/>
            <a:ext cx="368212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НЕДОСТАТОЧНЫЙ ОХВАТ ДИАГНОСТИКОЙ ПРОФ. КОМПЕТЕНЦИЙ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9623" y="3846981"/>
            <a:ext cx="330054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КПК ПО ОВЗ, ЦОС, ТЕХНОЛОГИЧЕСКОМУ СУВЕРЕНИТЕТУ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8473" y="5294038"/>
            <a:ext cx="365616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НИЗКАЯ ВОВЛЕЧЁННОСТЬ ПЕДАГОГОВ В КОНКУРСЫ ПРОФ.МАСТЕРСТВА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26602" y="105155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 Black" panose="020B0A04020102020204" pitchFamily="34" charset="0"/>
              </a:rPr>
              <a:t>?</a:t>
            </a:r>
            <a:endParaRPr lang="ru-RU" sz="5400" b="1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375" y="148307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 Black" panose="020B0A04020102020204" pitchFamily="34" charset="0"/>
              </a:rPr>
              <a:t>?</a:t>
            </a:r>
            <a:endParaRPr lang="ru-RU" sz="5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7777">
            <a:off x="9877347" y="2665376"/>
            <a:ext cx="2301638" cy="2238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7744" y="93873"/>
            <a:ext cx="10589758" cy="1323439"/>
          </a:xfrm>
          <a:prstGeom prst="rect">
            <a:avLst/>
          </a:prstGeom>
          <a:solidFill>
            <a:srgbClr val="FF0000">
              <a:alpha val="23000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8000" dirty="0" smtClean="0">
                <a:latin typeface="Arial Black" panose="020B0A04020102020204" pitchFamily="34" charset="0"/>
              </a:rPr>
              <a:t>ГЕКСОГЕН-ЦЕНТР</a:t>
            </a:r>
            <a:endParaRPr lang="ru-RU" sz="80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56832" y="1271122"/>
            <a:ext cx="41706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 Black" panose="020B0A04020102020204" pitchFamily="34" charset="0"/>
              </a:rPr>
              <a:t>ПЕДАГОГИЧЕСКАЯ ЛАБОРАТОРИЯ ДЛЯ МОЛОДЫХ СПЕЦИАЛИСТОВ</a:t>
            </a:r>
            <a:endParaRPr lang="ru-RU" sz="8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64"/>
          <a:stretch/>
        </p:blipFill>
        <p:spPr>
          <a:xfrm>
            <a:off x="0" y="2348340"/>
            <a:ext cx="8476488" cy="4509659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3119890" y="1502591"/>
            <a:ext cx="7457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</a:rPr>
              <a:t>ПЕДАГОГИЧЕСКАЯ ИНТЕРНАТУРА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6812" y="1965599"/>
            <a:ext cx="7340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 Black" panose="020B0A04020102020204" pitchFamily="34" charset="0"/>
              </a:rPr>
              <a:t>КУЛЬТУРНО-МЕТОДИЧЕСКАЯ ТЕРАПИЯ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8912" y="2380764"/>
            <a:ext cx="4754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Black" panose="020B0A04020102020204" pitchFamily="34" charset="0"/>
              </a:rPr>
              <a:t>ИНТЕЛЛЕКТУАЛЬНЫЙ КРОСФИТ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80"/>
          <a:stretch/>
        </p:blipFill>
        <p:spPr>
          <a:xfrm>
            <a:off x="688600" y="1132184"/>
            <a:ext cx="2637964" cy="18941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58164" r="11742" b="10925"/>
          <a:stretch/>
        </p:blipFill>
        <p:spPr>
          <a:xfrm rot="20177593">
            <a:off x="2893544" y="2124793"/>
            <a:ext cx="311959" cy="407133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6119607" y="5273231"/>
            <a:ext cx="179305" cy="193127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506967" y="4196271"/>
            <a:ext cx="179305" cy="193127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58984" y="3087820"/>
            <a:ext cx="179305" cy="193127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611607" y="5628831"/>
            <a:ext cx="384825" cy="344545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109642" y="3244891"/>
            <a:ext cx="576630" cy="547745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 flipH="1">
            <a:off x="6938289" y="5535982"/>
            <a:ext cx="457948" cy="47733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flipH="1">
            <a:off x="8525374" y="4292834"/>
            <a:ext cx="3666625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0"/>
                <a:effectLst>
                  <a:glow rad="101600">
                    <a:schemeClr val="accent4">
                      <a:lumMod val="60000"/>
                      <a:lumOff val="40000"/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МАОУ ГИМНАЗИЯ №55</a:t>
            </a:r>
            <a:endParaRPr lang="ru-RU" sz="4000" dirty="0">
              <a:ln w="0"/>
              <a:effectLst>
                <a:glow rad="101600">
                  <a:schemeClr val="accent4">
                    <a:lumMod val="60000"/>
                    <a:lumOff val="40000"/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6880" y="6150113"/>
            <a:ext cx="6675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0"/>
                <a:effectLst>
                  <a:glow rad="101600">
                    <a:schemeClr val="accent4">
                      <a:lumMod val="60000"/>
                      <a:lumOff val="40000"/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ИМ. Е.Г. ВЁРСТКИНОЙ</a:t>
            </a:r>
            <a:endParaRPr lang="ru-RU" sz="4000" dirty="0">
              <a:ln w="0"/>
              <a:effectLst>
                <a:glow rad="101600">
                  <a:schemeClr val="accent4">
                    <a:lumMod val="60000"/>
                    <a:lumOff val="40000"/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4661" y="1827917"/>
            <a:ext cx="1757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 снова здравствуйте…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840463" y="2691547"/>
            <a:ext cx="3392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latin typeface="Arial Black" panose="020B0A04020102020204" pitchFamily="34" charset="0"/>
              </a:rPr>
              <a:t>КОЛЛЕКТИВНОЕ СОТВОРЧЕСТВО</a:t>
            </a:r>
            <a:endParaRPr lang="ru-RU" sz="1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9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-3765559" y="-552662"/>
            <a:ext cx="10068560" cy="8544560"/>
          </a:xfrm>
          <a:prstGeom prst="ellipse">
            <a:avLst/>
          </a:prstGeom>
          <a:noFill/>
          <a:ln w="317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ятиугольник 1"/>
          <p:cNvSpPr/>
          <p:nvPr/>
        </p:nvSpPr>
        <p:spPr>
          <a:xfrm>
            <a:off x="0" y="0"/>
            <a:ext cx="10433304" cy="68580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ВНУТРИШКОЛЬНЫЕ ИССЛЕДОВАНИЯ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85800"/>
            <a:ext cx="4197097" cy="565910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3443" y="5664436"/>
            <a:ext cx="3122657" cy="89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Галина Петровна Савиных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(д.п.н. сотрудник ФИРО РАНХиГС) </a:t>
            </a:r>
            <a:endParaRPr lang="ru-RU" sz="11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409196" y="808327"/>
            <a:ext cx="3711924" cy="3343386"/>
          </a:xfrm>
          <a:prstGeom prst="ellipse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76"/>
          <a:stretch/>
        </p:blipFill>
        <p:spPr>
          <a:xfrm>
            <a:off x="11020837" y="871307"/>
            <a:ext cx="1182452" cy="303753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532433" y="938677"/>
            <a:ext cx="1753526" cy="8552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ВКЛЮЧЁНОЕ МЕТОДИЧЕСКОЕ НАБЛЮДЕНИЕ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976285" y="2102958"/>
            <a:ext cx="2060123" cy="63025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ФОРМАЛИЗОВАННАЯ БЕСЕДА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720096" y="2919274"/>
            <a:ext cx="1648038" cy="55189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АНАЛИЗ КИМ-ов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255050" y="3665177"/>
            <a:ext cx="1688937" cy="62410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САМОАНАЛИЗ УРОКОВ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35073" y="5971811"/>
            <a:ext cx="2636423" cy="617593"/>
          </a:xfrm>
          <a:prstGeom prst="rect">
            <a:avLst/>
          </a:prstGeom>
          <a:solidFill>
            <a:srgbClr val="FECE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ПРОЦЕСС ОЦЕНИВАНИЯ…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4088" y="945187"/>
            <a:ext cx="5019534" cy="930663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ПРЕОБЛАДАНИЕ ТРАДИЦИОННОЙ ПАРАГДИГМЫ УРОКА И УРОЧНОЙ ДЕЯТЕЛЬНОСТИ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04477" y="3084571"/>
            <a:ext cx="4275887" cy="888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ПЕДАГОГИЧЕСКИЙ БЛЕФ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05088" y="2141170"/>
            <a:ext cx="3932816" cy="7595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ОСВЕДОМЛЁННОСТЬ, А НЕ ЗНАНИЕ СТАНДАРТА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05088" y="4174074"/>
            <a:ext cx="3143939" cy="726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ДЕЗОРИЕНТАЦИЯ В ЦЕЛЯХ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00808" y="5163151"/>
            <a:ext cx="3355292" cy="5836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«ПЕДАГОГИЧЕСКОЕ НАИТИЕ»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614" y="4733359"/>
            <a:ext cx="1996822" cy="190951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060760" y="4677335"/>
            <a:ext cx="2006211" cy="1972774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4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3951461" y="1833341"/>
            <a:ext cx="7460252" cy="4794621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4889" y="1834071"/>
            <a:ext cx="4251601" cy="4765137"/>
          </a:xfrm>
          <a:prstGeom prst="rect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307902" y="7937"/>
            <a:ext cx="2884098" cy="1182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6" y="1893398"/>
            <a:ext cx="4296328" cy="4619545"/>
          </a:xfrm>
          <a:prstGeom prst="rect">
            <a:avLst/>
          </a:prstGeom>
        </p:spPr>
      </p:pic>
      <p:sp>
        <p:nvSpPr>
          <p:cNvPr id="4" name="AutoShape 10" descr="ОГБОУ Кадетская школа-интернат &quot;Северский кадетский корпус&quot; ::  Администрация корпуса :: г. Северск"/>
          <p:cNvSpPr>
            <a:spLocks noChangeAspect="1" noChangeArrowheads="1"/>
          </p:cNvSpPr>
          <p:nvPr/>
        </p:nvSpPr>
        <p:spPr bwMode="auto">
          <a:xfrm>
            <a:off x="155574" y="8305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ОГБОУ Кадетская школа-интернат &quot;Северский кадетский корпус&quot; ::  Администрация корпуса :: г. Северск"/>
          <p:cNvSpPr>
            <a:spLocks noChangeAspect="1" noChangeArrowheads="1"/>
          </p:cNvSpPr>
          <p:nvPr/>
        </p:nvSpPr>
        <p:spPr bwMode="auto">
          <a:xfrm>
            <a:off x="307976" y="80896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ятиугольник 1"/>
          <p:cNvSpPr/>
          <p:nvPr/>
        </p:nvSpPr>
        <p:spPr>
          <a:xfrm>
            <a:off x="2" y="801029"/>
            <a:ext cx="4764023" cy="384048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ЛИЧНОСТЬ УЧИТЕЛЯ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" y="1185077"/>
            <a:ext cx="3355847" cy="327916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ВЕКТОР ПОВЫШЕНИЯ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0" y="1506155"/>
            <a:ext cx="2706625" cy="226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ЭФФЕКТИВНОСТИ ОБУЧЕНИЯ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796" y="6512943"/>
            <a:ext cx="3433313" cy="2300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Данные метаанализа Дж. Хэтти</a:t>
            </a:r>
            <a:endParaRPr lang="ru-RU" sz="12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2776" y="5487967"/>
            <a:ext cx="2450464" cy="316655"/>
          </a:xfrm>
          <a:prstGeom prst="rect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407" y="3320779"/>
            <a:ext cx="5442759" cy="31140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0" t="43924" r="18925" b="3268"/>
          <a:stretch/>
        </p:blipFill>
        <p:spPr>
          <a:xfrm>
            <a:off x="4238786" y="4015857"/>
            <a:ext cx="745638" cy="600790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153257" y="3680721"/>
            <a:ext cx="844042" cy="267534"/>
          </a:xfrm>
          <a:prstGeom prst="rect">
            <a:avLst/>
          </a:prstGeom>
          <a:solidFill>
            <a:srgbClr val="FFDED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Ш</a:t>
            </a:r>
            <a:r>
              <a:rPr lang="ru-RU" sz="1400" b="1" dirty="0" smtClean="0">
                <a:solidFill>
                  <a:schemeClr val="tx1"/>
                </a:solidFill>
              </a:rPr>
              <a:t>КОЛА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541" y="2853381"/>
            <a:ext cx="728099" cy="728099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58" y="2584696"/>
            <a:ext cx="848979" cy="848979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6347288" y="2320882"/>
            <a:ext cx="857449" cy="246177"/>
          </a:xfrm>
          <a:prstGeom prst="rect">
            <a:avLst/>
          </a:prstGeom>
          <a:solidFill>
            <a:srgbClr val="FFDED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УЧЕНИК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23188" y="2548990"/>
            <a:ext cx="748188" cy="261248"/>
          </a:xfrm>
          <a:prstGeom prst="rect">
            <a:avLst/>
          </a:prstGeom>
          <a:solidFill>
            <a:srgbClr val="FFDED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СЕМЬЯ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381" y="3526709"/>
            <a:ext cx="701615" cy="701615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649" y="2522258"/>
            <a:ext cx="824160" cy="824160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8751126" y="3065821"/>
            <a:ext cx="1126639" cy="460888"/>
          </a:xfrm>
          <a:prstGeom prst="rect">
            <a:avLst/>
          </a:prstGeom>
          <a:solidFill>
            <a:srgbClr val="FFDED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УЧЕБНЫЕ ПРОГРАММЫ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01067" y="2292699"/>
            <a:ext cx="903742" cy="313318"/>
          </a:xfrm>
          <a:prstGeom prst="rect">
            <a:avLst/>
          </a:prstGeom>
          <a:solidFill>
            <a:srgbClr val="FFDED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МЕТОДЫ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94815" y="6490118"/>
            <a:ext cx="5178650" cy="2415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Распределение факторов эффективности по Дж. Хэтти</a:t>
            </a:r>
            <a:endParaRPr lang="ru-RU" sz="12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81"/>
          <a:stretch/>
        </p:blipFill>
        <p:spPr>
          <a:xfrm>
            <a:off x="9877765" y="4640735"/>
            <a:ext cx="848147" cy="922121"/>
          </a:xfrm>
          <a:prstGeom prst="rect">
            <a:avLst/>
          </a:prstGeom>
          <a:effectLst>
            <a:glow rad="127000">
              <a:schemeClr val="accent4">
                <a:lumMod val="60000"/>
                <a:lumOff val="40000"/>
              </a:schemeClr>
            </a:glow>
            <a:softEdge rad="88900"/>
          </a:effectLst>
        </p:spPr>
      </p:pic>
      <p:sp>
        <p:nvSpPr>
          <p:cNvPr id="27" name="Прямоугольник 26"/>
          <p:cNvSpPr/>
          <p:nvPr/>
        </p:nvSpPr>
        <p:spPr>
          <a:xfrm>
            <a:off x="9756996" y="4160821"/>
            <a:ext cx="1126639" cy="460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668" y="28199"/>
            <a:ext cx="1170433" cy="1672787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0782524" y="61083"/>
            <a:ext cx="1333276" cy="1695228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ятиугольник 34"/>
          <p:cNvSpPr/>
          <p:nvPr/>
        </p:nvSpPr>
        <p:spPr>
          <a:xfrm>
            <a:off x="0" y="0"/>
            <a:ext cx="10433304" cy="804672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МЕЖДУНАРОДНЫЕ ИССЛЕДОВАНИЯ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747858" y="1164614"/>
            <a:ext cx="5877600" cy="853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1"/>
                </a:solidFill>
              </a:rPr>
              <a:t>Определяющим фактором, влияющим на качество образования является уровень профессионального развития учителя, его личностные качества и любовь к своему делу, </a:t>
            </a:r>
            <a:r>
              <a:rPr lang="ru-RU" sz="1200" b="1" i="1" u="sng" dirty="0" smtClean="0">
                <a:solidFill>
                  <a:schemeClr val="tx1"/>
                </a:solidFill>
              </a:rPr>
              <a:t>профессиональный энтузиазм</a:t>
            </a:r>
            <a:r>
              <a:rPr lang="ru-RU" sz="1200" dirty="0" smtClean="0">
                <a:solidFill>
                  <a:schemeClr val="tx1"/>
                </a:solidFill>
              </a:rPr>
              <a:t>, всё то, что создаёт здоровые </a:t>
            </a:r>
            <a:r>
              <a:rPr lang="ru-RU" sz="1200" b="1" i="1" u="sng" dirty="0" smtClean="0">
                <a:solidFill>
                  <a:schemeClr val="tx1"/>
                </a:solidFill>
              </a:rPr>
              <a:t>образовательные отношения</a:t>
            </a:r>
            <a:r>
              <a:rPr lang="ru-RU" sz="1200" dirty="0" smtClean="0">
                <a:solidFill>
                  <a:schemeClr val="tx1"/>
                </a:solidFill>
              </a:rPr>
              <a:t> между субъектами обучения.</a:t>
            </a:r>
          </a:p>
        </p:txBody>
      </p:sp>
      <p:cxnSp>
        <p:nvCxnSpPr>
          <p:cNvPr id="38" name="Соединительная линия уступом 37"/>
          <p:cNvCxnSpPr>
            <a:stCxn id="37" idx="1"/>
            <a:endCxn id="41" idx="3"/>
          </p:cNvCxnSpPr>
          <p:nvPr/>
        </p:nvCxnSpPr>
        <p:spPr>
          <a:xfrm rot="10800000" flipV="1">
            <a:off x="4426072" y="1591301"/>
            <a:ext cx="321786" cy="904201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77362" y="1909632"/>
            <a:ext cx="3948710" cy="1171741"/>
          </a:xfrm>
          <a:prstGeom prst="rect">
            <a:avLst/>
          </a:prstGeom>
          <a:noFill/>
          <a:ln w="158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0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1515</Words>
  <Application>Microsoft Office PowerPoint</Application>
  <PresentationFormat>Широкоэкранный</PresentationFormat>
  <Paragraphs>438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SimSun</vt:lpstr>
      <vt:lpstr>Arial</vt:lpstr>
      <vt:lpstr>Arial Black</vt:lpstr>
      <vt:lpstr>Calibri</vt:lpstr>
      <vt:lpstr>Calibri Light</vt:lpstr>
      <vt:lpstr>Helvetica</vt:lpstr>
      <vt:lpstr>Proxima Nova Rg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PopCat</dc:creator>
  <cp:lastModifiedBy>PopCat</cp:lastModifiedBy>
  <cp:revision>119</cp:revision>
  <dcterms:created xsi:type="dcterms:W3CDTF">2024-08-20T03:12:06Z</dcterms:created>
  <dcterms:modified xsi:type="dcterms:W3CDTF">2024-08-22T13:34:50Z</dcterms:modified>
</cp:coreProperties>
</file>